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3" r:id="rId19"/>
    <p:sldId id="284" r:id="rId20"/>
    <p:sldId id="285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7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78C3B-0938-4841-B491-16DDDD62B47B}" v="1" dt="2023-10-09T18:43:2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Maj" userId="S::bemaj@agh.edu.pl::733259b2-4d70-4c43-83ac-fffc7f642a45" providerId="AD" clId="Web-{EA978C3B-0938-4841-B491-16DDDD62B47B}"/>
    <pc:docChg chg="sldOrd">
      <pc:chgData name="Bernard Maj" userId="S::bemaj@agh.edu.pl::733259b2-4d70-4c43-83ac-fffc7f642a45" providerId="AD" clId="Web-{EA978C3B-0938-4841-B491-16DDDD62B47B}" dt="2023-10-09T18:43:23.291" v="0"/>
      <pc:docMkLst>
        <pc:docMk/>
      </pc:docMkLst>
      <pc:sldChg chg="ord">
        <pc:chgData name="Bernard Maj" userId="S::bemaj@agh.edu.pl::733259b2-4d70-4c43-83ac-fffc7f642a45" providerId="AD" clId="Web-{EA978C3B-0938-4841-B491-16DDDD62B47B}" dt="2023-10-09T18:43:23.291" v="0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b5c5f97_0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b5c5f97_0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5c5f97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5c5f97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b5c5f97_0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b5c5f97_0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5c5f97_0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5c5f97_0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b5c5f97_0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b5c5f97_0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dc6684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dc6684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c6684b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dc6684b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slajd dla niegamifikacyjnych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dc6684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dc6684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b5c5f97_0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b5c5f97_0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b5c5f97_0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b5c5f97_0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dc6684b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dc6684b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b5c5f97_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b5c5f97_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fast-forward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b5c5f97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b5c5f97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b5c5f97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b5c5f97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b5c5f97_0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b5c5f97_0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three-way merge (recursive strategy)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b5c5f97_0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b5c5f97_0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5c5f97_0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5c5f97_0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c5f97_0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c5f97_0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b5c5f97_0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b5c5f97_0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b5c5f97_0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b5c5f97_0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b5c5f97_0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bb5c5f97_0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b5c5f97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b5c5f97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Tutaj powiemy o tym, że commity układają się w historię i że każdy ma wskazanie na parenta. Dlatego znając dany commit możemy się cofnąć, ale nie możemy isć do przodu (w SVN da się chodzić do przodu).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c5f97_0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c5f97_0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b5c5f97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b5c5f97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b5c5f97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b5c5f97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nie jest niczym specjalnym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b5c5f97_0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b5c5f97_0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 pokazuje miejsce, gdzie obecnie jesteśmy (co jest zcheckoutowane do working area).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c5f97_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c5f97_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b5c5f97_0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b5c5f97_0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30437" y="2716212"/>
            <a:ext cx="61578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2"/>
          </p:nvPr>
        </p:nvSpPr>
        <p:spPr>
          <a:xfrm>
            <a:off x="1476375" y="476250"/>
            <a:ext cx="72105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76375" y="836612"/>
            <a:ext cx="7210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500" cy="4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5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500" cy="4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22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20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6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4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immersion.com/" TargetMode="External"/><Relationship Id="rId5" Type="http://schemas.openxmlformats.org/officeDocument/2006/relationships/hyperlink" Target="https://www.youtube.com/watch?v=Dv8I_kfrFWw" TargetMode="External"/><Relationship Id="rId4" Type="http://schemas.openxmlformats.org/officeDocument/2006/relationships/hyperlink" Target="http://git-scm.com/book/en/v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230437" y="2716212"/>
            <a:ext cx="61578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b="1" dirty="0"/>
              <a:t>Git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230437" y="4292600"/>
            <a:ext cx="61578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l-PL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Programowanie Obiektowe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230437" y="5434012"/>
            <a:ext cx="61578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mgr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inż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Wojciech </a:t>
            </a: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Frącz</a:t>
            </a:r>
            <a:endParaRPr sz="16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inż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Jacek </a:t>
            </a: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Dajda</a:t>
            </a:r>
            <a:br>
              <a:rPr lang="pl-PL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mgr inż. Michał Idzik</a:t>
            </a:r>
            <a:endParaRPr sz="16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b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244" y="2692890"/>
            <a:ext cx="55721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commit -am “Message”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2169" y="2027221"/>
            <a:ext cx="56864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200" y="2566369"/>
            <a:ext cx="55626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-b hotfix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31" y="2747510"/>
            <a:ext cx="68008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commit -am “Fixed recent bug”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sp>
        <p:nvSpPr>
          <p:cNvPr id="137" name="Google Shape;137;p17"/>
          <p:cNvSpPr txBox="1"/>
          <p:nvPr/>
        </p:nvSpPr>
        <p:spPr>
          <a:xfrm>
            <a:off x="646975" y="1928000"/>
            <a:ext cx="79578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branch &lt;&lt;nazwa&gt;&gt;</a:t>
            </a:r>
            <a:r>
              <a:rPr lang="en-US" sz="2400"/>
              <a:t> tworzy nową gałąź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checkout &lt;&lt;nazwa&gt;&gt;</a:t>
            </a:r>
            <a:r>
              <a:rPr lang="en-US" sz="2400"/>
              <a:t> przełącza pomiędzy branchami, podmieniając working area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checkout -b &lt;&lt;nazwa&gt;&gt;</a:t>
            </a:r>
            <a:r>
              <a:rPr lang="en-US" sz="2400"/>
              <a:t> tworzy nowy branch i checkoutuje się na niego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branch</a:t>
            </a:r>
            <a:r>
              <a:rPr lang="en-US" sz="2400"/>
              <a:t> wyświetla listę lokalnych gałęzi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checkout -</a:t>
            </a:r>
            <a:r>
              <a:rPr lang="en-US" sz="2400"/>
              <a:t> przełącza na używany wcześniej branch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476375" y="836612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Dzisiejsze laboratorium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550800" y="2288733"/>
            <a:ext cx="8042400" cy="4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pl-PL" b="1" dirty="0"/>
              <a:t>8 zadań </a:t>
            </a:r>
            <a:r>
              <a:rPr lang="pl-PL" dirty="0"/>
              <a:t>do rozwiązania za pomocą komend w Git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zadania = sytuacje w repozytorium, na które można natknąć się w czasie pracy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zadania ułożono po subiektywnej trudności, rosnąco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każde zadanie = </a:t>
            </a:r>
            <a:r>
              <a:rPr lang="pl-PL" dirty="0" err="1"/>
              <a:t>branch</a:t>
            </a:r>
            <a:r>
              <a:rPr lang="pl-PL" dirty="0"/>
              <a:t> w repozytorium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zadania rozpoczyna się przygotowanym aliasem </a:t>
            </a:r>
            <a:r>
              <a:rPr lang="pl-PL" b="1" dirty="0">
                <a:latin typeface="Consolas"/>
                <a:ea typeface="Consolas"/>
                <a:cs typeface="Consolas"/>
                <a:sym typeface="Consolas"/>
              </a:rPr>
              <a:t>git start [&lt;</a:t>
            </a:r>
            <a:r>
              <a:rPr lang="pl-PL" b="1" dirty="0" err="1">
                <a:latin typeface="Consolas"/>
                <a:ea typeface="Consolas"/>
                <a:cs typeface="Consolas"/>
                <a:sym typeface="Consolas"/>
              </a:rPr>
              <a:t>nazwa_zadania</a:t>
            </a:r>
            <a:r>
              <a:rPr lang="pl-PL" b="1" dirty="0">
                <a:latin typeface="Consolas"/>
                <a:ea typeface="Consolas"/>
                <a:cs typeface="Consolas"/>
                <a:sym typeface="Consolas"/>
              </a:rPr>
              <a:t>&gt;]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polecenie zawsze w </a:t>
            </a:r>
            <a:r>
              <a:rPr lang="pl-PL" b="1" dirty="0">
                <a:latin typeface="Consolas"/>
                <a:ea typeface="Consolas"/>
                <a:cs typeface="Consolas"/>
                <a:sym typeface="Consolas"/>
              </a:rPr>
              <a:t>README.md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pl-PL" dirty="0"/>
              <a:t>Weryfikacja rozwiązania za pomocą </a:t>
            </a:r>
            <a:r>
              <a:rPr lang="pl-PL" b="1" dirty="0">
                <a:latin typeface="Consolas"/>
                <a:ea typeface="Consolas"/>
                <a:cs typeface="Consolas"/>
                <a:sym typeface="Consolas"/>
              </a:rPr>
              <a:t>git </a:t>
            </a:r>
            <a:r>
              <a:rPr lang="pl-PL" b="1" dirty="0" err="1">
                <a:latin typeface="Consolas"/>
                <a:ea typeface="Consolas"/>
                <a:cs typeface="Consolas"/>
                <a:sym typeface="Consolas"/>
              </a:rPr>
              <a:t>verify</a:t>
            </a:r>
            <a:endParaRPr lang="pl-PL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30990AA-A1EF-2D8C-3A6D-E4684593261E}"/>
              </a:ext>
            </a:extLst>
          </p:cNvPr>
          <p:cNvSpPr txBox="1"/>
          <p:nvPr/>
        </p:nvSpPr>
        <p:spPr>
          <a:xfrm>
            <a:off x="2320534" y="1659009"/>
            <a:ext cx="5522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solidFill>
                  <a:srgbClr val="00B050"/>
                </a:solidFill>
              </a:rPr>
              <a:t>https://gitexercises.fracz.com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476375" y="836612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zadań (nazwy branchy)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440800" y="2399025"/>
            <a:ext cx="3840000" cy="4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commit-one-file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commit-one-file-staged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ignore-them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chase-branch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merge-conflict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save-your-work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change-branch-history</a:t>
            </a:r>
            <a:endParaRPr sz="20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remove-ignored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fix-typo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3032550" y="1617813"/>
            <a:ext cx="30789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exercises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4408000" y="2399025"/>
            <a:ext cx="44946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11. fix-old-typo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12. commit-lost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13. split-commit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14. too-many-commits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15. commit-parts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16. pick-your-features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17. rebase-complex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18. invalid-order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19. find-swearwords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20. find-bug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476375" y="836612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 zacząć?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135725" y="2597225"/>
            <a:ext cx="8841600" cy="32352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clone \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http://git:git@apps.iisg.agh.edu.pl:12345/git-exercises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cd git-exercises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user.name "</a:t>
            </a:r>
            <a:r>
              <a:rPr lang="en-US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&lt;&lt;podaj imię i nazwisko&gt;&gt;</a:t>
            </a:r>
            <a:r>
              <a:rPr lang="en-US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user.email "</a:t>
            </a:r>
            <a:r>
              <a:rPr lang="en-US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&lt;&lt;dowolny email&gt;&gt;</a:t>
            </a:r>
            <a:r>
              <a:rPr lang="en-US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./configure.sh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start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cat README.md</a:t>
            </a:r>
            <a:endParaRPr sz="2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31" y="2747510"/>
            <a:ext cx="68008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7150" y="2135019"/>
            <a:ext cx="65341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6182100" y="4573750"/>
            <a:ext cx="1809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182100" y="5259550"/>
            <a:ext cx="1809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157600" y="2744950"/>
            <a:ext cx="20055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3819900" y="2744950"/>
            <a:ext cx="1809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6375" y="357862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Working area, staging area (index), committed to repository, remote</a:t>
            </a:r>
            <a:endParaRPr b="1"/>
          </a:p>
        </p:txBody>
      </p:sp>
      <p:sp>
        <p:nvSpPr>
          <p:cNvPr id="39" name="Google Shape;39;p5"/>
          <p:cNvSpPr/>
          <p:nvPr/>
        </p:nvSpPr>
        <p:spPr>
          <a:xfrm>
            <a:off x="176850" y="1596026"/>
            <a:ext cx="1688400" cy="94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working area</a:t>
            </a:r>
            <a:endParaRPr sz="1800"/>
          </a:p>
        </p:txBody>
      </p:sp>
      <p:sp>
        <p:nvSpPr>
          <p:cNvPr id="40" name="Google Shape;40;p5"/>
          <p:cNvSpPr/>
          <p:nvPr/>
        </p:nvSpPr>
        <p:spPr>
          <a:xfrm>
            <a:off x="2610461" y="1596026"/>
            <a:ext cx="1688400" cy="942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staging area</a:t>
            </a:r>
            <a:endParaRPr sz="1800"/>
          </a:p>
        </p:txBody>
      </p:sp>
      <p:sp>
        <p:nvSpPr>
          <p:cNvPr id="41" name="Google Shape;41;p5"/>
          <p:cNvSpPr/>
          <p:nvPr/>
        </p:nvSpPr>
        <p:spPr>
          <a:xfrm>
            <a:off x="5044071" y="1596026"/>
            <a:ext cx="1688400" cy="942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repository</a:t>
            </a:r>
            <a:endParaRPr sz="1800"/>
          </a:p>
        </p:txBody>
      </p:sp>
      <p:cxnSp>
        <p:nvCxnSpPr>
          <p:cNvPr id="42" name="Google Shape;42;p5"/>
          <p:cNvCxnSpPr/>
          <p:nvPr/>
        </p:nvCxnSpPr>
        <p:spPr>
          <a:xfrm>
            <a:off x="967865" y="2858610"/>
            <a:ext cx="0" cy="3567000"/>
          </a:xfrm>
          <a:prstGeom prst="straightConnector1">
            <a:avLst/>
          </a:prstGeom>
          <a:noFill/>
          <a:ln w="76200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5"/>
          <p:cNvCxnSpPr/>
          <p:nvPr/>
        </p:nvCxnSpPr>
        <p:spPr>
          <a:xfrm>
            <a:off x="3454657" y="2858610"/>
            <a:ext cx="0" cy="17037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5"/>
          <p:cNvCxnSpPr/>
          <p:nvPr/>
        </p:nvCxnSpPr>
        <p:spPr>
          <a:xfrm>
            <a:off x="5888268" y="2858610"/>
            <a:ext cx="0" cy="3618000"/>
          </a:xfrm>
          <a:prstGeom prst="straightConnector1">
            <a:avLst/>
          </a:prstGeom>
          <a:noFill/>
          <a:ln w="762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 rot="10800000" flipH="1">
            <a:off x="1150407" y="3238306"/>
            <a:ext cx="2037000" cy="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46;p5"/>
          <p:cNvCxnSpPr/>
          <p:nvPr/>
        </p:nvCxnSpPr>
        <p:spPr>
          <a:xfrm>
            <a:off x="3827689" y="3238906"/>
            <a:ext cx="1801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47;p5"/>
          <p:cNvCxnSpPr/>
          <p:nvPr/>
        </p:nvCxnSpPr>
        <p:spPr>
          <a:xfrm>
            <a:off x="1150407" y="5087207"/>
            <a:ext cx="4444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8;p5"/>
          <p:cNvCxnSpPr/>
          <p:nvPr/>
        </p:nvCxnSpPr>
        <p:spPr>
          <a:xfrm rot="10800000">
            <a:off x="1165400" y="5718125"/>
            <a:ext cx="4395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49;p5"/>
          <p:cNvSpPr txBox="1"/>
          <p:nvPr/>
        </p:nvSpPr>
        <p:spPr>
          <a:xfrm>
            <a:off x="1622530" y="5224213"/>
            <a:ext cx="3542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2374498" y="4623566"/>
            <a:ext cx="21603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commit -a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1207302" y="3581613"/>
            <a:ext cx="21603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" name="Google Shape;52;p5"/>
          <p:cNvCxnSpPr/>
          <p:nvPr/>
        </p:nvCxnSpPr>
        <p:spPr>
          <a:xfrm rot="10800000">
            <a:off x="1207325" y="4075700"/>
            <a:ext cx="2005500" cy="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53;p5"/>
          <p:cNvSpPr/>
          <p:nvPr/>
        </p:nvSpPr>
        <p:spPr>
          <a:xfrm>
            <a:off x="7406272" y="1596026"/>
            <a:ext cx="1688400" cy="9429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remote repository</a:t>
            </a:r>
            <a:endParaRPr sz="1800"/>
          </a:p>
        </p:txBody>
      </p:sp>
      <p:cxnSp>
        <p:nvCxnSpPr>
          <p:cNvPr id="54" name="Google Shape;54;p5"/>
          <p:cNvCxnSpPr/>
          <p:nvPr/>
        </p:nvCxnSpPr>
        <p:spPr>
          <a:xfrm>
            <a:off x="8250468" y="2858610"/>
            <a:ext cx="0" cy="3600900"/>
          </a:xfrm>
          <a:prstGeom prst="straightConnector1">
            <a:avLst/>
          </a:prstGeom>
          <a:noFill/>
          <a:ln w="7620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/>
          <p:cNvCxnSpPr/>
          <p:nvPr/>
        </p:nvCxnSpPr>
        <p:spPr>
          <a:xfrm>
            <a:off x="6189889" y="5067706"/>
            <a:ext cx="1801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;p5"/>
          <p:cNvCxnSpPr/>
          <p:nvPr/>
        </p:nvCxnSpPr>
        <p:spPr>
          <a:xfrm rot="10800000">
            <a:off x="6182025" y="5751950"/>
            <a:ext cx="180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5"/>
          <p:cNvCxnSpPr/>
          <p:nvPr/>
        </p:nvCxnSpPr>
        <p:spPr>
          <a:xfrm rot="10800000">
            <a:off x="1165275" y="6327725"/>
            <a:ext cx="6854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5"/>
          <p:cNvSpPr txBox="1"/>
          <p:nvPr/>
        </p:nvSpPr>
        <p:spPr>
          <a:xfrm>
            <a:off x="6182100" y="5945350"/>
            <a:ext cx="1809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Google Shape;59;p5"/>
          <p:cNvCxnSpPr/>
          <p:nvPr/>
        </p:nvCxnSpPr>
        <p:spPr>
          <a:xfrm rot="10800000">
            <a:off x="5919516" y="6327641"/>
            <a:ext cx="180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1279" y="1962521"/>
            <a:ext cx="65627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merge hotfix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741525" y="5809900"/>
            <a:ext cx="74532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Fast-forward</a:t>
            </a:r>
            <a:endParaRPr sz="18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50" y="2681385"/>
            <a:ext cx="75533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241500" y="1530401"/>
            <a:ext cx="8661000" cy="9987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issue-123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commit -am “Further issue work”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275" y="2145085"/>
            <a:ext cx="66389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-109275" y="2145085"/>
            <a:ext cx="6638925" cy="4171950"/>
            <a:chOff x="195525" y="1992685"/>
            <a:chExt cx="6638925" cy="4171950"/>
          </a:xfrm>
        </p:grpSpPr>
        <p:pic>
          <p:nvPicPr>
            <p:cNvPr id="186" name="Google Shape;18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5525" y="1992685"/>
              <a:ext cx="6638925" cy="417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4"/>
            <p:cNvSpPr/>
            <p:nvPr/>
          </p:nvSpPr>
          <p:spPr>
            <a:xfrm>
              <a:off x="3059504" y="3584275"/>
              <a:ext cx="879900" cy="7377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605729" y="4435425"/>
              <a:ext cx="879900" cy="7377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321834" y="3571336"/>
              <a:ext cx="879900" cy="7377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Praca z wieloma gałęziami</a:t>
            </a:r>
            <a:endParaRPr b="1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108" y="2080410"/>
            <a:ext cx="67722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merge issue-123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78775" y="5988600"/>
            <a:ext cx="74532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Merge made by the 'recursive' strategy.</a:t>
            </a:r>
            <a:endParaRPr sz="1800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Praca z wieloma gałęziami</a:t>
            </a:r>
            <a:endParaRPr b="1"/>
          </a:p>
        </p:txBody>
      </p:sp>
      <p:sp>
        <p:nvSpPr>
          <p:cNvPr id="203" name="Google Shape;203;p26"/>
          <p:cNvSpPr txBox="1"/>
          <p:nvPr/>
        </p:nvSpPr>
        <p:spPr>
          <a:xfrm>
            <a:off x="646975" y="1928000"/>
            <a:ext cx="79578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merge &lt;&lt;nazwa&gt;&gt;</a:t>
            </a:r>
            <a:r>
              <a:rPr lang="en-US" sz="2400"/>
              <a:t> dołącza kod ze wskazanej gałęzi do obecnej (HEAD)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--ff-only</a:t>
            </a:r>
            <a:r>
              <a:rPr lang="en-US" sz="2400"/>
              <a:t> wykona merge tylko, jeśli fast-forward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--no-ff</a:t>
            </a:r>
            <a:r>
              <a:rPr lang="en-US" sz="2400"/>
              <a:t> zawsze stworzy merge commit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git branch -d &lt;&lt;nazwa&gt;&gt;</a:t>
            </a:r>
            <a:r>
              <a:rPr lang="en-US" sz="2400"/>
              <a:t> usuwa wybrany lokalny branch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Rebase</a:t>
            </a:r>
            <a:endParaRPr b="1"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3009175"/>
            <a:ext cx="5724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Rebase</a:t>
            </a:r>
            <a:endParaRPr b="1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3009175"/>
            <a:ext cx="57245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2054522" y="3985414"/>
            <a:ext cx="931800" cy="679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3584275" y="5499325"/>
            <a:ext cx="389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1.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886925" y="5499325"/>
            <a:ext cx="389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2.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Rebase</a:t>
            </a:r>
            <a:endParaRPr b="1"/>
          </a:p>
        </p:txBody>
      </p:sp>
      <p:sp>
        <p:nvSpPr>
          <p:cNvPr id="224" name="Google Shape;224;p29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rebase issue-101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4" y="2300365"/>
            <a:ext cx="70008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Rebase</a:t>
            </a:r>
            <a:endParaRPr b="1"/>
          </a:p>
        </p:txBody>
      </p:sp>
      <p:sp>
        <p:nvSpPr>
          <p:cNvPr id="231" name="Google Shape;231;p30"/>
          <p:cNvSpPr txBox="1"/>
          <p:nvPr/>
        </p:nvSpPr>
        <p:spPr>
          <a:xfrm>
            <a:off x="332125" y="1810125"/>
            <a:ext cx="84798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git rebase &lt;&lt;where&gt;&gt;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zmienia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przodka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obecnej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gałęzi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alternatywa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dla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git merge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pl-PL" sz="2400" dirty="0">
                <a:latin typeface="Verdana"/>
                <a:ea typeface="Verdana"/>
                <a:cs typeface="Verdana"/>
                <a:sym typeface="Verdana"/>
              </a:rPr>
              <a:t>dobra praktyka: używać tylko gdy gałąź nie jest publiczna (nie pracują na nim inne osoby)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Historia zmian</a:t>
            </a:r>
            <a:endParaRPr b="1"/>
          </a:p>
        </p:txBody>
      </p:sp>
      <p:pic>
        <p:nvPicPr>
          <p:cNvPr id="65" name="Google Shape;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375" y="3089700"/>
            <a:ext cx="3848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1476375" y="83661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Bibliografia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500" cy="4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Pro Git Book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Git Happens</a:t>
            </a:r>
            <a:r>
              <a:rPr lang="en-US"/>
              <a:t> by Jessica Kerr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Git Immersion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Przeglądanie historii</a:t>
            </a:r>
            <a:endParaRPr b="1"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500" cy="4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git log</a:t>
            </a:r>
            <a:r>
              <a:rPr lang="en-US"/>
              <a:t> przedstawia historię od obecnego miejsca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git log &lt;&lt;what&gt;&gt;</a:t>
            </a:r>
            <a:r>
              <a:rPr lang="en-US"/>
              <a:t> przedstawia od wskazanego miejsca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git log -n</a:t>
            </a:r>
            <a:r>
              <a:rPr lang="en-US"/>
              <a:t> pokazuje tylko n ostatnich commitów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git log --pretty=oneline</a:t>
            </a:r>
            <a:r>
              <a:rPr lang="en-US"/>
              <a:t> bardziej kompaktowy widok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git log --graph</a:t>
            </a:r>
            <a:r>
              <a:rPr lang="en-US"/>
              <a:t> pokazuje drzewo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50" y="3371500"/>
            <a:ext cx="3848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83" name="Google Shape;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200" y="2713802"/>
            <a:ext cx="4076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89" name="Google Shape;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0425" y="1904996"/>
            <a:ext cx="42576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850" y="2071688"/>
            <a:ext cx="409575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 issue-123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476375" y="551937"/>
            <a:ext cx="721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Gałęzie (branches)</a:t>
            </a:r>
            <a:endParaRPr b="1"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004" y="2665565"/>
            <a:ext cx="41719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/>
          <p:nvPr/>
        </p:nvSpPr>
        <p:spPr>
          <a:xfrm>
            <a:off x="241500" y="1530388"/>
            <a:ext cx="8661000" cy="581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issue-123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34ffe2-141e-4ed2-9f6d-0a75212c7a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35981716E0CD4C93936844DA63C3C1" ma:contentTypeVersion="8" ma:contentTypeDescription="Utwórz nowy dokument." ma:contentTypeScope="" ma:versionID="af9e19e8bf72e573c71f9ee93848d8fe">
  <xsd:schema xmlns:xsd="http://www.w3.org/2001/XMLSchema" xmlns:xs="http://www.w3.org/2001/XMLSchema" xmlns:p="http://schemas.microsoft.com/office/2006/metadata/properties" xmlns:ns2="6934ffe2-141e-4ed2-9f6d-0a75212c7ab0" targetNamespace="http://schemas.microsoft.com/office/2006/metadata/properties" ma:root="true" ma:fieldsID="a611042d5d08cf049d9ce1c0132fdfe0" ns2:_="">
    <xsd:import namespace="6934ffe2-141e-4ed2-9f6d-0a75212c7a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4ffe2-141e-4ed2-9f6d-0a75212c7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500509-6656-41D9-84D9-3B4B30C34679}">
  <ds:schemaRefs>
    <ds:schemaRef ds:uri="http://schemas.microsoft.com/office/2006/metadata/properties"/>
    <ds:schemaRef ds:uri="http://schemas.microsoft.com/office/infopath/2007/PartnerControls"/>
    <ds:schemaRef ds:uri="6934ffe2-141e-4ed2-9f6d-0a75212c7ab0"/>
  </ds:schemaRefs>
</ds:datastoreItem>
</file>

<file path=customXml/itemProps2.xml><?xml version="1.0" encoding="utf-8"?>
<ds:datastoreItem xmlns:ds="http://schemas.openxmlformats.org/officeDocument/2006/customXml" ds:itemID="{C4029BDE-CB51-49FE-BD44-F445772B8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4ffe2-141e-4ed2-9f6d-0a75212c7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FD25A5-BC87-46A3-9E16-B5CC4EB75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650</Words>
  <Application>Microsoft Office PowerPoint</Application>
  <PresentationFormat>Pokaz na ekranie (4:3)</PresentationFormat>
  <Paragraphs>120</Paragraphs>
  <Slides>30</Slides>
  <Notes>30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Consolas</vt:lpstr>
      <vt:lpstr>Courier New</vt:lpstr>
      <vt:lpstr>Verdana</vt:lpstr>
      <vt:lpstr>Custom</vt:lpstr>
      <vt:lpstr>Git</vt:lpstr>
      <vt:lpstr>Working area, staging area (index), committed to repository, remote</vt:lpstr>
      <vt:lpstr>Historia zmian</vt:lpstr>
      <vt:lpstr>Przeglądanie historii</vt:lpstr>
      <vt:lpstr>Gałęzie (branches)</vt:lpstr>
      <vt:lpstr>Gałęzie (branches)</vt:lpstr>
      <vt:lpstr>Gałęzie (branches)</vt:lpstr>
      <vt:lpstr>Gałęzie (branches)</vt:lpstr>
      <vt:lpstr>Gałęzie (branches)</vt:lpstr>
      <vt:lpstr>Gałęzie (branches)</vt:lpstr>
      <vt:lpstr>Gałęzie (branches)</vt:lpstr>
      <vt:lpstr>Gałęzie (branches)</vt:lpstr>
      <vt:lpstr>Gałęzie (branches)</vt:lpstr>
      <vt:lpstr>Gałęzie (branches)</vt:lpstr>
      <vt:lpstr>Dzisiejsze laboratorium</vt:lpstr>
      <vt:lpstr>Lista zadań (nazwy branchy)</vt:lpstr>
      <vt:lpstr>Jak zacząć?</vt:lpstr>
      <vt:lpstr>Praca z wieloma gałęziami</vt:lpstr>
      <vt:lpstr>Praca z wieloma gałęziami</vt:lpstr>
      <vt:lpstr>Praca z wieloma gałęziami</vt:lpstr>
      <vt:lpstr>Praca z wieloma gałęziami</vt:lpstr>
      <vt:lpstr>Praca z wieloma gałęziami</vt:lpstr>
      <vt:lpstr>Praca z wieloma gałęziami</vt:lpstr>
      <vt:lpstr>Praca z wieloma gałęziami</vt:lpstr>
      <vt:lpstr>Praca z wieloma gałęziami</vt:lpstr>
      <vt:lpstr>Rebase</vt:lpstr>
      <vt:lpstr>Rebase</vt:lpstr>
      <vt:lpstr>Rebase</vt:lpstr>
      <vt:lpstr>Rebase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Michał Idzik</cp:lastModifiedBy>
  <cp:revision>5</cp:revision>
  <dcterms:modified xsi:type="dcterms:W3CDTF">2023-10-11T17:03:01Z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0x0101005235981716E0CD4C93936844DA63C3C1</vt:lpwstr>
  </property>
</Properties>
</file>