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sldIdLst>
    <p:sldId id="256" r:id="rId5"/>
    <p:sldId id="258" r:id="rId6"/>
    <p:sldId id="257" r:id="rId7"/>
    <p:sldId id="259" r:id="rId8"/>
    <p:sldId id="261" r:id="rId9"/>
    <p:sldId id="260" r:id="rId10"/>
    <p:sldId id="265" r:id="rId11"/>
    <p:sldId id="267" r:id="rId12"/>
    <p:sldId id="268" r:id="rId13"/>
    <p:sldId id="269" r:id="rId14"/>
    <p:sldId id="270" r:id="rId15"/>
    <p:sldId id="272" r:id="rId16"/>
    <p:sldId id="273" r:id="rId17"/>
    <p:sldId id="271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D0E2B-49BD-A425-7BED-DB4C54C0D70C}" v="22" dt="2023-06-07T08:37:45.570"/>
    <p1510:client id="{66ED6997-32B8-420C-9B8A-A8D40BC67C49}" v="491" dt="2023-06-07T08:47:04.680"/>
    <p1510:client id="{6930EFA1-8E22-43B9-A8B8-CC15836D6AC4}" v="38" dt="2023-06-15T06:10:55.328"/>
    <p1510:client id="{BC7AB9DF-4D2C-5F07-3A56-C6BAF54B336E}" v="19" dt="2023-06-07T07:14:32.564"/>
    <p1510:client id="{E71A48F4-5C4A-7903-8121-F11F06DBF8B4}" v="135" dt="2023-06-07T09:14:59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8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8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5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6/15/2023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1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6/15/2023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1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6/15/2023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4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8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1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8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0411282-EEFC-3C71-D9DE-821734171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pl-PL" sz="5000" b="1" i="0">
                <a:solidFill>
                  <a:srgbClr val="FFFFFF"/>
                </a:solidFill>
                <a:effectLst/>
                <a:latin typeface="zeitung"/>
              </a:rPr>
              <a:t>Bank Marketing Dataset - Clustering</a:t>
            </a:r>
            <a:endParaRPr lang="pl-PL" sz="5000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70C3537-975A-0D31-CB82-D8D31CB14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pl-PL" sz="1800">
                <a:solidFill>
                  <a:srgbClr val="FFFFFF"/>
                </a:solidFill>
              </a:rPr>
              <a:t>Wojciech Michaluk</a:t>
            </a:r>
          </a:p>
          <a:p>
            <a:r>
              <a:rPr lang="pl-PL" sz="1800">
                <a:solidFill>
                  <a:srgbClr val="FFFFFF"/>
                </a:solidFill>
              </a:rPr>
              <a:t>Michaił </a:t>
            </a:r>
            <a:r>
              <a:rPr lang="pl-PL" sz="1800" err="1">
                <a:solidFill>
                  <a:srgbClr val="FFFFFF"/>
                </a:solidFill>
              </a:rPr>
              <a:t>Legczylin</a:t>
            </a:r>
            <a:endParaRPr lang="pl-PL" sz="1800">
              <a:solidFill>
                <a:srgbClr val="FFFFFF"/>
              </a:solidFill>
            </a:endParaRP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Obraz zawierający Wielobarwność, obraz, Malarstwo artystyczne, farba&#10;&#10;Opis wygenerowany automatycznie">
            <a:extLst>
              <a:ext uri="{FF2B5EF4-FFF2-40B4-BE49-F238E27FC236}">
                <a16:creationId xmlns:a16="http://schemas.microsoft.com/office/drawing/2014/main" id="{EFF67687-E236-A74C-3B62-8D2E2E83F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4" r="972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20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D4A8BD0-5DBF-E359-89FA-B55FC1C99F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828" y="640081"/>
            <a:ext cx="6896558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EFDB01-EEF2-B9A1-0E30-3BB864592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554" y="696226"/>
            <a:ext cx="3584073" cy="267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86F9532-1CB0-24B5-F8F7-7528A8BA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75" y="3458318"/>
            <a:ext cx="3261168" cy="272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52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Rectangle 4122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125" name="Rectangle 412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096305-7126-DEBE-AC64-DC9518494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78682"/>
            <a:ext cx="5291666" cy="464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58A1C79-E37E-22E4-5601-4FF5B58C4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6" y="1149880"/>
            <a:ext cx="5291666" cy="410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7" name="Rectangle 4126">
            <a:extLst>
              <a:ext uri="{FF2B5EF4-FFF2-40B4-BE49-F238E27FC236}">
                <a16:creationId xmlns:a16="http://schemas.microsoft.com/office/drawing/2014/main" id="{50BC3489-C3CF-4390-987A-9726B968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968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355B-FCD3-0AB9-0C08-23E48C64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od </a:t>
            </a:r>
            <a:r>
              <a:rPr lang="en-US" dirty="0" err="1"/>
              <a:t>walidacji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142E-3578-20D9-FC9D-3114B91D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Mało</a:t>
            </a:r>
            <a:r>
              <a:rPr lang="en-US" dirty="0"/>
              <a:t> </a:t>
            </a:r>
            <a:r>
              <a:rPr lang="en-US" dirty="0" err="1"/>
              <a:t>komentarzy</a:t>
            </a:r>
            <a:r>
              <a:rPr lang="en-US" dirty="0"/>
              <a:t> w </a:t>
            </a:r>
            <a:r>
              <a:rPr lang="en-US" dirty="0" err="1"/>
              <a:t>kodzie</a:t>
            </a:r>
            <a:endParaRPr lang="en-US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Brak</a:t>
            </a:r>
            <a:r>
              <a:rPr lang="en-US" dirty="0"/>
              <a:t> business case </a:t>
            </a:r>
            <a:r>
              <a:rPr lang="en-US" dirty="0" err="1"/>
              <a:t>bezpośrednio</a:t>
            </a:r>
            <a:r>
              <a:rPr lang="en-US" dirty="0"/>
              <a:t> w </a:t>
            </a:r>
            <a:r>
              <a:rPr lang="en-US" dirty="0" err="1"/>
              <a:t>notebook’u</a:t>
            </a:r>
            <a:endParaRPr lang="en-US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Ciekawe</a:t>
            </a:r>
            <a:r>
              <a:rPr lang="en-US" dirty="0"/>
              <a:t> </a:t>
            </a:r>
            <a:r>
              <a:rPr lang="en-US" dirty="0" err="1"/>
              <a:t>wykresy</a:t>
            </a:r>
            <a:r>
              <a:rPr lang="en-US" dirty="0"/>
              <a:t>, </a:t>
            </a:r>
            <a:r>
              <a:rPr lang="en-US" dirty="0" err="1"/>
              <a:t>dające</a:t>
            </a:r>
            <a:r>
              <a:rPr lang="en-US" dirty="0"/>
              <a:t> </a:t>
            </a:r>
            <a:r>
              <a:rPr lang="en-US" dirty="0" err="1"/>
              <a:t>wgląd</a:t>
            </a:r>
            <a:r>
              <a:rPr lang="en-US" dirty="0"/>
              <a:t> w </a:t>
            </a:r>
            <a:r>
              <a:rPr lang="en-US" dirty="0" err="1"/>
              <a:t>budowę</a:t>
            </a:r>
            <a:r>
              <a:rPr lang="en-US" dirty="0"/>
              <a:t> </a:t>
            </a:r>
            <a:r>
              <a:rPr lang="en-US" dirty="0" err="1"/>
              <a:t>clustrów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7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6347-88CC-027E-4A30-16A45C8F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157C-0D3F-FD41-7D85-0107A817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46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B92F-7F06-5ACD-874D-FC161193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Dziękujemy</a:t>
            </a:r>
            <a:r>
              <a:rPr lang="en-US" dirty="0">
                <a:latin typeface="Calibri"/>
                <a:cs typeface="Calibri"/>
              </a:rPr>
              <a:t> za </a:t>
            </a:r>
            <a:r>
              <a:rPr lang="en-US" dirty="0" err="1">
                <a:latin typeface="Calibri"/>
                <a:cs typeface="Calibri"/>
              </a:rPr>
              <a:t>uwagę</a:t>
            </a:r>
            <a:r>
              <a:rPr lang="en-US" dirty="0">
                <a:latin typeface="Calibri"/>
                <a:cs typeface="Calibri"/>
              </a:rPr>
              <a:t> :)</a:t>
            </a:r>
          </a:p>
        </p:txBody>
      </p:sp>
    </p:spTree>
    <p:extLst>
      <p:ext uri="{BB962C8B-B14F-4D97-AF65-F5344CB8AC3E}">
        <p14:creationId xmlns:p14="http://schemas.microsoft.com/office/powerpoint/2010/main" val="77079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D4C2CA-5F02-6DBE-5083-CB9DF892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A95A11-6FE3-15F4-3859-8C2CAD33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l-PL"/>
              <a:t>- Business case</a:t>
            </a:r>
          </a:p>
          <a:p>
            <a:r>
              <a:rPr lang="pl-PL"/>
              <a:t>- Preprocessing</a:t>
            </a:r>
          </a:p>
          <a:p>
            <a:r>
              <a:rPr lang="pl-PL"/>
              <a:t>- K-means</a:t>
            </a:r>
            <a:endParaRPr lang="en-US"/>
          </a:p>
          <a:p>
            <a:r>
              <a:rPr lang="en-US"/>
              <a:t>- Hierarchy clustering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337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893910-3D87-1F47-D627-7D359155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Business Case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1D0485-82E5-7905-D307-920D5BD5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20000"/>
          </a:bodyPr>
          <a:lstStyle/>
          <a:p>
            <a:pPr fontAlgn="base"/>
            <a:r>
              <a:rPr lang="pl-PL" dirty="0">
                <a:solidFill>
                  <a:srgbClr val="3C4043"/>
                </a:solidFill>
              </a:rPr>
              <a:t>K</a:t>
            </a:r>
            <a:r>
              <a:rPr lang="pl-PL" b="0" i="0" dirty="0">
                <a:solidFill>
                  <a:srgbClr val="3C4043"/>
                </a:solidFill>
                <a:effectLst/>
              </a:rPr>
              <a:t>ampania telefoniczna Portugalskiego banku. Cel: oferta lokaty terminowej.</a:t>
            </a:r>
            <a:r>
              <a:rPr lang="pl-PL" dirty="0">
                <a:solidFill>
                  <a:srgbClr val="3C4043"/>
                </a:solidFill>
              </a:rPr>
              <a:t> 11% pozytywnych odpowiedzi.</a:t>
            </a:r>
            <a:endParaRPr lang="pl-PL" b="0" i="0" dirty="0">
              <a:solidFill>
                <a:srgbClr val="3C4043"/>
              </a:solidFill>
              <a:effectLst/>
            </a:endParaRPr>
          </a:p>
          <a:p>
            <a:pPr fontAlgn="base"/>
            <a:r>
              <a:rPr lang="pl-PL" b="0" i="0" dirty="0">
                <a:solidFill>
                  <a:srgbClr val="3C4043"/>
                </a:solidFill>
                <a:effectLst/>
              </a:rPr>
              <a:t>Informacje ze zbioru danych</a:t>
            </a:r>
            <a:r>
              <a:rPr lang="pl-PL" dirty="0">
                <a:solidFill>
                  <a:srgbClr val="3C4043"/>
                </a:solidFill>
              </a:rPr>
              <a:t> (17 kolumn, 45211 wierszy):</a:t>
            </a:r>
            <a:br>
              <a:rPr lang="pl-PL" b="0" i="0" dirty="0">
                <a:effectLst/>
              </a:rPr>
            </a:br>
            <a:r>
              <a:rPr lang="pl-PL" b="0" i="0" dirty="0">
                <a:solidFill>
                  <a:srgbClr val="3C4043"/>
                </a:solidFill>
                <a:effectLst/>
              </a:rPr>
              <a:t>- wiek,</a:t>
            </a:r>
            <a:br>
              <a:rPr lang="pl-PL" b="0" i="0" dirty="0">
                <a:effectLst/>
              </a:rPr>
            </a:br>
            <a:r>
              <a:rPr lang="pl-PL" b="0" i="0" dirty="0">
                <a:solidFill>
                  <a:srgbClr val="3C4043"/>
                </a:solidFill>
                <a:effectLst/>
              </a:rPr>
              <a:t>- zawód,</a:t>
            </a:r>
            <a:br>
              <a:rPr lang="pl-PL" b="0" i="0" dirty="0">
                <a:effectLst/>
              </a:rPr>
            </a:br>
            <a:r>
              <a:rPr lang="pl-PL" b="0" i="0" dirty="0">
                <a:solidFill>
                  <a:srgbClr val="3C4043"/>
                </a:solidFill>
                <a:effectLst/>
              </a:rPr>
              <a:t>- wykształcenie,</a:t>
            </a:r>
            <a:br>
              <a:rPr lang="pl-PL" b="0" i="0" dirty="0">
                <a:effectLst/>
              </a:rPr>
            </a:br>
            <a:r>
              <a:rPr lang="pl-PL" b="0" i="0" dirty="0">
                <a:solidFill>
                  <a:srgbClr val="3C4043"/>
                </a:solidFill>
                <a:effectLst/>
              </a:rPr>
              <a:t>- stan cywilny,</a:t>
            </a:r>
            <a:br>
              <a:rPr lang="pl-PL" b="0" i="0" dirty="0">
                <a:effectLst/>
              </a:rPr>
            </a:br>
            <a:r>
              <a:rPr lang="pl-PL" dirty="0">
                <a:solidFill>
                  <a:srgbClr val="3C4043"/>
                </a:solidFill>
              </a:rPr>
              <a:t>- czas rozmów telefonicznych,</a:t>
            </a:r>
            <a:br>
              <a:rPr lang="pl-PL" dirty="0">
                <a:solidFill>
                  <a:srgbClr val="3C4043"/>
                </a:solidFill>
              </a:rPr>
            </a:br>
            <a:r>
              <a:rPr lang="pl-PL" dirty="0">
                <a:solidFill>
                  <a:srgbClr val="3C4043"/>
                </a:solidFill>
              </a:rPr>
              <a:t>- zadłużenie,</a:t>
            </a:r>
            <a:br>
              <a:rPr lang="pl-PL" dirty="0">
                <a:solidFill>
                  <a:srgbClr val="3C4043"/>
                </a:solidFill>
              </a:rPr>
            </a:br>
            <a:r>
              <a:rPr lang="pl-PL" dirty="0">
                <a:solidFill>
                  <a:srgbClr val="3C4043"/>
                </a:solidFill>
              </a:rPr>
              <a:t>- forma kontaktu,</a:t>
            </a:r>
            <a:br>
              <a:rPr lang="pl-PL" dirty="0"/>
            </a:br>
            <a:r>
              <a:rPr lang="pl-PL" dirty="0">
                <a:solidFill>
                  <a:srgbClr val="3C4043"/>
                </a:solidFill>
              </a:rPr>
              <a:t>…</a:t>
            </a:r>
            <a:endParaRPr lang="pl-PL" dirty="0"/>
          </a:p>
          <a:p>
            <a:r>
              <a:rPr lang="pl-PL" dirty="0"/>
              <a:t>Nasze podejście: Sprawdzić za pomocą klasteryzacji jakie grupy są bardziej skłonne do podjęcia lokaty terminowej.</a:t>
            </a:r>
          </a:p>
        </p:txBody>
      </p:sp>
    </p:spTree>
    <p:extLst>
      <p:ext uri="{BB962C8B-B14F-4D97-AF65-F5344CB8AC3E}">
        <p14:creationId xmlns:p14="http://schemas.microsoft.com/office/powerpoint/2010/main" val="85025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1BA546-A639-4148-2842-150C746C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Preprocessing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73203E-EE0F-EB8D-87C2-5302A844C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07" y="1827926"/>
            <a:ext cx="10058400" cy="3760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pl-PL"/>
              <a:t>- braki danych, korelacja, zakodowanie zmiennych (WOE)</a:t>
            </a:r>
            <a:br>
              <a:rPr lang="pl-PL"/>
            </a:br>
            <a:r>
              <a:rPr lang="pl-PL"/>
              <a:t>- skalowanie danych</a:t>
            </a:r>
          </a:p>
          <a:p>
            <a:endParaRPr lang="pl-PL"/>
          </a:p>
          <a:p>
            <a:endParaRPr lang="pl-PL"/>
          </a:p>
        </p:txBody>
      </p:sp>
      <p:pic>
        <p:nvPicPr>
          <p:cNvPr id="5" name="Obraz 4" descr="Obraz zawierający tekst, zrzut ekranu, kwadrat, Prostokąt&#10;&#10;Opis wygenerowany automatycznie">
            <a:extLst>
              <a:ext uri="{FF2B5EF4-FFF2-40B4-BE49-F238E27FC236}">
                <a16:creationId xmlns:a16="http://schemas.microsoft.com/office/drawing/2014/main" id="{83827BBA-5B67-94F4-2961-019B2F24C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56094"/>
            <a:ext cx="4034496" cy="3507111"/>
          </a:xfrm>
          <a:prstGeom prst="rect">
            <a:avLst/>
          </a:prstGeom>
        </p:spPr>
      </p:pic>
      <p:pic>
        <p:nvPicPr>
          <p:cNvPr id="7" name="Obraz 6" descr="Obraz zawierający tekst, numer, Czcionka, zrzut ekranu&#10;&#10;Opis wygenerowany automatycznie">
            <a:extLst>
              <a:ext uri="{FF2B5EF4-FFF2-40B4-BE49-F238E27FC236}">
                <a16:creationId xmlns:a16="http://schemas.microsoft.com/office/drawing/2014/main" id="{F72B7C67-BFEB-7588-F716-51BB5C019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071" y="2556095"/>
            <a:ext cx="5200650" cy="36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0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054D48-DB3C-3472-4FAD-0E40BEF3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Klasteryzacja K-means</a:t>
            </a:r>
          </a:p>
        </p:txBody>
      </p:sp>
      <p:pic>
        <p:nvPicPr>
          <p:cNvPr id="5" name="Symbol zastępczy zawartości 4" descr="Obraz zawierający tekst, zrzut ekranu, linia, Wykres&#10;&#10;Opis wygenerowany automatycznie">
            <a:extLst>
              <a:ext uri="{FF2B5EF4-FFF2-40B4-BE49-F238E27FC236}">
                <a16:creationId xmlns:a16="http://schemas.microsoft.com/office/drawing/2014/main" id="{3F92288A-458E-5FA1-B4C1-AC2CF0399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15" y="2676257"/>
            <a:ext cx="4489185" cy="3500351"/>
          </a:xfrm>
        </p:spPr>
      </p:pic>
      <p:pic>
        <p:nvPicPr>
          <p:cNvPr id="7" name="Obraz 6" descr="Obraz zawierający tekst, linia, Wykres, zrzut ekranu&#10;&#10;Opis wygenerowany automatycznie">
            <a:extLst>
              <a:ext uri="{FF2B5EF4-FFF2-40B4-BE49-F238E27FC236}">
                <a16:creationId xmlns:a16="http://schemas.microsoft.com/office/drawing/2014/main" id="{A3D70A09-9533-686E-F357-E7506E2DA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60" y="2667386"/>
            <a:ext cx="4643120" cy="349148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065A5777-43D8-A30D-8813-C407B82F4A2E}"/>
              </a:ext>
            </a:extLst>
          </p:cNvPr>
          <p:cNvSpPr txBox="1"/>
          <p:nvPr/>
        </p:nvSpPr>
        <p:spPr>
          <a:xfrm>
            <a:off x="1154335" y="1962386"/>
            <a:ext cx="77114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/>
              <a:t>Redukcja wymiarów (PCA): </a:t>
            </a:r>
            <a:r>
              <a:rPr lang="pl-PL" dirty="0"/>
              <a:t>17 </a:t>
            </a:r>
            <a:r>
              <a:rPr lang="pl-PL"/>
              <a:t>-&gt;</a:t>
            </a:r>
            <a:r>
              <a:rPr lang="pl-PL" dirty="0"/>
              <a:t> </a:t>
            </a:r>
            <a:r>
              <a:rPr lang="pl-PL"/>
              <a:t> 11 </a:t>
            </a:r>
            <a:r>
              <a:rPr lang="pl-PL" err="1"/>
              <a:t>var</a:t>
            </a:r>
            <a:r>
              <a:rPr lang="pl-PL"/>
              <a:t>: 81.6 %</a:t>
            </a:r>
          </a:p>
          <a:p>
            <a:r>
              <a:rPr lang="pl-PL" err="1">
                <a:latin typeface="Sagona Book"/>
              </a:rPr>
              <a:t>Inertia</a:t>
            </a:r>
            <a:r>
              <a:rPr lang="pl-PL">
                <a:latin typeface="Sagona Book"/>
              </a:rPr>
              <a:t>: 83159</a:t>
            </a:r>
            <a:r>
              <a:rPr lang="pl-PL" dirty="0"/>
              <a:t> 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264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8C46E7-3745-E7EB-5D39-2325904A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Klasteryzacja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K-means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C41355E-581D-3C8F-BBBB-8BBD7656F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602" y="949383"/>
            <a:ext cx="3762230" cy="339541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A8A11A-E0A0-4672-A17E-32CC5B422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90558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az 9">
            <a:extLst>
              <a:ext uri="{FF2B5EF4-FFF2-40B4-BE49-F238E27FC236}">
                <a16:creationId xmlns:a16="http://schemas.microsoft.com/office/drawing/2014/main" id="{ECE5308A-B415-E5EB-068E-A43855897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7" y="1212704"/>
            <a:ext cx="4139575" cy="285630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2D7FC5-B427-4FF7-8FC7-9DA3C276D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87975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2DD8A2E1-B74A-1E70-44A8-4165759C7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495" y="974745"/>
            <a:ext cx="3739341" cy="326257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19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16636F7C-0137-35EB-C97D-F500E74A4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1" y="834063"/>
            <a:ext cx="6282186" cy="4766638"/>
          </a:xfrm>
          <a:prstGeom prst="rect">
            <a:avLst/>
          </a:prstGeom>
        </p:spPr>
      </p:pic>
      <p:pic>
        <p:nvPicPr>
          <p:cNvPr id="8" name="Obraz 7" descr="Obraz zawierający tekst, zrzut ekranu, linia, Równolegle&#10;&#10;Opis wygenerowany automatycznie">
            <a:extLst>
              <a:ext uri="{FF2B5EF4-FFF2-40B4-BE49-F238E27FC236}">
                <a16:creationId xmlns:a16="http://schemas.microsoft.com/office/drawing/2014/main" id="{4D16DBF8-A4EE-4A73-E257-EBB497AF1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827" y="1257299"/>
            <a:ext cx="5578532" cy="416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6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104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F218B-78D7-C41E-2373-F1DBA7BE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Hierarchy clustering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55F74A72-7023-F92D-BF0B-7424B4A990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847" y="640081"/>
            <a:ext cx="6784520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983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F10B2-0AEB-712A-F3C7-E7A0534E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21E4-A307-28E2-AC12-1BAF86FC2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17441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32E760D-47E0-CA4A-ECE9-B373B4134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3665" y="293823"/>
            <a:ext cx="3162015" cy="23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1D5247D-DE7B-494F-6351-2AF1714BF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6320" y="293823"/>
            <a:ext cx="3162014" cy="23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656DD69-07B0-A9E7-B4C5-0885B9B9B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4990" y="293823"/>
            <a:ext cx="3162018" cy="235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2062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A3994883-1580-E0DD-7BC3-DAC936A73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820" y="3469617"/>
            <a:ext cx="3166842" cy="235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0567744-402E-FE2E-2D4A-7E03DEB4A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82" y="3463335"/>
            <a:ext cx="3166842" cy="235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5BEDC4-0A9D-E4E2-54A0-24E81229C925}"/>
              </a:ext>
            </a:extLst>
          </p:cNvPr>
          <p:cNvSpPr txBox="1"/>
          <p:nvPr/>
        </p:nvSpPr>
        <p:spPr>
          <a:xfrm>
            <a:off x="2195807" y="2644035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single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7552B-027A-5A6C-5D17-8DFA7E14E5A8}"/>
              </a:ext>
            </a:extLst>
          </p:cNvPr>
          <p:cNvSpPr txBox="1"/>
          <p:nvPr/>
        </p:nvSpPr>
        <p:spPr>
          <a:xfrm>
            <a:off x="5580217" y="2644581"/>
            <a:ext cx="10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54062-38F2-546B-6E57-27DC0585E921}"/>
              </a:ext>
            </a:extLst>
          </p:cNvPr>
          <p:cNvSpPr txBox="1"/>
          <p:nvPr/>
        </p:nvSpPr>
        <p:spPr>
          <a:xfrm>
            <a:off x="9004371" y="264403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centroid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3FDB4-7F45-E656-62D9-BE85D4A6B487}"/>
              </a:ext>
            </a:extLst>
          </p:cNvPr>
          <p:cNvSpPr txBox="1"/>
          <p:nvPr/>
        </p:nvSpPr>
        <p:spPr>
          <a:xfrm>
            <a:off x="3798222" y="5822487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weighted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C70328-B8F8-51F8-4897-B9C7896DE197}"/>
              </a:ext>
            </a:extLst>
          </p:cNvPr>
          <p:cNvSpPr txBox="1"/>
          <p:nvPr/>
        </p:nvSpPr>
        <p:spPr>
          <a:xfrm>
            <a:off x="7334900" y="5820570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2016364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9FF334CF875D34CA7E9A0FB1424C724" ma:contentTypeVersion="12" ma:contentTypeDescription="Utwórz nowy dokument." ma:contentTypeScope="" ma:versionID="be9850ccb14e3883df006ff9544ff67c">
  <xsd:schema xmlns:xsd="http://www.w3.org/2001/XMLSchema" xmlns:xs="http://www.w3.org/2001/XMLSchema" xmlns:p="http://schemas.microsoft.com/office/2006/metadata/properties" xmlns:ns3="c2f1304e-f12a-46dc-942a-c0cd1d16d067" xmlns:ns4="5c8138d3-a071-4d2c-9d54-b073c317a305" targetNamespace="http://schemas.microsoft.com/office/2006/metadata/properties" ma:root="true" ma:fieldsID="d5fdb4a830767a1d3a2a9bbd49a7af36" ns3:_="" ns4:_="">
    <xsd:import namespace="c2f1304e-f12a-46dc-942a-c0cd1d16d067"/>
    <xsd:import namespace="5c8138d3-a071-4d2c-9d54-b073c317a30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1304e-f12a-46dc-942a-c0cd1d16d0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138d3-a071-4d2c-9d54-b073c317a30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2f1304e-f12a-46dc-942a-c0cd1d16d067" xsi:nil="true"/>
  </documentManagement>
</p:properties>
</file>

<file path=customXml/itemProps1.xml><?xml version="1.0" encoding="utf-8"?>
<ds:datastoreItem xmlns:ds="http://schemas.openxmlformats.org/officeDocument/2006/customXml" ds:itemID="{7B9BF57F-5F0E-4A19-9713-FDF95D014E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8A8CCB-2626-483E-A152-FFCDDDA2BA59}">
  <ds:schemaRefs>
    <ds:schemaRef ds:uri="5c8138d3-a071-4d2c-9d54-b073c317a305"/>
    <ds:schemaRef ds:uri="c2f1304e-f12a-46dc-942a-c0cd1d16d0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591A8F7-7E8E-4FF2-8664-A53470D88DCB}">
  <ds:schemaRefs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5c8138d3-a071-4d2c-9d54-b073c317a305"/>
    <ds:schemaRef ds:uri="http://schemas.microsoft.com/office/2006/documentManagement/types"/>
    <ds:schemaRef ds:uri="c2f1304e-f12a-46dc-942a-c0cd1d16d06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Panoramiczny</PresentationFormat>
  <Paragraphs>30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Arial</vt:lpstr>
      <vt:lpstr>Calibri</vt:lpstr>
      <vt:lpstr>Sagona Book</vt:lpstr>
      <vt:lpstr>Sagona ExtraLight</vt:lpstr>
      <vt:lpstr>zeitung</vt:lpstr>
      <vt:lpstr>RetrospectVTI</vt:lpstr>
      <vt:lpstr>Bank Marketing Dataset - Clustering</vt:lpstr>
      <vt:lpstr>Agenda</vt:lpstr>
      <vt:lpstr>Business Case</vt:lpstr>
      <vt:lpstr>Preprocessing</vt:lpstr>
      <vt:lpstr>Klasteryzacja K-means</vt:lpstr>
      <vt:lpstr>Klasteryzacja K-means</vt:lpstr>
      <vt:lpstr>Prezentacja programu PowerPoint</vt:lpstr>
      <vt:lpstr>Hierarchy clustering</vt:lpstr>
      <vt:lpstr>Prezentacja programu PowerPoint</vt:lpstr>
      <vt:lpstr>Prezentacja programu PowerPoint</vt:lpstr>
      <vt:lpstr>Prezentacja programu PowerPoint</vt:lpstr>
      <vt:lpstr>Response od walidacji</vt:lpstr>
      <vt:lpstr>Summary</vt:lpstr>
      <vt:lpstr>Dziękujemy za uwagę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Dataset - Clustering</dc:title>
  <dc:creator>Michaluk Wojciech (STUD)</dc:creator>
  <cp:lastModifiedBy>Michaluk Wojciech (STUD)</cp:lastModifiedBy>
  <cp:revision>1</cp:revision>
  <dcterms:created xsi:type="dcterms:W3CDTF">2023-06-07T05:38:55Z</dcterms:created>
  <dcterms:modified xsi:type="dcterms:W3CDTF">2023-06-15T07:15:55Z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0x010100B9FF334CF875D34CA7E9A0FB1424C724</vt:lpwstr>
  </property>
</Properties>
</file>