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8" r:id="rId9"/>
    <p:sldId id="278" r:id="rId10"/>
    <p:sldId id="264" r:id="rId11"/>
    <p:sldId id="269" r:id="rId12"/>
    <p:sldId id="262" r:id="rId13"/>
    <p:sldId id="267" r:id="rId14"/>
    <p:sldId id="265" r:id="rId15"/>
    <p:sldId id="271" r:id="rId16"/>
    <p:sldId id="266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1C59A-33B0-5B1C-0ECD-ADFC57B00589}" v="69" dt="2023-03-28T08:38:55.651"/>
    <p1510:client id="{3BB5BCF6-0D93-478C-AE01-38506F0A9630}" v="83" dt="2023-03-27T14:40:25.467"/>
    <p1510:client id="{E4924A05-AEE4-4891-6B40-7D4CBF8FCC34}" v="488" dt="2023-03-27T17:54:58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4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2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3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933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4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taurata-evag.blogspot.com/2013/07/como-hacer-un-ensamble-de-cola-de-milano.html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746" y="700015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136" y="3766721"/>
            <a:ext cx="7244074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DEEP LEARNING  </a:t>
            </a:r>
          </a:p>
          <a:p>
            <a:r>
              <a:rPr lang="en-US" dirty="0">
                <a:ea typeface="+mn-lt"/>
                <a:cs typeface="+mn-lt"/>
              </a:rPr>
              <a:t>Convolutional neural networks </a:t>
            </a:r>
            <a:endParaRPr lang="en-US">
              <a:ea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30DE65C-1BC5-A5DF-58A5-1271BE6CD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9" r="18657" b="-3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84BE6-C592-511A-6EBF-DCE9FD1669D5}"/>
              </a:ext>
            </a:extLst>
          </p:cNvPr>
          <p:cNvSpPr txBox="1"/>
          <p:nvPr/>
        </p:nvSpPr>
        <p:spPr>
          <a:xfrm>
            <a:off x="925975" y="5102505"/>
            <a:ext cx="553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Authors: Jan Wojtas, Mikołaj Zalewski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5B36-65DD-033F-B59D-7EF5FB3E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Pretrained CNN - </a:t>
            </a:r>
            <a:r>
              <a:rPr lang="en-US" dirty="0" err="1">
                <a:ea typeface="Meiryo"/>
              </a:rPr>
              <a:t>AlexNet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D3E619-B35A-D9C2-EB66-9BC34877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3209314"/>
            <a:ext cx="8770571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this part, we focused on tuning two important hyperparameters: batch size and learning rate. As the network architecture was fixed, we didn't change e.g. the number of neurons in the 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2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1A83-029E-7DBC-C435-20A5A5F2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AF27705-F7D2-6F47-A43E-5C1CD9D5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746" y="2485896"/>
            <a:ext cx="4604418" cy="3651504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CC451C3-7933-ABD8-F014-1CB398DF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58" y="2489287"/>
            <a:ext cx="4759124" cy="36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AAD9-6E12-378E-9C62-56FCA5B2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CNN with adjusted size of layers</a:t>
            </a:r>
            <a:endParaRPr lang="en-US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5BACDF3-4395-3ED3-BF7A-00D8FEBE9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584064"/>
            <a:ext cx="8770571" cy="3339422"/>
          </a:xfrm>
        </p:spPr>
      </p:pic>
    </p:spTree>
    <p:extLst>
      <p:ext uri="{BB962C8B-B14F-4D97-AF65-F5344CB8AC3E}">
        <p14:creationId xmlns:p14="http://schemas.microsoft.com/office/powerpoint/2010/main" val="62623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CCF4-AA43-D119-811A-EA170093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FB5EA1E-845B-9223-0986-579D3BE6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019" y="615475"/>
            <a:ext cx="6670430" cy="5619200"/>
          </a:xfrm>
        </p:spPr>
      </p:pic>
    </p:spTree>
    <p:extLst>
      <p:ext uri="{BB962C8B-B14F-4D97-AF65-F5344CB8AC3E}">
        <p14:creationId xmlns:p14="http://schemas.microsoft.com/office/powerpoint/2010/main" val="163699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Launching tubes">
            <a:extLst>
              <a:ext uri="{FF2B5EF4-FFF2-40B4-BE49-F238E27FC236}">
                <a16:creationId xmlns:a16="http://schemas.microsoft.com/office/drawing/2014/main" id="{5DF9DF97-F78A-34CB-636D-25D8F89B4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2" r="7049" b="5"/>
          <a:stretch/>
        </p:blipFill>
        <p:spPr>
          <a:xfrm>
            <a:off x="4622371" y="96466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39B9-2957-D07F-AF5B-F0605F06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63" y="806116"/>
            <a:ext cx="5708909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04405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5387-6B21-CD1B-570F-E65F37EF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463" y="651719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Augmentation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5D8CC-85BA-6A46-9C05-CF8EBD007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0" r="11243" b="-12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35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40B1-9EC4-3CD6-AAF9-9A71CBF4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19" y="2342397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Meiryo"/>
              </a:rPr>
              <a:t>Results before and after augmentation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8EB1AD0-A1B7-1E9B-DC49-D7CE282D4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623" y="142837"/>
            <a:ext cx="3436464" cy="2696593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12E3582-6A23-1FD9-0AAE-AEA6D778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2" y="3737683"/>
            <a:ext cx="3698113" cy="2777874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CC9E97B-3964-B6DE-C886-094B39738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894" y="3738937"/>
            <a:ext cx="3659529" cy="2775367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16C40E1-A5D7-2150-BC37-354AEB74F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893" y="3736369"/>
            <a:ext cx="3659529" cy="27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A picture containing wooden&#10;&#10;Description automatically generated">
            <a:extLst>
              <a:ext uri="{FF2B5EF4-FFF2-40B4-BE49-F238E27FC236}">
                <a16:creationId xmlns:a16="http://schemas.microsoft.com/office/drawing/2014/main" id="{9661C505-102D-4C34-BB3C-3A5F215AC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086" y="1519577"/>
            <a:ext cx="4875255" cy="434402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6005" y="1664838"/>
            <a:ext cx="4581293" cy="40590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747085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C7FA6-70D4-03F3-2A80-E3667729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39" y="2238017"/>
            <a:ext cx="3691581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</a:rPr>
              <a:t>Ensemble</a:t>
            </a:r>
            <a:br>
              <a:rPr lang="en-US" sz="4000" dirty="0">
                <a:solidFill>
                  <a:schemeClr val="bg1"/>
                </a:solidFill>
                <a:ea typeface="Meiryo"/>
              </a:rPr>
            </a:br>
            <a:r>
              <a:rPr lang="en-US" sz="4000" dirty="0">
                <a:solidFill>
                  <a:schemeClr val="bg1"/>
                </a:solidFill>
              </a:rPr>
              <a:t>Models</a:t>
            </a:r>
            <a:endParaRPr lang="en-US" sz="4000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DCFCC-7371-BF43-97A3-C24989D535DA}"/>
              </a:ext>
            </a:extLst>
          </p:cNvPr>
          <p:cNvSpPr txBox="1"/>
          <p:nvPr/>
        </p:nvSpPr>
        <p:spPr>
          <a:xfrm>
            <a:off x="9211855" y="6657945"/>
            <a:ext cx="297709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67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B7BC-E0F3-C850-DCA6-FFA3D993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12DD046-9563-6816-FD35-2B754B5BD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072" y="1303437"/>
            <a:ext cx="7938906" cy="4251284"/>
          </a:xfrm>
        </p:spPr>
      </p:pic>
    </p:spTree>
    <p:extLst>
      <p:ext uri="{BB962C8B-B14F-4D97-AF65-F5344CB8AC3E}">
        <p14:creationId xmlns:p14="http://schemas.microsoft.com/office/powerpoint/2010/main" val="113290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4203-76B7-2220-1BD7-C94CB964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302A60-4BF8-3006-A784-8F619772C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026" y="1222327"/>
            <a:ext cx="7394593" cy="4413503"/>
          </a:xfrm>
        </p:spPr>
      </p:pic>
    </p:spTree>
    <p:extLst>
      <p:ext uri="{BB962C8B-B14F-4D97-AF65-F5344CB8AC3E}">
        <p14:creationId xmlns:p14="http://schemas.microsoft.com/office/powerpoint/2010/main" val="381408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3236-505C-DDD0-4803-2EF68146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BFF6-E63E-51E9-1B79-DC59F9FE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Calibri" panose="020B0503020204020204" pitchFamily="34" charset="0"/>
              <a:buChar char="-"/>
            </a:pPr>
            <a:r>
              <a:rPr lang="en-US" dirty="0">
                <a:ea typeface="Meiryo"/>
              </a:rPr>
              <a:t>Chosen programing language:</a:t>
            </a:r>
            <a:endParaRPr lang="en-US" dirty="0"/>
          </a:p>
          <a:p>
            <a:pPr marL="285750" lvl="1"/>
            <a:r>
              <a:rPr lang="en-US" b="1" dirty="0">
                <a:ea typeface="Meiryo"/>
              </a:rPr>
              <a:t> Python</a:t>
            </a:r>
            <a:endParaRPr lang="en-US" b="1"/>
          </a:p>
          <a:p>
            <a:pPr marL="285750" indent="-285750">
              <a:buFont typeface="Calibri" panose="020B0503020204020204" pitchFamily="34" charset="0"/>
              <a:buChar char="-"/>
            </a:pPr>
            <a:r>
              <a:rPr lang="en-US" dirty="0">
                <a:ea typeface="Meiryo"/>
              </a:rPr>
              <a:t>Chosen framework:</a:t>
            </a:r>
          </a:p>
          <a:p>
            <a:pPr marL="285750" lvl="1"/>
            <a:r>
              <a:rPr lang="en-US" b="1" dirty="0">
                <a:ea typeface="Meiryo"/>
              </a:rPr>
              <a:t> </a:t>
            </a:r>
            <a:r>
              <a:rPr lang="en-US" b="1" dirty="0" err="1">
                <a:ea typeface="Meiryo"/>
              </a:rPr>
              <a:t>Pytorch</a:t>
            </a:r>
            <a:endParaRPr lang="en-US" b="1">
              <a:ea typeface="Meiryo"/>
            </a:endParaRPr>
          </a:p>
          <a:p>
            <a:pPr marL="285750" indent="-285750">
              <a:buFont typeface="Calibri" panose="020B0503020204020204" pitchFamily="34" charset="0"/>
              <a:buChar char="-"/>
            </a:pPr>
            <a:r>
              <a:rPr lang="en-US" dirty="0">
                <a:ea typeface="Meiryo"/>
              </a:rPr>
              <a:t>Versioning </a:t>
            </a:r>
          </a:p>
          <a:p>
            <a:pPr marL="285750" lvl="1"/>
            <a:r>
              <a:rPr lang="en-US" b="1" dirty="0">
                <a:ea typeface="+mn-lt"/>
                <a:cs typeface="+mn-lt"/>
              </a:rPr>
              <a:t> https://github.com/mikolajzalewski/Deep_Learning</a:t>
            </a:r>
            <a:endParaRPr lang="en-US" b="1" dirty="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07D0404F-A70B-17EF-3596-BBF18DD04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7" r="29654" b="7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164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2E4-FB69-23CA-F55E-D0D59E9D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8DEC657-423D-11D3-812E-11A6138BD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927" y="797922"/>
            <a:ext cx="7787198" cy="5271959"/>
          </a:xfrm>
        </p:spPr>
      </p:pic>
    </p:spTree>
    <p:extLst>
      <p:ext uri="{BB962C8B-B14F-4D97-AF65-F5344CB8AC3E}">
        <p14:creationId xmlns:p14="http://schemas.microsoft.com/office/powerpoint/2010/main" val="163520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B33D-FDFB-E79D-A886-47FE6F90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95C9AC-BD11-BBE1-ABB5-6ED508179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902" y="1422981"/>
            <a:ext cx="7096486" cy="3935030"/>
          </a:xfrm>
        </p:spPr>
      </p:pic>
    </p:spTree>
    <p:extLst>
      <p:ext uri="{BB962C8B-B14F-4D97-AF65-F5344CB8AC3E}">
        <p14:creationId xmlns:p14="http://schemas.microsoft.com/office/powerpoint/2010/main" val="246575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F472-F847-A11B-F2C9-EA923FA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Meiryo"/>
              </a:rPr>
              <a:t>Kaggle scores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1A3DE7-F8AC-CA69-FED0-446AFAF63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848" y="2182929"/>
            <a:ext cx="10448900" cy="2424782"/>
          </a:xfrm>
        </p:spPr>
      </p:pic>
    </p:spTree>
    <p:extLst>
      <p:ext uri="{BB962C8B-B14F-4D97-AF65-F5344CB8AC3E}">
        <p14:creationId xmlns:p14="http://schemas.microsoft.com/office/powerpoint/2010/main" val="419457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734A8441-4816-1495-F20F-1ADE37E02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0" r="6" b="807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D7EFF-E638-9215-A5AE-64E12F9F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928" y="1346268"/>
            <a:ext cx="5286502" cy="245568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9830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101010 Datenzeilen bis zur Unendlichkeit">
            <a:extLst>
              <a:ext uri="{FF2B5EF4-FFF2-40B4-BE49-F238E27FC236}">
                <a16:creationId xmlns:a16="http://schemas.microsoft.com/office/drawing/2014/main" id="{36BE9B7B-E2E2-0A92-BC81-4BFC74F72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4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5D44-91CB-B824-BF3B-F7B46A0A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979" y="748243"/>
            <a:ext cx="5932755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50196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A119-E296-FFCC-FC00-038EA889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Basic data augmentation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7DCB-CAD2-B34F-A5B3-5B74AC085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440" y="2759736"/>
            <a:ext cx="8770571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-</a:t>
            </a:r>
            <a:r>
              <a:rPr lang="en-US" dirty="0">
                <a:ea typeface="+mn-lt"/>
                <a:cs typeface="+mn-lt"/>
              </a:rPr>
              <a:t>Random rotation</a:t>
            </a:r>
          </a:p>
          <a:p>
            <a:r>
              <a:rPr lang="en-US" dirty="0">
                <a:ea typeface="Meiryo"/>
              </a:rPr>
              <a:t>-</a:t>
            </a:r>
            <a:r>
              <a:rPr lang="en-US" dirty="0">
                <a:ea typeface="+mn-lt"/>
                <a:cs typeface="+mn-lt"/>
              </a:rPr>
              <a:t>Color Jitter</a:t>
            </a:r>
          </a:p>
          <a:p>
            <a:r>
              <a:rPr lang="en-US" dirty="0">
                <a:ea typeface="Meiryo"/>
              </a:rPr>
              <a:t>-</a:t>
            </a:r>
            <a:r>
              <a:rPr lang="en-US" dirty="0">
                <a:ea typeface="+mn-lt"/>
                <a:cs typeface="+mn-lt"/>
              </a:rPr>
              <a:t>Random Crop</a:t>
            </a:r>
          </a:p>
          <a:p>
            <a:r>
              <a:rPr lang="en-US" dirty="0">
                <a:ea typeface="+mn-lt"/>
                <a:cs typeface="+mn-lt"/>
              </a:rPr>
              <a:t>-Gaussian Noise</a:t>
            </a:r>
          </a:p>
          <a:p>
            <a:r>
              <a:rPr lang="en-US" dirty="0">
                <a:ea typeface="+mn-lt"/>
                <a:cs typeface="+mn-lt"/>
              </a:rPr>
              <a:t>-Random flip</a:t>
            </a:r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923FA5-7790-26D5-593C-6FC8171E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21" y="2582417"/>
            <a:ext cx="3881377" cy="32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3634-1273-0C32-DF53-02BAD55C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More advanced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495E-DF86-8BBF-87AE-40521F06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215" y="2254403"/>
            <a:ext cx="8770571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 err="1">
                <a:ea typeface="Meiryo"/>
              </a:rPr>
              <a:t>Mixup</a:t>
            </a:r>
            <a:r>
              <a:rPr lang="en-US" dirty="0">
                <a:ea typeface="Meiryo"/>
              </a:rPr>
              <a:t>                                               Cutout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692ECC-52F3-0193-1465-0789851E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06" y="3072607"/>
            <a:ext cx="3765630" cy="3124177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1BDA325-0AEF-8653-0883-293BA5887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74" y="3069546"/>
            <a:ext cx="3524491" cy="31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1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A255DE4-F14E-2891-6617-84218AB2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3" r="-2" b="20195"/>
          <a:stretch/>
        </p:blipFill>
        <p:spPr>
          <a:xfrm>
            <a:off x="20" y="-28927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B6672-CBA8-E4EE-D7ED-7E6A34A6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2" y="478167"/>
            <a:ext cx="5820988" cy="309229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81821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A1DD-469E-15A8-2063-FE5A4E74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CNN with auto scaling layers</a:t>
            </a:r>
            <a:endParaRPr lang="en-US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EF5E528-41DA-F3DF-A326-D64A5E00F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490906"/>
            <a:ext cx="8770571" cy="3294243"/>
          </a:xfrm>
        </p:spPr>
      </p:pic>
    </p:spTree>
    <p:extLst>
      <p:ext uri="{BB962C8B-B14F-4D97-AF65-F5344CB8AC3E}">
        <p14:creationId xmlns:p14="http://schemas.microsoft.com/office/powerpoint/2010/main" val="7623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1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1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2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2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2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5" name="Picture 9" descr="Close up of ruler">
            <a:extLst>
              <a:ext uri="{FF2B5EF4-FFF2-40B4-BE49-F238E27FC236}">
                <a16:creationId xmlns:a16="http://schemas.microsoft.com/office/drawing/2014/main" id="{32BB9BE4-B990-F4F4-B5ED-5CF0F20B3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4" r="16297" b="5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46" name="Freeform: Shape 31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DB809-A074-8C0E-2052-FD8D6A96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48" y="1217480"/>
            <a:ext cx="6187112" cy="3496001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-Learning rate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-Batch size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-Weight decay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-Dropout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-Number of filters in each layer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-Number of neurons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-Number of epochs</a:t>
            </a:r>
          </a:p>
        </p:txBody>
      </p:sp>
    </p:spTree>
    <p:extLst>
      <p:ext uri="{BB962C8B-B14F-4D97-AF65-F5344CB8AC3E}">
        <p14:creationId xmlns:p14="http://schemas.microsoft.com/office/powerpoint/2010/main" val="279864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FC89B-33DF-DE93-8B22-206A5790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972919-6B25-79E2-5348-F06EC9DB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ECA05F-9636-8F70-6DBE-20872123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5" y="61327"/>
            <a:ext cx="5086242" cy="3769560"/>
          </a:xfrm>
          <a:prstGeom prst="rect">
            <a:avLst/>
          </a:prstGeom>
        </p:spPr>
      </p:pic>
      <p:pic>
        <p:nvPicPr>
          <p:cNvPr id="7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57F45F7C-DEC0-E709-01B1-FC111ACE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92" y="100925"/>
            <a:ext cx="5082861" cy="3511559"/>
          </a:xfrm>
          <a:prstGeom prst="rect">
            <a:avLst/>
          </a:prstGeom>
        </p:spPr>
      </p:pic>
      <p:pic>
        <p:nvPicPr>
          <p:cNvPr id="9" name="Obraz 5" descr="Obraz zawierający wykres&#10;&#10;Opis wygenerowany automatycznie">
            <a:extLst>
              <a:ext uri="{FF2B5EF4-FFF2-40B4-BE49-F238E27FC236}">
                <a16:creationId xmlns:a16="http://schemas.microsoft.com/office/drawing/2014/main" id="{BBECA62B-167E-4534-C6A1-D21707162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8" y="3921341"/>
            <a:ext cx="6907368" cy="2664333"/>
          </a:xfrm>
          <a:prstGeom prst="rect">
            <a:avLst/>
          </a:prstGeom>
        </p:spPr>
      </p:pic>
      <p:pic>
        <p:nvPicPr>
          <p:cNvPr id="11" name="Obraz 6" descr="Obraz zawierający wykres&#10;&#10;Opis wygenerowany automatycznie">
            <a:extLst>
              <a:ext uri="{FF2B5EF4-FFF2-40B4-BE49-F238E27FC236}">
                <a16:creationId xmlns:a16="http://schemas.microsoft.com/office/drawing/2014/main" id="{FA3E7B9A-0F0F-DA88-AA96-E033A6A8E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780" y="3711567"/>
            <a:ext cx="3805706" cy="29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294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14DC3"/>
      </a:accent1>
      <a:accent2>
        <a:srgbClr val="613FB3"/>
      </a:accent2>
      <a:accent3>
        <a:srgbClr val="4D5BC3"/>
      </a:accent3>
      <a:accent4>
        <a:srgbClr val="3B7BB1"/>
      </a:accent4>
      <a:accent5>
        <a:srgbClr val="4BBABF"/>
      </a:accent5>
      <a:accent6>
        <a:srgbClr val="3BB185"/>
      </a:accent6>
      <a:hlink>
        <a:srgbClr val="3A96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09512831E1514696EA9C54E5622428" ma:contentTypeVersion="5" ma:contentTypeDescription="Utwórz nowy dokument." ma:contentTypeScope="" ma:versionID="e11733389810047c9146f1a8303eecda">
  <xsd:schema xmlns:xsd="http://www.w3.org/2001/XMLSchema" xmlns:xs="http://www.w3.org/2001/XMLSchema" xmlns:p="http://schemas.microsoft.com/office/2006/metadata/properties" xmlns:ns2="622f68a4-c7b7-443d-9cd1-a55b96660c97" xmlns:ns3="cf9cf42e-1256-4b6a-868f-8807ce97dc20" targetNamespace="http://schemas.microsoft.com/office/2006/metadata/properties" ma:root="true" ma:fieldsID="cc269a76fb174afd45c5cafb5e86e4aa" ns2:_="" ns3:_="">
    <xsd:import namespace="622f68a4-c7b7-443d-9cd1-a55b96660c97"/>
    <xsd:import namespace="cf9cf42e-1256-4b6a-868f-8807ce97dc2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f68a4-c7b7-443d-9cd1-a55b96660c9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cf42e-1256-4b6a-868f-8807ce97dc2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22f68a4-c7b7-443d-9cd1-a55b96660c97" xsi:nil="true"/>
  </documentManagement>
</p:properties>
</file>

<file path=customXml/itemProps1.xml><?xml version="1.0" encoding="utf-8"?>
<ds:datastoreItem xmlns:ds="http://schemas.openxmlformats.org/officeDocument/2006/customXml" ds:itemID="{593F0756-A8C8-4116-8744-59D4FA2C8236}"/>
</file>

<file path=customXml/itemProps2.xml><?xml version="1.0" encoding="utf-8"?>
<ds:datastoreItem xmlns:ds="http://schemas.openxmlformats.org/officeDocument/2006/customXml" ds:itemID="{5EA4F247-2848-483E-9EFA-A4FBFA528C37}"/>
</file>

<file path=customXml/itemProps3.xml><?xml version="1.0" encoding="utf-8"?>
<ds:datastoreItem xmlns:ds="http://schemas.openxmlformats.org/officeDocument/2006/customXml" ds:itemID="{C5B8DD05-26DF-4BA7-AE23-0202D04BBA3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Panoramiczny</PresentationFormat>
  <Paragraphs>0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SketchLinesVTI</vt:lpstr>
      <vt:lpstr>FINAL REPORT</vt:lpstr>
      <vt:lpstr>Project environment</vt:lpstr>
      <vt:lpstr>DATASETS</vt:lpstr>
      <vt:lpstr>Basic data augmentation </vt:lpstr>
      <vt:lpstr>More advanced techniques</vt:lpstr>
      <vt:lpstr>Convolutional Neural Networks</vt:lpstr>
      <vt:lpstr>CNN with auto scaling layers</vt:lpstr>
      <vt:lpstr>-Learning rate -Batch size -Weight decay -Dropout -Number of filters in each layer -Number of neurons -Number of epochs</vt:lpstr>
      <vt:lpstr>Prezentacja programu PowerPoint</vt:lpstr>
      <vt:lpstr>Pretrained CNN - AlexNet</vt:lpstr>
      <vt:lpstr>Prezentacja programu PowerPoint</vt:lpstr>
      <vt:lpstr>CNN with adjusted size of layers</vt:lpstr>
      <vt:lpstr>Prezentacja programu PowerPoint</vt:lpstr>
      <vt:lpstr>Experiments</vt:lpstr>
      <vt:lpstr>Augmentation</vt:lpstr>
      <vt:lpstr>Results before and after augmentation</vt:lpstr>
      <vt:lpstr>Ensemble Models</vt:lpstr>
      <vt:lpstr>Prezentacja programu PowerPoint</vt:lpstr>
      <vt:lpstr>Prezentacja programu PowerPoint</vt:lpstr>
      <vt:lpstr>Prezentacja programu PowerPoint</vt:lpstr>
      <vt:lpstr>Prezentacja programu PowerPoint</vt:lpstr>
      <vt:lpstr>Kaggle scores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216</cp:revision>
  <dcterms:created xsi:type="dcterms:W3CDTF">2023-03-27T14:33:48Z</dcterms:created>
  <dcterms:modified xsi:type="dcterms:W3CDTF">2023-03-28T08:41:06Z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0x0101003109512831E1514696EA9C54E5622428</vt:lpwstr>
  </property>
</Properties>
</file>