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1" r:id="rId4"/>
    <p:sldId id="279" r:id="rId5"/>
    <p:sldId id="284" r:id="rId6"/>
    <p:sldId id="285" r:id="rId7"/>
    <p:sldId id="260" r:id="rId8"/>
    <p:sldId id="263" r:id="rId9"/>
    <p:sldId id="278" r:id="rId10"/>
    <p:sldId id="264" r:id="rId11"/>
    <p:sldId id="267" r:id="rId12"/>
    <p:sldId id="280" r:id="rId13"/>
    <p:sldId id="281" r:id="rId14"/>
    <p:sldId id="265" r:id="rId15"/>
    <p:sldId id="287" r:id="rId16"/>
    <p:sldId id="283" r:id="rId17"/>
    <p:sldId id="286" r:id="rId18"/>
    <p:sldId id="27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1C59A-33B0-5B1C-0ECD-ADFC57B00589}" v="69" dt="2023-03-28T08:38:55.651"/>
    <p1510:client id="{3BB5BCF6-0D93-478C-AE01-38506F0A9630}" v="83" dt="2023-03-27T14:40:25.467"/>
    <p1510:client id="{7F7CD1B0-7B77-E813-6A64-D2C04DE8B2F7}" v="1974" dt="2023-04-24T22:03:16.937"/>
    <p1510:client id="{B0E47114-3B31-D090-E144-33E0E6663527}" v="802" dt="2023-04-24T17:33:48.333"/>
    <p1510:client id="{E4924A05-AEE4-4891-6B40-7D4CBF8FCC34}" v="488" dt="2023-03-27T17:54:58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4/24/2023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4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2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4/24/2023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4/24/2023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4/24/2023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4/24/2023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933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4/24/2023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4/24/2023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4/24/2023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9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9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5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9746" y="700015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FINAL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136" y="3766721"/>
            <a:ext cx="7244074" cy="1576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DEEP LEARNING  </a:t>
            </a:r>
          </a:p>
          <a:p>
            <a:r>
              <a:rPr lang="en-US">
                <a:ea typeface="+mn-lt"/>
                <a:cs typeface="+mn-lt"/>
              </a:rPr>
              <a:t>Recurrent neural networks </a:t>
            </a:r>
            <a:endParaRPr lang="en-US">
              <a:ea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30DE65C-1BC5-A5DF-58A5-1271BE6CD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9" r="18657" b="-3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584BE6-C592-511A-6EBF-DCE9FD1669D5}"/>
              </a:ext>
            </a:extLst>
          </p:cNvPr>
          <p:cNvSpPr txBox="1"/>
          <p:nvPr/>
        </p:nvSpPr>
        <p:spPr>
          <a:xfrm>
            <a:off x="925975" y="5102505"/>
            <a:ext cx="553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Authors: Jan Wojtas, Mikołaj Zalewski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5B36-65DD-033F-B59D-7EF5FB3E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59" y="161381"/>
            <a:ext cx="10765218" cy="784975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Meiryo"/>
              </a:rPr>
              <a:t>Training plots for basic models – random search</a:t>
            </a:r>
          </a:p>
        </p:txBody>
      </p:sp>
      <p:pic>
        <p:nvPicPr>
          <p:cNvPr id="6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F663943F-7C5B-DEBF-D4B9-715880284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044" y="1018145"/>
            <a:ext cx="6978553" cy="2838422"/>
          </a:xfrm>
        </p:spPr>
      </p:pic>
      <p:pic>
        <p:nvPicPr>
          <p:cNvPr id="7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9356CBF6-54EB-856E-E00A-076B47998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6" r="258" b="292"/>
          <a:stretch/>
        </p:blipFill>
        <p:spPr>
          <a:xfrm>
            <a:off x="5063115" y="3930837"/>
            <a:ext cx="6981877" cy="2842623"/>
          </a:xfrm>
          <a:prstGeom prst="rect">
            <a:avLst/>
          </a:prstGeom>
        </p:spPr>
      </p:pic>
      <p:pic>
        <p:nvPicPr>
          <p:cNvPr id="8" name="Obraz 8" descr="Obraz zawierający wykres&#10;&#10;Opis wygenerowany automatycznie">
            <a:extLst>
              <a:ext uri="{FF2B5EF4-FFF2-40B4-BE49-F238E27FC236}">
                <a16:creationId xmlns:a16="http://schemas.microsoft.com/office/drawing/2014/main" id="{E0378016-E035-E299-411B-39EEC270D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9" y="1222745"/>
            <a:ext cx="4119075" cy="526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2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microphone head">
            <a:extLst>
              <a:ext uri="{FF2B5EF4-FFF2-40B4-BE49-F238E27FC236}">
                <a16:creationId xmlns:a16="http://schemas.microsoft.com/office/drawing/2014/main" id="{055F7F4B-3790-B4A8-0727-F41395418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5" r="-2" b="12158"/>
          <a:stretch/>
        </p:blipFill>
        <p:spPr>
          <a:xfrm>
            <a:off x="-67215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DCCF4-AA43-D119-811A-EA17009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087" y="-65673"/>
            <a:ext cx="5618431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SILENCE DETECTION</a:t>
            </a:r>
          </a:p>
        </p:txBody>
      </p:sp>
    </p:spTree>
    <p:extLst>
      <p:ext uri="{BB962C8B-B14F-4D97-AF65-F5344CB8AC3E}">
        <p14:creationId xmlns:p14="http://schemas.microsoft.com/office/powerpoint/2010/main" val="163699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9286-6A2A-A729-EBF0-02DF7CFC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eiryo"/>
              </a:rPr>
              <a:t>LSTM model to predict silence audio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2E8398-15CE-9B12-A73A-D9D13E70A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931" y="2312988"/>
            <a:ext cx="8407238" cy="3651250"/>
          </a:xfrm>
        </p:spPr>
      </p:pic>
    </p:spTree>
    <p:extLst>
      <p:ext uri="{BB962C8B-B14F-4D97-AF65-F5344CB8AC3E}">
        <p14:creationId xmlns:p14="http://schemas.microsoft.com/office/powerpoint/2010/main" val="200902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E99C-A240-93AF-2E72-889EF205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Meiryo"/>
              </a:rPr>
              <a:t>VAD preprocessing – silence detection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F6BB8F1-BFE7-E79E-9AFB-9A7C577A9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97" y="2855991"/>
            <a:ext cx="11303951" cy="2053710"/>
          </a:xfrm>
        </p:spPr>
      </p:pic>
    </p:spTree>
    <p:extLst>
      <p:ext uri="{BB962C8B-B14F-4D97-AF65-F5344CB8AC3E}">
        <p14:creationId xmlns:p14="http://schemas.microsoft.com/office/powerpoint/2010/main" val="6032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Launching tubes">
            <a:extLst>
              <a:ext uri="{FF2B5EF4-FFF2-40B4-BE49-F238E27FC236}">
                <a16:creationId xmlns:a16="http://schemas.microsoft.com/office/drawing/2014/main" id="{5DF9DF97-F78A-34CB-636D-25D8F89B47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2" r="7049" b="5"/>
          <a:stretch/>
        </p:blipFill>
        <p:spPr>
          <a:xfrm>
            <a:off x="4622371" y="96466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439B9-2957-D07F-AF5B-F0605F06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63" y="806116"/>
            <a:ext cx="5708909" cy="3066706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ea typeface="Meiryo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04405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A4FB5B-B4CA-DC26-BC2E-CE149F06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4" descr="Obraz zawierający tekst, trawa, niebo, na wolnym powietrzu&#10;&#10;Opis wygenerowany automatycznie">
            <a:extLst>
              <a:ext uri="{FF2B5EF4-FFF2-40B4-BE49-F238E27FC236}">
                <a16:creationId xmlns:a16="http://schemas.microsoft.com/office/drawing/2014/main" id="{D275CD76-D404-A137-11CF-E5DD6D262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08" y="3865"/>
            <a:ext cx="12267682" cy="6946033"/>
          </a:xfr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CBF4F55-77DC-3FCC-D27D-15073828CF69}"/>
              </a:ext>
            </a:extLst>
          </p:cNvPr>
          <p:cNvSpPr txBox="1"/>
          <p:nvPr/>
        </p:nvSpPr>
        <p:spPr>
          <a:xfrm>
            <a:off x="2314221" y="1227666"/>
            <a:ext cx="2582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  <a:ea typeface="Meiryo"/>
              </a:rPr>
              <a:t>SKL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68C70E2-2DA2-6CE8-AB22-D6DA8E7DBFF7}"/>
              </a:ext>
            </a:extLst>
          </p:cNvPr>
          <p:cNvSpPr txBox="1">
            <a:spLocks/>
          </p:cNvSpPr>
          <p:nvPr/>
        </p:nvSpPr>
        <p:spPr>
          <a:xfrm>
            <a:off x="2223025" y="1714521"/>
            <a:ext cx="2762477" cy="100330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792">
              <a:spcBef>
                <a:spcPts val="632"/>
              </a:spcBef>
            </a:pPr>
            <a:r>
              <a:rPr lang="en-US" sz="1700" b="1" spc="102" dirty="0">
                <a:solidFill>
                  <a:schemeClr val="bg1"/>
                </a:solidFill>
                <a:ea typeface="Meiryo"/>
              </a:rPr>
              <a:t>Silence + Known/unknown + Labels ( only known )</a:t>
            </a:r>
            <a:endParaRPr lang="en-US" sz="1700" b="1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8C56446-456D-2E20-EBC1-4D9B7501E943}"/>
              </a:ext>
            </a:extLst>
          </p:cNvPr>
          <p:cNvSpPr txBox="1">
            <a:spLocks/>
          </p:cNvSpPr>
          <p:nvPr/>
        </p:nvSpPr>
        <p:spPr>
          <a:xfrm>
            <a:off x="6897300" y="1710623"/>
            <a:ext cx="3001517" cy="94784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21792">
              <a:spcBef>
                <a:spcPts val="632"/>
              </a:spcBef>
            </a:pPr>
            <a:r>
              <a:rPr lang="en-US" sz="1600" b="1" kern="1200" spc="102" baseline="0" dirty="0">
                <a:solidFill>
                  <a:schemeClr val="bg1"/>
                </a:solidFill>
                <a:latin typeface="+mn-lt"/>
                <a:ea typeface="Meiryo"/>
                <a:cs typeface="+mn-cs"/>
              </a:rPr>
              <a:t>Silence + Labels</a:t>
            </a:r>
            <a:r>
              <a:rPr lang="en-US" sz="1600" b="1" spc="102" dirty="0">
                <a:solidFill>
                  <a:schemeClr val="bg1"/>
                </a:solidFill>
                <a:ea typeface="Meiryo"/>
              </a:rPr>
              <a:t> </a:t>
            </a:r>
            <a:endParaRPr lang="en-US" sz="1600" b="1" dirty="0">
              <a:solidFill>
                <a:schemeClr val="bg1"/>
              </a:solidFill>
              <a:ea typeface="Meiryo"/>
            </a:endParaRPr>
          </a:p>
          <a:p>
            <a:pPr algn="ctr" defTabSz="621792">
              <a:spcBef>
                <a:spcPts val="632"/>
              </a:spcBef>
            </a:pPr>
            <a:r>
              <a:rPr lang="en-US" sz="1600" b="1" kern="1200" spc="102" baseline="0" dirty="0">
                <a:solidFill>
                  <a:schemeClr val="bg1"/>
                </a:solidFill>
                <a:latin typeface="+mn-lt"/>
                <a:ea typeface="Meiryo"/>
                <a:cs typeface="+mn-cs"/>
              </a:rPr>
              <a:t>(known and 'unknown</a:t>
            </a:r>
            <a:r>
              <a:rPr lang="en-US" sz="1600" b="1" spc="102" dirty="0">
                <a:solidFill>
                  <a:schemeClr val="bg1"/>
                </a:solidFill>
                <a:ea typeface="Meiryo"/>
              </a:rPr>
              <a:t>')</a:t>
            </a:r>
            <a:endParaRPr lang="en-US" sz="1600" b="1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B97CE47-5D3C-729C-3FAC-EC399F9B968A}"/>
              </a:ext>
            </a:extLst>
          </p:cNvPr>
          <p:cNvSpPr txBox="1"/>
          <p:nvPr/>
        </p:nvSpPr>
        <p:spPr>
          <a:xfrm>
            <a:off x="7573515" y="1229741"/>
            <a:ext cx="15945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  <a:ea typeface="Meiryo"/>
              </a:rPr>
              <a:t>SL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5C7C5B6-E481-DCE1-7AB6-B1477BB105E5}"/>
              </a:ext>
            </a:extLst>
          </p:cNvPr>
          <p:cNvSpPr txBox="1"/>
          <p:nvPr/>
        </p:nvSpPr>
        <p:spPr>
          <a:xfrm>
            <a:off x="3205297" y="59765"/>
            <a:ext cx="557388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200" b="1" dirty="0" err="1">
                <a:solidFill>
                  <a:schemeClr val="bg1"/>
                </a:solidFill>
                <a:ea typeface="Meiryo"/>
              </a:rPr>
              <a:t>Two</a:t>
            </a:r>
            <a:r>
              <a:rPr lang="pl-PL" sz="3200" b="1" dirty="0">
                <a:solidFill>
                  <a:schemeClr val="bg1"/>
                </a:solidFill>
                <a:ea typeface="Meiryo"/>
              </a:rPr>
              <a:t> </a:t>
            </a:r>
            <a:r>
              <a:rPr lang="pl-PL" sz="3200" b="1" dirty="0" err="1">
                <a:solidFill>
                  <a:schemeClr val="bg1"/>
                </a:solidFill>
                <a:ea typeface="Meiryo"/>
              </a:rPr>
              <a:t>approaches</a:t>
            </a:r>
            <a:endParaRPr lang="pl-PL" sz="3200" b="1" dirty="0">
              <a:solidFill>
                <a:schemeClr val="bg1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89166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3151-0393-03B1-96E2-D9DBF104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714" y="401935"/>
            <a:ext cx="8770571" cy="852211"/>
          </a:xfrm>
        </p:spPr>
        <p:txBody>
          <a:bodyPr>
            <a:normAutofit fontScale="90000"/>
          </a:bodyPr>
          <a:lstStyle/>
          <a:p>
            <a:r>
              <a:rPr lang="en-US">
                <a:ea typeface="Meiryo"/>
              </a:rPr>
              <a:t>Confusion matrix for best SL network</a:t>
            </a:r>
            <a:endParaRPr lang="en-US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0A3E2E30-5DCA-EAE9-7973-521B79D9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19" y="1606590"/>
            <a:ext cx="11075176" cy="4774928"/>
          </a:xfrm>
        </p:spPr>
      </p:pic>
    </p:spTree>
    <p:extLst>
      <p:ext uri="{BB962C8B-B14F-4D97-AF65-F5344CB8AC3E}">
        <p14:creationId xmlns:p14="http://schemas.microsoft.com/office/powerpoint/2010/main" val="1237504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F102C0-C344-DADA-3A04-47B7F950B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122" y="128455"/>
            <a:ext cx="9667041" cy="1345269"/>
          </a:xfrm>
        </p:spPr>
        <p:txBody>
          <a:bodyPr>
            <a:normAutofit fontScale="90000"/>
          </a:bodyPr>
          <a:lstStyle/>
          <a:p>
            <a:r>
              <a:rPr lang="pl-PL" err="1">
                <a:ea typeface="Meiryo"/>
              </a:rPr>
              <a:t>Confusion</a:t>
            </a:r>
            <a:r>
              <a:rPr lang="pl-PL">
                <a:ea typeface="Meiryo"/>
              </a:rPr>
              <a:t> </a:t>
            </a:r>
            <a:r>
              <a:rPr lang="pl-PL" err="1">
                <a:ea typeface="Meiryo"/>
              </a:rPr>
              <a:t>matrices</a:t>
            </a:r>
            <a:r>
              <a:rPr lang="pl-PL">
                <a:ea typeface="Meiryo"/>
              </a:rPr>
              <a:t> for </a:t>
            </a:r>
            <a:r>
              <a:rPr lang="pl-PL" err="1">
                <a:ea typeface="Meiryo"/>
              </a:rPr>
              <a:t>best</a:t>
            </a:r>
            <a:r>
              <a:rPr lang="pl-PL">
                <a:ea typeface="Meiryo"/>
              </a:rPr>
              <a:t> SKL networks</a:t>
            </a:r>
            <a:endParaRPr lang="pl-PL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35A0B6B-851B-9416-A897-2237504C1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731" y="2043335"/>
            <a:ext cx="5996029" cy="4536768"/>
          </a:xfrm>
        </p:spPr>
      </p:pic>
      <p:pic>
        <p:nvPicPr>
          <p:cNvPr id="5" name="Obraz 5" descr="Obraz zawierający wykres&#10;&#10;Opis wygenerowany automatycznie">
            <a:extLst>
              <a:ext uri="{FF2B5EF4-FFF2-40B4-BE49-F238E27FC236}">
                <a16:creationId xmlns:a16="http://schemas.microsoft.com/office/drawing/2014/main" id="{E3C531CB-329B-9C37-C056-5768F106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12" y="2125590"/>
            <a:ext cx="5555876" cy="437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2E4-FB69-23CA-F55E-D0D59E9D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362" y="655952"/>
            <a:ext cx="7302326" cy="1345269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ea typeface="Meiryo"/>
              </a:rPr>
              <a:t>Final results – best models Kaggle scores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AA839EC-1651-62DC-EFD6-D26512EF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50" y="2821329"/>
            <a:ext cx="8580328" cy="718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84EC8-0E0B-B3DF-ED49-D65C1BBE72A4}"/>
              </a:ext>
            </a:extLst>
          </p:cNvPr>
          <p:cNvSpPr txBox="1"/>
          <p:nvPr/>
        </p:nvSpPr>
        <p:spPr>
          <a:xfrm>
            <a:off x="4461217" y="5021085"/>
            <a:ext cx="440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Meiryo"/>
              </a:rPr>
              <a:t>ENSEMBLE MAX &amp; MEAN</a:t>
            </a:r>
          </a:p>
        </p:txBody>
      </p:sp>
      <p:pic>
        <p:nvPicPr>
          <p:cNvPr id="5" name="Obraz 6">
            <a:extLst>
              <a:ext uri="{FF2B5EF4-FFF2-40B4-BE49-F238E27FC236}">
                <a16:creationId xmlns:a16="http://schemas.microsoft.com/office/drawing/2014/main" id="{705A0A61-3DC7-8DB5-C2A8-91CC58FB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77" y="6116395"/>
            <a:ext cx="9208994" cy="698800"/>
          </a:xfrm>
          <a:prstGeom prst="rect">
            <a:avLst/>
          </a:prstGeom>
        </p:spPr>
      </p:pic>
      <p:pic>
        <p:nvPicPr>
          <p:cNvPr id="9" name="Obraz 9">
            <a:extLst>
              <a:ext uri="{FF2B5EF4-FFF2-40B4-BE49-F238E27FC236}">
                <a16:creationId xmlns:a16="http://schemas.microsoft.com/office/drawing/2014/main" id="{7B7BE4C5-89EB-02DF-83FB-E8D4F4C5F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19387" y="5391024"/>
            <a:ext cx="9196394" cy="609242"/>
          </a:xfr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8238ABE7-74AC-4A08-CA32-AFD651B3A2D5}"/>
              </a:ext>
            </a:extLst>
          </p:cNvPr>
          <p:cNvSpPr txBox="1"/>
          <p:nvPr/>
        </p:nvSpPr>
        <p:spPr>
          <a:xfrm>
            <a:off x="5188323" y="2344831"/>
            <a:ext cx="27594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Meiryo"/>
              </a:rPr>
              <a:t>Best SKL - GRU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7E8051B-9B51-0E09-4DDE-D23162FF4E8D}"/>
              </a:ext>
            </a:extLst>
          </p:cNvPr>
          <p:cNvSpPr txBox="1"/>
          <p:nvPr/>
        </p:nvSpPr>
        <p:spPr>
          <a:xfrm>
            <a:off x="4401110" y="3675528"/>
            <a:ext cx="4118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b="1">
                <a:ea typeface="Meiryo"/>
              </a:rPr>
              <a:t>Best SKL – GRU &amp; Transformer</a:t>
            </a:r>
            <a:endParaRPr lang="pl-PL" b="1"/>
          </a:p>
        </p:txBody>
      </p:sp>
      <p:pic>
        <p:nvPicPr>
          <p:cNvPr id="13" name="Obraz 13">
            <a:extLst>
              <a:ext uri="{FF2B5EF4-FFF2-40B4-BE49-F238E27FC236}">
                <a16:creationId xmlns:a16="http://schemas.microsoft.com/office/drawing/2014/main" id="{D75A603F-74E6-C0AF-C570-21BEE5B8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369" y="4204304"/>
            <a:ext cx="8917642" cy="60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0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734A8441-4816-1495-F20F-1ADE37E02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0" r="6" b="807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D7EFF-E638-9215-A5AE-64E12F9F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928" y="1346268"/>
            <a:ext cx="5286502" cy="245568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9830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93236-505C-DDD0-4803-2EF68146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Project environment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BFF6-E63E-51E9-1B79-DC59F9FE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Calibri" panose="020B0503020204020204" pitchFamily="34" charset="0"/>
              <a:buChar char="-"/>
            </a:pPr>
            <a:r>
              <a:rPr lang="en-US">
                <a:ea typeface="Meiryo"/>
              </a:rPr>
              <a:t>Chosen programing language:</a:t>
            </a:r>
            <a:endParaRPr lang="en-US"/>
          </a:p>
          <a:p>
            <a:pPr marL="285750" lvl="1"/>
            <a:r>
              <a:rPr lang="en-US" b="1">
                <a:ea typeface="Meiryo"/>
              </a:rPr>
              <a:t> Python</a:t>
            </a:r>
            <a:endParaRPr lang="en-US" b="1"/>
          </a:p>
          <a:p>
            <a:pPr marL="285750" indent="-285750">
              <a:buFont typeface="Calibri" panose="020B0503020204020204" pitchFamily="34" charset="0"/>
              <a:buChar char="-"/>
            </a:pPr>
            <a:r>
              <a:rPr lang="en-US">
                <a:ea typeface="Meiryo"/>
              </a:rPr>
              <a:t>Chosen framework:</a:t>
            </a:r>
          </a:p>
          <a:p>
            <a:pPr marL="285750" lvl="1"/>
            <a:r>
              <a:rPr lang="en-US" b="1">
                <a:ea typeface="Meiryo"/>
              </a:rPr>
              <a:t> </a:t>
            </a:r>
            <a:r>
              <a:rPr lang="en-US" b="1" err="1">
                <a:ea typeface="Meiryo"/>
              </a:rPr>
              <a:t>Keras</a:t>
            </a:r>
            <a:endParaRPr lang="en-US" b="1">
              <a:ea typeface="Meiryo"/>
            </a:endParaRPr>
          </a:p>
          <a:p>
            <a:pPr marL="285750" indent="-285750">
              <a:buFont typeface="Calibri" panose="020B0503020204020204" pitchFamily="34" charset="0"/>
              <a:buChar char="-"/>
            </a:pPr>
            <a:r>
              <a:rPr lang="en-US">
                <a:ea typeface="Meiryo"/>
              </a:rPr>
              <a:t>Versioning: </a:t>
            </a:r>
          </a:p>
          <a:p>
            <a:pPr marL="285750" lvl="1"/>
            <a:r>
              <a:rPr lang="en-US">
                <a:ea typeface="+mn-lt"/>
                <a:cs typeface="+mn-lt"/>
              </a:rPr>
              <a:t>https://github.com/mikolajzalewski/Deep_Learning/tree/main/RNN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Yellow python">
            <a:extLst>
              <a:ext uri="{FF2B5EF4-FFF2-40B4-BE49-F238E27FC236}">
                <a16:creationId xmlns:a16="http://schemas.microsoft.com/office/drawing/2014/main" id="{07D0404F-A70B-17EF-3596-BBF18DD04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7" r="29654" b="7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16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101010 Datenzeilen bis zur Unendlichkeit">
            <a:extLst>
              <a:ext uri="{FF2B5EF4-FFF2-40B4-BE49-F238E27FC236}">
                <a16:creationId xmlns:a16="http://schemas.microsoft.com/office/drawing/2014/main" id="{36BE9B7B-E2E2-0A92-BC81-4BFC74F72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34" r="6" b="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C5D44-91CB-B824-BF3B-F7B46A0A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7979" y="748243"/>
            <a:ext cx="5932755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0196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F0CB4-E723-1680-22C5-C75A315C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12" y="243821"/>
            <a:ext cx="5951112" cy="1587444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/>
              <a:t>TensorFlow Speech Recognition Challenge Dataset</a:t>
            </a:r>
            <a:endParaRPr lang="en-US" sz="2500" dirty="0">
              <a:ea typeface="Meiryo"/>
            </a:endParaRP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, queen, slot machine&#10;&#10;Description automatically generated">
            <a:extLst>
              <a:ext uri="{FF2B5EF4-FFF2-40B4-BE49-F238E27FC236}">
                <a16:creationId xmlns:a16="http://schemas.microsoft.com/office/drawing/2014/main" id="{F06372FC-C431-35E0-84D0-3F0FE46155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1" r="-4" b="6918"/>
          <a:stretch/>
        </p:blipFill>
        <p:spPr>
          <a:xfrm>
            <a:off x="641464" y="1388962"/>
            <a:ext cx="4349282" cy="4221274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F2AB-06B8-C6ED-CE4B-41914195E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3318" y="2104706"/>
            <a:ext cx="4691478" cy="149509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b="1" i="1" dirty="0">
                <a:ea typeface="+mn-lt"/>
                <a:cs typeface="+mn-lt"/>
              </a:rPr>
              <a:t>Train</a:t>
            </a:r>
            <a:r>
              <a:rPr lang="en-US" sz="1300" b="1" dirty="0">
                <a:ea typeface="+mn-lt"/>
                <a:cs typeface="+mn-lt"/>
              </a:rPr>
              <a:t> + </a:t>
            </a:r>
            <a:r>
              <a:rPr lang="en-US" sz="1300" b="1" i="1" dirty="0">
                <a:ea typeface="+mn-lt"/>
                <a:cs typeface="+mn-lt"/>
              </a:rPr>
              <a:t>validation</a:t>
            </a:r>
            <a:r>
              <a:rPr lang="en-US" sz="1300" b="1" dirty="0">
                <a:ea typeface="+mn-lt"/>
                <a:cs typeface="+mn-lt"/>
              </a:rPr>
              <a:t> parts - 64,727 clips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b="1" dirty="0">
                <a:ea typeface="+mn-lt"/>
                <a:cs typeface="+mn-lt"/>
              </a:rPr>
              <a:t>T</a:t>
            </a:r>
            <a:r>
              <a:rPr lang="en-US" sz="1300" b="1" i="1" dirty="0">
                <a:ea typeface="+mn-lt"/>
                <a:cs typeface="+mn-lt"/>
              </a:rPr>
              <a:t>est</a:t>
            </a:r>
            <a:r>
              <a:rPr lang="en-US" sz="1300" b="1" dirty="0">
                <a:ea typeface="+mn-lt"/>
                <a:cs typeface="+mn-lt"/>
              </a:rPr>
              <a:t> part - 150, 000 clips </a:t>
            </a:r>
            <a:endParaRPr lang="pl-PL" dirty="0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300" b="1" dirty="0">
                <a:ea typeface="+mn-lt"/>
                <a:cs typeface="+mn-lt"/>
              </a:rPr>
              <a:t>One-second long audio files of spoken words in English. </a:t>
            </a:r>
            <a:endParaRPr lang="en-US" sz="1300" b="1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300" b="1">
              <a:ea typeface="Meiryo"/>
            </a:endParaRPr>
          </a:p>
          <a:p>
            <a:pPr>
              <a:lnSpc>
                <a:spcPct val="130000"/>
              </a:lnSpc>
            </a:pPr>
            <a:endParaRPr lang="en-US" sz="1300" b="1" dirty="0">
              <a:ea typeface="Meiryo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E9BF4DA-525F-B181-4ACD-F994F0517387}"/>
              </a:ext>
            </a:extLst>
          </p:cNvPr>
          <p:cNvSpPr txBox="1"/>
          <p:nvPr/>
        </p:nvSpPr>
        <p:spPr>
          <a:xfrm>
            <a:off x="5790535" y="3965221"/>
            <a:ext cx="241300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solidFill>
                  <a:srgbClr val="404040"/>
                </a:solidFill>
                <a:ea typeface="+mn-lt"/>
                <a:cs typeface="+mn-lt"/>
              </a:rPr>
              <a:t>Goal:</a:t>
            </a:r>
            <a:endParaRPr lang="en-US" sz="2500" b="1" dirty="0">
              <a:solidFill>
                <a:srgbClr val="404040"/>
              </a:solidFill>
              <a:ea typeface="Meiryo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47-41D3-469C-ECE9-80563E701043}"/>
              </a:ext>
            </a:extLst>
          </p:cNvPr>
          <p:cNvSpPr txBox="1">
            <a:spLocks/>
          </p:cNvSpPr>
          <p:nvPr/>
        </p:nvSpPr>
        <p:spPr>
          <a:xfrm>
            <a:off x="5805829" y="4641884"/>
            <a:ext cx="5255922" cy="2412313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b="1" dirty="0">
                <a:ea typeface="+mn-lt"/>
                <a:cs typeface="+mn-lt"/>
              </a:rPr>
              <a:t>Predict one of 10 labels from</a:t>
            </a:r>
            <a:r>
              <a:rPr lang="en-US" sz="1400" b="1" i="1" dirty="0">
                <a:ea typeface="+mn-lt"/>
                <a:cs typeface="+mn-lt"/>
              </a:rPr>
              <a:t>: yes, no, up, down, left, right, on, off, stop, go</a:t>
            </a:r>
            <a:endParaRPr lang="en-US" sz="1400" b="1" dirty="0"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en-US" sz="1400" b="1" dirty="0">
                <a:ea typeface="+mn-lt"/>
                <a:cs typeface="+mn-lt"/>
              </a:rPr>
              <a:t>Otherwise predict either 'unknown' or 'silence' </a:t>
            </a:r>
            <a:endParaRPr lang="pl-PL" sz="1400" dirty="0">
              <a:ea typeface="Meiryo"/>
            </a:endParaRPr>
          </a:p>
          <a:p>
            <a:pPr>
              <a:lnSpc>
                <a:spcPct val="130000"/>
              </a:lnSpc>
            </a:pPr>
            <a:endParaRPr lang="en-US" sz="1300" b="1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09972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9FAAEF-5259-938B-3926-DB5E6687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346" y="75051"/>
            <a:ext cx="5185645" cy="1639888"/>
          </a:xfrm>
        </p:spPr>
        <p:txBody>
          <a:bodyPr anchor="b">
            <a:normAutofit/>
          </a:bodyPr>
          <a:lstStyle/>
          <a:p>
            <a:r>
              <a:rPr lang="pl-PL" err="1">
                <a:ea typeface="Meiryo"/>
              </a:rPr>
              <a:t>Signal</a:t>
            </a:r>
            <a:r>
              <a:rPr lang="pl-PL">
                <a:ea typeface="Meiryo"/>
              </a:rPr>
              <a:t> </a:t>
            </a:r>
            <a:r>
              <a:rPr lang="pl-PL" err="1">
                <a:ea typeface="Meiryo"/>
              </a:rPr>
              <a:t>preprocessing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98C93C-F94C-8B61-D49D-9EC757CA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46" y="2243949"/>
            <a:ext cx="5682600" cy="3651250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pl-PL" b="1">
                <a:ea typeface="Meiryo"/>
              </a:rPr>
              <a:t>VAD (Voice Activity </a:t>
            </a:r>
            <a:r>
              <a:rPr lang="pl-PL" b="1" err="1">
                <a:ea typeface="Meiryo"/>
              </a:rPr>
              <a:t>Detection</a:t>
            </a:r>
            <a:r>
              <a:rPr lang="pl-PL" b="1">
                <a:ea typeface="Meiryo"/>
              </a:rPr>
              <a:t>)</a:t>
            </a:r>
          </a:p>
          <a:p>
            <a:pPr marL="342900" indent="-342900">
              <a:buAutoNum type="arabicPeriod"/>
            </a:pPr>
            <a:endParaRPr lang="pl-PL">
              <a:ea typeface="Meiryo"/>
            </a:endParaRPr>
          </a:p>
          <a:p>
            <a:pPr marL="342900" indent="-342900">
              <a:buAutoNum type="arabicPeriod"/>
            </a:pPr>
            <a:r>
              <a:rPr lang="pl-PL" b="1" err="1">
                <a:ea typeface="Meiryo"/>
              </a:rPr>
              <a:t>Padding</a:t>
            </a:r>
          </a:p>
          <a:p>
            <a:pPr marL="342900" indent="-342900">
              <a:buAutoNum type="arabicPeriod"/>
            </a:pPr>
            <a:endParaRPr lang="pl-PL">
              <a:ea typeface="Meiryo"/>
            </a:endParaRPr>
          </a:p>
          <a:p>
            <a:pPr marL="342900" indent="-342900">
              <a:buAutoNum type="arabicPeriod"/>
            </a:pPr>
            <a:r>
              <a:rPr lang="pl-PL" b="1" err="1">
                <a:ea typeface="Meiryo"/>
              </a:rPr>
              <a:t>Resampling</a:t>
            </a:r>
            <a:r>
              <a:rPr lang="pl-PL">
                <a:ea typeface="Meiryo"/>
              </a:rPr>
              <a:t>  </a:t>
            </a:r>
          </a:p>
          <a:p>
            <a:pPr marL="342900" indent="-342900">
              <a:buAutoNum type="arabicPeriod"/>
            </a:pPr>
            <a:endParaRPr lang="pl-PL">
              <a:ea typeface="Meiryo"/>
            </a:endParaRPr>
          </a:p>
          <a:p>
            <a:endParaRPr lang="pl-PL" sz="1200">
              <a:ea typeface="+mn-lt"/>
              <a:cs typeface="+mn-lt"/>
            </a:endParaRPr>
          </a:p>
          <a:p>
            <a:r>
              <a:rPr lang="pl-PL" sz="1200">
                <a:ea typeface="+mn-lt"/>
                <a:cs typeface="+mn-lt"/>
              </a:rPr>
              <a:t>https://www.kaggle.com/code/davids1992/speech-representation-and-data-exploration/notebook</a:t>
            </a:r>
            <a:endParaRPr lang="pl-PL" sz="1200">
              <a:ea typeface="Meiryo"/>
            </a:endParaRPr>
          </a:p>
        </p:txBody>
      </p:sp>
      <p:pic>
        <p:nvPicPr>
          <p:cNvPr id="6" name="sample">
            <a:hlinkClick r:id="" action="ppaction://media"/>
            <a:extLst>
              <a:ext uri="{FF2B5EF4-FFF2-40B4-BE49-F238E27FC236}">
                <a16:creationId xmlns:a16="http://schemas.microsoft.com/office/drawing/2014/main" id="{4549DD30-D2BA-78D2-71D3-48D6C84211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72323" y="1259600"/>
            <a:ext cx="730250" cy="730250"/>
          </a:xfrm>
          <a:prstGeom prst="rect">
            <a:avLst/>
          </a:prstGeom>
        </p:spPr>
      </p:pic>
      <p:pic>
        <p:nvPicPr>
          <p:cNvPr id="8" name="processed_sample">
            <a:hlinkClick r:id="" action="ppaction://media"/>
            <a:extLst>
              <a:ext uri="{FF2B5EF4-FFF2-40B4-BE49-F238E27FC236}">
                <a16:creationId xmlns:a16="http://schemas.microsoft.com/office/drawing/2014/main" id="{B3D7102D-E51C-D956-C128-52957066FB8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72323" y="2406979"/>
            <a:ext cx="730250" cy="730250"/>
          </a:xfrm>
          <a:prstGeom prst="rect">
            <a:avLst/>
          </a:prstGeom>
        </p:spPr>
      </p:pic>
      <p:pic>
        <p:nvPicPr>
          <p:cNvPr id="9" name="sample2">
            <a:hlinkClick r:id="" action="ppaction://media"/>
            <a:extLst>
              <a:ext uri="{FF2B5EF4-FFF2-40B4-BE49-F238E27FC236}">
                <a16:creationId xmlns:a16="http://schemas.microsoft.com/office/drawing/2014/main" id="{4E5C0F69-4E6A-453D-DB4F-958CA0A1EE8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72323" y="4027322"/>
            <a:ext cx="730250" cy="73025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BD0E541-1BF5-744F-D0FD-09C4F1CC92AC}"/>
              </a:ext>
            </a:extLst>
          </p:cNvPr>
          <p:cNvSpPr txBox="1"/>
          <p:nvPr/>
        </p:nvSpPr>
        <p:spPr>
          <a:xfrm>
            <a:off x="8436740" y="779518"/>
            <a:ext cx="1740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>
                <a:ea typeface="Meiryo"/>
              </a:rPr>
              <a:t>WOW</a:t>
            </a:r>
            <a:endParaRPr lang="pl-PL">
              <a:ea typeface="Meiryo"/>
            </a:endParaRPr>
          </a:p>
        </p:txBody>
      </p:sp>
      <p:pic>
        <p:nvPicPr>
          <p:cNvPr id="13" name="processed_sample2">
            <a:hlinkClick r:id="" action="ppaction://media"/>
            <a:extLst>
              <a:ext uri="{FF2B5EF4-FFF2-40B4-BE49-F238E27FC236}">
                <a16:creationId xmlns:a16="http://schemas.microsoft.com/office/drawing/2014/main" id="{8C2AABBD-D941-23A6-E3C6-D8920E02A94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72323" y="5236012"/>
            <a:ext cx="730250" cy="730250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3E8AEF7B-188E-2C87-EC23-CA8660D7E714}"/>
              </a:ext>
            </a:extLst>
          </p:cNvPr>
          <p:cNvSpPr txBox="1"/>
          <p:nvPr/>
        </p:nvSpPr>
        <p:spPr>
          <a:xfrm>
            <a:off x="8469586" y="3538483"/>
            <a:ext cx="11824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>
                <a:ea typeface="Meiryo"/>
              </a:rPr>
              <a:t>DOG</a:t>
            </a:r>
            <a:endParaRPr lang="pl-PL" b="1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398B36A1-194F-1AF4-7452-570A926BB0D0}"/>
              </a:ext>
            </a:extLst>
          </p:cNvPr>
          <p:cNvSpPr txBox="1"/>
          <p:nvPr/>
        </p:nvSpPr>
        <p:spPr>
          <a:xfrm>
            <a:off x="9514052" y="1397000"/>
            <a:ext cx="1259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i="1" dirty="0" err="1">
                <a:ea typeface="Meiryo"/>
              </a:rPr>
              <a:t>original</a:t>
            </a:r>
            <a:endParaRPr lang="pl-PL" b="1" i="1" dirty="0" err="1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235CC77-8A0C-2FCD-0EA4-3957B7F587F2}"/>
              </a:ext>
            </a:extLst>
          </p:cNvPr>
          <p:cNvSpPr txBox="1"/>
          <p:nvPr/>
        </p:nvSpPr>
        <p:spPr>
          <a:xfrm>
            <a:off x="9514050" y="4199757"/>
            <a:ext cx="1259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dirty="0" err="1">
                <a:ea typeface="Meiryo"/>
              </a:rPr>
              <a:t>original</a:t>
            </a:r>
            <a:endParaRPr lang="pl-PL" err="1">
              <a:ea typeface="Meiryo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4510A0CB-A4A6-6D2A-96F6-28FC71FBFE12}"/>
              </a:ext>
            </a:extLst>
          </p:cNvPr>
          <p:cNvSpPr txBox="1"/>
          <p:nvPr/>
        </p:nvSpPr>
        <p:spPr>
          <a:xfrm>
            <a:off x="9426466" y="2590361"/>
            <a:ext cx="1429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i="1" dirty="0" err="1">
                <a:ea typeface="Meiryo"/>
              </a:rPr>
              <a:t>processed</a:t>
            </a:r>
            <a:endParaRPr lang="pl-PL" err="1">
              <a:ea typeface="Meiryo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495ADC63-AC6F-288D-FCC8-0006DF9F815F}"/>
              </a:ext>
            </a:extLst>
          </p:cNvPr>
          <p:cNvSpPr txBox="1"/>
          <p:nvPr/>
        </p:nvSpPr>
        <p:spPr>
          <a:xfrm>
            <a:off x="9426464" y="5408447"/>
            <a:ext cx="1425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b="1" i="1" dirty="0" err="1">
                <a:ea typeface="Meiryo"/>
              </a:rPr>
              <a:t>processed</a:t>
            </a:r>
            <a:endParaRPr lang="pl-PL" b="1" i="1" dirty="0" err="1"/>
          </a:p>
        </p:txBody>
      </p:sp>
    </p:spTree>
    <p:extLst>
      <p:ext uri="{BB962C8B-B14F-4D97-AF65-F5344CB8AC3E}">
        <p14:creationId xmlns:p14="http://schemas.microsoft.com/office/powerpoint/2010/main" val="29158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61021F-7F5A-2B4A-A407-969EC88C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ea typeface="Meiryo"/>
              </a:rPr>
              <a:t>Feature</a:t>
            </a:r>
            <a:r>
              <a:rPr lang="pl-PL">
                <a:ea typeface="Meiryo"/>
              </a:rPr>
              <a:t> </a:t>
            </a:r>
            <a:r>
              <a:rPr lang="pl-PL" err="1">
                <a:ea typeface="Meiryo"/>
              </a:rPr>
              <a:t>extraction</a:t>
            </a:r>
            <a:endParaRPr lang="pl-PL" err="1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2F003-0D59-3013-80D7-C3C25F8E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b="1" dirty="0">
                <a:ea typeface="Meiryo"/>
              </a:rPr>
              <a:t>13 </a:t>
            </a:r>
            <a:r>
              <a:rPr lang="pl-PL" b="1" dirty="0" err="1">
                <a:ea typeface="Meiryo"/>
              </a:rPr>
              <a:t>MFCCs</a:t>
            </a:r>
            <a:r>
              <a:rPr lang="pl-PL" b="1" dirty="0">
                <a:ea typeface="Meiryo"/>
              </a:rPr>
              <a:t> (Mel - </a:t>
            </a:r>
            <a:r>
              <a:rPr lang="pl-PL" b="1" dirty="0" err="1">
                <a:ea typeface="Meiryo"/>
              </a:rPr>
              <a:t>Frequency</a:t>
            </a:r>
            <a:r>
              <a:rPr lang="pl-PL" b="1" dirty="0">
                <a:ea typeface="Meiryo"/>
              </a:rPr>
              <a:t> </a:t>
            </a:r>
            <a:r>
              <a:rPr lang="pl-PL" b="1" dirty="0" err="1">
                <a:ea typeface="Meiryo"/>
              </a:rPr>
              <a:t>Cepstral</a:t>
            </a:r>
            <a:r>
              <a:rPr lang="pl-PL" b="1" dirty="0">
                <a:ea typeface="Meiryo"/>
              </a:rPr>
              <a:t> </a:t>
            </a:r>
            <a:r>
              <a:rPr lang="pl-PL" b="1" dirty="0" err="1">
                <a:ea typeface="Meiryo"/>
              </a:rPr>
              <a:t>Coefficients</a:t>
            </a:r>
            <a:r>
              <a:rPr lang="pl-PL" b="1" dirty="0">
                <a:ea typeface="Meiryo"/>
              </a:rPr>
              <a:t>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b="1" dirty="0">
                <a:ea typeface="Meiryo"/>
              </a:rPr>
              <a:t>13 delta </a:t>
            </a:r>
            <a:r>
              <a:rPr lang="pl-PL" b="1" dirty="0" err="1">
                <a:ea typeface="Meiryo"/>
              </a:rPr>
              <a:t>coefficients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pl-PL" b="1" dirty="0">
                <a:ea typeface="Meiryo"/>
              </a:rPr>
              <a:t>13 delta-delta </a:t>
            </a:r>
            <a:r>
              <a:rPr lang="pl-PL" b="1" dirty="0" err="1">
                <a:ea typeface="Meiryo"/>
              </a:rPr>
              <a:t>coefficients</a:t>
            </a:r>
            <a:r>
              <a:rPr lang="pl-PL" b="1" dirty="0">
                <a:ea typeface="Meiryo"/>
              </a:rPr>
              <a:t>  </a:t>
            </a:r>
            <a:endParaRPr lang="pl-PL" b="1" i="1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pl-PL" b="1">
              <a:ea typeface="Meiryo"/>
            </a:endParaRPr>
          </a:p>
          <a:p>
            <a:r>
              <a:rPr lang="pl-PL" b="1" dirty="0">
                <a:ea typeface="Meiryo"/>
              </a:rPr>
              <a:t>Input </a:t>
            </a:r>
            <a:r>
              <a:rPr lang="pl-PL" b="1" dirty="0" err="1">
                <a:ea typeface="Meiryo"/>
              </a:rPr>
              <a:t>shape</a:t>
            </a:r>
            <a:r>
              <a:rPr lang="pl-PL" b="1" dirty="0">
                <a:ea typeface="Meiryo"/>
              </a:rPr>
              <a:t>: (39, 44)</a:t>
            </a:r>
          </a:p>
          <a:p>
            <a:endParaRPr lang="pl-PL">
              <a:ea typeface="Meiryo"/>
            </a:endParaRPr>
          </a:p>
          <a:p>
            <a:r>
              <a:rPr lang="pl-PL" sz="1200" dirty="0">
                <a:ea typeface="+mn-lt"/>
                <a:cs typeface="+mn-lt"/>
              </a:rPr>
              <a:t>LSTM: A </a:t>
            </a:r>
            <a:r>
              <a:rPr lang="pl-PL" sz="1200" dirty="0" err="1">
                <a:ea typeface="+mn-lt"/>
                <a:cs typeface="+mn-lt"/>
              </a:rPr>
              <a:t>Search</a:t>
            </a:r>
            <a:r>
              <a:rPr lang="pl-PL" sz="1200" dirty="0">
                <a:ea typeface="+mn-lt"/>
                <a:cs typeface="+mn-lt"/>
              </a:rPr>
              <a:t> Space Odyssey - https://arxiv.org/pdf/1503.04069.pdf</a:t>
            </a:r>
          </a:p>
        </p:txBody>
      </p:sp>
    </p:spTree>
    <p:extLst>
      <p:ext uri="{BB962C8B-B14F-4D97-AF65-F5344CB8AC3E}">
        <p14:creationId xmlns:p14="http://schemas.microsoft.com/office/powerpoint/2010/main" val="259917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A255DE4-F14E-2891-6617-84218AB2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03" r="-2" b="20195"/>
          <a:stretch/>
        </p:blipFill>
        <p:spPr>
          <a:xfrm>
            <a:off x="20" y="-28927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B6672-CBA8-E4EE-D7ED-7E6A34A6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341" y="171615"/>
            <a:ext cx="5820988" cy="3092296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5400" err="1">
                <a:solidFill>
                  <a:schemeClr val="bg1"/>
                </a:solidFill>
              </a:rPr>
              <a:t>Reccurent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5400">
                <a:solidFill>
                  <a:schemeClr val="bg1"/>
                </a:solidFill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81821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A1DD-469E-15A8-2063-FE5A4E74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08" y="553732"/>
            <a:ext cx="4626035" cy="1345269"/>
          </a:xfrm>
        </p:spPr>
        <p:txBody>
          <a:bodyPr/>
          <a:lstStyle/>
          <a:p>
            <a:pPr algn="ctr"/>
            <a:r>
              <a:rPr lang="en-US" dirty="0">
                <a:ea typeface="Meiryo"/>
              </a:rPr>
              <a:t> RNN architectures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01CD52-360C-5259-CC85-D6933F20E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683983"/>
            <a:ext cx="9308453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457200" indent="-457200" algn="ctr">
              <a:buFont typeface="Arial" panose="020B0503020204020204" pitchFamily="34" charset="0"/>
              <a:buChar char="•"/>
            </a:pPr>
            <a:r>
              <a:rPr lang="en-US" sz="3200" b="1" dirty="0">
                <a:ea typeface="+mn-lt"/>
                <a:cs typeface="+mn-lt"/>
              </a:rPr>
              <a:t>LSTM Long short-term memory</a:t>
            </a:r>
          </a:p>
          <a:p>
            <a:pPr marL="457200" indent="-457200" algn="ctr">
              <a:buFont typeface="Arial" panose="020B0503020204020204" pitchFamily="34" charset="0"/>
              <a:buChar char="•"/>
            </a:pPr>
            <a:r>
              <a:rPr lang="en-US" sz="3200" b="1" dirty="0">
                <a:ea typeface="Meiryo"/>
              </a:rPr>
              <a:t>GRU (Gated recurrent unit) network</a:t>
            </a:r>
          </a:p>
          <a:p>
            <a:pPr marL="457200" indent="-457200" algn="ctr">
              <a:buFont typeface="Arial" panose="020B0503020204020204" pitchFamily="34" charset="0"/>
              <a:buChar char="•"/>
            </a:pPr>
            <a:r>
              <a:rPr lang="en-US" sz="3200" b="1" dirty="0">
                <a:ea typeface="Meiryo"/>
              </a:rPr>
              <a:t>Transformer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b="1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623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17BE9B9D-52B9-E937-8944-C16A8A6A7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9" y="2514129"/>
            <a:ext cx="9771200" cy="34656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49571-AF2C-0E76-4C4B-32C37E5BF370}"/>
              </a:ext>
            </a:extLst>
          </p:cNvPr>
          <p:cNvSpPr txBox="1"/>
          <p:nvPr/>
        </p:nvSpPr>
        <p:spPr>
          <a:xfrm>
            <a:off x="3253535" y="1029804"/>
            <a:ext cx="66466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Meiryo"/>
              </a:rPr>
              <a:t>Results for basic models – grid search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822949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14DC3"/>
      </a:accent1>
      <a:accent2>
        <a:srgbClr val="613FB3"/>
      </a:accent2>
      <a:accent3>
        <a:srgbClr val="4D5BC3"/>
      </a:accent3>
      <a:accent4>
        <a:srgbClr val="3B7BB1"/>
      </a:accent4>
      <a:accent5>
        <a:srgbClr val="4BBABF"/>
      </a:accent5>
      <a:accent6>
        <a:srgbClr val="3BB185"/>
      </a:accent6>
      <a:hlink>
        <a:srgbClr val="3A96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Panoramiczny</PresentationFormat>
  <Slides>19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0" baseType="lpstr">
      <vt:lpstr>SketchLinesVTI</vt:lpstr>
      <vt:lpstr>FINAL REPORT</vt:lpstr>
      <vt:lpstr>Project environment</vt:lpstr>
      <vt:lpstr>DATASET</vt:lpstr>
      <vt:lpstr>TensorFlow Speech Recognition Challenge Dataset</vt:lpstr>
      <vt:lpstr>Signal preprocessing</vt:lpstr>
      <vt:lpstr>Feature extraction</vt:lpstr>
      <vt:lpstr>Reccurent Neural Networks</vt:lpstr>
      <vt:lpstr> RNN architectures</vt:lpstr>
      <vt:lpstr>Prezentacja programu PowerPoint</vt:lpstr>
      <vt:lpstr>Training plots for basic models – random search</vt:lpstr>
      <vt:lpstr>SILENCE DETECTION</vt:lpstr>
      <vt:lpstr>LSTM model to predict silence audio</vt:lpstr>
      <vt:lpstr>VAD preprocessing – silence detection</vt:lpstr>
      <vt:lpstr>Experiments</vt:lpstr>
      <vt:lpstr>Prezentacja programu PowerPoint</vt:lpstr>
      <vt:lpstr>Confusion matrix for best SL network</vt:lpstr>
      <vt:lpstr>Confusion matrices for best SKL networks</vt:lpstr>
      <vt:lpstr>Final results – best models Kaggle scores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173</cp:revision>
  <dcterms:created xsi:type="dcterms:W3CDTF">2023-03-27T14:33:48Z</dcterms:created>
  <dcterms:modified xsi:type="dcterms:W3CDTF">2023-04-24T22:03:25Z</dcterms:modified>
</cp:coreProperties>
</file>