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35"/>
  </p:notesMasterIdLst>
  <p:sldIdLst>
    <p:sldId id="256" r:id="rId2"/>
    <p:sldId id="290" r:id="rId3"/>
    <p:sldId id="286" r:id="rId4"/>
    <p:sldId id="257" r:id="rId5"/>
    <p:sldId id="292" r:id="rId6"/>
    <p:sldId id="295" r:id="rId7"/>
    <p:sldId id="258" r:id="rId8"/>
    <p:sldId id="259" r:id="rId9"/>
    <p:sldId id="291" r:id="rId10"/>
    <p:sldId id="276" r:id="rId11"/>
    <p:sldId id="277" r:id="rId12"/>
    <p:sldId id="264" r:id="rId13"/>
    <p:sldId id="280" r:id="rId14"/>
    <p:sldId id="282" r:id="rId15"/>
    <p:sldId id="281" r:id="rId16"/>
    <p:sldId id="287" r:id="rId17"/>
    <p:sldId id="289" r:id="rId18"/>
    <p:sldId id="283" r:id="rId19"/>
    <p:sldId id="270" r:id="rId20"/>
    <p:sldId id="265" r:id="rId21"/>
    <p:sldId id="278" r:id="rId22"/>
    <p:sldId id="262" r:id="rId23"/>
    <p:sldId id="263" r:id="rId24"/>
    <p:sldId id="274" r:id="rId25"/>
    <p:sldId id="267" r:id="rId26"/>
    <p:sldId id="293" r:id="rId27"/>
    <p:sldId id="294" r:id="rId28"/>
    <p:sldId id="273" r:id="rId29"/>
    <p:sldId id="266" r:id="rId30"/>
    <p:sldId id="272" r:id="rId31"/>
    <p:sldId id="269" r:id="rId32"/>
    <p:sldId id="284" r:id="rId33"/>
    <p:sldId id="285" r:id="rId3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06:52.373"/>
    </inkml:context>
    <inkml:brush xml:id="br0">
      <inkml:brushProperty name="width" value="0.05" units="cm"/>
      <inkml:brushProperty name="height" value="0.05" units="cm"/>
      <inkml:brushProperty name="color" value="#E71224"/>
    </inkml:brush>
  </inkml:definitions>
  <inkml:trace contextRef="#ctx0" brushRef="#br0">341 0 24575,'-2'17'0,"0"0"0,-2-1 0,0 0 0,0 0 0,-2 0 0,0 0 0,-1-1 0,-8 15 0,-22 56 0,3 0 0,22-60 0,2 0 0,-12 43 0,14-31 0,1 0 0,-2 0 0,-18 45 0,11-37 0,2 1 0,-10 60 0,15-67 0,-38 194 0,40-178 0,2-1 0,2 0 0,6 76 0,0-15 0,-4-91 0,1 0 0,2 0 0,0 0 0,1 0 0,2 0 0,12 40 0,13 31 0,-25-71 0,2-2 0,1 1 0,1-1 0,0 0 0,2-1 0,22 34 0,-4-19 0,2-1 0,1-1 0,2-2 0,1-1 0,2-2 0,1-2 0,1-1 0,1-2 0,76 34 0,-53-31 0,75 22 0,-107-41 0,-1-2 0,2-1 0,-1-2 0,58 1 0,1109-6 0,-1169 2 0,0 3 0,0 0 0,39 11 0,-39-7 0,1-2 0,0-1 0,31 1 0,128 5 0,34 1 0,-135-9 20,122 21 1,-46-3-631,-77-11 477,73 4 153,138 11-774,28-1-109,-94-12 863,-14-1 0,-11 1 0,-2 0 0,98 2 0,155 21-885,-323-25 890,87 3-214,582-14 3597,-647-11-3388,-5-1 0,656 14-790,-726 2 449,96 18 0,65 3 8,-63-13-1041,184 36-1,-131-31 1187,-23-3 192,62 11-43,-189-16 626,165-5 0,-126-5 812,-93 1-702,54-10 0,20-2 113,44 2-810,28-2 0,-85 14 0,5-3 0,0 5 0,187 29 0,-216-22 0,1-3 0,0-3 0,108-7 0,-39 0 0,319 3 0,-425-1 0,60-12 0,-18 2 0,-3 1 0,-28 4 0,64-2 0,375 9 0,-446-2 0,53-10 0,-52 5 0,49-1 0,-44 6 0,-1-1 0,49-8 0,102-26 0,-126 26 0,-39 5 0,0 1 0,29 0 0,-34 5 0,1-2 0,-1 0 0,0-1 0,32-8 0,-45 7 0,0 1 0,0-1 0,0-1 0,0 1 0,0-1 0,-1 0 0,0-1 0,0 1 0,0-1 0,-1-1 0,1 1 0,-1-1 0,0 0 0,-1 0 0,7-11 0,6-13 0,-1 0 0,-2-1 0,0-1 0,-3 0 0,13-53 0,-18 39 0,-3-1 0,-2 1 0,-4-48 0,0-8 0,1 61 0,-8-49 0,4 50 0,0-53 0,6 66 0,-1-27 0,3-1 0,12-73 0,-7 69 0,-2-2 0,-5-120 0,-3 66 0,3-403 0,1 500 0,1 1 0,7-34 0,4-30 0,-13-87-1365,0 148-5461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35.504"/>
    </inkml:context>
    <inkml:brush xml:id="br0">
      <inkml:brushProperty name="width" value="0.05" units="cm"/>
      <inkml:brushProperty name="height" value="0.05" units="cm"/>
      <inkml:brushProperty name="color" value="#E71224"/>
    </inkml:brush>
  </inkml:definitions>
  <inkml:trace contextRef="#ctx0" brushRef="#br0">0 0 24575,'1'1'0,"0"-1"0,1 1 0,-1-1 0,0 1 0,0-1 0,0 1 0,-1 0 0,1 0 0,0-1 0,0 1 0,0 0 0,0 0 0,-1 0 0,1 0 0,0 0 0,-1 0 0,1 0 0,-1 0 0,1 3 0,12 28 0,-10-24 0,3 16 0,0 0 0,-2 0 0,-1 1 0,-1-1 0,-1 1 0,-1-1 0,-4 32 0,1 20 0,2-10 0,3 83 0,-2-148 0,0 1 0,0 0 0,0-1 0,0 1 0,0 0 0,0 0 0,1-1 0,-1 1 0,1 0 0,-1-1 0,1 1 0,0-1 0,0 1 0,-1-1 0,1 1 0,0-1 0,0 1 0,1-1 0,-1 0 0,0 0 0,0 1 0,0-1 0,1 0 0,-1 0 0,1 0 0,-1-1 0,1 1 0,-1 0 0,1 0 0,0-1 0,-1 1 0,1-1 0,0 1 0,-1-1 0,1 0 0,0 0 0,-1 0 0,1 0 0,0 0 0,0 0 0,-1 0 0,1 0 0,0-1 0,-1 1 0,1-1 0,0 1 0,-1-1 0,3-1 0,12-5 0,-1 0 0,0-1 0,0 0 0,14-13 0,-10 9 0,95-42 0,-80 36-1365,-17 9-5461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35.880"/>
    </inkml:context>
    <inkml:brush xml:id="br0">
      <inkml:brushProperty name="width" value="0.05" units="cm"/>
      <inkml:brushProperty name="height" value="0.05" units="cm"/>
      <inkml:brushProperty name="color" value="#E71224"/>
    </inkml:brush>
  </inkml:definitions>
  <inkml:trace contextRef="#ctx0" brushRef="#br0">1 1 24575,'4'0'0,"5"0"0,6 0 0,4 0 0,3 0 0,2 0 0,0 0 0,1 0 0,0 0 0,0 0 0,0 0 0,-1 0 0,0 0 0,0 0 0,0 0 0,-4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36.979"/>
    </inkml:context>
    <inkml:brush xml:id="br0">
      <inkml:brushProperty name="width" value="0.05" units="cm"/>
      <inkml:brushProperty name="height" value="0.05" units="cm"/>
      <inkml:brushProperty name="color" value="#E71224"/>
    </inkml:brush>
  </inkml:definitions>
  <inkml:trace contextRef="#ctx0" brushRef="#br0">2 17 24575,'-2'85'0,"4"94"0,-1-170 0,1 0 0,-1 0 0,2-1 0,-1 1 0,7 15 0,-3-86 0,-8 5 0,1-55 0,2 102 0,0 0 0,0 1 0,1-1 0,0 1 0,1 0 0,0-1 0,1 1 0,8-16 0,-12 24 0,0 0 0,1 0 0,0 0 0,-1 0 0,1 0 0,-1 0 0,1 0 0,0 1 0,0-1 0,0 0 0,-1 0 0,1 1 0,0-1 0,0 0 0,0 1 0,0-1 0,0 1 0,0-1 0,0 1 0,0-1 0,1 1 0,-1 0 0,0 0 0,0-1 0,0 1 0,0 0 0,0 0 0,1 0 0,-1 0 0,0 0 0,0 1 0,0-1 0,0 0 0,0 0 0,0 1 0,0-1 0,1 1 0,-1-1 0,0 1 0,0-1 0,1 2 0,5 4 0,-1-1 0,0 1 0,0 1 0,-1-1 0,5 8 0,13 13 0,-12-18 0,2 2 0,0-1 0,0 0 0,0-1 0,1-1 0,20 10 0,-30-17 0,-1 0 0,1 1 0,0-1 0,0 0 0,0-1 0,0 1 0,0-1 0,0 0 0,0 0 0,0 0 0,0 0 0,-1-1 0,1 0 0,0 0 0,0 0 0,0 0 0,0 0 0,-1-1 0,1 1 0,-1-1 0,1 0 0,-1 0 0,0-1 0,0 1 0,0-1 0,0 1 0,5-6 0,5-13 0,-11 15 0,-10 13 0,5-1 0,0 0 0,0-1 0,0 1 0,1 0 0,0 0 0,0 0 0,1 1 0,-1-1 0,1 0 0,0 10 0,1 72 0,1-53 0,0-18 0,-2-7 0,1 1 0,1 0 0,0-1 0,0 1 0,6 19 0,-6-27 0,0-1 0,0 1 0,1 0 0,-1-1 0,1 1 0,-1-1 0,1 0 0,0 1 0,0-1 0,0 0 0,1 0 0,-1 0 0,0-1 0,1 1 0,-1 0 0,1-1 0,0 0 0,-1 1 0,1-1 0,0 0 0,0 0 0,0-1 0,0 1 0,0-1 0,5 1 0,1 0 0,1-1 0,-1 0 0,1-1 0,-1 1 0,0-2 0,1 0 0,-1 0 0,0 0 0,0-1 0,0 0 0,12-7 0,-16 7 0,0 0 0,-1 1 0,1-2 0,-1 1 0,0-1 0,1 1 0,-2-1 0,1 0 0,0-1 0,-1 1 0,0 0 0,0-1 0,0 0 0,0 0 0,-1 0 0,0 0 0,0 0 0,0 0 0,-1-1 0,2-9 0,-2 2 0,0 1 0,-1-1 0,0 1 0,-1-1 0,0 1 0,-1-1 0,0 1 0,-1 0 0,-1 0 0,0 0 0,-8-18 0,10 28 0,1 0 0,-1 0 0,0 0 0,0 0 0,0 0 0,0 0 0,0 0 0,-1 1 0,1-1 0,0 1 0,-1 0 0,1-1 0,-1 1 0,0 0 0,1 1 0,-1-1 0,0 0 0,1 1 0,-1-1 0,0 1 0,0 0 0,0 0 0,1 0 0,-1 0 0,0 1 0,0-1 0,1 1 0,-5 1 0,-9 3 0,1 0 0,-1 1 0,-25 14 0,14-7 0,19-9-117,3-2-39,-1 0 0,1 1 0,-1 0 0,1 0 0,0 0 0,0 1 0,-8 7 0,3 2-6670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37.443"/>
    </inkml:context>
    <inkml:brush xml:id="br0">
      <inkml:brushProperty name="width" value="0.05" units="cm"/>
      <inkml:brushProperty name="height" value="0.05" units="cm"/>
      <inkml:brushProperty name="color" value="#E71224"/>
    </inkml:brush>
  </inkml:definitions>
  <inkml:trace contextRef="#ctx0" brushRef="#br0">5 1 24575,'-2'48'0,"0"-22"0,1 1 0,4 32 0,-3-54 0,1 1 0,0-1 0,0 0 0,0 0 0,1 1 0,-1-1 0,1 0 0,1 0 0,-1-1 0,1 1 0,-1 0 0,1-1 0,0 0 0,1 1 0,-1-1 0,8 6 0,-6-7 6,1 0 0,-1 0-1,1-1 1,-1 0 0,1 0-1,-1 0 1,1-1 0,0 0 0,0 0-1,0 0 1,0-1 0,0 0-1,0 0 1,0-1 0,0 1-1,0-1 1,-1 0 0,1-1 0,0 0-1,9-3 1,-9 2-84,0 1 0,0-1 0,-1 0-1,1 0 1,-1-1 0,1 1 0,-1-1 0,0-1 0,-1 1-1,1-1 1,-1 1 0,0-1 0,0 0 0,0-1 0,-1 1-1,0-1 1,0 0 0,4-11 0,-3 0-6748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39.439"/>
    </inkml:context>
    <inkml:brush xml:id="br0">
      <inkml:brushProperty name="width" value="0.05" units="cm"/>
      <inkml:brushProperty name="height" value="0.05" units="cm"/>
      <inkml:brushProperty name="color" value="#E71224"/>
    </inkml:brush>
  </inkml:definitions>
  <inkml:trace contextRef="#ctx0" brushRef="#br0">117 71 24575,'-5'1'0,"1"-1"0,0 1 0,0 0 0,0 1 0,0-1 0,1 1 0,-1 0 0,0-1 0,1 2 0,-1-1 0,1 0 0,-1 1 0,1-1 0,0 1 0,0 0 0,1 0 0,-1 0 0,0 1 0,1-1 0,0 1 0,0-1 0,-2 6 0,-4 5 0,1 1 0,1 0 0,1 1 0,-5 19 0,9-31 0,0 1 0,0 0 0,1-1 0,0 1 0,0 0 0,0-1 0,1 1 0,-1 0 0,1-1 0,0 1 0,0-1 0,1 1 0,-1-1 0,1 0 0,0 1 0,0-1 0,1 0 0,-1 0 0,1-1 0,0 1 0,0 0 0,0-1 0,0 0 0,1 1 0,-1-1 0,1-1 0,0 1 0,0 0 0,8 3 0,-8-4 0,0 0 0,1 0 0,-1-1 0,1 1 0,0-1 0,-1 0 0,1 0 0,0-1 0,0 1 0,0-1 0,-1 0 0,1 0 0,0-1 0,0 0 0,-1 1 0,1-2 0,0 1 0,-1 0 0,1-1 0,-1 0 0,1 0 0,-1 0 0,0-1 0,0 1 0,0-1 0,0 0 0,-1 0 0,7-7 0,11-11 0,-18 19 0,0 0 0,0-1 0,-1 1 0,1 0 0,-1-1 0,0 0 0,0 1 0,0-1 0,0 0 0,0 0 0,0 0 0,-1-1 0,0 1 0,1 0 0,-1 0 0,0-1 0,-1 1 0,1-5 0,0 6 0,-1 1 0,0-1 0,1 1 0,-1-1 0,1 0 0,-1 1 0,1-1 0,0 1 0,-1 0 0,1-1 0,0 1 0,0 0 0,0-1 0,0 1 0,0 0 0,1 0 0,-1 0 0,3-2 0,32-17 0,-31 18 0,0 0 0,0-1 0,0 1 0,0-1 0,-1 0 0,1 0 0,-1-1 0,8-7 0,-10 7 0,1-1 0,-1 0 0,0 0 0,0 1 0,-1-1 0,1-1 0,-1 1 0,0 0 0,-1 0 0,1 0 0,-1 0 0,0-1 0,0 1 0,-1 0 0,1 0 0,-1-1 0,-3-7 0,4 11 0,-1-1 0,0 1 0,0 0 0,0-1 0,0 1 0,0 0 0,0 0 0,-1 0 0,1 0 0,-1 0 0,0 0 0,1 1 0,-1-1 0,0 0 0,0 1 0,0-1 0,0 1 0,0 0 0,0 0 0,0 0 0,-1 0 0,1 0 0,0 0 0,-1 1 0,1-1 0,0 1 0,-1-1 0,1 1 0,-1 0 0,1 0 0,-1 0 0,1 0 0,0 0 0,-1 1 0,1-1 0,-1 1 0,1 0 0,0 0 0,-3 1 0,2-1 0,0 1 0,1 0 0,-1 0 0,1 0 0,-1 0 0,1 1 0,0-1 0,0 1 0,0-1 0,0 1 0,0 0 0,0 0 0,1 0 0,0 0 0,-1 0 0,1 0 0,0 0 0,0 0 0,1 0 0,-1 1 0,1-1 0,0 0 0,-1 0 0,1 1 0,1-1 0,0 6 0,0 4 0,0-1 0,1 1 0,0 0 0,1-1 0,7 20 0,-7-26 0,0-1 0,0 1 0,0-1 0,0 0 0,1 0 0,0 0 0,0-1 0,1 0 0,-1 1 0,1-1 0,0-1 0,0 1 0,0-1 0,1 0 0,-1 0 0,1 0 0,0-1 0,-1 0 0,1 0 0,11 2 0,2-1 0,0 0 0,1-2 0,-1 0 0,0-1 0,28-4 0,-44 4 0,0 0 0,0-1 0,0 1 0,0-1 0,0 1 0,0-1 0,0 0 0,0 0 0,0 0 0,0-1 0,-1 1 0,1-1 0,0 0 0,-1 1 0,0-1 0,1 0 0,-1 0 0,0-1 0,0 1 0,0 0 0,0-1 0,2-3 0,-1-1 0,-1-1 0,0 0 0,0 0 0,0 0 0,-1 0 0,0-15 0,0 12 0,0 5 0,0 1 0,1-1 0,-1 1 0,1-1 0,1 1 0,-1 0 0,1 0 0,0 0 0,0 0 0,0 0 0,6-6 0,-8 10 0,0 0 0,0 0 0,0 0 0,0 0 0,0 0 0,0 1 0,0-1 0,0 0 0,0 0 0,1 1 0,-1-1 0,0 1 0,0-1 0,1 1 0,-1 0 0,0-1 0,1 1 0,-1 0 0,1 0 0,0 0 0,0 1 0,-1-1 0,1 1 0,-1 0 0,1 0 0,-1 0 0,0 0 0,1 0 0,-1 0 0,0 0 0,0 0 0,0 0 0,0 1 0,0-1 0,0 0 0,0 1 0,0-1 0,-1 1 0,1-1 0,0 1 0,-1-1 0,1 4 0,4 15 0,-1 1 0,-1 0 0,-1 0 0,-1 0 0,-1 0 0,-4 33 0,2-1 0,0-105 0,1 16 0,3-42 0,-2 68 0,1 0 0,1 1 0,0-1 0,0 1 0,1-1 0,0 1 0,1 0 0,0 0 0,8-13 0,-10 20 0,0-1 0,0 0 0,1 1 0,-1 0 0,1 0 0,-1 0 0,1 0 0,0 0 0,0 0 0,0 1 0,0-1 0,0 1 0,0 0 0,1 0 0,4-1 0,57-3 0,-5 0 0,51-28-1365,-94 30-5461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42.134"/>
    </inkml:context>
    <inkml:brush xml:id="br0">
      <inkml:brushProperty name="width" value="0.05" units="cm"/>
      <inkml:brushProperty name="height" value="0.05" units="cm"/>
      <inkml:brushProperty name="color" value="#E71224"/>
    </inkml:brush>
  </inkml:definitions>
  <inkml:trace contextRef="#ctx0" brushRef="#br0">1 77 24575,'2'8'0,"0"-1"0,1 0 0,0 0 0,1 0 0,-1 0 0,1-1 0,1 1 0,-1-1 0,1 0 0,0 0 0,6 5 0,-1 0 0,16 21 0,31 32 0,-3-6 0,-40-42 0,1-1 0,0 0 0,19 14 0,-27-24 0,0-1 0,0 0 0,1 0 0,0 0 0,0-1 0,0 0 0,0 0 0,1-1 0,-1 0 0,0-1 0,12 1 0,302-1 0,-148-4 0,-71 5 0,114-5 0,-152-8 0,14-1 0,-49 9 0,0-2 0,0-1 0,57-19 0,-49 13 0,14-6 0,-39 12 0,0 2 0,1-1 0,-1 1 0,1 1 0,26-2 0,145-19 0,-133 14 0,1 3 0,61-1 0,16 10-141,186-3-401,-76-23 542,-141 15 0,148-7 0,-186 17 0,-3 0 0,1-2 0,86-13 0,-53 0 227,1 3 1,131 2 0,-218 9-228,1 0 0,-1 0 0,0 1 0,0 0 0,0 0 0,0 0 0,0 1 0,-1 0 0,1 0 0,0 1 0,-1-1 0,0 1 0,1 1 0,-1-1 0,9 8 0,-6-2 0,-1 0 0,1 1 0,-2 0 0,1 0 0,-1 0 0,-1 1 0,5 12 0,24 48 0,-23-51 0,-1 0 0,0 1 0,-2 0 0,0 1 0,-2 0 0,0 0 0,4 40 0,-9-44 0,1 1 0,0-1 0,1 1 0,1-1 0,10 28 0,-14-46 0,0 1 0,0-1 0,0 1 0,0-1 0,0 0 0,0 1 0,0-1 0,0 0 0,0 1 0,0-1 0,0 0 0,0 1 0,1-1 0,-1 0 0,0 1 0,0-1 0,0 0 0,0 0 0,1 1 0,-1-1 0,0 0 0,0 0 0,1 1 0,-1-1 0,0 0 0,1 0 0,-1 0 0,0 1 0,1-1 0,-1 0 0,0 0 0,1 0 0,-1 0 0,0 0 0,1 0 0,-1 0 0,0 0 0,1 1 0,-1-1 0,0-1 0,1 1 0,-1 0 0,0 0 0,1 0 0,-1 0 0,1 0 0,6-20 0,-2-29 0,-5 36 0,1-1 0,0 1 0,1 0 0,0 0 0,1 0 0,1 0 0,0 0 0,0 1 0,2-1 0,-1 1 0,2 1 0,-1-1 0,2 1 0,-1 0 0,2 0 0,-1 1 0,1 0 0,20-16 0,-10 15 0,1 0 0,1 2 0,0 0 0,0 1 0,1 1 0,0 1 0,0 1 0,0 0 0,32 0 0,71-18 0,-98 18 0,50-15 0,1-1 0,191-52 0,-187 54 0,-46 10 0,1 2 0,0 1 0,55-2 0,91 6-163,247 6-428,-261 19 591,-121-13 0,1-3 0,60 1 0,66 4 0,2-1 0,-109-8 377,80 12 0,25 6-377,-122-15 0,0-2 0,0-2 0,53-6 0,93 5 0,-72 22 0,-63-12 0,-32-6 0,1 0 0,33 0 0,-33-4 0,46 9 0,-46-5 0,46 2 0,40-5 0,197-6 0,-294 1 0,0-1 0,-1-1 0,0-1 0,25-12 0,-2 2 0,-2 5 0,-33 10 0,-1-1 0,1 1 0,0-1 0,0 0 0,-1-1 0,1 1 0,-1-1 0,0-1 0,0 1 0,0-1 0,0 0 0,-1-1 0,0 1 0,1-1 0,-2 0 0,6-6 0,4-15 21,-2 0 1,19-56-1,-6 15-1450,-20 52-5397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44.926"/>
    </inkml:context>
    <inkml:brush xml:id="br0">
      <inkml:brushProperty name="width" value="0.05" units="cm"/>
      <inkml:brushProperty name="height" value="0.05" units="cm"/>
      <inkml:brushProperty name="color" value="#E71224"/>
    </inkml:brush>
  </inkml:definitions>
  <inkml:trace contextRef="#ctx0" brushRef="#br0">126 158 24575,'-1'4'0,"-1"0"0,1 0 0,-1-1 0,0 1 0,0-1 0,0 1 0,-1-1 0,1 0 0,-1 0 0,0 0 0,1 0 0,-2 0 0,1-1 0,0 1 0,0-1 0,-1 0 0,-4 2 0,-12 12 0,15-11 0,-1 1 0,1 1 0,1-1 0,-1 1 0,1-1 0,0 1 0,1 1 0,-1-1 0,1 0 0,1 1 0,0 0 0,0-1 0,0 1 0,0 15 0,0 8 0,2-1 0,5 47 0,-4-71 0,0 1 0,0-1 0,0 0 0,1 1 0,0-1 0,0 0 0,1 0 0,0 0 0,0 0 0,0 0 0,1-1 0,-1 1 0,1-1 0,1 0 0,-1 0 0,1-1 0,0 1 0,0-1 0,0 0 0,0 0 0,1-1 0,-1 0 0,1 0 0,0 0 0,0 0 0,0-1 0,8 2 0,-7-2 0,0-1 0,0 1 0,0-1 0,0 0 0,0-1 0,0 0 0,0 0 0,1-1 0,-1 1 0,0-1 0,0-1 0,0 0 0,0 0 0,0 0 0,-1-1 0,1 1 0,-1-2 0,1 1 0,-1-1 0,0 0 0,0 0 0,-1-1 0,9-7 0,0-4 0,-7 9 0,0-1 0,0 1 0,-1-1 0,0-1 0,-1 1 0,1-1 0,-2 0 0,1 0 0,4-13 0,-8 16 0,5-14 0,0 0 0,-2-1 0,0 1 0,0-26 0,-3 42 0,-1-1 0,0 1 0,-1-1 0,1 1 0,-1-1 0,1 1 0,-2 0 0,1-1 0,0 1 0,-1 0 0,0 0 0,0 0 0,0 0 0,0 0 0,-1 0 0,1 0 0,-1 1 0,0-1 0,0 1 0,0 0 0,-1 0 0,1 0 0,-1 0 0,0 1 0,-5-3 0,-6-2 0,-1 2 0,1-1 0,-1 2 0,0 0 0,-1 2 0,1-1 0,0 2 0,-1 0 0,1 1 0,-34 4 0,48-4 0,0 1 0,-1-1 0,1 1 0,0-1 0,-1 1 0,1 0 0,0 0 0,0 0 0,0 0 0,0 1 0,0-1 0,0 0 0,0 1 0,0-1 0,0 1 0,1 0 0,-1 0 0,1 0 0,-1-1 0,1 1 0,0 1 0,-1-1 0,1 0 0,0 0 0,1 0 0,-2 5 0,-1 6 0,1-1 0,0 1 0,1-1 0,0 16 0,-1 18 0,-4-22 0,-15 43 0,14-49 0,1 0 0,1 0 0,-6 36 0,11-52 0,0 0 0,0 0 0,0-1 0,1 1 0,-1 0 0,0 0 0,1 0 0,-1-1 0,1 1 0,0 0 0,0-1 0,-1 1 0,1-1 0,0 1 0,0-1 0,1 1 0,-1-1 0,0 1 0,0-1 0,1 0 0,-1 0 0,1 0 0,-1 0 0,1 0 0,-1 0 0,1 0 0,0 0 0,-1-1 0,1 1 0,0-1 0,0 1 0,-1-1 0,1 0 0,0 1 0,2-1 0,10 1 0,0 1 0,1-2 0,21-2 0,-20 1 0,-14 1 0,8 0 0,0 0 0,1-1 0,-1 0 0,0-1 0,19-5 0,-26 6 0,-1 0 0,1-1 0,0 1 0,-1-1 0,1 0 0,-1 0 0,0 1 0,0-1 0,0-1 0,0 1 0,0 0 0,0 0 0,0-1 0,-1 1 0,1-1 0,-1 0 0,0 1 0,0-1 0,0 0 0,0 0 0,0 0 0,-1 0 0,1 1 0,0-7 0,1-32 0,-5-64 0,0 64 0,5-61 0,0 89 0,0 1 0,1 0 0,1 0 0,8-21 0,-7 23 0,0-1 0,-2-1 0,1 1 0,-1 0 0,2-20 0,-5-55 0,-1 123 0,-10 57 0,5-46 0,-1 53 0,6-49 0,-1-28 0,2 1 0,0 0 0,2 0 0,1 0 0,8 32 0,-10-51 0,1 0 0,1-1 0,-1 1 0,1-1 0,0 0 0,0 0 0,0 0 0,1 0 0,-1 0 0,1-1 0,0 1 0,1-1 0,-1 0 0,1-1 0,0 1 0,0-1 0,0 0 0,0 0 0,1 0 0,-1-1 0,1 0 0,-1 0 0,1 0 0,0-1 0,0 0 0,0 0 0,8 0 0,13 2 0,0-2 0,47-3 0,-65 1 0,-1 0 0,1-1 0,-1 0 0,1 0 0,-1-1 0,0 0 0,0 0 0,0-1 0,-1 0 0,1 0 0,-1-1 0,11-9 0,-15 11 0,0 0 0,-1 0 0,1-1 0,-1 0 0,0 1 0,0-1 0,-1 0 0,1 0 0,-1 0 0,1 0 0,-1 0 0,-1 0 0,1 0 0,0-6 0,-2-58 0,1 63 0,10 31 0,2 0 0,1-1 0,31 47 0,-40-67 6,0 0 0,1-1-1,-1 1 1,1-1 0,0 0-1,0-1 1,0 1 0,1-1 0,-1 0-1,1 0 1,0 0 0,0-1-1,0 0 1,0 0 0,0-1-1,0 0 1,1 0 0,-1 0 0,0-1-1,9 0 1,-10 0-57,-1 0 0,1 0-1,-1 0 1,0-1 0,1 0 0,-1 0 0,0 0-1,1 0 1,-1-1 0,0 0 0,0 0 0,0 0-1,0 0 1,-1-1 0,1 1 0,0-1-1,-1 0 1,0 0 0,0 0 0,0 0 0,0-1-1,0 1 1,-1-1 0,1 0 0,-1 0 0,0 0-1,0 0 1,2-8 0,-1-6-6775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45.284"/>
    </inkml:context>
    <inkml:brush xml:id="br0">
      <inkml:brushProperty name="width" value="0.05" units="cm"/>
      <inkml:brushProperty name="height" value="0.05" units="cm"/>
      <inkml:brushProperty name="color" value="#E71224"/>
    </inkml:brush>
  </inkml:definitions>
  <inkml:trace contextRef="#ctx0" brushRef="#br0">0 1 24575,'0'4'0,"4"1"0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45.861"/>
    </inkml:context>
    <inkml:brush xml:id="br0">
      <inkml:brushProperty name="width" value="0.05" units="cm"/>
      <inkml:brushProperty name="height" value="0.05" units="cm"/>
      <inkml:brushProperty name="color" value="#E71224"/>
    </inkml:brush>
  </inkml:definitions>
  <inkml:trace contextRef="#ctx0" brushRef="#br0">191 25 24575,'0'-1'0,"0"-1"0,-1 1 0,1 0 0,-1 0 0,1 0 0,-1 0 0,0 0 0,1 1 0,-1-1 0,0 0 0,0 0 0,1 0 0,-1 0 0,0 1 0,0-1 0,0 0 0,0 1 0,0-1 0,0 1 0,0-1 0,0 1 0,0 0 0,0-1 0,-1 1 0,1 0 0,0 0 0,-2 0 0,-36-5 0,34 5 0,0-1 0,0 1 0,0 0 0,0 1 0,-1-1 0,1 1 0,0 0 0,0 0 0,0 1 0,0-1 0,0 1 0,0 0 0,1 1 0,-1-1 0,1 1 0,-1 0 0,1 0 0,0 0 0,0 0 0,0 1 0,1 0 0,-6 7 0,7-8 0,0 0 0,0 1 0,0 0 0,1-1 0,-1 1 0,1 0 0,0 0 0,1-1 0,-1 1 0,0 0 0,1 0 0,0 0 0,0 0 0,0 0 0,1 0 0,-1 0 0,1 0 0,0 0 0,0 0 0,0-1 0,1 1 0,-1 0 0,1-1 0,0 1 0,0-1 0,0 0 0,0 1 0,1-1 0,3 3 0,1 2 0,0-1 0,1 0 0,0 0 0,0-1 0,1 0 0,0 0 0,0-1 0,0-1 0,0 1 0,1-1 0,0-1 0,0 0 0,19 4 0,-26-6 0,1 0 0,0 0 0,0 0 0,-1 1 0,1 0 0,-1 0 0,1 0 0,-1 0 0,0 0 0,0 1 0,0-1 0,0 1 0,0 0 0,0 0 0,-1 0 0,0 0 0,1 1 0,-1-1 0,0 1 0,-1-1 0,1 1 0,-1 0 0,1-1 0,-1 1 0,1 8 0,1 3 0,-2-1 0,0 1 0,0 0 0,-1 0 0,-4 24 0,3-36 2,1 0 0,-1-1 1,0 1-1,0-1 0,0 1 0,0-1 0,0 1 0,0-1 0,-1 0 0,1 1 0,-1-1 1,0 0-1,0 0 0,0 0 0,0 0 0,0-1 0,0 1 0,0 0 0,0-1 1,-1 1-1,1-1 0,-1 0 0,1 0 0,-1 0 0,1 0 0,-1-1 0,0 1 0,1 0 1,-6-1-1,-10 2-106,1-1 1,-1-1-1,-29-4 1,14 2-912,12 1-5811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46.256"/>
    </inkml:context>
    <inkml:brush xml:id="br0">
      <inkml:brushProperty name="width" value="0.05" units="cm"/>
      <inkml:brushProperty name="height" value="0.05" units="cm"/>
      <inkml:brushProperty name="color" value="#E71224"/>
    </inkml:brush>
  </inkml:definitions>
  <inkml:trace contextRef="#ctx0" brushRef="#br0">1 0 24575,'6'11'0,"1"1"0,-2 0 0,0 0 0,0 0 0,-1 0 0,0 1 0,-1-1 0,1 16 0,1 1 0,0 5 0,2-1 0,1 0 0,1 0 0,15 32 0,-15-41 0,-1 1 0,-1 0 0,0 1 0,-2 0 0,2 45 0,-6-67 0,-1-2 0,0-1 0,0 1 0,0 0 0,0-1 0,0 1 0,0 0 0,0-1 0,1 1 0,-1-1 0,1 1 0,-1 0 0,1-1 0,0 1 0,0-1 0,0 0 0,-1 1 0,1-1 0,0 0 0,1 1 0,-1-1 0,0 0 0,0 0 0,0 0 0,1 0 0,-1 0 0,1 0 0,-1 0 0,1 0 0,-1-1 0,1 1 0,-1-1 0,1 1 0,-1-1 0,1 1 0,0-1 0,-1 0 0,1 0 0,0 0 0,-1 0 0,1 0 0,0 0 0,2-1 0,1 0 0,-1-1 0,0 0 0,0 1 0,0-1 0,0-1 0,0 1 0,0-1 0,-1 1 0,1-1 0,-1 0 0,1 0 0,-1-1 0,0 1 0,-1-1 0,4-4 0,4-7-273,-1-1 0,-1 0 0,0-1 0,11-34 0,-15 30-6553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06:53.762"/>
    </inkml:context>
    <inkml:brush xml:id="br0">
      <inkml:brushProperty name="width" value="0.05" units="cm"/>
      <inkml:brushProperty name="height" value="0.05" units="cm"/>
      <inkml:brushProperty name="color" value="#E71224"/>
    </inkml:brush>
  </inkml:definitions>
  <inkml:trace contextRef="#ctx0" brushRef="#br0">524 0 24575,'1'6'0,"0"-1"0,1 0 0,0 0 0,0 0 0,0 0 0,0-1 0,5 7 0,5 15 0,44 153 0,-50-154 0,-2 0 0,-1 1 0,1 29 0,3 29 0,-2-24 0,-3 110 0,0 2 0,6-116 0,2 0 0,22 72 0,-14-61 0,-15-56 0,1-1 0,-1 0 0,2-1 0,-1 1 0,1-1 0,1 0 0,12 16 0,-18-24 0,0-1 0,0 0 0,1 1 0,-1-1 0,0 0 0,0 0 0,1 0 0,-1 1 0,0-1 0,0 0 0,1 0 0,-1 0 0,0 1 0,1-1 0,-1 0 0,0 0 0,1 0 0,-1 0 0,0 0 0,1 0 0,-1 0 0,1 0 0,-1 0 0,0 0 0,1 0 0,-1 0 0,0 0 0,1 0 0,-1 0 0,0 0 0,1 0 0,-1-1 0,0 1 0,1 0 0,-1 0 0,0 0 0,0-1 0,1 1 0,10-17 0,3-28 0,-13 41 0,12-38 0,33-69 0,-3 10 0,-25 58 0,35-58 0,-20 41 0,48-87 0,-71 127 0,20-43 0,33-92 0,-43 104 0,1 1 0,42-67 0,-44 88 0,-15 24 0,0 1 0,-1-1 0,0 0 0,0-1 0,0 1 0,0 0 0,-1-1 0,0 0 0,3-9 0,-5 15 0,0-1 0,0 1 0,0-1 0,0 1 0,-1-1 0,1 0 0,0 1 0,0-1 0,0 1 0,0-1 0,-1 1 0,1 0 0,0-1 0,0 1 0,-1-1 0,1 1 0,0-1 0,-1 1 0,1 0 0,0-1 0,-1 1 0,1 0 0,-1-1 0,1 1 0,0 0 0,-1-1 0,1 1 0,-1 0 0,1 0 0,-1 0 0,1-1 0,-1 1 0,1 0 0,-1 0 0,1 0 0,-1 0 0,1 0 0,-1 0 0,1 0 0,-1 0 0,0 0 0,1 0 0,-1 1 0,1-1 0,-1 0 0,1 0 0,-1 0 0,1 0 0,0 1 0,-1-1 0,1 0 0,-1 1 0,1-1 0,-1 0 0,1 1 0,-33 16 0,30-15 0,-11 5 0,-1 0 0,0-1 0,0 0 0,0-1 0,-26 4 0,-83 7 0,-144-14 0,20-1 0,144 10 0,51-4 0,-54-1 0,63-3-341,0 1 0,0 2-1,-67 18 1,88-18-6485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46.587"/>
    </inkml:context>
    <inkml:brush xml:id="br0">
      <inkml:brushProperty name="width" value="0.05" units="cm"/>
      <inkml:brushProperty name="height" value="0.05" units="cm"/>
      <inkml:brushProperty name="color" value="#E71224"/>
    </inkml:brush>
  </inkml:definitions>
  <inkml:trace contextRef="#ctx0" brushRef="#br0">1 74 24575,'59'1'0,"-36"1"0,0-1 0,1-2 0,-1 0 0,0-1 0,0-1 0,-1-1 0,1-1 0,40-15 0,-8-9-1365,-36 17-5461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46.959"/>
    </inkml:context>
    <inkml:brush xml:id="br0">
      <inkml:brushProperty name="width" value="0.05" units="cm"/>
      <inkml:brushProperty name="height" value="0.05" units="cm"/>
      <inkml:brushProperty name="color" value="#E71224"/>
    </inkml:brush>
  </inkml:definitions>
  <inkml:trace contextRef="#ctx0" brushRef="#br0">2 0 24575,'-2'102'0,"5"110"0,-2-200 0,2 0 0,0 0 0,0 0 0,1 0 0,0-1 0,1 1 0,1-1 0,0 0 0,0-1 0,1 1 0,0-1 0,1-1 0,0 1 0,11 9 0,-18-18 0,1 1 0,-1-1 0,1 0 0,-1 0 0,1 0 0,0 1 0,-1-2 0,1 1 0,0 0 0,0 0 0,0 0 0,0-1 0,0 1 0,0-1 0,0 0 0,0 0 0,0 1 0,0-1 0,0 0 0,0-1 0,0 1 0,0 0 0,0-1 0,0 1 0,-1-1 0,1 1 0,0-1 0,0 0 0,0 0 0,0 0 0,-1 0 0,1 0 0,0 0 0,-1 0 0,1-1 0,-1 1 0,0 0 0,1-1 0,-1 0 0,0 1 0,2-3 0,4-9 0,-1-1 0,0 1 0,-1-1 0,7-28 0,4-6 0,-2 14-1365,-9 19-5461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47.306"/>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48.249"/>
    </inkml:context>
    <inkml:brush xml:id="br0">
      <inkml:brushProperty name="width" value="0.05" units="cm"/>
      <inkml:brushProperty name="height" value="0.05" units="cm"/>
      <inkml:brushProperty name="color" value="#E71224"/>
    </inkml:brush>
  </inkml:definitions>
  <inkml:trace contextRef="#ctx0" brushRef="#br0">0 16 24575,'0'28'0,"1"-1"0,2 0 0,8 44 0,-7-30 0,-4-35 0,0 0 0,0-1 0,0 1 0,1 0 0,0 0 0,0 0 0,1 0 0,-1-1 0,1 1 0,0-1 0,4 7 0,-5-12 0,-1 0 0,1 1 0,-1-1 0,1 0 0,-1 0 0,1 0 0,-1 0 0,1 0 0,-1 0 0,1 0 0,0 0 0,-1-1 0,1 1 0,-1 0 0,1 0 0,-1 0 0,1-1 0,-1 1 0,1 0 0,-1 0 0,0-1 0,1 1 0,-1 0 0,1-1 0,-1 1 0,0-1 0,1 1 0,-1 0 0,0-1 0,1 0 0,14-17 0,-13 15 0,6-9 0,0-1 0,-1 0 0,0 0 0,-2 0 0,1-1 0,6-26 0,-9 27 0,1-1 0,0 1 0,2 0 0,-1 0 0,1 1 0,1-1 0,12-16 0,-18 28 0,0-1 0,1 1 0,-1-1 0,0 1 0,0 0 0,1-1 0,-1 1 0,1 0 0,-1 0 0,1 0 0,0 0 0,-1 0 0,1 1 0,0-1 0,0 0 0,-1 1 0,1-1 0,0 1 0,0 0 0,0-1 0,0 1 0,3 0 0,-3 1 0,1 0 0,-1 0 0,1 0 0,-1 0 0,0 0 0,1 1 0,-1-1 0,0 1 0,0-1 0,0 1 0,0 0 0,-1 0 0,1 0 0,2 3 0,5 9 0,0 1 0,-1 0 0,-1 0 0,6 18 0,-9-25 0,6 20 0,-1 1 0,-1 0 0,5 40 0,-13-66 4,1 0 0,0-1 0,-1 1 0,1-1 0,1 1 0,-1-1 0,0 1 0,0-1 0,1 0 0,0 1 0,-1-1 0,1 0 0,0 0 0,0 0 0,0-1 0,0 1 0,0 0 0,1-1 0,-1 1 0,0-1 0,1 0 0,-1 0 0,1 0 0,-1 0 0,1 0 0,0 0 0,-1-1 0,1 0 0,5 1 0,-3 0-103,1-1 0,-1 0 0,1 0 0,-1-1 0,1 0 0,-1 1 0,0-2 0,1 1 0,-1-1 0,0 0 0,0 0 0,0 0 0,0 0 0,5-5 0,2-3-6727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49.258"/>
    </inkml:context>
    <inkml:brush xml:id="br0">
      <inkml:brushProperty name="width" value="0.05" units="cm"/>
      <inkml:brushProperty name="height" value="0.05" units="cm"/>
      <inkml:brushProperty name="color" value="#E71224"/>
    </inkml:brush>
  </inkml:definitions>
  <inkml:trace contextRef="#ctx0" brushRef="#br0">267 138 24575,'-8'-1'0,"0"1"0,-1 0 0,1 1 0,0-1 0,-1 2 0,1-1 0,0 1 0,0 1 0,0-1 0,0 1 0,0 1 0,1-1 0,0 1 0,-1 1 0,1-1 0,1 1 0,-1 1 0,1-1 0,0 1 0,0 0 0,0 0 0,1 1 0,0-1 0,0 1 0,-3 9 0,3-9 0,-10 18 0,0 0 0,-12 31 0,24-46 0,-1 0 0,1 1 0,1-1 0,0 1 0,1 0 0,0-1 0,0 1 0,1 0 0,1 13 0,0-21 0,-1 0 0,1-1 0,0 1 0,0 0 0,0 0 0,0 0 0,0-1 0,1 1 0,-1-1 0,1 1 0,-1-1 0,1 1 0,0-1 0,0 0 0,0 0 0,0 0 0,1 0 0,-1 0 0,0-1 0,1 1 0,-1-1 0,1 1 0,3 0 0,7 3 0,0-1 0,0 0 0,26 4 0,-1-1 0,-23-3 0,0 0 0,0-1 0,1-1 0,-1 0 0,22-2 0,-33 0 0,1 0 0,-1 0 0,1-1 0,-1 0 0,0 0 0,1 0 0,-1 0 0,0-1 0,0 1 0,0-1 0,0 0 0,0 0 0,0-1 0,-1 1 0,1-1 0,-1 0 0,1 0 0,-1 0 0,0 0 0,-1-1 0,1 1 0,4-8 0,23-42 0,38-52 0,-1 1 0,-59 90 0,-1-1 0,0 0 0,-1 0 0,-1 0 0,0-1 0,-1 0 0,-1 0 0,2-29 0,15-45 0,-22 199 0,-9-30 0,4 1 0,5 119 0,2-120 0,0-74 0,0-1 0,0 1 0,0-1 0,1 1 0,0-1 0,0 1 0,0-1 0,0 0 0,1 1 0,-1-1 0,1 0 0,0 0 0,1 0 0,-1 0 0,1-1 0,-1 1 0,5 4 0,-4-6 0,1 1 0,-1-1 0,0-1 0,1 1 0,-1 0 0,1-1 0,-1 0 0,1 1 0,0-1 0,-1-1 0,1 1 0,0-1 0,0 1 0,-1-1 0,1 0 0,0 0 0,0-1 0,0 1 0,-1-1 0,1 0 0,4-1 0,9-3 30,0-1 0,-1 0 0,28-15 0,-38 18-154,1-1 0,-1 0 1,0 0-1,0-1 0,0 0 0,-1 0 1,1 0-1,-1 0 0,0-1 0,-1 0 1,6-9-1,-4 1-6702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49.772"/>
    </inkml:context>
    <inkml:brush xml:id="br0">
      <inkml:brushProperty name="width" value="0.05" units="cm"/>
      <inkml:brushProperty name="height" value="0.05" units="cm"/>
      <inkml:brushProperty name="color" value="#E71224"/>
    </inkml:brush>
  </inkml:definitions>
  <inkml:trace contextRef="#ctx0" brushRef="#br0">0 50 24575,'109'2'0,"119"-4"0,-197-3 0,55-14 0,-62 12 0,0 1 0,0 2 0,50-4 0,12 9 0,-117-1-1365,12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06:55.418"/>
    </inkml:context>
    <inkml:brush xml:id="br0">
      <inkml:brushProperty name="width" value="0.05" units="cm"/>
      <inkml:brushProperty name="height" value="0.05" units="cm"/>
      <inkml:brushProperty name="color" value="#E71224"/>
    </inkml:brush>
  </inkml:definitions>
  <inkml:trace contextRef="#ctx0" brushRef="#br0">1 166 24575,'0'3'0,"-1"-1"0,1 1 0,0 0 0,0-1 0,1 1 0,-1-1 0,1 1 0,-1 0 0,1-1 0,0 1 0,0-1 0,0 1 0,0-1 0,0 0 0,0 1 0,1-1 0,-1 0 0,1 0 0,2 3 0,-3-5 0,0 0 0,0 1 0,-1-1 0,1 0 0,0 1 0,0-1 0,0 0 0,0 0 0,0 0 0,0 0 0,0 0 0,0 0 0,0 0 0,-1 0 0,1 0 0,0 0 0,0 0 0,0-1 0,0 1 0,1-1 0,25-20 0,-9-1 0,0-1 0,-1 0 0,16-31 0,-30 38 0,-15 17 0,-17 18 0,25-14 0,-1 1 0,1 0 0,0 0 0,0 1 0,1-1 0,-1 1 0,1 0 0,1-1 0,-4 14 0,5-17 0,1-1 0,-1 1 0,1 0 0,-1-1 0,1 1 0,0-1 0,0 1 0,0 0 0,0-1 0,1 1 0,-1-1 0,1 1 0,-1 0 0,1-1 0,0 0 0,0 1 0,0-1 0,0 1 0,1-1 0,-1 0 0,1 0 0,-1 0 0,1 0 0,0 0 0,-1 0 0,1 0 0,0 0 0,0-1 0,1 1 0,2 1 0,-4-2 0,0-1 0,0 0 0,0 1 0,-1-1 0,1 0 0,0 1 0,0-1 0,0 0 0,0 0 0,0 0 0,0 0 0,0 0 0,0 0 0,-1 0 0,1 0 0,0 0 0,0 0 0,0 0 0,0-1 0,0 1 0,0 0 0,-1-1 0,1 1 0,0 0 0,0-1 0,0 1 0,-1-1 0,1 1 0,0-2 0,1 0 0,0 0 0,-1 0 0,0 0 0,1-1 0,-1 1 0,0-1 0,0 1 0,0-1 0,-1 1 0,2-4 0,3-64 0,-5 66 0,0-8 0,0-2 0,0 0 0,0 0 0,-4-18 0,4 31 0,0-1 0,-1 1 0,1-1 0,0 1 0,0-1 0,-1 1 0,1-1 0,-1 1 0,1-1 0,-1 1 0,0 0 0,1-1 0,-1 1 0,0 0 0,0-1 0,0 1 0,0 0 0,0 0 0,0 0 0,-1 0 0,1 0 0,0 0 0,0 0 0,-1 1 0,1-1 0,0 0 0,-1 1 0,1-1 0,-1 1 0,1-1 0,-1 1 0,1 0 0,-1-1 0,1 1 0,-1 0 0,1 0 0,-1 0 0,-2 1 0,2-1 0,0 1 0,0 0 0,1 0 0,-1 1 0,0-1 0,1 0 0,-1 0 0,1 1 0,-1-1 0,1 1 0,0-1 0,-1 1 0,1 0 0,0 0 0,0-1 0,0 1 0,0 0 0,1 0 0,-1 0 0,0 0 0,1 0 0,-1 0 0,1 0 0,0 3 0,-4 57 0,5-53 0,-2 2 0,4 37 0,-3-46 0,0-1 0,1 1 0,-1 0 0,1-1 0,-1 1 0,1 0 0,-1-1 0,1 1 0,0-1 0,0 1 0,0-1 0,0 1 0,0-1 0,0 0 0,0 1 0,0-1 0,1 0 0,-1 0 0,0 0 0,1 0 0,-1 0 0,4 1 0,-5-2 0,0 0 0,0 1 0,0-1 0,0 0 0,1 0 0,-1 0 0,0 0 0,0 0 0,0 0 0,0 0 0,1 0 0,-1 0 0,0 0 0,0 0 0,0 0 0,1 0 0,-1 0 0,0 0 0,0 0 0,1 0 0,-1 0 0,0 0 0,0 0 0,0 0 0,0 0 0,1 0 0,-1 0 0,0 0 0,0-1 0,0 1 0,0 0 0,1 0 0,-1 0 0,0 0 0,0 0 0,0-1 0,0 1 0,0 0 0,1 0 0,-1 0 0,0 0 0,0-1 0,0 1 0,0 0 0,0 0 0,0 0 0,0-1 0,0 1 0,0 0 0,0 0 0,0 0 0,0-1 0,0 1 0,0 0 0,0 0 0,0 0 0,0-1 0,0 1 0,0 0 0,0 0 0,0 0 0,0 0 0,0-1 0,-1 1 0,3 13 0,-2-11 0,1 0 0,-1 0 0,1 0 0,0 0 0,0-1 0,0 1 0,0 0 0,0-1 0,0 1 0,0 0 0,0-1 0,1 1 0,-1-1 0,0 0 0,1 1 0,0-1 0,-1 0 0,1 0 0,0 0 0,-1 0 0,1 0 0,4 1 0,-5-2 0,0 0 0,1-1 0,-1 1 0,0 0 0,0 0 0,1-1 0,-1 1 0,0 0 0,0-1 0,1 1 0,-1-1 0,0 0 0,0 1 0,0-1 0,0 0 0,0 0 0,0 0 0,0 0 0,0 0 0,0 0 0,0 0 0,-1 0 0,1 0 0,0 0 0,-1 0 0,1 0 0,-1-1 0,1 1 0,-1 0 0,1 0 0,-1-1 0,0 1 0,0 0 0,0 0 0,0-3 0,7-49 0,-7 50 0,0 0 0,0 0 0,0-1 0,-1 1 0,1 0 0,-1 0 0,1-1 0,-1 1 0,0 0 0,0 0 0,-1 0 0,1 0 0,-3-4 0,4 6-26,-1 1 0,1 0-1,0 0 1,0 0 0,-1 0 0,1 0-1,0 0 1,0 0 0,-1 0 0,1 0-1,0 0 1,-1-1 0,1 1 0,0 1-1,0-1 1,-1 0 0,1 0 0,0 0-1,0 0 1,-1 0 0,1 0 0,0 0-1,-1 0 1,1 0 0,0 0 0,0 1-1,-1-1 1,1 0 0,0 0 0,0 0-1,0 0 1,-1 1 0,1-1 0,0 0-1,0 0 1,0 1 0,0-1 0,-1 0-1,1 0 1,0 1 0,0-1 0,0 0-1,0 0 1,0 1 0,0-1 0,0 0-1,0 1 1,0-1 0,0 0 0,0 0-1,0 1 1,-4 11-6800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06:22.905"/>
    </inkml:context>
    <inkml:brush xml:id="br0">
      <inkml:brushProperty name="width" value="0.05" units="cm"/>
      <inkml:brushProperty name="height" value="0.05" units="cm"/>
      <inkml:brushProperty name="color" value="#E71224"/>
    </inkml:brush>
  </inkml:definitions>
  <inkml:trace contextRef="#ctx0" brushRef="#br0">123 1 24575,'2'210'0,"-5"218"0,-8-329 0,5-61 0,0 47 0,5-29 0,-12 89 0,-3-34-325,-2 200 0,5-150 325,1-8 0,11-79 0,-11 86 0,2-51 249,8 194 0,4-142-97,-2-146-152,0 3 0,-1 0 0,2 0 0,1 0 0,0 0 0,1 0 0,1 0 0,8 24 0,4-2 0,51 110 0,-55-128 0,1-1 0,1 0 0,0-1 0,30 30 0,-24-29 0,7 9 0,1-2 0,2-1 0,1-2 0,46 30 0,-30-26 0,51 26 0,23 10-305,33 14-121,47 13 426,84 33 0,-176-85-134,6 4-481,234 55 0,-129-46 615,-142-32 0,1-2 0,140 13 0,225 4-2061,-90-5 799,264-24 181,-347-9 1052,-149 2 228,457-15-1251,-96-18 472,-124 10 139,6-4 429,-211 17 12,139-3 0,-128 15 354,180-4 734,-209-9-1088,60-2 0,333 13 3969,263 1-5696,-510-1 359,78 24 803,-11 1 258,1391-25-1088,-788-1 953,-690-12 767,-7 1-1418,586 13 3931,-795-3-2066,61-11 0,-25 2 276,-78 11-908,-1-1 1,0 1-1,1-1 1,-1 0-1,0 0 1,0 0 0,1-1-1,-1 1 1,0-1-1,0 1 1,0-1-1,0 0 1,-1 0 0,1 0-1,-1-1 1,1 1-1,-1-1 1,0 1-1,0-1 1,0 0-1,0 0 1,0 0 0,0 0-1,-1 0 1,0 0-1,1 0 1,-1 0-1,0-1 1,0-4 0,2-10-193,-2 0 1,0 0-1,-1 0 1,-3-29-1,0 5 238,3-56-186,1 45 0,-3-1 0,-13-91 0,-33-85 0,41 181 0,2-1 0,2 0 0,6-81 0,-1 23 0,-3-5 0,3-125 0,10 160 0,-7 55 0,-2 0 0,2-30 0,-3 17 0,2 1 0,14-58 0,-10 58 0,-2-1 0,4-55 0,-8 56 0,2 0 0,14-56 0,-10 57 0,-2-1 0,4-55 0,-7 51 0,1 0 0,13-47 0,-9 50 0,-2-1 0,3-63 0,-8 77 0,2 1 0,5-28 0,-3 27 0,-2 0 0,1-26 0,-5-551 0,2 582 0,1-1 0,7-30 0,3-32 0,-12-111-1365,0 171-5461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06:32.621"/>
    </inkml:context>
    <inkml:brush xml:id="br0">
      <inkml:brushProperty name="width" value="0.05" units="cm"/>
      <inkml:brushProperty name="height" value="0.05" units="cm"/>
      <inkml:brushProperty name="color" value="#E71224"/>
    </inkml:brush>
  </inkml:definitions>
  <inkml:trace contextRef="#ctx0" brushRef="#br0">1 0 24575,'1'12'0,"1"-1"0,0 0 0,1 0 0,0 0 0,1 0 0,0-1 0,0 1 0,8 11 0,-5-9 0,0 1 0,-2 0 0,0 0 0,5 18 0,-1 27 0,-1-12 0,1 0 0,17 50 0,6 25 0,-11-38 0,-5-29 0,9 30 0,24 155 0,-27-118 0,-13-78 0,-1 0 0,2 57 0,-8-63 0,2 0 0,1 0 0,2-1 0,2 0 0,27 71 0,-36-107 0,1 1 0,0 0 0,-1-1 0,1 1 0,0-1 0,0 1 0,0-1 0,0 0 0,0 1 0,0-1 0,0 0 0,0 0 0,1 1 0,-1-1 0,3 1 0,-4-2 0,1 0 0,0 0 0,-1 1 0,1-1 0,0 0 0,-1 0 0,1 0 0,0 0 0,-1-1 0,1 1 0,0 0 0,-1 0 0,1 0 0,-1-1 0,1 1 0,0 0 0,-1 0 0,1-1 0,-1 1 0,1 0 0,-1-1 0,1 1 0,-1-1 0,1 1 0,-1-1 0,1 0 0,2-3 0,0 0 0,0-1 0,-1 1 0,0-1 0,0 0 0,0 1 0,0-1 0,1-6 0,13-44 0,3 1 0,2 0 0,28-50 0,22-53 0,-40 59 0,-22 65 0,20-51 0,-19 55 0,-1-1 0,-1 1 0,-2-2 0,5-55 0,3-11 0,-6 39 0,-6 41 0,0 1 0,1-1 0,0 1 0,1 0 0,11-26 0,78-129 0,-84 157 0,-5 6 0,0 0 0,0 0 0,0 0 0,-1 0 0,-1 0 0,4-16 0,-6 23 0,0-1 0,1 1 0,-1-1 0,0 1 0,0 0 0,-1-1 0,1 1 0,0-1 0,0 1 0,-1 0 0,1-1 0,-1 1 0,1 0 0,-1 0 0,1-1 0,-1 1 0,0 0 0,0 0 0,1 0 0,-2-1 0,0 1 0,0 0 0,0 0 0,1 0 0,-1 0 0,0 1 0,0-1 0,0 1 0,0-1 0,0 1 0,0 0 0,0 0 0,0 0 0,0 0 0,0 0 0,0 0 0,0 1 0,0-1 0,-3 2 0,-68 9 0,0-3 0,-1-4 0,-111-6 0,47-1 0,92 2 0,0-2 0,-59-12 0,85 12-1365,1 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06:36.469"/>
    </inkml:context>
    <inkml:brush xml:id="br0">
      <inkml:brushProperty name="width" value="0.05" units="cm"/>
      <inkml:brushProperty name="height" value="0.05" units="cm"/>
      <inkml:brushProperty name="color" value="#E71224"/>
    </inkml:brush>
  </inkml:definitions>
  <inkml:trace contextRef="#ctx0" brushRef="#br0">124 49 24575,'-1'0'0,"0"1"0,0-1 0,0 1 0,0-1 0,0 1 0,0-1 0,0 1 0,1 0 0,-1-1 0,0 1 0,0 0 0,0 0 0,1 0 0,-1 0 0,0-1 0,1 1 0,-1 0 0,1 0 0,-1 0 0,1 1 0,-1-1 0,1 0 0,0 0 0,-1 0 0,1 0 0,0 0 0,0 2 0,-4 36 0,3-34 0,1 6 0,-2 5 0,1 0 0,1 0 0,0 0 0,2 0 0,4 27 0,-5-40 0,0 0 0,0 1 0,1-1 0,-1 0 0,1 1 0,0-1 0,0 0 0,0 0 0,0-1 0,0 1 0,1 0 0,-1-1 0,1 1 0,-1-1 0,1 0 0,0 0 0,0 0 0,0 0 0,0 0 0,1-1 0,-1 1 0,0-1 0,1 0 0,-1 0 0,1 0 0,-1-1 0,1 1 0,-1-1 0,1 0 0,-1 0 0,6 0 0,-3-1 0,-1 0 0,1 0 0,-1 0 0,0-1 0,0 1 0,0-1 0,0-1 0,0 1 0,0-1 0,-1 1 0,1-1 0,-1-1 0,1 1 0,-1-1 0,0 1 0,-1-1 0,1 0 0,-1-1 0,1 1 0,-1-1 0,-1 1 0,1-1 0,-1 0 0,4-10 0,-3 7 0,0 1 0,0-1 0,-1-1 0,0 1 0,-1 0 0,0 0 0,0-1 0,-1 1 0,0 0 0,0-1 0,-1 1 0,0 0 0,0 0 0,-1-1 0,-5-12 0,4 16 0,-1 0 0,1 0 0,-1 1 0,0-1 0,0 1 0,0 0 0,-1 1 0,0-1 0,1 1 0,-1 0 0,0 0 0,-1 0 0,1 1 0,0-1 0,-11-2 0,-2 0 0,-1 0 0,0 1 0,-29-3 0,40 7 0,1 0 0,-1 0 0,1 0 0,-1 1 0,1 0 0,-1 0 0,1 1 0,0 0 0,-13 5 0,17-6 0,1 0 0,0 1 0,0-1 0,0 0 0,0 1 0,0-1 0,0 1 0,1 0 0,-1 0 0,0-1 0,1 1 0,0 0 0,-1 0 0,1 1 0,0-1 0,0 0 0,0 0 0,0 0 0,0 1 0,1-1 0,-1 1 0,1-1 0,-1 0 0,1 1 0,0-1 0,0 1 0,0-1 0,0 1 0,1-1 0,-1 0 0,1 1 0,-1-1 0,1 0 0,1 4 0,0-2 0,1 0 0,-1 0 0,1 0 0,-1-1 0,1 1 0,0-1 0,0 0 0,1 0 0,-1 0 0,1 0 0,-1-1 0,1 1 0,0-1 0,0 0 0,0 0 0,0 0 0,0 0 0,1-1 0,-1 0 0,0 0 0,1 0 0,-1 0 0,8-1 0,-8 1 0,-1-1 0,1 1 0,0-1 0,-1 0 0,1 0 0,-1-1 0,1 1 0,0-1 0,-1 1 0,1-1 0,-1 0 0,1-1 0,-1 1 0,0-1 0,0 1 0,1-1 0,-1 0 0,0 0 0,-1 0 0,1-1 0,0 1 0,0-1 0,-1 1 0,0-1 0,1 0 0,-1 0 0,0 0 0,-1 0 0,3-5 0,-3 7 0,-1 0 0,1 0 0,-1 0 0,1 0 0,-1 0 0,0 0 0,1 0 0,-1 0 0,0-1 0,0 1 0,0 0 0,0 0 0,0 0 0,0 0 0,0-1 0,0 1 0,0 0 0,-1 0 0,1 0 0,0 0 0,-1 0 0,1 0 0,-1 0 0,1 0 0,-1 0 0,0 0 0,1 0 0,-1 0 0,0 0 0,0 0 0,0 0 0,1 1 0,-1-1 0,0 0 0,0 1 0,0-1 0,0 0 0,0 1 0,0-1 0,-1 1 0,1 0 0,0-1 0,0 1 0,0 0 0,0 0 0,-2 0 0,0 0 0,1 0 0,-1 0 0,0 0 0,1 1 0,-1-1 0,0 1 0,1 0 0,-1 0 0,1 0 0,-1 0 0,1 0 0,0 0 0,-1 1 0,1-1 0,0 1 0,0-1 0,0 1 0,0 0 0,-3 4 0,3-4 0,1 1 0,-1-1 0,1 1 0,0-1 0,0 1 0,0-1 0,0 1 0,0 0 0,1-1 0,-1 1 0,1 0 0,0 0 0,0 0 0,0-1 0,0 1 0,1 5 0,18 41 0,-15-42 0,-1 0 0,0 1 0,0 0 0,0 0 0,2 14 0,-4-10 0,0-5 0,0 1 0,0-1 0,0 1 0,1-1 0,0 0 0,4 10 0,-6-16 0,1 0 0,-1 0 0,1-1 0,-1 1 0,1 0 0,-1 0 0,1-1 0,0 1 0,-1 0 0,1-1 0,0 1 0,0-1 0,-1 1 0,1-1 0,0 1 0,0-1 0,0 0 0,0 1 0,0-1 0,0 0 0,-1 0 0,3 1 0,-1-1 0,1-1 0,-1 1 0,0-1 0,0 0 0,0 1 0,0-1 0,0 0 0,0 0 0,0 0 0,0 0 0,0-1 0,0 1 0,3-4 0,41-38 0,-44 41 0,1 0 0,-1-1 0,0 1 0,0-1 0,0 1 0,0-1 0,-1 0 0,1 0 0,-1 0 0,0 0 0,0 0 0,0 0 0,0 0 0,0 0 0,0-1 0,-1-3 0,0 6 0,0 0 0,0 0 0,-1 0 0,1 0 0,-1 0 0,1 0 0,-1 0 0,1 0 0,-1 0 0,0 0 0,1 0 0,-1 1 0,0-1 0,0 0 0,1 1 0,-1-1 0,0 0 0,0 1 0,0-1 0,0 1 0,0-1 0,0 1 0,0 0 0,0-1 0,0 1 0,0 0 0,0 0 0,0 0 0,0-1 0,0 1 0,0 0 0,-1 0 0,-1 1 0,3-1 0,-1 0 0,0 1 0,0-1 0,1 0 0,-1 1 0,0-1 0,1 0 0,-1 1 0,0-1 0,1 1 0,-1-1 0,0 1 0,1 0 0,-1-1 0,1 1 0,-1 0 0,1-1 0,0 1 0,-1 0 0,1-1 0,0 1 0,-1 0 0,1 0 0,0-1 0,0 1 0,0 0 0,-1 0 0,1-1 0,0 1 0,0 0 0,0 0 0,0 0 0,1-1 0,-1 1 0,0 0 0,0 0 0,0 0 0,1-1 0,-1 1 0,0 0 0,1-1 0,-1 1 0,0 0 0,1-1 0,-1 1 0,1 0 0,-1-1 0,1 1 0,0-1 0,0 2 0,0-1 0,-1-1 0,0 1 0,1 0 0,-1 0 0,1 0 0,-1-1 0,1 1 0,-1 0 0,1-1 0,0 1 0,-1 0 0,1-1 0,0 1 0,0-1 0,-1 1 0,1-1 0,0 1 0,0-1 0,0 0 0,0 1 0,-1-1 0,1 0 0,0 0 0,0 1 0,0-1 0,0 0 0,0 0 0,0 0 0,0 0 0,0 0 0,0 0 0,-1-1 0,3 1 0,-1-2 0,0 1 0,-1 0 0,1-1 0,0 1 0,-1-1 0,1 0 0,-1 0 0,1 0 0,-1 1 0,0-1 0,0 0 0,0 0 0,1-4 0,0 2 0,0 0 0,-1 0 0,1 0 0,-1 0 0,0 0 0,-1 0 0,1-1 0,-1 1 0,1 0 0,-1 0 0,0-1 0,-1 1 0,1 0 0,-1 0 0,0 0 0,-2-8 0,0 10 0,1 0 0,0 0 0,-1 0 0,0 0 0,1 0 0,-1 1 0,0 0 0,0-1 0,0 1 0,0 0 0,0 0 0,0 0 0,0 1 0,0-1 0,0 1 0,-1 0 0,1 0 0,0 0 0,0 0 0,0 0 0,0 1 0,-1-1 0,1 1 0,0 0 0,-4 2 0,4-3 0,1 1 0,0-1 0,-1 1 0,1 0 0,0 0 0,0 0 0,0 0 0,0 1 0,0-1 0,0 0 0,0 1 0,0 0 0,0-1 0,1 1 0,-1 0 0,0 0 0,1 0 0,0 0 0,-1 0 0,1 0 0,0 0 0,0 0 0,0 1 0,1-1 0,-1 0 0,0 1 0,1-1 0,0 0 0,-1 1 0,1-1 0,0 1 0,0-1 0,1 4 0,-1-5 0,0 1 0,1-1 0,-1 0 0,0 0 0,1 1 0,0-1 0,-1 0 0,1 0 0,-1 1 0,1-1 0,0 0 0,0 0 0,0 0 0,0 0 0,0 0 0,0 0 0,0-1 0,0 1 0,0 0 0,0 0 0,0-1 0,0 1 0,1 0 0,-1-1 0,3 1 0,-2-1 0,1 0 0,0 0 0,0 0 0,-1 0 0,1 0 0,0-1 0,-1 0 0,1 1 0,-1-1 0,1 0 0,-1 0 0,4-2 0,1-1 0,1 0 0,-2-1 0,1 0 0,0 0 0,-1-1 0,0 0 0,9-11 0,-13 15 0,0-1 0,0 1 0,0-1 0,-1 0 0,1 1 0,-1-1 0,0 0 0,0 0 0,0 0 0,0 0 0,0 0 0,-1 0 0,1-1 0,-1 1 0,0 0 0,0 0 0,0 0 0,-1 0 0,1 0 0,-1-1 0,1 1 0,-1 0 0,0 0 0,0 0 0,0 0 0,-1 1 0,1-1 0,-1 0 0,0 0 0,1 1 0,-1-1 0,0 1 0,0 0 0,-1-1 0,1 1 0,-1 0 0,1 0 0,-5-2 0,2 1 0,-1 0 0,1 0 0,-1 0 0,0 1 0,0 0 0,0 0 0,0 1 0,0-1 0,0 1 0,-1 1 0,1-1 0,0 1 0,-1 0 0,1 1 0,0-1 0,0 1 0,-1 0 0,-10 4 0,15-4 0,-1 1 0,1-1 0,-1 1 0,1 0 0,0 0 0,0 0 0,-1 0 0,1 0 0,1 0 0,-1 0 0,0 1 0,0-1 0,1 1 0,0-1 0,-1 1 0,1 0 0,0-1 0,0 1 0,1 0 0,-1 0 0,0 0 0,1 0 0,0 0 0,0-1 0,0 1 0,0 0 0,0 0 0,1 6 0,0-6 0,-1 0 0,1 0 0,-1 0 0,1 1 0,0-1 0,0 0 0,0 0 0,1 0 0,-1 0 0,1-1 0,0 1 0,0 0 0,0-1 0,0 1 0,0-1 0,0 1 0,1-1 0,-1 0 0,1 0 0,-1 0 0,1 0 0,0-1 0,0 1 0,0-1 0,5 2 0,-1-2 0,-1 0 0,1 0 0,-1-1 0,1 0 0,0 0 0,-1-1 0,9-1 0,-14 2 0,1-1 0,-1 1 0,1 0 0,-1-1 0,1 1 0,-1-1 0,1 1 0,-1-1 0,0 0 0,1 1 0,-1-1 0,0 0 0,1 0 0,-1 0 0,0 0 0,0 0 0,0 0 0,0 0 0,0-1 0,0 1 0,0 0 0,-1-1 0,1 1 0,0 0 0,-1-1 0,1 1 0,-1-1 0,1 1 0,-1-1 0,0 1 0,1-1 0,-1 1 0,0-1 0,0 1 0,0-1 0,-1-2 0,0 2 0,0 0 0,0 0 0,0 0 0,0 0 0,-1 0 0,1 0 0,-1 1 0,0-1 0,1 0 0,-1 1 0,0-1 0,0 1 0,0 0 0,0-1 0,0 1 0,0 0 0,0 0 0,-1 0 0,1 1 0,0-1 0,0 0 0,-1 1 0,1 0 0,0-1 0,-1 1 0,-4 0 0,3 0 0,-1 0 0,1-1 0,0 1 0,-1 1 0,1-1 0,-1 1 0,1-1 0,0 1 0,0 1 0,-1-1 0,1 1 0,0-1 0,0 1 0,-4 3 0,5-1 0,0 0 0,1 0 0,-1 0 0,1 1 0,-1 0 0,1-1 0,1 1 0,-1 0 0,1 0 0,0 0 0,0 0 0,0 0 0,1 0 0,-1 0 0,1 0 0,1 10 0,0-8 0,-1-1 0,1 0 0,0 1 0,0-1 0,1 0 0,0 0 0,0 0 0,0 0 0,1 0 0,0 0 0,0-1 0,0 1 0,5 5 0,-6-9 0,-1-1 0,1 1 0,0-1 0,-1 1 0,1-1 0,0 1 0,0-1 0,0 0 0,0 0 0,0 0 0,0 0 0,0 0 0,0-1 0,0 1 0,0-1 0,0 1 0,1-1 0,-1 0 0,5 0 0,-5 0 0,0-1 0,-1 0 0,1 1 0,0-1 0,0 0 0,0 0 0,0 0 0,-1-1 0,1 1 0,-1 0 0,1-1 0,-1 1 0,1-1 0,-1 1 0,0-1 0,1 0 0,0-2 0,2-4 0,0 0 0,-1 0 0,0 0 0,0-1 0,-1 1 0,0-1 0,0 0 0,0-14 0,-2 17 0,1-7 0,0 0 0,-2 1 0,1-1 0,-2 0 0,1 0 0,-5-14 0,5 25 0,0-1 0,0 1 0,0-1 0,-1 1 0,1 0 0,0 0 0,-1 0 0,0 0 0,1 0 0,-1 0 0,0 0 0,0 0 0,0 1 0,0-1 0,-1 1 0,1-1 0,0 1 0,-1 0 0,1 0 0,0 0 0,-1 0 0,1 1 0,-1-1 0,0 0 0,1 1 0,-1 0 0,1 0 0,-1 0 0,0 0 0,1 0 0,-1 0 0,1 1 0,-1-1 0,0 1 0,1 0 0,-5 1 0,1 0 0,0 0 0,1 1 0,-1 0 0,0 0 0,1 0 0,0 0 0,0 1 0,0 0 0,0 0 0,0 0 0,1 0 0,0 1 0,0 0 0,0 0 0,1 0 0,-1 0 0,1 1 0,0-1 0,1 1 0,0 0 0,-1 0 0,2 0 0,-1 0 0,1 0 0,-1 10 0,1-12 0,1 0 0,-1 0 0,1 0 0,1 0 0,-1 1 0,0-1 0,1 0 0,0 0 0,0 0 0,0 0 0,1 0 0,-1 0 0,1 0 0,0 0 0,0-1 0,0 1 0,0-1 0,1 1 0,0-1 0,-1 0 0,1 0 0,0 0 0,1 0 0,-1-1 0,0 1 0,1-1 0,-1 0 0,1 0 0,0 0 0,0-1 0,0 1 0,0-1 0,0 0 0,0 0 0,0 0 0,0 0 0,0-1 0,5 0 0,-7 1 0,-1-1 0,1 0 0,-1 0 0,1 0 0,0 0 0,-1 0 0,1-1 0,-1 1 0,1 0 0,-1-1 0,1 1 0,-1-1 0,1 1 0,-1-1 0,1 0 0,-1 0 0,0 0 0,0 0 0,1 0 0,-1 0 0,0 0 0,0 0 0,0 0 0,0 0 0,0-1 0,0 1 0,0 0 0,0-1 0,-1 1 0,1 0 0,-1-1 0,1 1 0,-1-1 0,1 1 0,-1-1 0,0 0 0,0 1 0,1-1 0,-1 1 0,0-1 0,-1 1 0,1-1 0,0 0 0,0 1 0,-1-1 0,0-1 0,1-1 0,-1 0 0,0 1 0,0-1 0,0 1 0,-1-1 0,1 1 0,-1-1 0,0 1 0,0 0 0,0 0 0,0 0 0,-1 0 0,1 0 0,-1 0 0,0 1 0,1-1 0,-1 1 0,0 0 0,-6-3 0,3 3 0,-1 0 0,0 1 0,1 0 0,-1 0 0,0 1 0,0-1 0,1 2 0,-1-1 0,0 1 0,0 0 0,1 0 0,-1 1 0,-8 3 0,13-5 0,-1 1 0,1 0 0,0 0 0,-1 0 0,1 0 0,0 1 0,0-1 0,0 1 0,0-1 0,0 1 0,0 0 0,0 0 0,0 0 0,1 0 0,-1 0 0,1 0 0,0 0 0,-1 0 0,1 1 0,0-1 0,0 0 0,0 1 0,1-1 0,-1 1 0,1-1 0,-1 1 0,1-1 0,0 1 0,0-1 0,0 1 0,0 0 0,0-1 0,1 1 0,-1-1 0,1 1 0,0-1 0,1 4 0,-1-3 0,0-1 0,0 0 0,1 0 0,-1 0 0,0 0 0,1 0 0,-1 0 0,1-1 0,0 1 0,0 0 0,0-1 0,0 0 0,0 1 0,0-1 0,0 0 0,0 0 0,0 0 0,0 0 0,1 0 0,-1-1 0,0 1 0,1-1 0,-1 1 0,0-1 0,1 0 0,2 0 0,-2 0 0,0 0 0,0 0 0,0 0 0,0-1 0,0 1 0,-1-1 0,1 0 0,0 0 0,0 0 0,-1 0 0,1 0 0,0 0 0,-1-1 0,1 1 0,-1-1 0,0 0 0,0 0 0,1 0 0,-1 0 0,0 0 0,2-3 0,1-6 0,-1 0 0,1 0 0,-2 0 0,1 0 0,-2-1 0,1 0 0,-2 1 0,1-16 0,-1 23 0,-1 0 0,-1 1 0,1-1 0,0 0 0,-1 0 0,0 0 0,0 0 0,0 0 0,0 0 0,-1 1 0,0-1 0,-2-5 0,2 8 0,1-1 0,-1 0 0,0 1 0,1 0 0,-1-1 0,0 1 0,0 0 0,0 0 0,0 0 0,0 0 0,0 0 0,0 0 0,0 1 0,0-1 0,0 1 0,-1-1 0,1 1 0,0 0 0,0 0 0,0 0 0,-1 0 0,1 0 0,0 0 0,-3 1 0,3 0 0,-1-1 0,0 1 0,0 0 0,1 0 0,-1 0 0,1 1 0,-1-1 0,1 0 0,-1 1 0,1 0 0,0-1 0,0 1 0,0 0 0,0 0 0,0 0 0,0 0 0,0 1 0,1-1 0,-1 0 0,1 1 0,0 0 0,-1-1 0,1 1 0,0-1 0,1 1 0,-1 0 0,0 0 0,1-1 0,0 1 0,-1 0 0,1 3 0,0-3 0,0 0 0,0 0 0,0 0 0,1 0 0,-1 0 0,1 1 0,0-1 0,0-1 0,0 1 0,0 0 0,0 0 0,1 0 0,-1 0 0,1-1 0,-1 1 0,1-1 0,0 1 0,0-1 0,1 0 0,-1 0 0,0 0 0,1 0 0,-1 0 0,1 0 0,-1-1 0,1 1 0,0-1 0,5 2 0,-2-1 0,0-1 0,0 0 0,0 0 0,0-1 0,0 0 0,1 0 0,-1 0 0,0 0 0,0-1 0,0 0 0,0-1 0,11-3 0,-15 4 0,0 0 0,0 0 0,0 0 0,0-1 0,0 1 0,0 0 0,-1-1 0,1 1 0,0-1 0,-1 0 0,0 1 0,1-1 0,-1 0 0,0 0 0,0 0 0,0 0 0,0 0 0,0 0 0,0 0 0,-1 0 0,1 0 0,-1-1 0,1 1 0,-1 0 0,0 0 0,0 0 0,0-1 0,0 1 0,0 0 0,-1 0 0,1 0 0,-1-1 0,1 1 0,-1 0 0,0 0 0,0 0 0,0 0 0,-2-3 0,1 1 0,0 0 0,0 0 0,-1 0 0,0 0 0,0 1 0,0-1 0,0 1 0,0-1 0,-1 1 0,1 0 0,-1 1 0,0-1 0,0 1 0,0-1 0,-8-2 0,10 4 0,1 1 0,-1-1 0,0 1 0,1 0 0,-1-1 0,0 1 0,0 0 0,1 0 0,-1 0 0,0 0 0,0 1 0,0-1 0,1 0 0,-1 1 0,0-1 0,1 1 0,-1 0 0,0-1 0,1 1 0,-1 0 0,1 0 0,-1 0 0,1 0 0,0 0 0,-1 0 0,1 1 0,0-1 0,0 0 0,0 1 0,0-1 0,0 1 0,0-1 0,0 1 0,0-1 0,1 1 0,-1 0 0,1-1 0,-1 1 0,1 0 0,-1 0 0,1-1 0,0 5 0,-1 1 0,-1 0 0,2 1 0,-1-1 0,1 1 0,0-1 0,1 0 0,0 1 0,0-1 0,0 1 0,5 11 0,-5-17 0,0 0 0,0 0 0,0 0 0,0 0 0,0-1 0,0 1 0,1 0 0,-1 0 0,1-1 0,-1 1 0,1-1 0,0 1 0,-1-1 0,1 0 0,0 0 0,0 0 0,0 0 0,0 0 0,0 0 0,0 0 0,0-1 0,0 1 0,1-1 0,-1 1 0,0-1 0,0 0 0,0 0 0,1 0 0,-1 0 0,0 0 0,0-1 0,0 1 0,1 0 0,-1-1 0,0 0 0,0 0 0,0 1 0,0-1 0,3-3 0,1 1 0,-1 0 0,0-1 0,-1 1 0,1-1 0,-1-1 0,1 1 0,-1 0 0,0-1 0,-1 0 0,1 0 0,4-10 0,-3 6 0,0 0 0,-1 0 0,-1-1 0,1 1 0,-1-1 0,2-14 0,-5 21 0,0 0 0,0 0 0,0 0 0,0 1 0,0-1 0,0 0 0,-1 0 0,1 0 0,-1 1 0,0-1 0,0 0 0,0 1 0,0-1 0,-1 1 0,1-1 0,-1 1 0,1-1 0,-1 1 0,0 0 0,0 0 0,0 0 0,0 0 0,0 0 0,0 1 0,0-1 0,-1 0 0,-4-1 0,-3-2 0,0 1 0,-1 1 0,1 0 0,-1 0 0,0 1 0,-12-1 0,20 3 0,1 0 0,-1-1 0,0 1 0,1 0 0,-1 0 0,0 1 0,1-1 0,-1 1 0,1-1 0,-1 1 0,1 0 0,-1 0 0,1 0 0,-1 0 0,1 0 0,0 1 0,-1-1 0,1 1 0,0-1 0,0 1 0,0 0 0,0 0 0,0 0 0,1 0 0,-1 0 0,-2 5 0,2-3 0,1-1 0,-1 1 0,1 0 0,0 0 0,0 0 0,1 0 0,-1 0 0,1 0 0,-1 0 0,1 0 0,1 0 0,-1 0 0,0 0 0,1 0 0,0 0 0,0 0 0,3 7 0,-3-9-91,0 0 0,0 0 0,0 0 0,1 0 0,-1-1 0,0 1 0,1 0 0,0 0 0,-1-1 0,1 1 0,0-1 0,0 0 0,-1 1 0,4 0 0,11 5-6735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07:03.12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07:03.65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03:15:34.543"/>
    </inkml:context>
    <inkml:brush xml:id="br0">
      <inkml:brushProperty name="width" value="0.05" units="cm"/>
      <inkml:brushProperty name="height" value="0.05" units="cm"/>
      <inkml:brushProperty name="color" value="#E71224"/>
    </inkml:brush>
  </inkml:definitions>
  <inkml:trace contextRef="#ctx0" brushRef="#br0">1 300 24575,'1'16'0,"1"0"0,1 0 0,0 0 0,1 0 0,1 0 0,0-1 0,1 0 0,1 0 0,0 0 0,1-1 0,1 0 0,0-1 0,1 0 0,21 22 0,-7-9 0,-20-21 0,0 0 0,0 0 0,0 0 0,1 0 0,0-1 0,0 0 0,0 0 0,0 0 0,1-1 0,0 1 0,-1-1 0,1-1 0,0 1 0,1-1 0,-1 0 0,0-1 0,12 3 0,71 6 0,-32-3 0,60-1 0,435-6 0,-526-2 0,0-1 0,0-1 0,0-2 0,-1 0 0,28-11 0,52-12 0,-35 17 0,139-5 0,-39 5 0,28-1 0,-174 12 0,-1-1 0,31-6 0,37-4 0,-64 10 0,1-2 0,0-1 0,26-8 0,-28 6 0,0 1 0,1 1 0,43-2 0,-20 6 0,-34-1 0,0 1 0,1 0 0,-1 2 0,1 0 0,-1 1 0,0 0 0,27 8 0,-39-7 0,0-1 0,0 1 0,0 0 0,0 0 0,0 0 0,-1 0 0,1 1 0,-1 0 0,0-1 0,0 1 0,3 6 0,27 55 0,-12-21 0,85 172 0,-91-189 0,-2 1 0,-1 0 0,-1 0 0,-1 2 0,-2-1 0,-1 1 0,-1 0 0,-2 0 0,0 1 0,-3-1 0,-1 37 0,-1-32 0,1-11 0,0-53 0,2-17 0,14-90 0,-12 105 0,-2 0 0,-3-46 0,0 38 0,3-41 0,0 68 0,-1 1 0,2-1 0,-1 0 0,2 1 0,-1-1 0,2 1 0,9-18 0,-10 23 0,1 0 0,0 1 0,0-1 0,1 1 0,0 0 0,0 1 0,0 0 0,0 0 0,1 0 0,-1 0 0,1 1 0,0 0 0,12-3 0,42-23 0,-25 6 0,0 2 0,2 1 0,1 2 0,64-21 0,-61 28 0,55-6 0,-16 4 0,145-4 0,565 18 0,-774 0 0,1 1 0,33 7 0,30 4 0,-59-13 0,1 2 0,-1 0 0,0 1 0,0 1 0,0 1 0,28 11 0,-3-1 0,95 18 0,-107-26 0,115 21 0,-146-28 0,0 1 0,0-1 0,0 0 0,0 0 0,0 0 0,0 0 0,0 0 0,0-1 0,-1 0 0,1 0 0,0 0 0,0 0 0,-1-1 0,1 0 0,0 1 0,-1-1 0,0 0 0,1-1 0,-1 1 0,0-1 0,0 1 0,0-1 0,-1 0 0,1 0 0,-1 0 0,4-5 0,2-8 0,0 0 0,0 0 0,-2-1 0,9-31 0,9-22 0,-12 48 0,1 0 0,23-30 0,-27 41 0,0 1 0,-1-1 0,-1-1 0,0 1 0,-1-1 0,0 0 0,0-1 0,-1 0 0,-1 1 0,0-1 0,-1-1 0,2-19 0,-5 32-20,1-8-204,-1 0 0,0 0-1,0 0 1,-1 0 0,-3-13 0,-2 7-6602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2BC2E1-6035-4E76-9052-9413AB2C801E}" type="datetimeFigureOut">
              <a:rPr lang="en-US" smtClean="0"/>
              <a:t>9/14/2023</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C663C-2D49-4C90-8CB1-D9A27F172EDD}" type="slidenum">
              <a:rPr lang="en-US" smtClean="0"/>
              <a:t>‹#›</a:t>
            </a:fld>
            <a:endParaRPr lang="en-US"/>
          </a:p>
        </p:txBody>
      </p:sp>
    </p:spTree>
    <p:extLst>
      <p:ext uri="{BB962C8B-B14F-4D97-AF65-F5344CB8AC3E}">
        <p14:creationId xmlns:p14="http://schemas.microsoft.com/office/powerpoint/2010/main" val="3732910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9/14/2023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6486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9/14/2023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5681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9/14/2023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43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9/14/2023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1977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9/14/2023</a:t>
            </a:fld>
            <a:endParaRPr lang="en-US" dirty="0"/>
          </a:p>
        </p:txBody>
      </p:sp>
    </p:spTree>
    <p:extLst>
      <p:ext uri="{BB962C8B-B14F-4D97-AF65-F5344CB8AC3E}">
        <p14:creationId xmlns:p14="http://schemas.microsoft.com/office/powerpoint/2010/main" val="3232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9/14/2023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9689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9/14/2023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151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9/14/2023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4330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9/14/2023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6970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9/14/2023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5878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9/14/2023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3321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9/14/2023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43174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customXml" Target="../ink/ink1.xml"/><Relationship Id="rId12"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customXml" Target="../ink/ink3.xml"/><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customXml" Target="../ink/ink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customXml" Target="../ink/ink5.xm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customXml" Target="../ink/ink4.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6.xml"/></Relationships>
</file>

<file path=ppt/slides/_rels/slide15.xml.rels><?xml version="1.0" encoding="UTF-8" standalone="yes"?>
<Relationships xmlns="http://schemas.openxmlformats.org/package/2006/relationships"><Relationship Id="rId13" Type="http://schemas.openxmlformats.org/officeDocument/2006/relationships/customXml" Target="../ink/ink12.xml"/><Relationship Id="rId18" Type="http://schemas.openxmlformats.org/officeDocument/2006/relationships/image" Target="../media/image32.png"/><Relationship Id="rId26" Type="http://schemas.openxmlformats.org/officeDocument/2006/relationships/image" Target="../media/image36.png"/><Relationship Id="rId39" Type="http://schemas.openxmlformats.org/officeDocument/2006/relationships/image" Target="../media/image42.png"/><Relationship Id="rId21" Type="http://schemas.openxmlformats.org/officeDocument/2006/relationships/customXml" Target="../ink/ink16.xml"/><Relationship Id="rId34" Type="http://schemas.openxmlformats.org/officeDocument/2006/relationships/customXml" Target="../ink/ink23.xml"/><Relationship Id="rId7" Type="http://schemas.openxmlformats.org/officeDocument/2006/relationships/customXml" Target="../ink/ink9.xml"/><Relationship Id="rId12" Type="http://schemas.openxmlformats.org/officeDocument/2006/relationships/image" Target="../media/image29.png"/><Relationship Id="rId17" Type="http://schemas.openxmlformats.org/officeDocument/2006/relationships/customXml" Target="../ink/ink14.xml"/><Relationship Id="rId25" Type="http://schemas.openxmlformats.org/officeDocument/2006/relationships/customXml" Target="../ink/ink18.xml"/><Relationship Id="rId33" Type="http://schemas.openxmlformats.org/officeDocument/2006/relationships/customXml" Target="../ink/ink22.xml"/><Relationship Id="rId38" Type="http://schemas.openxmlformats.org/officeDocument/2006/relationships/customXml" Target="../ink/ink25.xml"/><Relationship Id="rId2" Type="http://schemas.openxmlformats.org/officeDocument/2006/relationships/image" Target="../media/image24.png"/><Relationship Id="rId16" Type="http://schemas.openxmlformats.org/officeDocument/2006/relationships/image" Target="../media/image31.png"/><Relationship Id="rId20" Type="http://schemas.openxmlformats.org/officeDocument/2006/relationships/image" Target="../media/image33.png"/><Relationship Id="rId29" Type="http://schemas.openxmlformats.org/officeDocument/2006/relationships/customXml" Target="../ink/ink20.xml"/><Relationship Id="rId1" Type="http://schemas.openxmlformats.org/officeDocument/2006/relationships/slideLayout" Target="../slideLayouts/slideLayout7.xml"/><Relationship Id="rId6" Type="http://schemas.openxmlformats.org/officeDocument/2006/relationships/customXml" Target="../ink/ink8.xml"/><Relationship Id="rId11" Type="http://schemas.openxmlformats.org/officeDocument/2006/relationships/customXml" Target="../ink/ink11.xml"/><Relationship Id="rId24" Type="http://schemas.openxmlformats.org/officeDocument/2006/relationships/image" Target="../media/image35.png"/><Relationship Id="rId32" Type="http://schemas.openxmlformats.org/officeDocument/2006/relationships/image" Target="../media/image39.png"/><Relationship Id="rId37" Type="http://schemas.openxmlformats.org/officeDocument/2006/relationships/image" Target="../media/image41.png"/><Relationship Id="rId40" Type="http://schemas.openxmlformats.org/officeDocument/2006/relationships/image" Target="../media/image43.png"/><Relationship Id="rId5" Type="http://schemas.openxmlformats.org/officeDocument/2006/relationships/image" Target="../media/image26.png"/><Relationship Id="rId15" Type="http://schemas.openxmlformats.org/officeDocument/2006/relationships/customXml" Target="../ink/ink13.xml"/><Relationship Id="rId23" Type="http://schemas.openxmlformats.org/officeDocument/2006/relationships/customXml" Target="../ink/ink17.xml"/><Relationship Id="rId28" Type="http://schemas.openxmlformats.org/officeDocument/2006/relationships/image" Target="../media/image37.png"/><Relationship Id="rId36" Type="http://schemas.openxmlformats.org/officeDocument/2006/relationships/customXml" Target="../ink/ink24.xml"/><Relationship Id="rId10" Type="http://schemas.openxmlformats.org/officeDocument/2006/relationships/image" Target="../media/image28.png"/><Relationship Id="rId19" Type="http://schemas.openxmlformats.org/officeDocument/2006/relationships/customXml" Target="../ink/ink15.xml"/><Relationship Id="rId31" Type="http://schemas.openxmlformats.org/officeDocument/2006/relationships/customXml" Target="../ink/ink21.xml"/><Relationship Id="rId4" Type="http://schemas.openxmlformats.org/officeDocument/2006/relationships/customXml" Target="../ink/ink7.xml"/><Relationship Id="rId9" Type="http://schemas.openxmlformats.org/officeDocument/2006/relationships/customXml" Target="../ink/ink10.xml"/><Relationship Id="rId14" Type="http://schemas.openxmlformats.org/officeDocument/2006/relationships/image" Target="../media/image30.png"/><Relationship Id="rId22" Type="http://schemas.openxmlformats.org/officeDocument/2006/relationships/image" Target="../media/image34.png"/><Relationship Id="rId27" Type="http://schemas.openxmlformats.org/officeDocument/2006/relationships/customXml" Target="../ink/ink19.xml"/><Relationship Id="rId30" Type="http://schemas.openxmlformats.org/officeDocument/2006/relationships/image" Target="../media/image38.png"/><Relationship Id="rId35" Type="http://schemas.openxmlformats.org/officeDocument/2006/relationships/image" Target="../media/image40.png"/><Relationship Id="rId8" Type="http://schemas.openxmlformats.org/officeDocument/2006/relationships/image" Target="../media/image27.png"/><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5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40.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21/jp070478q" TargetMode="External"/><Relationship Id="rId7" Type="http://schemas.openxmlformats.org/officeDocument/2006/relationships/hyperlink" Target="https://www.ucl.ac.uk/~ucfbasc/Theory/vaf.html" TargetMode="External"/><Relationship Id="rId2" Type="http://schemas.openxmlformats.org/officeDocument/2006/relationships/hyperlink" Target="https://doi.org/10.3389/fmats.2023.1123213" TargetMode="External"/><Relationship Id="rId1" Type="http://schemas.openxmlformats.org/officeDocument/2006/relationships/slideLayout" Target="../slideLayouts/slideLayout2.xml"/><Relationship Id="rId6" Type="http://schemas.openxmlformats.org/officeDocument/2006/relationships/hyperlink" Target="https://doi.org/10.1002/celc.201901627" TargetMode="External"/><Relationship Id="rId5" Type="http://schemas.openxmlformats.org/officeDocument/2006/relationships/hyperlink" Target="https://doi.org/10.1016/0167-2738(82)90050-9" TargetMode="External"/><Relationship Id="rId4" Type="http://schemas.openxmlformats.org/officeDocument/2006/relationships/hyperlink" Target="https://doi.org/10.1016/0022-3093(96)00354-7"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doi.org/10.1016/0022-3093(75)90022-8" TargetMode="External"/><Relationship Id="rId3" Type="http://schemas.openxmlformats.org/officeDocument/2006/relationships/hyperlink" Target="https://doi.org/10.33011/livecoms.1.1.6324" TargetMode="External"/><Relationship Id="rId7" Type="http://schemas.openxmlformats.org/officeDocument/2006/relationships/hyperlink" Target="https://doi.org/10.1016/b978-0-12-816225-5.00014-6" TargetMode="External"/><Relationship Id="rId2" Type="http://schemas.openxmlformats.org/officeDocument/2006/relationships/hyperlink" Target="https://doi.org/10.1016/j.ssi.2021.115604" TargetMode="External"/><Relationship Id="rId1" Type="http://schemas.openxmlformats.org/officeDocument/2006/relationships/slideLayout" Target="../slideLayouts/slideLayout2.xml"/><Relationship Id="rId6" Type="http://schemas.openxmlformats.org/officeDocument/2006/relationships/hyperlink" Target="https://doi.org/10.1007/978-3-540-71488-0" TargetMode="External"/><Relationship Id="rId5" Type="http://schemas.openxmlformats.org/officeDocument/2006/relationships/hyperlink" Target="https://doi.org/10.1002/celc.201901627" TargetMode="External"/><Relationship Id="rId4" Type="http://schemas.openxmlformats.org/officeDocument/2006/relationships/hyperlink" Target="https://doi.org/10.1088/0965-0393/21/7/074003"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1038/s41524-023-00996-8" TargetMode="External"/><Relationship Id="rId2" Type="http://schemas.openxmlformats.org/officeDocument/2006/relationships/hyperlink" Target="https://doi.org/10.1016/0022-3093(96)00354-7" TargetMode="External"/><Relationship Id="rId1" Type="http://schemas.openxmlformats.org/officeDocument/2006/relationships/slideLayout" Target="../slideLayouts/slideLayout2.xml"/><Relationship Id="rId5" Type="http://schemas.openxmlformats.org/officeDocument/2006/relationships/hyperlink" Target="https://doi.org/10.1016/j.ssi.2016.03.002" TargetMode="External"/><Relationship Id="rId4" Type="http://schemas.openxmlformats.org/officeDocument/2006/relationships/hyperlink" Target="https://doi.org/10.1021/acs.jpcb.0c0770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DDAD121-19BB-428F-BC68-607F7472230A}"/>
              </a:ext>
            </a:extLst>
          </p:cNvPr>
          <p:cNvSpPr>
            <a:spLocks noGrp="1"/>
          </p:cNvSpPr>
          <p:nvPr>
            <p:ph type="ctrTitle"/>
          </p:nvPr>
        </p:nvSpPr>
        <p:spPr>
          <a:xfrm>
            <a:off x="6090045" y="1346200"/>
            <a:ext cx="5624118" cy="3284538"/>
          </a:xfrm>
        </p:spPr>
        <p:txBody>
          <a:bodyPr anchor="b">
            <a:normAutofit/>
          </a:bodyPr>
          <a:lstStyle/>
          <a:p>
            <a:r>
              <a:rPr lang="pl-PL" dirty="0" err="1"/>
              <a:t>Calculating</a:t>
            </a:r>
            <a:r>
              <a:rPr lang="pl-PL" dirty="0"/>
              <a:t> </a:t>
            </a:r>
            <a:r>
              <a:rPr lang="pl-PL" dirty="0" err="1"/>
              <a:t>Haven’s</a:t>
            </a:r>
            <a:r>
              <a:rPr lang="pl-PL" dirty="0"/>
              <a:t> ratio</a:t>
            </a:r>
          </a:p>
        </p:txBody>
      </p:sp>
      <p:sp>
        <p:nvSpPr>
          <p:cNvPr id="3" name="Subtitle 2">
            <a:extLst>
              <a:ext uri="{FF2B5EF4-FFF2-40B4-BE49-F238E27FC236}">
                <a16:creationId xmlns:a16="http://schemas.microsoft.com/office/drawing/2014/main" id="{18E5592E-5A08-B513-0585-47FF65554D7B}"/>
              </a:ext>
            </a:extLst>
          </p:cNvPr>
          <p:cNvSpPr>
            <a:spLocks noGrp="1"/>
          </p:cNvSpPr>
          <p:nvPr>
            <p:ph type="subTitle" idx="1"/>
          </p:nvPr>
        </p:nvSpPr>
        <p:spPr>
          <a:xfrm>
            <a:off x="6096369" y="4630738"/>
            <a:ext cx="5617794" cy="1150937"/>
          </a:xfrm>
        </p:spPr>
        <p:txBody>
          <a:bodyPr anchor="t">
            <a:normAutofit/>
          </a:bodyPr>
          <a:lstStyle/>
          <a:p>
            <a:r>
              <a:rPr lang="pl-PL" dirty="0"/>
              <a:t>Wojciech Grunwald</a:t>
            </a:r>
          </a:p>
        </p:txBody>
      </p:sp>
      <p:sp>
        <p:nvSpPr>
          <p:cNvPr id="16"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7" name="Picture 3" descr="Green patterned leaves">
            <a:extLst>
              <a:ext uri="{FF2B5EF4-FFF2-40B4-BE49-F238E27FC236}">
                <a16:creationId xmlns:a16="http://schemas.microsoft.com/office/drawing/2014/main" id="{3136875F-263D-13D0-DF52-789F2B6519EC}"/>
              </a:ext>
            </a:extLst>
          </p:cNvPr>
          <p:cNvPicPr>
            <a:picLocks noChangeAspect="1"/>
          </p:cNvPicPr>
          <p:nvPr/>
        </p:nvPicPr>
        <p:blipFill rotWithShape="1">
          <a:blip r:embed="rId2"/>
          <a:srcRect l="33599" r="17413"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15"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847423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6EEE-7581-FA36-26BC-69A74AFC6722}"/>
              </a:ext>
            </a:extLst>
          </p:cNvPr>
          <p:cNvSpPr>
            <a:spLocks noGrp="1"/>
          </p:cNvSpPr>
          <p:nvPr>
            <p:ph type="title"/>
          </p:nvPr>
        </p:nvSpPr>
        <p:spPr/>
        <p:txBody>
          <a:bodyPr/>
          <a:lstStyle/>
          <a:p>
            <a:r>
              <a:rPr lang="pl-PL" dirty="0" err="1"/>
              <a:t>Tracer</a:t>
            </a:r>
            <a:r>
              <a:rPr lang="pl-PL" dirty="0"/>
              <a:t> </a:t>
            </a:r>
            <a:r>
              <a:rPr lang="pl-PL" dirty="0" err="1"/>
              <a:t>diffusion</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1F70A6-B8F5-6BA0-44AE-27758689D782}"/>
                  </a:ext>
                </a:extLst>
              </p:cNvPr>
              <p:cNvSpPr>
                <a:spLocks noGrp="1"/>
              </p:cNvSpPr>
              <p:nvPr>
                <p:ph idx="1"/>
              </p:nvPr>
            </p:nvSpPr>
            <p:spPr/>
            <p:txBody>
              <a:bodyPr/>
              <a:lstStyle/>
              <a:p>
                <a:r>
                  <a:rPr lang="pl-PL" dirty="0"/>
                  <a:t>D* </a:t>
                </a:r>
                <a:r>
                  <a:rPr lang="pl-PL" dirty="0" err="1"/>
                  <a:t>is</a:t>
                </a:r>
                <a:r>
                  <a:rPr lang="pl-PL" dirty="0"/>
                  <a:t> </a:t>
                </a:r>
                <a:r>
                  <a:rPr lang="pl-PL" dirty="0" err="1"/>
                  <a:t>defined</a:t>
                </a:r>
                <a:r>
                  <a:rPr lang="pl-PL" dirty="0"/>
                  <a:t> as the </a:t>
                </a:r>
                <a:r>
                  <a:rPr lang="pl-PL" dirty="0" err="1"/>
                  <a:t>tracer</a:t>
                </a:r>
                <a:r>
                  <a:rPr lang="pl-PL" dirty="0"/>
                  <a:t> </a:t>
                </a:r>
                <a:r>
                  <a:rPr lang="pl-PL" dirty="0" err="1"/>
                  <a:t>coefficient</a:t>
                </a:r>
                <a:r>
                  <a:rPr lang="pl-PL" dirty="0"/>
                  <a:t> in a </a:t>
                </a:r>
                <a:r>
                  <a:rPr lang="pl-PL" dirty="0" err="1"/>
                  <a:t>chemically</a:t>
                </a:r>
                <a:r>
                  <a:rPr lang="pl-PL" dirty="0"/>
                  <a:t> </a:t>
                </a:r>
                <a:r>
                  <a:rPr lang="pl-PL" dirty="0" err="1"/>
                  <a:t>homogenous</a:t>
                </a:r>
                <a:r>
                  <a:rPr lang="pl-PL" dirty="0"/>
                  <a:t> host and </a:t>
                </a:r>
                <a:r>
                  <a:rPr lang="pl-PL" dirty="0" err="1"/>
                  <a:t>is</a:t>
                </a:r>
                <a:r>
                  <a:rPr lang="pl-PL" dirty="0"/>
                  <a:t> the </a:t>
                </a:r>
                <a:r>
                  <a:rPr lang="pl-PL" dirty="0" err="1"/>
                  <a:t>coefficient</a:t>
                </a:r>
                <a:r>
                  <a:rPr lang="pl-PL" dirty="0"/>
                  <a:t> of </a:t>
                </a:r>
                <a:r>
                  <a:rPr lang="pl-PL" dirty="0" err="1"/>
                  <a:t>proportionality</a:t>
                </a:r>
                <a:r>
                  <a:rPr lang="pl-PL" dirty="0"/>
                  <a:t> in </a:t>
                </a:r>
                <a:r>
                  <a:rPr lang="pl-PL" dirty="0" err="1"/>
                  <a:t>Fick’s</a:t>
                </a:r>
                <a:r>
                  <a:rPr lang="pl-PL" dirty="0"/>
                  <a:t> First Law: </a:t>
                </a:r>
              </a:p>
              <a:p>
                <a:pPr/>
                <a14:m>
                  <m:oMathPara xmlns:m="http://schemas.openxmlformats.org/officeDocument/2006/math">
                    <m:oMathParaPr>
                      <m:jc m:val="centerGroup"/>
                    </m:oMathParaPr>
                    <m:oMath xmlns:m="http://schemas.openxmlformats.org/officeDocument/2006/math">
                      <m:sSup>
                        <m:sSupPr>
                          <m:ctrlPr>
                            <a:rPr lang="pl-PL" b="0" i="1" smtClean="0">
                              <a:latin typeface="Cambria Math" panose="02040503050406030204" pitchFamily="18" charset="0"/>
                            </a:rPr>
                          </m:ctrlPr>
                        </m:sSupPr>
                        <m:e>
                          <m:r>
                            <a:rPr lang="pl-PL" b="0" i="1" smtClean="0">
                              <a:latin typeface="Cambria Math" panose="02040503050406030204" pitchFamily="18" charset="0"/>
                            </a:rPr>
                            <m:t>𝐽</m:t>
                          </m:r>
                        </m:e>
                        <m:sup>
                          <m:r>
                            <a:rPr lang="pl-PL" b="0" i="1" smtClean="0">
                              <a:latin typeface="Cambria Math" panose="02040503050406030204" pitchFamily="18" charset="0"/>
                            </a:rPr>
                            <m:t>∗</m:t>
                          </m:r>
                        </m:sup>
                      </m:sSup>
                      <m:r>
                        <a:rPr lang="pl-PL" b="0" i="1" smtClean="0">
                          <a:latin typeface="Cambria Math" panose="02040503050406030204" pitchFamily="18" charset="0"/>
                        </a:rPr>
                        <m:t>=−</m:t>
                      </m:r>
                      <m:sSup>
                        <m:sSupPr>
                          <m:ctrlPr>
                            <a:rPr lang="pl-PL" b="0" i="1" smtClean="0">
                              <a:latin typeface="Cambria Math" panose="02040503050406030204" pitchFamily="18" charset="0"/>
                            </a:rPr>
                          </m:ctrlPr>
                        </m:sSupPr>
                        <m:e>
                          <m:r>
                            <a:rPr lang="pl-PL" b="0" i="1" smtClean="0">
                              <a:latin typeface="Cambria Math" panose="02040503050406030204" pitchFamily="18" charset="0"/>
                            </a:rPr>
                            <m:t>𝐷</m:t>
                          </m:r>
                        </m:e>
                        <m:sup>
                          <m:r>
                            <a:rPr lang="pl-PL" b="0" i="1" smtClean="0">
                              <a:latin typeface="Cambria Math" panose="02040503050406030204" pitchFamily="18" charset="0"/>
                            </a:rPr>
                            <m:t>∗</m:t>
                          </m:r>
                        </m:sup>
                      </m:sSup>
                      <m:f>
                        <m:fPr>
                          <m:ctrlPr>
                            <a:rPr lang="pl-PL" b="0" i="1" smtClean="0">
                              <a:latin typeface="Cambria Math" panose="02040503050406030204" pitchFamily="18" charset="0"/>
                            </a:rPr>
                          </m:ctrlPr>
                        </m:fPr>
                        <m:num>
                          <m:r>
                            <a:rPr lang="pl-PL" b="0" i="1" smtClean="0">
                              <a:latin typeface="Cambria Math" panose="02040503050406030204" pitchFamily="18" charset="0"/>
                            </a:rPr>
                            <m:t>𝜕</m:t>
                          </m:r>
                          <m:sSup>
                            <m:sSupPr>
                              <m:ctrlPr>
                                <a:rPr lang="pl-PL" b="0" i="1" smtClean="0">
                                  <a:latin typeface="Cambria Math" panose="02040503050406030204" pitchFamily="18" charset="0"/>
                                </a:rPr>
                              </m:ctrlPr>
                            </m:sSupPr>
                            <m:e>
                              <m:r>
                                <a:rPr lang="pl-PL" b="0" i="1" smtClean="0">
                                  <a:latin typeface="Cambria Math" panose="02040503050406030204" pitchFamily="18" charset="0"/>
                                </a:rPr>
                                <m:t>𝑐</m:t>
                              </m:r>
                            </m:e>
                            <m:sup>
                              <m:r>
                                <a:rPr lang="pl-PL" b="0" i="1" smtClean="0">
                                  <a:latin typeface="Cambria Math" panose="02040503050406030204" pitchFamily="18" charset="0"/>
                                </a:rPr>
                                <m:t>∗</m:t>
                              </m:r>
                            </m:sup>
                          </m:sSup>
                        </m:num>
                        <m:den>
                          <m:r>
                            <a:rPr lang="pl-PL" b="0" i="1" smtClean="0">
                              <a:latin typeface="Cambria Math" panose="02040503050406030204" pitchFamily="18" charset="0"/>
                            </a:rPr>
                            <m:t>𝜕</m:t>
                          </m:r>
                          <m:r>
                            <a:rPr lang="pl-PL" b="0" i="1" smtClean="0">
                              <a:latin typeface="Cambria Math" panose="02040503050406030204" pitchFamily="18" charset="0"/>
                            </a:rPr>
                            <m:t>𝑥</m:t>
                          </m:r>
                        </m:den>
                      </m:f>
                    </m:oMath>
                  </m:oMathPara>
                </a14:m>
                <a:endParaRPr lang="pl-PL" dirty="0"/>
              </a:p>
              <a:p>
                <a:r>
                  <a:rPr lang="pl-PL" dirty="0"/>
                  <a:t>J* </a:t>
                </a:r>
                <a:r>
                  <a:rPr lang="pl-PL" dirty="0" err="1"/>
                  <a:t>is</a:t>
                </a:r>
                <a:r>
                  <a:rPr lang="pl-PL" dirty="0"/>
                  <a:t> the </a:t>
                </a:r>
                <a:r>
                  <a:rPr lang="pl-PL" dirty="0" err="1"/>
                  <a:t>tracer</a:t>
                </a:r>
                <a:r>
                  <a:rPr lang="pl-PL" dirty="0"/>
                  <a:t> </a:t>
                </a:r>
                <a:r>
                  <a:rPr lang="pl-PL" dirty="0" err="1"/>
                  <a:t>flux</a:t>
                </a:r>
                <a:r>
                  <a:rPr lang="pl-PL" dirty="0"/>
                  <a:t> and C* </a:t>
                </a:r>
                <a:r>
                  <a:rPr lang="pl-PL" dirty="0" err="1"/>
                  <a:t>is</a:t>
                </a:r>
                <a:r>
                  <a:rPr lang="pl-PL" dirty="0"/>
                  <a:t> the numer of </a:t>
                </a:r>
                <a:r>
                  <a:rPr lang="pl-PL" dirty="0" err="1"/>
                  <a:t>tracer</a:t>
                </a:r>
                <a:r>
                  <a:rPr lang="pl-PL" dirty="0"/>
                  <a:t> </a:t>
                </a:r>
                <a:r>
                  <a:rPr lang="pl-PL" dirty="0" err="1"/>
                  <a:t>ions</a:t>
                </a:r>
                <a:r>
                  <a:rPr lang="pl-PL" dirty="0"/>
                  <a:t> per unit </a:t>
                </a:r>
                <a:r>
                  <a:rPr lang="pl-PL" dirty="0" err="1"/>
                  <a:t>volume</a:t>
                </a:r>
                <a:r>
                  <a:rPr lang="pl-PL" dirty="0"/>
                  <a:t> and x </a:t>
                </a:r>
                <a:r>
                  <a:rPr lang="pl-PL" dirty="0" err="1"/>
                  <a:t>is</a:t>
                </a:r>
                <a:r>
                  <a:rPr lang="pl-PL" dirty="0"/>
                  <a:t> the </a:t>
                </a:r>
                <a:r>
                  <a:rPr lang="pl-PL" dirty="0" err="1"/>
                  <a:t>distance</a:t>
                </a:r>
                <a:endParaRPr lang="pl-PL" dirty="0"/>
              </a:p>
            </p:txBody>
          </p:sp>
        </mc:Choice>
        <mc:Fallback xmlns="">
          <p:sp>
            <p:nvSpPr>
              <p:cNvPr id="3" name="Content Placeholder 2">
                <a:extLst>
                  <a:ext uri="{FF2B5EF4-FFF2-40B4-BE49-F238E27FC236}">
                    <a16:creationId xmlns:a16="http://schemas.microsoft.com/office/drawing/2014/main" id="{751F70A6-B8F5-6BA0-44AE-27758689D782}"/>
                  </a:ext>
                </a:extLst>
              </p:cNvPr>
              <p:cNvSpPr>
                <a:spLocks noGrp="1" noRot="1" noChangeAspect="1" noMove="1" noResize="1" noEditPoints="1" noAdjustHandles="1" noChangeArrowheads="1" noChangeShapeType="1" noTextEdit="1"/>
              </p:cNvSpPr>
              <p:nvPr>
                <p:ph idx="1"/>
              </p:nvPr>
            </p:nvSpPr>
            <p:spPr>
              <a:blipFill>
                <a:blip r:embed="rId2"/>
                <a:stretch>
                  <a:fillRect l="-347"/>
                </a:stretch>
              </a:blipFill>
            </p:spPr>
            <p:txBody>
              <a:bodyPr/>
              <a:lstStyle/>
              <a:p>
                <a:r>
                  <a:rPr lang="pl-PL">
                    <a:noFill/>
                  </a:rPr>
                  <a:t> </a:t>
                </a:r>
              </a:p>
            </p:txBody>
          </p:sp>
        </mc:Fallback>
      </mc:AlternateContent>
    </p:spTree>
    <p:extLst>
      <p:ext uri="{BB962C8B-B14F-4D97-AF65-F5344CB8AC3E}">
        <p14:creationId xmlns:p14="http://schemas.microsoft.com/office/powerpoint/2010/main" val="316345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6EEE-7581-FA36-26BC-69A74AFC6722}"/>
              </a:ext>
            </a:extLst>
          </p:cNvPr>
          <p:cNvSpPr>
            <a:spLocks noGrp="1"/>
          </p:cNvSpPr>
          <p:nvPr>
            <p:ph type="title"/>
          </p:nvPr>
        </p:nvSpPr>
        <p:spPr/>
        <p:txBody>
          <a:bodyPr/>
          <a:lstStyle/>
          <a:p>
            <a:r>
              <a:rPr lang="pl-PL" dirty="0"/>
              <a:t>D.C. </a:t>
            </a:r>
            <a:r>
              <a:rPr lang="pl-PL" dirty="0" err="1"/>
              <a:t>ionic</a:t>
            </a:r>
            <a:r>
              <a:rPr lang="pl-PL" dirty="0"/>
              <a:t> </a:t>
            </a:r>
            <a:r>
              <a:rPr lang="pl-PL" dirty="0" err="1"/>
              <a:t>conductivity</a:t>
            </a:r>
            <a:endParaRPr lang="pl-P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1F70A6-B8F5-6BA0-44AE-27758689D782}"/>
                  </a:ext>
                </a:extLst>
              </p:cNvPr>
              <p:cNvSpPr>
                <a:spLocks noGrp="1"/>
              </p:cNvSpPr>
              <p:nvPr>
                <p:ph idx="1"/>
              </p:nvPr>
            </p:nvSpPr>
            <p:spPr/>
            <p:txBody>
              <a:bodyPr/>
              <a:lstStyle/>
              <a:p>
                <a14:m>
                  <m:oMath xmlns:m="http://schemas.openxmlformats.org/officeDocument/2006/math">
                    <m:sSub>
                      <m:sSubPr>
                        <m:ctrlPr>
                          <a:rPr lang="pl-PL" i="1" smtClean="0">
                            <a:latin typeface="Cambria Math" panose="02040503050406030204" pitchFamily="18" charset="0"/>
                          </a:rPr>
                        </m:ctrlPr>
                      </m:sSubPr>
                      <m:e>
                        <m:r>
                          <a:rPr lang="pl-PL" i="1">
                            <a:latin typeface="Cambria Math" panose="02040503050406030204" pitchFamily="18" charset="0"/>
                          </a:rPr>
                          <m:t>𝐷</m:t>
                        </m:r>
                      </m:e>
                      <m:sub>
                        <m:r>
                          <a:rPr lang="pl-PL" i="1">
                            <a:latin typeface="Cambria Math" panose="02040503050406030204" pitchFamily="18" charset="0"/>
                            <a:ea typeface="Cambria Math" panose="02040503050406030204" pitchFamily="18" charset="0"/>
                          </a:rPr>
                          <m:t>𝜎</m:t>
                        </m:r>
                      </m:sub>
                    </m:sSub>
                    <m:r>
                      <a:rPr lang="pl-PL" b="0" i="0" smtClean="0">
                        <a:latin typeface="Cambria Math" panose="02040503050406030204" pitchFamily="18" charset="0"/>
                        <a:ea typeface="Cambria Math" panose="02040503050406030204" pitchFamily="18" charset="0"/>
                      </a:rPr>
                      <m:t> </m:t>
                    </m:r>
                  </m:oMath>
                </a14:m>
                <a:r>
                  <a:rPr lang="pl-PL" dirty="0"/>
                  <a:t>on the </a:t>
                </a:r>
                <a:r>
                  <a:rPr lang="pl-PL" dirty="0" err="1"/>
                  <a:t>other</a:t>
                </a:r>
                <a:r>
                  <a:rPr lang="pl-PL" dirty="0"/>
                  <a:t> </a:t>
                </a:r>
                <a:r>
                  <a:rPr lang="pl-PL" dirty="0" err="1"/>
                  <a:t>hand</a:t>
                </a:r>
                <a:r>
                  <a:rPr lang="pl-PL" dirty="0"/>
                  <a:t> </a:t>
                </a:r>
                <a:r>
                  <a:rPr lang="pl-PL" dirty="0" err="1"/>
                  <a:t>is</a:t>
                </a:r>
                <a:r>
                  <a:rPr lang="pl-PL" dirty="0"/>
                  <a:t> not </a:t>
                </a:r>
                <a:r>
                  <a:rPr lang="pl-PL" dirty="0" err="1"/>
                  <a:t>defined</a:t>
                </a:r>
                <a:r>
                  <a:rPr lang="pl-PL" dirty="0"/>
                  <a:t> from a version of </a:t>
                </a:r>
                <a:r>
                  <a:rPr lang="pl-PL" dirty="0" err="1"/>
                  <a:t>Fick’s</a:t>
                </a:r>
                <a:r>
                  <a:rPr lang="pl-PL" dirty="0"/>
                  <a:t> law but </a:t>
                </a:r>
                <a:r>
                  <a:rPr lang="pl-PL" dirty="0" err="1"/>
                  <a:t>is</a:t>
                </a:r>
                <a:r>
                  <a:rPr lang="pl-PL" dirty="0"/>
                  <a:t> </a:t>
                </a:r>
                <a:r>
                  <a:rPr lang="pl-PL" dirty="0" err="1"/>
                  <a:t>defined</a:t>
                </a:r>
                <a:r>
                  <a:rPr lang="pl-PL" dirty="0"/>
                  <a:t> </a:t>
                </a:r>
                <a:r>
                  <a:rPr lang="pl-PL" dirty="0" err="1"/>
                  <a:t>only</a:t>
                </a:r>
                <a:r>
                  <a:rPr lang="pl-PL" dirty="0"/>
                  <a:t> in the </a:t>
                </a:r>
                <a:r>
                  <a:rPr lang="pl-PL" dirty="0" err="1"/>
                  <a:t>expression</a:t>
                </a:r>
                <a:r>
                  <a:rPr lang="pl-PL" dirty="0"/>
                  <a:t>:</a:t>
                </a:r>
              </a:p>
              <a:p>
                <a:pPr/>
                <a14:m>
                  <m:oMathPara xmlns:m="http://schemas.openxmlformats.org/officeDocument/2006/math">
                    <m:oMathParaPr>
                      <m:jc m:val="centerGroup"/>
                    </m:oMathParaPr>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𝐷</m:t>
                          </m:r>
                        </m:e>
                        <m:sub>
                          <m:r>
                            <a:rPr lang="pl-PL" i="1">
                              <a:latin typeface="Cambria Math" panose="02040503050406030204" pitchFamily="18" charset="0"/>
                              <a:ea typeface="Cambria Math" panose="02040503050406030204" pitchFamily="18" charset="0"/>
                            </a:rPr>
                            <m:t>𝜎</m:t>
                          </m:r>
                        </m:sub>
                      </m:sSub>
                      <m:r>
                        <a:rPr lang="pl-PL" i="1">
                          <a:latin typeface="Cambria Math" panose="02040503050406030204" pitchFamily="18" charset="0"/>
                        </a:rPr>
                        <m:t>=</m:t>
                      </m:r>
                      <m:f>
                        <m:fPr>
                          <m:ctrlPr>
                            <a:rPr lang="pl-PL" i="1">
                              <a:latin typeface="Cambria Math" panose="02040503050406030204" pitchFamily="18" charset="0"/>
                            </a:rPr>
                          </m:ctrlPr>
                        </m:fPr>
                        <m:num>
                          <m:r>
                            <a:rPr lang="pl-PL" b="0" i="1" smtClean="0">
                              <a:latin typeface="Cambria Math" panose="02040503050406030204" pitchFamily="18" charset="0"/>
                            </a:rPr>
                            <m:t>𝑘𝑇</m:t>
                          </m:r>
                          <m:r>
                            <a:rPr lang="pl-PL" i="1">
                              <a:latin typeface="Cambria Math" panose="02040503050406030204" pitchFamily="18" charset="0"/>
                              <a:ea typeface="Cambria Math" panose="02040503050406030204" pitchFamily="18" charset="0"/>
                            </a:rPr>
                            <m:t>𝜎</m:t>
                          </m:r>
                          <m:r>
                            <a:rPr lang="pl-PL" b="0"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𝑜</m:t>
                          </m:r>
                          <m:r>
                            <a:rPr lang="pl-PL" b="0" i="1" smtClean="0">
                              <a:latin typeface="Cambria Math" panose="02040503050406030204" pitchFamily="18" charset="0"/>
                              <a:ea typeface="Cambria Math" panose="02040503050406030204" pitchFamily="18" charset="0"/>
                            </a:rPr>
                            <m:t>)</m:t>
                          </m:r>
                        </m:num>
                        <m:den>
                          <m:r>
                            <a:rPr lang="pl-PL" b="0" i="1" smtClean="0">
                              <a:latin typeface="Cambria Math" panose="02040503050406030204" pitchFamily="18" charset="0"/>
                            </a:rPr>
                            <m:t>𝐶</m:t>
                          </m:r>
                          <m:sSup>
                            <m:sSupPr>
                              <m:ctrlPr>
                                <a:rPr lang="pl-PL" b="0" i="1" smtClean="0">
                                  <a:latin typeface="Cambria Math" panose="02040503050406030204" pitchFamily="18" charset="0"/>
                                </a:rPr>
                              </m:ctrlPr>
                            </m:sSupPr>
                            <m:e>
                              <m:r>
                                <a:rPr lang="pl-PL" b="0" i="1" smtClean="0">
                                  <a:latin typeface="Cambria Math" panose="02040503050406030204" pitchFamily="18" charset="0"/>
                                </a:rPr>
                                <m:t>𝑞</m:t>
                              </m:r>
                            </m:e>
                            <m:sup>
                              <m:r>
                                <a:rPr lang="pl-PL" b="0" i="1" smtClean="0">
                                  <a:latin typeface="Cambria Math" panose="02040503050406030204" pitchFamily="18" charset="0"/>
                                </a:rPr>
                                <m:t>2</m:t>
                              </m:r>
                            </m:sup>
                          </m:sSup>
                        </m:den>
                      </m:f>
                    </m:oMath>
                  </m:oMathPara>
                </a14:m>
                <a:endParaRPr lang="pl-PL" dirty="0"/>
              </a:p>
              <a:p>
                <a:r>
                  <a:rPr lang="pl-PL" dirty="0" err="1"/>
                  <a:t>Where</a:t>
                </a:r>
                <a:r>
                  <a:rPr lang="pl-PL" dirty="0"/>
                  <a:t> </a:t>
                </a:r>
                <a14:m>
                  <m:oMath xmlns:m="http://schemas.openxmlformats.org/officeDocument/2006/math">
                    <m:r>
                      <a:rPr lang="pl-PL" i="1">
                        <a:latin typeface="Cambria Math" panose="02040503050406030204" pitchFamily="18" charset="0"/>
                        <a:ea typeface="Cambria Math" panose="02040503050406030204" pitchFamily="18" charset="0"/>
                      </a:rPr>
                      <m:t>𝜎</m:t>
                    </m:r>
                    <m:r>
                      <a:rPr lang="pl-PL" b="0"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𝑜</m:t>
                    </m:r>
                    <m:r>
                      <a:rPr lang="pl-PL" b="0" i="1" smtClean="0">
                        <a:latin typeface="Cambria Math" panose="02040503050406030204" pitchFamily="18" charset="0"/>
                        <a:ea typeface="Cambria Math" panose="02040503050406030204" pitchFamily="18" charset="0"/>
                      </a:rPr>
                      <m:t>)</m:t>
                    </m:r>
                  </m:oMath>
                </a14:m>
                <a:r>
                  <a:rPr lang="pl-PL" dirty="0"/>
                  <a:t> </a:t>
                </a:r>
                <a:r>
                  <a:rPr lang="pl-PL" dirty="0" err="1"/>
                  <a:t>is</a:t>
                </a:r>
                <a:r>
                  <a:rPr lang="pl-PL" dirty="0"/>
                  <a:t> the </a:t>
                </a:r>
                <a:r>
                  <a:rPr lang="pl-PL" dirty="0" err="1"/>
                  <a:t>d.c</a:t>
                </a:r>
                <a:r>
                  <a:rPr lang="pl-PL" dirty="0"/>
                  <a:t>. </a:t>
                </a:r>
                <a:r>
                  <a:rPr lang="pl-PL" dirty="0" err="1"/>
                  <a:t>ionic</a:t>
                </a:r>
                <a:r>
                  <a:rPr lang="pl-PL" dirty="0"/>
                  <a:t> </a:t>
                </a:r>
                <a:r>
                  <a:rPr lang="pl-PL" dirty="0" err="1"/>
                  <a:t>conductivity</a:t>
                </a:r>
                <a:r>
                  <a:rPr lang="pl-PL" dirty="0"/>
                  <a:t>, C </a:t>
                </a:r>
                <a:r>
                  <a:rPr lang="pl-PL" dirty="0" err="1"/>
                  <a:t>is</a:t>
                </a:r>
                <a:r>
                  <a:rPr lang="pl-PL" dirty="0"/>
                  <a:t> </a:t>
                </a:r>
                <a:r>
                  <a:rPr lang="pl-PL" dirty="0" err="1"/>
                  <a:t>is</a:t>
                </a:r>
                <a:r>
                  <a:rPr lang="pl-PL" dirty="0"/>
                  <a:t> the </a:t>
                </a:r>
                <a:r>
                  <a:rPr lang="pl-PL" dirty="0" err="1"/>
                  <a:t>concentration</a:t>
                </a:r>
                <a:r>
                  <a:rPr lang="pl-PL" dirty="0"/>
                  <a:t> of </a:t>
                </a:r>
                <a:r>
                  <a:rPr lang="pl-PL" dirty="0" err="1"/>
                  <a:t>charge</a:t>
                </a:r>
                <a:r>
                  <a:rPr lang="pl-PL" dirty="0"/>
                  <a:t> </a:t>
                </a:r>
                <a:r>
                  <a:rPr lang="pl-PL" dirty="0" err="1"/>
                  <a:t>carriers</a:t>
                </a:r>
                <a:r>
                  <a:rPr lang="pl-PL" dirty="0"/>
                  <a:t> per unit </a:t>
                </a:r>
                <a:r>
                  <a:rPr lang="pl-PL" dirty="0" err="1"/>
                  <a:t>volume</a:t>
                </a:r>
                <a:r>
                  <a:rPr lang="pl-PL" dirty="0"/>
                  <a:t>, q </a:t>
                </a:r>
                <a:r>
                  <a:rPr lang="pl-PL" dirty="0" err="1"/>
                  <a:t>is</a:t>
                </a:r>
                <a:r>
                  <a:rPr lang="pl-PL" dirty="0"/>
                  <a:t> the </a:t>
                </a:r>
                <a:r>
                  <a:rPr lang="pl-PL" dirty="0" err="1"/>
                  <a:t>charge</a:t>
                </a:r>
                <a:r>
                  <a:rPr lang="pl-PL" dirty="0"/>
                  <a:t> and k and T </a:t>
                </a:r>
                <a:r>
                  <a:rPr lang="pl-PL" dirty="0" err="1"/>
                  <a:t>are</a:t>
                </a:r>
                <a:r>
                  <a:rPr lang="pl-PL" dirty="0"/>
                  <a:t> the Boltzmann </a:t>
                </a:r>
                <a:r>
                  <a:rPr lang="pl-PL" dirty="0" err="1"/>
                  <a:t>constants</a:t>
                </a:r>
                <a:r>
                  <a:rPr lang="pl-PL" dirty="0"/>
                  <a:t> and </a:t>
                </a:r>
                <a:r>
                  <a:rPr lang="pl-PL" dirty="0" err="1"/>
                  <a:t>temperature</a:t>
                </a:r>
                <a:r>
                  <a:rPr lang="pl-PL" dirty="0"/>
                  <a:t> </a:t>
                </a:r>
                <a:r>
                  <a:rPr lang="pl-PL" dirty="0" err="1"/>
                  <a:t>respectively</a:t>
                </a:r>
                <a:r>
                  <a:rPr lang="pl-PL" dirty="0"/>
                  <a:t> </a:t>
                </a:r>
              </a:p>
            </p:txBody>
          </p:sp>
        </mc:Choice>
        <mc:Fallback xmlns="">
          <p:sp>
            <p:nvSpPr>
              <p:cNvPr id="3" name="Content Placeholder 2">
                <a:extLst>
                  <a:ext uri="{FF2B5EF4-FFF2-40B4-BE49-F238E27FC236}">
                    <a16:creationId xmlns:a16="http://schemas.microsoft.com/office/drawing/2014/main" id="{751F70A6-B8F5-6BA0-44AE-27758689D782}"/>
                  </a:ext>
                </a:extLst>
              </p:cNvPr>
              <p:cNvSpPr>
                <a:spLocks noGrp="1" noRot="1" noChangeAspect="1" noMove="1" noResize="1" noEditPoints="1" noAdjustHandles="1" noChangeArrowheads="1" noChangeShapeType="1" noTextEdit="1"/>
              </p:cNvSpPr>
              <p:nvPr>
                <p:ph idx="1"/>
              </p:nvPr>
            </p:nvSpPr>
            <p:spPr>
              <a:blipFill>
                <a:blip r:embed="rId2"/>
                <a:stretch>
                  <a:fillRect l="-347"/>
                </a:stretch>
              </a:blipFill>
            </p:spPr>
            <p:txBody>
              <a:bodyPr/>
              <a:lstStyle/>
              <a:p>
                <a:r>
                  <a:rPr lang="pl-PL">
                    <a:noFill/>
                  </a:rPr>
                  <a:t> </a:t>
                </a:r>
              </a:p>
            </p:txBody>
          </p:sp>
        </mc:Fallback>
      </mc:AlternateContent>
    </p:spTree>
    <p:extLst>
      <p:ext uri="{BB962C8B-B14F-4D97-AF65-F5344CB8AC3E}">
        <p14:creationId xmlns:p14="http://schemas.microsoft.com/office/powerpoint/2010/main" val="105448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6AA3-1635-7862-2413-28B9E67EF0D0}"/>
              </a:ext>
            </a:extLst>
          </p:cNvPr>
          <p:cNvSpPr>
            <a:spLocks noGrp="1"/>
          </p:cNvSpPr>
          <p:nvPr>
            <p:ph type="title"/>
          </p:nvPr>
        </p:nvSpPr>
        <p:spPr/>
        <p:txBody>
          <a:bodyPr/>
          <a:lstStyle/>
          <a:p>
            <a:r>
              <a:rPr lang="pl-PL" dirty="0"/>
              <a:t>MSD (</a:t>
            </a:r>
            <a:r>
              <a:rPr lang="pl-PL" dirty="0" err="1"/>
              <a:t>Mean</a:t>
            </a:r>
            <a:r>
              <a:rPr lang="pl-PL" dirty="0"/>
              <a:t> </a:t>
            </a:r>
            <a:r>
              <a:rPr lang="pl-PL" dirty="0" err="1"/>
              <a:t>Squared</a:t>
            </a:r>
            <a:r>
              <a:rPr lang="pl-PL" dirty="0"/>
              <a:t> </a:t>
            </a:r>
            <a:r>
              <a:rPr lang="pl-PL" dirty="0" err="1"/>
              <a:t>Displacement</a:t>
            </a:r>
            <a:r>
              <a:rPr lang="pl-PL" dirty="0"/>
              <a:t>)</a:t>
            </a:r>
          </a:p>
        </p:txBody>
      </p:sp>
      <p:sp>
        <p:nvSpPr>
          <p:cNvPr id="3" name="Content Placeholder 2">
            <a:extLst>
              <a:ext uri="{FF2B5EF4-FFF2-40B4-BE49-F238E27FC236}">
                <a16:creationId xmlns:a16="http://schemas.microsoft.com/office/drawing/2014/main" id="{6D6355BE-9AC5-6EAE-26A2-79F85F813020}"/>
              </a:ext>
            </a:extLst>
          </p:cNvPr>
          <p:cNvSpPr>
            <a:spLocks noGrp="1"/>
          </p:cNvSpPr>
          <p:nvPr>
            <p:ph idx="1"/>
          </p:nvPr>
        </p:nvSpPr>
        <p:spPr/>
        <p:txBody>
          <a:bodyPr/>
          <a:lstStyle/>
          <a:p>
            <a:r>
              <a:rPr lang="pl-PL" b="0" i="0" dirty="0">
                <a:solidFill>
                  <a:srgbClr val="4D5156"/>
                </a:solidFill>
                <a:effectLst/>
                <a:latin typeface="arial" panose="020B0604020202020204" pitchFamily="34" charset="0"/>
              </a:rPr>
              <a:t>In </a:t>
            </a:r>
            <a:r>
              <a:rPr lang="pl-PL" b="0" i="0" dirty="0" err="1">
                <a:solidFill>
                  <a:srgbClr val="4D5156"/>
                </a:solidFill>
                <a:effectLst/>
                <a:latin typeface="arial" panose="020B0604020202020204" pitchFamily="34" charset="0"/>
              </a:rPr>
              <a:t>statistical</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mechanics</a:t>
            </a:r>
            <a:r>
              <a:rPr lang="pl-PL" b="0" i="0" dirty="0">
                <a:solidFill>
                  <a:srgbClr val="4D5156"/>
                </a:solidFill>
                <a:effectLst/>
                <a:latin typeface="arial" panose="020B0604020202020204" pitchFamily="34" charset="0"/>
              </a:rPr>
              <a:t> the </a:t>
            </a:r>
            <a:r>
              <a:rPr lang="pl-PL" b="0" i="0" dirty="0" err="1">
                <a:solidFill>
                  <a:srgbClr val="4D5156"/>
                </a:solidFill>
                <a:effectLst/>
                <a:latin typeface="arial" panose="020B0604020202020204" pitchFamily="34" charset="0"/>
              </a:rPr>
              <a:t>mean</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squared</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displacement</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is</a:t>
            </a:r>
            <a:r>
              <a:rPr lang="pl-PL" b="0" i="0" dirty="0">
                <a:solidFill>
                  <a:srgbClr val="4D5156"/>
                </a:solidFill>
                <a:effectLst/>
                <a:latin typeface="arial" panose="020B0604020202020204" pitchFamily="34" charset="0"/>
              </a:rPr>
              <a:t> a </a:t>
            </a:r>
            <a:r>
              <a:rPr lang="pl-PL" b="0" i="0" dirty="0" err="1">
                <a:solidFill>
                  <a:srgbClr val="4D5156"/>
                </a:solidFill>
                <a:effectLst/>
                <a:latin typeface="arial" panose="020B0604020202020204" pitchFamily="34" charset="0"/>
              </a:rPr>
              <a:t>measure</a:t>
            </a:r>
            <a:r>
              <a:rPr lang="pl-PL" b="0" i="0" dirty="0">
                <a:solidFill>
                  <a:srgbClr val="4D5156"/>
                </a:solidFill>
                <a:effectLst/>
                <a:latin typeface="arial" panose="020B0604020202020204" pitchFamily="34" charset="0"/>
              </a:rPr>
              <a:t> of the </a:t>
            </a:r>
            <a:r>
              <a:rPr lang="pl-PL" b="0" i="0" dirty="0" err="1">
                <a:solidFill>
                  <a:srgbClr val="4D5156"/>
                </a:solidFill>
                <a:effectLst/>
                <a:latin typeface="arial" panose="020B0604020202020204" pitchFamily="34" charset="0"/>
              </a:rPr>
              <a:t>deviation</a:t>
            </a:r>
            <a:r>
              <a:rPr lang="pl-PL" b="0" i="0" dirty="0">
                <a:solidFill>
                  <a:srgbClr val="4D5156"/>
                </a:solidFill>
                <a:effectLst/>
                <a:latin typeface="arial" panose="020B0604020202020204" pitchFamily="34" charset="0"/>
              </a:rPr>
              <a:t> of a </a:t>
            </a:r>
            <a:r>
              <a:rPr lang="pl-PL" b="0" i="0" dirty="0" err="1">
                <a:solidFill>
                  <a:srgbClr val="4D5156"/>
                </a:solidFill>
                <a:effectLst/>
                <a:latin typeface="arial" panose="020B0604020202020204" pitchFamily="34" charset="0"/>
              </a:rPr>
              <a:t>particle’s</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position</a:t>
            </a:r>
            <a:r>
              <a:rPr lang="pl-PL" b="0" i="0" dirty="0">
                <a:solidFill>
                  <a:srgbClr val="4D5156"/>
                </a:solidFill>
                <a:effectLst/>
                <a:latin typeface="arial" panose="020B0604020202020204" pitchFamily="34" charset="0"/>
              </a:rPr>
              <a:t> from a </a:t>
            </a:r>
            <a:r>
              <a:rPr lang="pl-PL" b="0" i="0" dirty="0" err="1">
                <a:solidFill>
                  <a:srgbClr val="4D5156"/>
                </a:solidFill>
                <a:effectLst/>
                <a:latin typeface="arial" panose="020B0604020202020204" pitchFamily="34" charset="0"/>
              </a:rPr>
              <a:t>reference</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position</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over</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time</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This</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is</a:t>
            </a:r>
            <a:r>
              <a:rPr lang="pl-PL" b="0" i="0" dirty="0">
                <a:solidFill>
                  <a:srgbClr val="4D5156"/>
                </a:solidFill>
                <a:effectLst/>
                <a:latin typeface="arial" panose="020B0604020202020204" pitchFamily="34" charset="0"/>
              </a:rPr>
              <a:t> the most </a:t>
            </a:r>
            <a:r>
              <a:rPr lang="pl-PL" b="0" i="0" dirty="0" err="1">
                <a:solidFill>
                  <a:srgbClr val="4D5156"/>
                </a:solidFill>
                <a:effectLst/>
                <a:latin typeface="arial" panose="020B0604020202020204" pitchFamily="34" charset="0"/>
              </a:rPr>
              <a:t>common</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measure</a:t>
            </a:r>
            <a:r>
              <a:rPr lang="pl-PL" b="0" i="0" dirty="0">
                <a:solidFill>
                  <a:srgbClr val="4D5156"/>
                </a:solidFill>
                <a:effectLst/>
                <a:latin typeface="arial" panose="020B0604020202020204" pitchFamily="34" charset="0"/>
              </a:rPr>
              <a:t> of the </a:t>
            </a:r>
            <a:r>
              <a:rPr lang="pl-PL" b="0" i="0" dirty="0" err="1">
                <a:solidFill>
                  <a:srgbClr val="4D5156"/>
                </a:solidFill>
                <a:effectLst/>
                <a:latin typeface="arial" panose="020B0604020202020204" pitchFamily="34" charset="0"/>
              </a:rPr>
              <a:t>spatial</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extent</a:t>
            </a:r>
            <a:r>
              <a:rPr lang="pl-PL" b="0" i="0" dirty="0">
                <a:solidFill>
                  <a:srgbClr val="4D5156"/>
                </a:solidFill>
                <a:effectLst/>
                <a:latin typeface="arial" panose="020B0604020202020204" pitchFamily="34" charset="0"/>
              </a:rPr>
              <a:t> of </a:t>
            </a:r>
            <a:r>
              <a:rPr lang="pl-PL" b="0" i="0" dirty="0" err="1">
                <a:solidFill>
                  <a:srgbClr val="4D5156"/>
                </a:solidFill>
                <a:effectLst/>
                <a:latin typeface="arial" panose="020B0604020202020204" pitchFamily="34" charset="0"/>
              </a:rPr>
              <a:t>random</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motion</a:t>
            </a:r>
            <a:r>
              <a:rPr lang="pl-PL" b="0" i="0" dirty="0">
                <a:solidFill>
                  <a:srgbClr val="4D5156"/>
                </a:solidFill>
                <a:effectLst/>
                <a:latin typeface="arial" panose="020B0604020202020204" pitchFamily="34" charset="0"/>
              </a:rPr>
              <a:t> and </a:t>
            </a:r>
            <a:r>
              <a:rPr lang="pl-PL" b="0" i="0" dirty="0" err="1">
                <a:solidFill>
                  <a:srgbClr val="4D5156"/>
                </a:solidFill>
                <a:effectLst/>
                <a:latin typeface="arial" panose="020B0604020202020204" pitchFamily="34" charset="0"/>
              </a:rPr>
              <a:t>can</a:t>
            </a:r>
            <a:r>
              <a:rPr lang="pl-PL" b="0" i="0" dirty="0">
                <a:solidFill>
                  <a:srgbClr val="4D5156"/>
                </a:solidFill>
                <a:effectLst/>
                <a:latin typeface="arial" panose="020B0604020202020204" pitchFamily="34" charset="0"/>
              </a:rPr>
              <a:t> be </a:t>
            </a:r>
            <a:r>
              <a:rPr lang="pl-PL" b="0" i="0" dirty="0" err="1">
                <a:solidFill>
                  <a:srgbClr val="4D5156"/>
                </a:solidFill>
                <a:effectLst/>
                <a:latin typeface="arial" panose="020B0604020202020204" pitchFamily="34" charset="0"/>
              </a:rPr>
              <a:t>thought</a:t>
            </a:r>
            <a:r>
              <a:rPr lang="pl-PL" b="0" i="0" dirty="0">
                <a:solidFill>
                  <a:srgbClr val="4D5156"/>
                </a:solidFill>
                <a:effectLst/>
                <a:latin typeface="arial" panose="020B0604020202020204" pitchFamily="34" charset="0"/>
              </a:rPr>
              <a:t> of as a </a:t>
            </a:r>
            <a:r>
              <a:rPr lang="pl-PL" b="0" i="0" dirty="0" err="1">
                <a:solidFill>
                  <a:srgbClr val="4D5156"/>
                </a:solidFill>
                <a:effectLst/>
                <a:latin typeface="arial" panose="020B0604020202020204" pitchFamily="34" charset="0"/>
              </a:rPr>
              <a:t>measurement</a:t>
            </a:r>
            <a:r>
              <a:rPr lang="pl-PL" b="0" i="0" dirty="0">
                <a:solidFill>
                  <a:srgbClr val="4D5156"/>
                </a:solidFill>
                <a:effectLst/>
                <a:latin typeface="arial" panose="020B0604020202020204" pitchFamily="34" charset="0"/>
              </a:rPr>
              <a:t> of the part of the system „</a:t>
            </a:r>
            <a:r>
              <a:rPr lang="pl-PL" b="0" i="0" dirty="0" err="1">
                <a:solidFill>
                  <a:srgbClr val="4D5156"/>
                </a:solidFill>
                <a:effectLst/>
                <a:latin typeface="arial" panose="020B0604020202020204" pitchFamily="34" charset="0"/>
              </a:rPr>
              <a:t>explored</a:t>
            </a:r>
            <a:r>
              <a:rPr lang="pl-PL" b="0" i="0" dirty="0">
                <a:solidFill>
                  <a:srgbClr val="4D5156"/>
                </a:solidFill>
                <a:effectLst/>
                <a:latin typeface="arial" panose="020B0604020202020204" pitchFamily="34" charset="0"/>
              </a:rPr>
              <a:t>” by the </a:t>
            </a:r>
            <a:r>
              <a:rPr lang="pl-PL" b="0" i="0" dirty="0" err="1">
                <a:solidFill>
                  <a:srgbClr val="4D5156"/>
                </a:solidFill>
                <a:effectLst/>
                <a:latin typeface="arial" panose="020B0604020202020204" pitchFamily="34" charset="0"/>
              </a:rPr>
              <a:t>random</a:t>
            </a:r>
            <a:r>
              <a:rPr lang="pl-PL" b="0" i="0" dirty="0">
                <a:solidFill>
                  <a:srgbClr val="4D5156"/>
                </a:solidFill>
                <a:effectLst/>
                <a:latin typeface="arial" panose="020B0604020202020204" pitchFamily="34" charset="0"/>
              </a:rPr>
              <a:t> </a:t>
            </a:r>
            <a:r>
              <a:rPr lang="pl-PL" b="0" i="0" dirty="0" err="1">
                <a:solidFill>
                  <a:srgbClr val="4D5156"/>
                </a:solidFill>
                <a:effectLst/>
                <a:latin typeface="arial" panose="020B0604020202020204" pitchFamily="34" charset="0"/>
              </a:rPr>
              <a:t>wanderer</a:t>
            </a:r>
            <a:endParaRPr lang="pl-PL" dirty="0"/>
          </a:p>
        </p:txBody>
      </p:sp>
      <p:pic>
        <p:nvPicPr>
          <p:cNvPr id="5" name="Picture 4">
            <a:extLst>
              <a:ext uri="{FF2B5EF4-FFF2-40B4-BE49-F238E27FC236}">
                <a16:creationId xmlns:a16="http://schemas.microsoft.com/office/drawing/2014/main" id="{491DCA94-52B9-4DB1-8A6B-643300FE59C3}"/>
              </a:ext>
            </a:extLst>
          </p:cNvPr>
          <p:cNvPicPr>
            <a:picLocks noChangeAspect="1"/>
          </p:cNvPicPr>
          <p:nvPr/>
        </p:nvPicPr>
        <p:blipFill>
          <a:blip r:embed="rId2"/>
          <a:stretch>
            <a:fillRect/>
          </a:stretch>
        </p:blipFill>
        <p:spPr>
          <a:xfrm>
            <a:off x="2304521" y="4344391"/>
            <a:ext cx="7582958" cy="125747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9905EF-605E-86D3-04DD-DCC68DACE502}"/>
                  </a:ext>
                </a:extLst>
              </p:cNvPr>
              <p:cNvSpPr txBox="1"/>
              <p:nvPr/>
            </p:nvSpPr>
            <p:spPr>
              <a:xfrm>
                <a:off x="1813387" y="5714009"/>
                <a:ext cx="8565226" cy="10802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l-PL" sz="2400" b="0" i="1" smtClean="0">
                          <a:latin typeface="Cambria Math" panose="02040503050406030204" pitchFamily="18" charset="0"/>
                          <a:ea typeface="Cambria Math" panose="02040503050406030204" pitchFamily="18" charset="0"/>
                        </a:rPr>
                        <m:t>∆</m:t>
                      </m:r>
                      <m:sSub>
                        <m:sSubPr>
                          <m:ctrlPr>
                            <a:rPr lang="pl-PL" sz="2400" b="0" i="1" smtClean="0">
                              <a:latin typeface="Cambria Math" panose="02040503050406030204" pitchFamily="18" charset="0"/>
                              <a:ea typeface="Cambria Math" panose="02040503050406030204" pitchFamily="18" charset="0"/>
                            </a:rPr>
                          </m:ctrlPr>
                        </m:sSubPr>
                        <m:e>
                          <m:r>
                            <a:rPr lang="pl-PL" sz="2400" b="0" i="1" smtClean="0">
                              <a:latin typeface="Cambria Math" panose="02040503050406030204" pitchFamily="18" charset="0"/>
                              <a:ea typeface="Cambria Math" panose="02040503050406030204" pitchFamily="18" charset="0"/>
                            </a:rPr>
                            <m:t>𝑅</m:t>
                          </m:r>
                        </m:e>
                        <m:sub>
                          <m:r>
                            <a:rPr lang="pl-PL" sz="2400" b="0" i="1" smtClean="0">
                              <a:latin typeface="Cambria Math" panose="02040503050406030204" pitchFamily="18" charset="0"/>
                              <a:ea typeface="Cambria Math" panose="02040503050406030204" pitchFamily="18" charset="0"/>
                            </a:rPr>
                            <m:t>𝑖</m:t>
                          </m:r>
                        </m:sub>
                      </m:sSub>
                      <m:d>
                        <m:dPr>
                          <m:ctrlPr>
                            <a:rPr lang="pl-PL" sz="2400" b="0" i="1" smtClean="0">
                              <a:latin typeface="Cambria Math" panose="02040503050406030204" pitchFamily="18" charset="0"/>
                              <a:ea typeface="Cambria Math" panose="02040503050406030204" pitchFamily="18" charset="0"/>
                            </a:rPr>
                          </m:ctrlPr>
                        </m:dPr>
                        <m:e>
                          <m:r>
                            <a:rPr lang="pl-PL" sz="2400" b="0" i="1" smtClean="0">
                              <a:latin typeface="Cambria Math" panose="02040503050406030204" pitchFamily="18" charset="0"/>
                              <a:ea typeface="Cambria Math" panose="02040503050406030204" pitchFamily="18" charset="0"/>
                            </a:rPr>
                            <m:t>𝑡</m:t>
                          </m:r>
                        </m:e>
                      </m:d>
                      <m:r>
                        <a:rPr lang="pl-PL" sz="2400" b="0" i="1" smtClean="0">
                          <a:latin typeface="Cambria Math" panose="02040503050406030204" pitchFamily="18" charset="0"/>
                          <a:ea typeface="Cambria Math" panose="02040503050406030204" pitchFamily="18" charset="0"/>
                        </a:rPr>
                        <m:t>= </m:t>
                      </m:r>
                      <m:r>
                        <a:rPr lang="pl-PL" sz="2400" b="0" i="1" smtClean="0">
                          <a:latin typeface="Cambria Math" panose="02040503050406030204" pitchFamily="18" charset="0"/>
                        </a:rPr>
                        <m:t>𝑀𝑆𝐷</m:t>
                      </m:r>
                      <m:d>
                        <m:dPr>
                          <m:ctrlPr>
                            <a:rPr lang="pl-PL" sz="2400" b="0" i="1" smtClean="0">
                              <a:latin typeface="Cambria Math" panose="02040503050406030204" pitchFamily="18" charset="0"/>
                            </a:rPr>
                          </m:ctrlPr>
                        </m:dPr>
                        <m:e>
                          <m:r>
                            <a:rPr lang="pl-PL" sz="2400" b="0" i="1" smtClean="0">
                              <a:latin typeface="Cambria Math" panose="02040503050406030204" pitchFamily="18" charset="0"/>
                            </a:rPr>
                            <m:t>𝑡</m:t>
                          </m:r>
                        </m:e>
                      </m:d>
                      <m:r>
                        <a:rPr lang="pl-PL" sz="2400" b="0" i="1" smtClean="0">
                          <a:latin typeface="Cambria Math" panose="02040503050406030204" pitchFamily="18" charset="0"/>
                        </a:rPr>
                        <m:t>= </m:t>
                      </m:r>
                      <m:nary>
                        <m:naryPr>
                          <m:chr m:val="∑"/>
                          <m:ctrlPr>
                            <a:rPr lang="pl-PL" sz="2400" b="0" i="1" smtClean="0">
                              <a:latin typeface="Cambria Math" panose="02040503050406030204" pitchFamily="18" charset="0"/>
                            </a:rPr>
                          </m:ctrlPr>
                        </m:naryPr>
                        <m:sub>
                          <m:r>
                            <m:rPr>
                              <m:brk m:alnAt="23"/>
                            </m:rPr>
                            <a:rPr lang="pl-PL" sz="2400" b="0" i="1" smtClean="0">
                              <a:latin typeface="Cambria Math" panose="02040503050406030204" pitchFamily="18" charset="0"/>
                            </a:rPr>
                            <m:t>𝑗</m:t>
                          </m:r>
                          <m:r>
                            <a:rPr lang="pl-PL" sz="2400" b="0" i="1" smtClean="0">
                              <a:latin typeface="Cambria Math" panose="02040503050406030204" pitchFamily="18" charset="0"/>
                            </a:rPr>
                            <m:t>=1</m:t>
                          </m:r>
                        </m:sub>
                        <m:sup>
                          <m:r>
                            <a:rPr lang="pl-PL" sz="2400" b="0" i="1" smtClean="0">
                              <a:latin typeface="Cambria Math" panose="02040503050406030204" pitchFamily="18" charset="0"/>
                            </a:rPr>
                            <m:t>3</m:t>
                          </m:r>
                        </m:sup>
                        <m:e>
                          <m:nary>
                            <m:naryPr>
                              <m:chr m:val="∑"/>
                              <m:ctrlPr>
                                <a:rPr lang="pl-PL" sz="2400" b="0" i="1" smtClean="0">
                                  <a:latin typeface="Cambria Math" panose="02040503050406030204" pitchFamily="18" charset="0"/>
                                </a:rPr>
                              </m:ctrlPr>
                            </m:naryPr>
                            <m:sub>
                              <m:r>
                                <a:rPr lang="pl-PL" sz="2400" i="1">
                                  <a:latin typeface="Cambria Math" panose="02040503050406030204" pitchFamily="18" charset="0"/>
                                  <a:ea typeface="Cambria Math" panose="02040503050406030204" pitchFamily="18" charset="0"/>
                                </a:rPr>
                                <m:t>𝜏</m:t>
                              </m:r>
                              <m:r>
                                <a:rPr lang="pl-PL" sz="2400" b="0" i="1" smtClean="0">
                                  <a:latin typeface="Cambria Math" panose="02040503050406030204" pitchFamily="18" charset="0"/>
                                  <a:ea typeface="Cambria Math" panose="02040503050406030204" pitchFamily="18" charset="0"/>
                                </a:rPr>
                                <m:t>=0</m:t>
                              </m:r>
                            </m:sub>
                            <m:sup>
                              <m:r>
                                <a:rPr lang="pl-PL" sz="2400" i="1">
                                  <a:latin typeface="Cambria Math" panose="02040503050406030204" pitchFamily="18" charset="0"/>
                                  <a:ea typeface="Cambria Math" panose="02040503050406030204" pitchFamily="18" charset="0"/>
                                </a:rPr>
                                <m:t>𝜏</m:t>
                              </m:r>
                              <m:r>
                                <a:rPr lang="pl-PL" sz="2400" b="0" i="1" smtClean="0">
                                  <a:latin typeface="Cambria Math" panose="02040503050406030204" pitchFamily="18" charset="0"/>
                                  <a:ea typeface="Cambria Math" panose="02040503050406030204" pitchFamily="18" charset="0"/>
                                </a:rPr>
                                <m:t>−</m:t>
                              </m:r>
                              <m:r>
                                <a:rPr lang="pl-PL" sz="2400" b="0" i="1" smtClean="0">
                                  <a:latin typeface="Cambria Math" panose="02040503050406030204" pitchFamily="18" charset="0"/>
                                  <a:ea typeface="Cambria Math" panose="02040503050406030204" pitchFamily="18" charset="0"/>
                                </a:rPr>
                                <m:t>𝑡</m:t>
                              </m:r>
                            </m:sup>
                            <m:e>
                              <m:nary>
                                <m:naryPr>
                                  <m:chr m:val="∑"/>
                                  <m:ctrlPr>
                                    <a:rPr lang="pl-PL" sz="2400" b="0" i="1" smtClean="0">
                                      <a:latin typeface="Cambria Math" panose="02040503050406030204" pitchFamily="18" charset="0"/>
                                    </a:rPr>
                                  </m:ctrlPr>
                                </m:naryPr>
                                <m:sub>
                                  <m:r>
                                    <m:rPr>
                                      <m:brk m:alnAt="23"/>
                                    </m:rPr>
                                    <a:rPr lang="pl-PL" sz="2400" b="0" i="1" smtClean="0">
                                      <a:latin typeface="Cambria Math" panose="02040503050406030204" pitchFamily="18" charset="0"/>
                                    </a:rPr>
                                    <m:t>𝑖</m:t>
                                  </m:r>
                                  <m:r>
                                    <a:rPr lang="pl-PL" sz="2400" b="0" i="1" smtClean="0">
                                      <a:latin typeface="Cambria Math" panose="02040503050406030204" pitchFamily="18" charset="0"/>
                                    </a:rPr>
                                    <m:t>=1</m:t>
                                  </m:r>
                                </m:sub>
                                <m:sup>
                                  <m:r>
                                    <a:rPr lang="pl-PL" sz="2400" b="0" i="1" smtClean="0">
                                      <a:latin typeface="Cambria Math" panose="02040503050406030204" pitchFamily="18" charset="0"/>
                                    </a:rPr>
                                    <m:t>𝑁</m:t>
                                  </m:r>
                                </m:sup>
                                <m:e>
                                  <m:sSup>
                                    <m:sSupPr>
                                      <m:ctrlPr>
                                        <a:rPr lang="pl-PL" sz="2400" b="0" i="1" smtClean="0">
                                          <a:latin typeface="Cambria Math" panose="02040503050406030204" pitchFamily="18" charset="0"/>
                                        </a:rPr>
                                      </m:ctrlPr>
                                    </m:sSupPr>
                                    <m:e>
                                      <m:d>
                                        <m:dPr>
                                          <m:ctrlPr>
                                            <a:rPr lang="pl-PL" sz="2400" b="0" i="1" smtClean="0">
                                              <a:latin typeface="Cambria Math" panose="02040503050406030204" pitchFamily="18" charset="0"/>
                                            </a:rPr>
                                          </m:ctrlPr>
                                        </m:dPr>
                                        <m:e>
                                          <m:sSubSup>
                                            <m:sSubSupPr>
                                              <m:ctrlPr>
                                                <a:rPr lang="pl-PL" sz="2400" b="0" i="1" smtClean="0">
                                                  <a:latin typeface="Cambria Math" panose="02040503050406030204" pitchFamily="18" charset="0"/>
                                                </a:rPr>
                                              </m:ctrlPr>
                                            </m:sSubSupPr>
                                            <m:e>
                                              <m:r>
                                                <a:rPr lang="pl-PL" sz="2400" b="0" i="1" smtClean="0">
                                                  <a:latin typeface="Cambria Math" panose="02040503050406030204" pitchFamily="18" charset="0"/>
                                                </a:rPr>
                                                <m:t>𝑟</m:t>
                                              </m:r>
                                            </m:e>
                                            <m:sub>
                                              <m:r>
                                                <a:rPr lang="pl-PL" sz="2400" b="0" i="1" smtClean="0">
                                                  <a:latin typeface="Cambria Math" panose="02040503050406030204" pitchFamily="18" charset="0"/>
                                                </a:rPr>
                                                <m:t>𝑖</m:t>
                                              </m:r>
                                            </m:sub>
                                            <m:sup>
                                              <m:r>
                                                <a:rPr lang="pl-PL" sz="2400" b="0" i="1" smtClean="0">
                                                  <a:latin typeface="Cambria Math" panose="02040503050406030204" pitchFamily="18" charset="0"/>
                                                </a:rPr>
                                                <m:t>𝑗</m:t>
                                              </m:r>
                                            </m:sup>
                                          </m:sSubSup>
                                          <m:d>
                                            <m:dPr>
                                              <m:ctrlPr>
                                                <a:rPr lang="pl-PL" sz="2400" b="0" i="1" smtClean="0">
                                                  <a:latin typeface="Cambria Math" panose="02040503050406030204" pitchFamily="18" charset="0"/>
                                                </a:rPr>
                                              </m:ctrlPr>
                                            </m:dPr>
                                            <m:e>
                                              <m:r>
                                                <a:rPr lang="pl-PL" sz="2400" b="0" i="1" smtClean="0">
                                                  <a:latin typeface="Cambria Math" panose="02040503050406030204" pitchFamily="18" charset="0"/>
                                                  <a:ea typeface="Cambria Math" panose="02040503050406030204" pitchFamily="18" charset="0"/>
                                                </a:rPr>
                                                <m:t>𝜏</m:t>
                                              </m:r>
                                            </m:e>
                                          </m:d>
                                          <m:r>
                                            <a:rPr lang="pl-PL" sz="2400" b="0" i="1" smtClean="0">
                                              <a:latin typeface="Cambria Math" panose="02040503050406030204" pitchFamily="18" charset="0"/>
                                            </a:rPr>
                                            <m:t>−</m:t>
                                          </m:r>
                                          <m:sSubSup>
                                            <m:sSubSupPr>
                                              <m:ctrlPr>
                                                <a:rPr lang="pl-PL" sz="2400" b="0" i="1" smtClean="0">
                                                  <a:latin typeface="Cambria Math" panose="02040503050406030204" pitchFamily="18" charset="0"/>
                                                </a:rPr>
                                              </m:ctrlPr>
                                            </m:sSubSupPr>
                                            <m:e>
                                              <m:r>
                                                <a:rPr lang="pl-PL" sz="2400" b="0" i="1" smtClean="0">
                                                  <a:latin typeface="Cambria Math" panose="02040503050406030204" pitchFamily="18" charset="0"/>
                                                </a:rPr>
                                                <m:t>𝑟</m:t>
                                              </m:r>
                                            </m:e>
                                            <m:sub>
                                              <m:r>
                                                <a:rPr lang="pl-PL" sz="2400" b="0" i="1" smtClean="0">
                                                  <a:latin typeface="Cambria Math" panose="02040503050406030204" pitchFamily="18" charset="0"/>
                                                </a:rPr>
                                                <m:t>𝑖</m:t>
                                              </m:r>
                                            </m:sub>
                                            <m:sup>
                                              <m:r>
                                                <a:rPr lang="pl-PL" sz="2400" b="0" i="1" smtClean="0">
                                                  <a:latin typeface="Cambria Math" panose="02040503050406030204" pitchFamily="18" charset="0"/>
                                                </a:rPr>
                                                <m:t>𝑗</m:t>
                                              </m:r>
                                            </m:sup>
                                          </m:sSubSup>
                                          <m:r>
                                            <a:rPr lang="pl-PL" sz="2400" b="0" i="1" smtClean="0">
                                              <a:latin typeface="Cambria Math" panose="02040503050406030204" pitchFamily="18" charset="0"/>
                                            </a:rPr>
                                            <m:t>(</m:t>
                                          </m:r>
                                          <m:r>
                                            <a:rPr lang="pl-PL" sz="2400" b="0" i="1" smtClean="0">
                                              <a:latin typeface="Cambria Math" panose="02040503050406030204" pitchFamily="18" charset="0"/>
                                            </a:rPr>
                                            <m:t>𝑡</m:t>
                                          </m:r>
                                          <m:r>
                                            <a:rPr lang="pl-PL" sz="2400" b="0" i="1" smtClean="0">
                                              <a:latin typeface="Cambria Math" panose="02040503050406030204" pitchFamily="18" charset="0"/>
                                            </a:rPr>
                                            <m:t>−</m:t>
                                          </m:r>
                                          <m:r>
                                            <a:rPr lang="pl-PL" sz="2400" b="0" i="1" smtClean="0">
                                              <a:latin typeface="Cambria Math" panose="02040503050406030204" pitchFamily="18" charset="0"/>
                                              <a:ea typeface="Cambria Math" panose="02040503050406030204" pitchFamily="18" charset="0"/>
                                            </a:rPr>
                                            <m:t>𝜏</m:t>
                                          </m:r>
                                          <m:r>
                                            <a:rPr lang="pl-PL" sz="2400" b="0" i="1" smtClean="0">
                                              <a:latin typeface="Cambria Math" panose="02040503050406030204" pitchFamily="18" charset="0"/>
                                            </a:rPr>
                                            <m:t>)</m:t>
                                          </m:r>
                                        </m:e>
                                      </m:d>
                                    </m:e>
                                    <m:sup>
                                      <m:r>
                                        <a:rPr lang="pl-PL" sz="2400" b="0" i="1" smtClean="0">
                                          <a:latin typeface="Cambria Math" panose="02040503050406030204" pitchFamily="18" charset="0"/>
                                        </a:rPr>
                                        <m:t>2</m:t>
                                      </m:r>
                                    </m:sup>
                                  </m:sSup>
                                  <m:r>
                                    <a:rPr lang="pl-PL" sz="2400" b="0" i="1" smtClean="0">
                                      <a:latin typeface="Cambria Math" panose="02040503050406030204" pitchFamily="18" charset="0"/>
                                    </a:rPr>
                                    <m:t>=6</m:t>
                                  </m:r>
                                  <m:r>
                                    <a:rPr lang="pl-PL" sz="2400" b="0" i="1" smtClean="0">
                                      <a:latin typeface="Cambria Math" panose="02040503050406030204" pitchFamily="18" charset="0"/>
                                    </a:rPr>
                                    <m:t>𝐷𝑡</m:t>
                                  </m:r>
                                </m:e>
                              </m:nary>
                            </m:e>
                          </m:nary>
                        </m:e>
                      </m:nary>
                    </m:oMath>
                  </m:oMathPara>
                </a14:m>
                <a:endParaRPr lang="pl-PL" sz="2400" dirty="0"/>
              </a:p>
            </p:txBody>
          </p:sp>
        </mc:Choice>
        <mc:Fallback xmlns="">
          <p:sp>
            <p:nvSpPr>
              <p:cNvPr id="4" name="TextBox 3">
                <a:extLst>
                  <a:ext uri="{FF2B5EF4-FFF2-40B4-BE49-F238E27FC236}">
                    <a16:creationId xmlns:a16="http://schemas.microsoft.com/office/drawing/2014/main" id="{C19905EF-605E-86D3-04DD-DCC68DACE502}"/>
                  </a:ext>
                </a:extLst>
              </p:cNvPr>
              <p:cNvSpPr txBox="1">
                <a:spLocks noRot="1" noChangeAspect="1" noMove="1" noResize="1" noEditPoints="1" noAdjustHandles="1" noChangeArrowheads="1" noChangeShapeType="1" noTextEdit="1"/>
              </p:cNvSpPr>
              <p:nvPr/>
            </p:nvSpPr>
            <p:spPr>
              <a:xfrm>
                <a:off x="1813387" y="5714009"/>
                <a:ext cx="8565226" cy="1080296"/>
              </a:xfrm>
              <a:prstGeom prst="rect">
                <a:avLst/>
              </a:prstGeom>
              <a:blipFill>
                <a:blip r:embed="rId3"/>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265013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A2E8093-98D0-F5AB-4BB0-80BDEE4B801B}"/>
                  </a:ext>
                </a:extLst>
              </p:cNvPr>
              <p:cNvSpPr txBox="1"/>
              <p:nvPr/>
            </p:nvSpPr>
            <p:spPr>
              <a:xfrm>
                <a:off x="301925" y="301925"/>
                <a:ext cx="6191085" cy="2851550"/>
              </a:xfrm>
              <a:prstGeom prst="rect">
                <a:avLst/>
              </a:prstGeom>
              <a:noFill/>
            </p:spPr>
            <p:txBody>
              <a:bodyPr wrap="square" rtlCol="0">
                <a:spAutoFit/>
              </a:bodyPr>
              <a:lstStyle/>
              <a:p>
                <a:r>
                  <a:rPr lang="pl-PL" i="1" dirty="0"/>
                  <a:t>The transport of </a:t>
                </a:r>
                <a:r>
                  <a:rPr lang="pl-PL" i="1" dirty="0" err="1"/>
                  <a:t>ions</a:t>
                </a:r>
                <a:r>
                  <a:rPr lang="pl-PL" i="1" dirty="0"/>
                  <a:t> of </a:t>
                </a:r>
                <a:r>
                  <a:rPr lang="pl-PL" i="1" dirty="0" err="1"/>
                  <a:t>type</a:t>
                </a:r>
                <a:r>
                  <a:rPr lang="pl-PL" i="1" dirty="0"/>
                  <a:t> a in </a:t>
                </a:r>
                <a:r>
                  <a:rPr lang="pl-PL" i="1" dirty="0" err="1"/>
                  <a:t>thermal</a:t>
                </a:r>
                <a:r>
                  <a:rPr lang="pl-PL" i="1" dirty="0"/>
                  <a:t> </a:t>
                </a:r>
                <a:r>
                  <a:rPr lang="pl-PL" i="1" dirty="0" err="1"/>
                  <a:t>equilibrium</a:t>
                </a:r>
                <a:r>
                  <a:rPr lang="pl-PL" i="1" dirty="0"/>
                  <a:t> </a:t>
                </a:r>
                <a:r>
                  <a:rPr lang="pl-PL" i="1" dirty="0" err="1"/>
                  <a:t>can</a:t>
                </a:r>
                <a:r>
                  <a:rPr lang="pl-PL" i="1" dirty="0"/>
                  <a:t> be </a:t>
                </a:r>
                <a:r>
                  <a:rPr lang="pl-PL" i="1" dirty="0" err="1"/>
                  <a:t>described</a:t>
                </a:r>
                <a:r>
                  <a:rPr lang="pl-PL" i="1" dirty="0"/>
                  <a:t> by the </a:t>
                </a:r>
                <a:r>
                  <a:rPr lang="pl-PL" i="1" dirty="0" err="1"/>
                  <a:t>diffusion</a:t>
                </a:r>
                <a:r>
                  <a:rPr lang="pl-PL" i="1" dirty="0"/>
                  <a:t> </a:t>
                </a:r>
                <a:r>
                  <a:rPr lang="pl-PL" i="1" dirty="0" err="1"/>
                  <a:t>coefficient</a:t>
                </a:r>
                <a:r>
                  <a:rPr lang="pl-PL" i="1" dirty="0"/>
                  <a:t> D</a:t>
                </a:r>
                <a:r>
                  <a:rPr lang="pl-PL" i="1" baseline="-25000" dirty="0"/>
                  <a:t>a</a:t>
                </a:r>
                <a:r>
                  <a:rPr lang="pl-PL" i="1" baseline="30000" dirty="0"/>
                  <a:t>*</a:t>
                </a:r>
                <a:r>
                  <a:rPr lang="pl-PL" i="1" dirty="0"/>
                  <a:t>:</a:t>
                </a:r>
                <a:endParaRPr lang="pl-PL" i="1" baseline="30000" dirty="0"/>
              </a:p>
              <a:p>
                <a:endParaRPr lang="pl-PL" i="1" dirty="0"/>
              </a:p>
              <a:p>
                <a14:m>
                  <m:oMath xmlns:m="http://schemas.openxmlformats.org/officeDocument/2006/math">
                    <m:r>
                      <a:rPr lang="pl-PL" sz="1800" b="0" i="1" smtClean="0">
                        <a:latin typeface="Cambria Math" panose="02040503050406030204" pitchFamily="18" charset="0"/>
                        <a:ea typeface="Cambria Math" panose="02040503050406030204" pitchFamily="18" charset="0"/>
                      </a:rPr>
                      <m:t>∆</m:t>
                    </m:r>
                    <m:acc>
                      <m:accPr>
                        <m:chr m:val="̅"/>
                        <m:ctrlPr>
                          <a:rPr lang="pl-PL" sz="1800" b="0" i="1" smtClean="0">
                            <a:latin typeface="Cambria Math" panose="02040503050406030204" pitchFamily="18" charset="0"/>
                            <a:ea typeface="Cambria Math" panose="02040503050406030204" pitchFamily="18" charset="0"/>
                          </a:rPr>
                        </m:ctrlPr>
                      </m:accPr>
                      <m:e>
                        <m:sSub>
                          <m:sSubPr>
                            <m:ctrlPr>
                              <a:rPr lang="pl-PL" sz="1800" b="0" i="1" smtClean="0">
                                <a:latin typeface="Cambria Math" panose="02040503050406030204" pitchFamily="18" charset="0"/>
                                <a:ea typeface="Cambria Math" panose="02040503050406030204" pitchFamily="18" charset="0"/>
                              </a:rPr>
                            </m:ctrlPr>
                          </m:sSubPr>
                          <m:e>
                            <m:r>
                              <a:rPr lang="pl-PL" sz="1800" b="0" i="1" smtClean="0">
                                <a:latin typeface="Cambria Math" panose="02040503050406030204" pitchFamily="18" charset="0"/>
                                <a:ea typeface="Cambria Math" panose="02040503050406030204" pitchFamily="18" charset="0"/>
                              </a:rPr>
                              <m:t>𝑅</m:t>
                            </m:r>
                          </m:e>
                          <m:sub>
                            <m:r>
                              <a:rPr lang="pl-PL" sz="1800" b="0" i="1" smtClean="0">
                                <a:latin typeface="Cambria Math" panose="02040503050406030204" pitchFamily="18" charset="0"/>
                                <a:ea typeface="Cambria Math" panose="02040503050406030204" pitchFamily="18" charset="0"/>
                              </a:rPr>
                              <m:t>𝑖</m:t>
                            </m:r>
                          </m:sub>
                        </m:sSub>
                      </m:e>
                    </m:acc>
                    <m:r>
                      <a:rPr lang="pl-PL" sz="1800" b="0" i="1" smtClean="0">
                        <a:latin typeface="Cambria Math" panose="02040503050406030204" pitchFamily="18" charset="0"/>
                      </a:rPr>
                      <m:t> </m:t>
                    </m:r>
                    <m:d>
                      <m:dPr>
                        <m:ctrlPr>
                          <a:rPr lang="pl-PL" sz="1800" b="0" i="1" smtClean="0">
                            <a:latin typeface="Cambria Math" panose="02040503050406030204" pitchFamily="18" charset="0"/>
                          </a:rPr>
                        </m:ctrlPr>
                      </m:dPr>
                      <m:e>
                        <m:r>
                          <a:rPr lang="pl-PL" sz="1800" b="0" i="1" smtClean="0">
                            <a:latin typeface="Cambria Math" panose="02040503050406030204" pitchFamily="18" charset="0"/>
                          </a:rPr>
                          <m:t>𝑡</m:t>
                        </m:r>
                      </m:e>
                    </m:d>
                  </m:oMath>
                </a14:m>
                <a:r>
                  <a:rPr lang="pl-PL" dirty="0"/>
                  <a:t> </a:t>
                </a:r>
                <a:r>
                  <a:rPr lang="pl-PL" dirty="0" err="1"/>
                  <a:t>is</a:t>
                </a:r>
                <a:r>
                  <a:rPr lang="pl-PL" dirty="0"/>
                  <a:t> </a:t>
                </a:r>
                <a:r>
                  <a:rPr lang="pl-PL" dirty="0" err="1"/>
                  <a:t>actually</a:t>
                </a:r>
                <a:r>
                  <a:rPr lang="pl-PL" dirty="0"/>
                  <a:t> the sum of a </a:t>
                </a:r>
                <a:r>
                  <a:rPr lang="pl-PL" dirty="0" err="1"/>
                  <a:t>large</a:t>
                </a:r>
                <a:r>
                  <a:rPr lang="pl-PL" dirty="0"/>
                  <a:t> </a:t>
                </a:r>
                <a:r>
                  <a:rPr lang="pl-PL" dirty="0" err="1"/>
                  <a:t>number</a:t>
                </a:r>
                <a:r>
                  <a:rPr lang="pl-PL" dirty="0"/>
                  <a:t> of </a:t>
                </a:r>
                <a:r>
                  <a:rPr lang="pl-PL" dirty="0" err="1"/>
                  <a:t>microscopic</a:t>
                </a:r>
                <a:r>
                  <a:rPr lang="pl-PL" dirty="0"/>
                  <a:t> </a:t>
                </a:r>
                <a:r>
                  <a:rPr lang="pl-PL" dirty="0" err="1"/>
                  <a:t>jump</a:t>
                </a:r>
                <a:r>
                  <a:rPr lang="pl-PL" dirty="0"/>
                  <a:t> </a:t>
                </a:r>
                <a:r>
                  <a:rPr lang="pl-PL" dirty="0" err="1"/>
                  <a:t>vectors</a:t>
                </a:r>
                <a:r>
                  <a:rPr lang="pl-PL" dirty="0"/>
                  <a:t> </a:t>
                </a:r>
                <a14:m>
                  <m:oMath xmlns:m="http://schemas.openxmlformats.org/officeDocument/2006/math">
                    <m:r>
                      <a:rPr lang="pl-PL" i="1">
                        <a:latin typeface="Cambria Math" panose="02040503050406030204" pitchFamily="18" charset="0"/>
                        <a:ea typeface="Cambria Math" panose="02040503050406030204" pitchFamily="18" charset="0"/>
                      </a:rPr>
                      <m:t>∆</m:t>
                    </m:r>
                    <m:acc>
                      <m:accPr>
                        <m:chr m:val="̅"/>
                        <m:ctrlPr>
                          <a:rPr lang="pl-PL" i="1">
                            <a:latin typeface="Cambria Math" panose="02040503050406030204" pitchFamily="18" charset="0"/>
                            <a:ea typeface="Cambria Math" panose="02040503050406030204" pitchFamily="18" charset="0"/>
                          </a:rPr>
                        </m:ctrlPr>
                      </m:accPr>
                      <m:e>
                        <m:sSub>
                          <m:sSubPr>
                            <m:ctrlPr>
                              <a:rPr lang="pl-PL" i="1">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𝑟</m:t>
                            </m:r>
                          </m:e>
                          <m:sub>
                            <m:r>
                              <a:rPr lang="pl-PL" i="1">
                                <a:latin typeface="Cambria Math" panose="02040503050406030204" pitchFamily="18" charset="0"/>
                                <a:ea typeface="Cambria Math" panose="02040503050406030204" pitchFamily="18" charset="0"/>
                              </a:rPr>
                              <m:t>𝑖</m:t>
                            </m:r>
                            <m:r>
                              <a:rPr lang="pl-PL" b="0" i="1" smtClean="0">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𝑘</m:t>
                            </m:r>
                          </m:sub>
                        </m:sSub>
                      </m:e>
                    </m:acc>
                    <m:r>
                      <a:rPr lang="pl-PL" i="1">
                        <a:latin typeface="Cambria Math" panose="02040503050406030204" pitchFamily="18" charset="0"/>
                      </a:rPr>
                      <m:t> </m:t>
                    </m:r>
                    <m:d>
                      <m:dPr>
                        <m:ctrlPr>
                          <a:rPr lang="pl-PL" i="1">
                            <a:latin typeface="Cambria Math" panose="02040503050406030204" pitchFamily="18" charset="0"/>
                          </a:rPr>
                        </m:ctrlPr>
                      </m:dPr>
                      <m:e>
                        <m:r>
                          <a:rPr lang="pl-PL" i="1">
                            <a:latin typeface="Cambria Math" panose="02040503050406030204" pitchFamily="18" charset="0"/>
                          </a:rPr>
                          <m:t>𝑡</m:t>
                        </m:r>
                      </m:e>
                    </m:d>
                  </m:oMath>
                </a14:m>
                <a:r>
                  <a:rPr lang="pl-PL" dirty="0"/>
                  <a:t>. </a:t>
                </a:r>
                <a:r>
                  <a:rPr lang="pl-PL" dirty="0" err="1"/>
                  <a:t>After</a:t>
                </a:r>
                <a:r>
                  <a:rPr lang="pl-PL" dirty="0"/>
                  <a:t> m </a:t>
                </a:r>
                <a:r>
                  <a:rPr lang="pl-PL" dirty="0" err="1"/>
                  <a:t>microscopic</a:t>
                </a:r>
                <a:r>
                  <a:rPr lang="pl-PL" dirty="0"/>
                  <a:t> </a:t>
                </a:r>
                <a:r>
                  <a:rPr lang="pl-PL" dirty="0" err="1"/>
                  <a:t>jumps</a:t>
                </a:r>
                <a:r>
                  <a:rPr lang="pl-PL" dirty="0"/>
                  <a:t> of </a:t>
                </a:r>
                <a:r>
                  <a:rPr lang="pl-PL" dirty="0" err="1"/>
                  <a:t>an</a:t>
                </a:r>
                <a:r>
                  <a:rPr lang="pl-PL" dirty="0"/>
                  <a:t> </a:t>
                </a:r>
                <a:r>
                  <a:rPr lang="pl-PL" dirty="0" err="1"/>
                  <a:t>ion</a:t>
                </a:r>
                <a:r>
                  <a:rPr lang="pl-PL" dirty="0"/>
                  <a:t> i, one </a:t>
                </a:r>
                <a:r>
                  <a:rPr lang="pl-PL" dirty="0" err="1"/>
                  <a:t>can</a:t>
                </a:r>
                <a:r>
                  <a:rPr lang="pl-PL" dirty="0"/>
                  <a:t> </a:t>
                </a:r>
                <a:r>
                  <a:rPr lang="pl-PL" dirty="0" err="1"/>
                  <a:t>write</a:t>
                </a:r>
                <a:r>
                  <a:rPr lang="pl-PL" dirty="0"/>
                  <a:t>:</a:t>
                </a:r>
              </a:p>
              <a:p>
                <a:pPr/>
                <a14:m>
                  <m:oMathPara xmlns:m="http://schemas.openxmlformats.org/officeDocument/2006/math">
                    <m:oMathParaPr>
                      <m:jc m:val="centerGroup"/>
                    </m:oMathParaPr>
                    <m:oMath xmlns:m="http://schemas.openxmlformats.org/officeDocument/2006/math">
                      <m:r>
                        <a:rPr lang="pl-PL" i="1">
                          <a:latin typeface="Cambria Math" panose="02040503050406030204" pitchFamily="18" charset="0"/>
                          <a:ea typeface="Cambria Math" panose="02040503050406030204" pitchFamily="18" charset="0"/>
                        </a:rPr>
                        <m:t>∆</m:t>
                      </m:r>
                      <m:acc>
                        <m:accPr>
                          <m:chr m:val="̅"/>
                          <m:ctrlPr>
                            <a:rPr lang="pl-PL" i="1">
                              <a:latin typeface="Cambria Math" panose="02040503050406030204" pitchFamily="18" charset="0"/>
                              <a:ea typeface="Cambria Math" panose="02040503050406030204" pitchFamily="18" charset="0"/>
                            </a:rPr>
                          </m:ctrlPr>
                        </m:accPr>
                        <m:e>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𝑅</m:t>
                              </m:r>
                            </m:e>
                            <m:sub>
                              <m:r>
                                <a:rPr lang="pl-PL" i="1">
                                  <a:latin typeface="Cambria Math" panose="02040503050406030204" pitchFamily="18" charset="0"/>
                                  <a:ea typeface="Cambria Math" panose="02040503050406030204" pitchFamily="18" charset="0"/>
                                </a:rPr>
                                <m:t>𝑖</m:t>
                              </m:r>
                            </m:sub>
                          </m:sSub>
                        </m:e>
                      </m:acc>
                      <m:r>
                        <a:rPr lang="pl-PL" i="1">
                          <a:latin typeface="Cambria Math" panose="02040503050406030204" pitchFamily="18" charset="0"/>
                        </a:rPr>
                        <m:t> </m:t>
                      </m:r>
                      <m:d>
                        <m:dPr>
                          <m:ctrlPr>
                            <a:rPr lang="pl-PL" i="1">
                              <a:latin typeface="Cambria Math" panose="02040503050406030204" pitchFamily="18" charset="0"/>
                            </a:rPr>
                          </m:ctrlPr>
                        </m:dPr>
                        <m:e>
                          <m:r>
                            <a:rPr lang="pl-PL" i="1">
                              <a:latin typeface="Cambria Math" panose="02040503050406030204" pitchFamily="18" charset="0"/>
                            </a:rPr>
                            <m:t>𝑡</m:t>
                          </m:r>
                        </m:e>
                      </m:d>
                      <m:r>
                        <a:rPr lang="pl-PL" b="0" i="1" smtClean="0">
                          <a:latin typeface="Cambria Math" panose="02040503050406030204" pitchFamily="18" charset="0"/>
                        </a:rPr>
                        <m:t>= </m:t>
                      </m:r>
                      <m:nary>
                        <m:naryPr>
                          <m:chr m:val="∑"/>
                          <m:ctrlPr>
                            <a:rPr lang="pl-PL" b="0" i="1" smtClean="0">
                              <a:latin typeface="Cambria Math" panose="02040503050406030204" pitchFamily="18" charset="0"/>
                            </a:rPr>
                          </m:ctrlPr>
                        </m:naryPr>
                        <m:sub>
                          <m:r>
                            <m:rPr>
                              <m:brk m:alnAt="23"/>
                            </m:rPr>
                            <a:rPr lang="pl-PL" b="0" i="1" smtClean="0">
                              <a:latin typeface="Cambria Math" panose="02040503050406030204" pitchFamily="18" charset="0"/>
                            </a:rPr>
                            <m:t>𝑘</m:t>
                          </m:r>
                          <m:r>
                            <a:rPr lang="pl-PL" b="0" i="1" smtClean="0">
                              <a:latin typeface="Cambria Math" panose="02040503050406030204" pitchFamily="18" charset="0"/>
                            </a:rPr>
                            <m:t>=1</m:t>
                          </m:r>
                        </m:sub>
                        <m:sup>
                          <m:r>
                            <a:rPr lang="pl-PL" b="0" i="1" smtClean="0">
                              <a:latin typeface="Cambria Math" panose="02040503050406030204" pitchFamily="18" charset="0"/>
                            </a:rPr>
                            <m:t>𝑚</m:t>
                          </m:r>
                        </m:sup>
                        <m:e>
                          <m:r>
                            <a:rPr lang="pl-PL" i="1">
                              <a:latin typeface="Cambria Math" panose="02040503050406030204" pitchFamily="18" charset="0"/>
                              <a:ea typeface="Cambria Math" panose="02040503050406030204" pitchFamily="18" charset="0"/>
                            </a:rPr>
                            <m:t>∆</m:t>
                          </m:r>
                          <m:acc>
                            <m:accPr>
                              <m:chr m:val="̅"/>
                              <m:ctrlPr>
                                <a:rPr lang="pl-PL" i="1">
                                  <a:latin typeface="Cambria Math" panose="02040503050406030204" pitchFamily="18" charset="0"/>
                                  <a:ea typeface="Cambria Math" panose="02040503050406030204" pitchFamily="18" charset="0"/>
                                </a:rPr>
                              </m:ctrlPr>
                            </m:accPr>
                            <m:e>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𝑟</m:t>
                                  </m:r>
                                </m:e>
                                <m:sub>
                                  <m:r>
                                    <a:rPr lang="pl-PL" i="1">
                                      <a:latin typeface="Cambria Math" panose="02040503050406030204" pitchFamily="18" charset="0"/>
                                      <a:ea typeface="Cambria Math" panose="02040503050406030204" pitchFamily="18" charset="0"/>
                                    </a:rPr>
                                    <m:t>𝑖</m:t>
                                  </m:r>
                                  <m:r>
                                    <a:rPr lang="pl-PL" i="1">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𝑘</m:t>
                                  </m:r>
                                </m:sub>
                              </m:sSub>
                            </m:e>
                          </m:acc>
                          <m:r>
                            <a:rPr lang="pl-PL" i="1">
                              <a:latin typeface="Cambria Math" panose="02040503050406030204" pitchFamily="18" charset="0"/>
                            </a:rPr>
                            <m:t> </m:t>
                          </m:r>
                          <m:d>
                            <m:dPr>
                              <m:ctrlPr>
                                <a:rPr lang="pl-PL" i="1">
                                  <a:latin typeface="Cambria Math" panose="02040503050406030204" pitchFamily="18" charset="0"/>
                                </a:rPr>
                              </m:ctrlPr>
                            </m:dPr>
                            <m:e>
                              <m:r>
                                <a:rPr lang="pl-PL" i="1">
                                  <a:latin typeface="Cambria Math" panose="02040503050406030204" pitchFamily="18" charset="0"/>
                                </a:rPr>
                                <m:t>𝑡</m:t>
                              </m:r>
                            </m:e>
                          </m:d>
                        </m:e>
                      </m:nary>
                    </m:oMath>
                  </m:oMathPara>
                </a14:m>
                <a:endParaRPr lang="pl-PL" dirty="0"/>
              </a:p>
              <a:p>
                <a:pPr marL="285750" indent="-285750">
                  <a:buFont typeface="Arial" panose="020B0604020202020204" pitchFamily="34" charset="0"/>
                  <a:buChar char="•"/>
                </a:pPr>
                <a:endParaRPr lang="pl-PL" i="1" dirty="0"/>
              </a:p>
            </p:txBody>
          </p:sp>
        </mc:Choice>
        <mc:Fallback xmlns="">
          <p:sp>
            <p:nvSpPr>
              <p:cNvPr id="2" name="TextBox 1">
                <a:extLst>
                  <a:ext uri="{FF2B5EF4-FFF2-40B4-BE49-F238E27FC236}">
                    <a16:creationId xmlns:a16="http://schemas.microsoft.com/office/drawing/2014/main" id="{EA2E8093-98D0-F5AB-4BB0-80BDEE4B801B}"/>
                  </a:ext>
                </a:extLst>
              </p:cNvPr>
              <p:cNvSpPr txBox="1">
                <a:spLocks noRot="1" noChangeAspect="1" noMove="1" noResize="1" noEditPoints="1" noAdjustHandles="1" noChangeArrowheads="1" noChangeShapeType="1" noTextEdit="1"/>
              </p:cNvSpPr>
              <p:nvPr/>
            </p:nvSpPr>
            <p:spPr>
              <a:xfrm>
                <a:off x="301925" y="301925"/>
                <a:ext cx="6191085" cy="2851550"/>
              </a:xfrm>
              <a:prstGeom prst="rect">
                <a:avLst/>
              </a:prstGeom>
              <a:blipFill>
                <a:blip r:embed="rId2"/>
                <a:stretch>
                  <a:fillRect l="-887" t="-1071" r="-99"/>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2242453-51C5-368C-653F-FD4445AA4A04}"/>
                  </a:ext>
                </a:extLst>
              </p:cNvPr>
              <p:cNvSpPr txBox="1"/>
              <p:nvPr/>
            </p:nvSpPr>
            <p:spPr>
              <a:xfrm>
                <a:off x="6590345" y="263342"/>
                <a:ext cx="5452130" cy="12813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l-PL" sz="2400" b="0" i="1" smtClean="0">
                              <a:latin typeface="Cambria Math" panose="02040503050406030204" pitchFamily="18" charset="0"/>
                            </a:rPr>
                          </m:ctrlPr>
                        </m:sSupPr>
                        <m:e>
                          <m:r>
                            <a:rPr lang="pl-PL" sz="2400" b="0" i="1" smtClean="0">
                              <a:latin typeface="Cambria Math" panose="02040503050406030204" pitchFamily="18" charset="0"/>
                            </a:rPr>
                            <m:t>𝐷</m:t>
                          </m:r>
                        </m:e>
                        <m:sup>
                          <m:r>
                            <a:rPr lang="pl-PL" sz="2400" b="0" i="1" smtClean="0">
                              <a:latin typeface="Cambria Math" panose="02040503050406030204" pitchFamily="18" charset="0"/>
                            </a:rPr>
                            <m:t>∗</m:t>
                          </m:r>
                        </m:sup>
                      </m:sSup>
                      <m:r>
                        <a:rPr lang="pl-PL" sz="2400" b="0" i="1" smtClean="0">
                          <a:latin typeface="Cambria Math" panose="02040503050406030204" pitchFamily="18" charset="0"/>
                        </a:rPr>
                        <m:t>=</m:t>
                      </m:r>
                      <m:func>
                        <m:funcPr>
                          <m:ctrlPr>
                            <a:rPr lang="pt-BR" sz="2400" b="0" i="1" smtClean="0">
                              <a:latin typeface="Cambria Math" panose="02040503050406030204" pitchFamily="18" charset="0"/>
                            </a:rPr>
                          </m:ctrlPr>
                        </m:funcPr>
                        <m:fName>
                          <m:limLow>
                            <m:limLowPr>
                              <m:ctrlPr>
                                <a:rPr lang="pt-BR" sz="2400" b="0" i="1" smtClean="0">
                                  <a:latin typeface="Cambria Math" panose="02040503050406030204" pitchFamily="18" charset="0"/>
                                </a:rPr>
                              </m:ctrlPr>
                            </m:limLowPr>
                            <m:e>
                              <m:r>
                                <m:rPr>
                                  <m:sty m:val="p"/>
                                </m:rPr>
                                <a:rPr lang="pt-BR" sz="2400" b="0" i="0" smtClean="0">
                                  <a:latin typeface="Cambria Math" panose="02040503050406030204" pitchFamily="18" charset="0"/>
                                </a:rPr>
                                <m:t>lim</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𝑑</m:t>
                                  </m:r>
                                </m:num>
                                <m:den>
                                  <m:r>
                                    <a:rPr lang="pt-BR" sz="2400" b="0" i="1" smtClean="0">
                                      <a:latin typeface="Cambria Math" panose="02040503050406030204" pitchFamily="18" charset="0"/>
                                    </a:rPr>
                                    <m:t>𝑑</m:t>
                                  </m:r>
                                  <m:r>
                                    <a:rPr lang="pl-PL" sz="2400" b="0" i="1" smtClean="0">
                                      <a:latin typeface="Cambria Math" panose="02040503050406030204" pitchFamily="18" charset="0"/>
                                    </a:rPr>
                                    <m:t>𝑡</m:t>
                                  </m:r>
                                </m:den>
                              </m:f>
                            </m:e>
                            <m:lim>
                              <m:r>
                                <a:rPr lang="pl-PL" sz="2400" b="0" i="1" smtClean="0">
                                  <a:latin typeface="Cambria Math" panose="02040503050406030204" pitchFamily="18" charset="0"/>
                                </a:rPr>
                                <m:t>𝑡</m:t>
                              </m:r>
                              <m:r>
                                <a:rPr lang="pt-BR" sz="2400" b="0" i="1" smtClean="0">
                                  <a:latin typeface="Cambria Math" panose="02040503050406030204" pitchFamily="18" charset="0"/>
                                </a:rPr>
                                <m:t>→∞</m:t>
                              </m:r>
                            </m:lim>
                          </m:limLow>
                        </m:fName>
                        <m:e>
                          <m:d>
                            <m:dPr>
                              <m:begChr m:val="["/>
                              <m:endChr m:val="]"/>
                              <m:ctrlPr>
                                <a:rPr lang="pt-BR" sz="2400" b="0" i="1" smtClean="0">
                                  <a:latin typeface="Cambria Math" panose="02040503050406030204" pitchFamily="18" charset="0"/>
                                </a:rPr>
                              </m:ctrlPr>
                            </m:dPr>
                            <m:e>
                              <m:f>
                                <m:fPr>
                                  <m:ctrlPr>
                                    <a:rPr lang="pt-BR" sz="2400" b="0" i="1" smtClean="0">
                                      <a:latin typeface="Cambria Math" panose="02040503050406030204" pitchFamily="18" charset="0"/>
                                    </a:rPr>
                                  </m:ctrlPr>
                                </m:fPr>
                                <m:num>
                                  <m:r>
                                    <a:rPr lang="pl-PL" sz="2400" b="0" i="1" smtClean="0">
                                      <a:latin typeface="Cambria Math" panose="02040503050406030204" pitchFamily="18" charset="0"/>
                                    </a:rPr>
                                    <m:t>1</m:t>
                                  </m:r>
                                </m:num>
                                <m:den>
                                  <m:r>
                                    <a:rPr lang="pl-PL" sz="2400" b="0" i="1" smtClean="0">
                                      <a:latin typeface="Cambria Math" panose="02040503050406030204" pitchFamily="18" charset="0"/>
                                    </a:rPr>
                                    <m:t>2</m:t>
                                  </m:r>
                                  <m:r>
                                    <a:rPr lang="pl-PL" sz="2400" b="0" i="1" smtClean="0">
                                      <a:latin typeface="Cambria Math" panose="02040503050406030204" pitchFamily="18" charset="0"/>
                                    </a:rPr>
                                    <m:t>𝑑</m:t>
                                  </m:r>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𝑁</m:t>
                                      </m:r>
                                    </m:e>
                                    <m:sub>
                                      <m:r>
                                        <a:rPr lang="pl-PL" sz="2400" b="0" i="1" smtClean="0">
                                          <a:latin typeface="Cambria Math" panose="02040503050406030204" pitchFamily="18" charset="0"/>
                                        </a:rPr>
                                        <m:t>𝑎</m:t>
                                      </m:r>
                                    </m:sub>
                                  </m:sSub>
                                </m:den>
                              </m:f>
                              <m:d>
                                <m:dPr>
                                  <m:ctrlPr>
                                    <a:rPr lang="pt-BR" sz="2400" b="0" i="1" smtClean="0">
                                      <a:latin typeface="Cambria Math" panose="02040503050406030204" pitchFamily="18" charset="0"/>
                                    </a:rPr>
                                  </m:ctrlPr>
                                </m:dPr>
                                <m:e>
                                  <m:nary>
                                    <m:naryPr>
                                      <m:chr m:val="∑"/>
                                      <m:ctrlPr>
                                        <a:rPr lang="pt-BR" sz="2400" b="0" i="1" smtClean="0">
                                          <a:latin typeface="Cambria Math" panose="02040503050406030204" pitchFamily="18" charset="0"/>
                                        </a:rPr>
                                      </m:ctrlPr>
                                    </m:naryPr>
                                    <m:sub>
                                      <m:r>
                                        <m:rPr>
                                          <m:brk m:alnAt="23"/>
                                        </m:rPr>
                                        <a:rPr lang="pl-PL" sz="2400" b="0" i="1" smtClean="0">
                                          <a:latin typeface="Cambria Math" panose="02040503050406030204" pitchFamily="18" charset="0"/>
                                        </a:rPr>
                                        <m:t>𝑖</m:t>
                                      </m:r>
                                      <m:r>
                                        <a:rPr lang="pl-PL" sz="2400" b="0" i="1" smtClean="0">
                                          <a:latin typeface="Cambria Math" panose="02040503050406030204" pitchFamily="18" charset="0"/>
                                        </a:rPr>
                                        <m:t>=1</m:t>
                                      </m:r>
                                    </m:sub>
                                    <m:sup>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𝑁</m:t>
                                          </m:r>
                                        </m:e>
                                        <m:sub>
                                          <m:r>
                                            <a:rPr lang="pl-PL" sz="2400" b="0" i="1" smtClean="0">
                                              <a:latin typeface="Cambria Math" panose="02040503050406030204" pitchFamily="18" charset="0"/>
                                            </a:rPr>
                                            <m:t>𝑎</m:t>
                                          </m:r>
                                        </m:sub>
                                      </m:sSub>
                                    </m:sup>
                                    <m:e>
                                      <m:r>
                                        <a:rPr lang="pl-PL" sz="2400" b="0" i="1" smtClean="0">
                                          <a:latin typeface="Cambria Math" panose="02040503050406030204" pitchFamily="18" charset="0"/>
                                        </a:rPr>
                                        <m:t>(</m:t>
                                      </m:r>
                                      <m:r>
                                        <a:rPr lang="pl-PL" sz="2400" b="0" i="1" smtClean="0">
                                          <a:latin typeface="Cambria Math" panose="02040503050406030204" pitchFamily="18" charset="0"/>
                                          <a:ea typeface="Cambria Math" panose="02040503050406030204" pitchFamily="18" charset="0"/>
                                        </a:rPr>
                                        <m:t>∆</m:t>
                                      </m:r>
                                      <m:acc>
                                        <m:accPr>
                                          <m:chr m:val="̅"/>
                                          <m:ctrlPr>
                                            <a:rPr lang="pl-PL" sz="2400" b="0" i="1" smtClean="0">
                                              <a:latin typeface="Cambria Math" panose="02040503050406030204" pitchFamily="18" charset="0"/>
                                              <a:ea typeface="Cambria Math" panose="02040503050406030204" pitchFamily="18" charset="0"/>
                                            </a:rPr>
                                          </m:ctrlPr>
                                        </m:accPr>
                                        <m:e>
                                          <m:sSub>
                                            <m:sSubPr>
                                              <m:ctrlPr>
                                                <a:rPr lang="pl-PL" sz="2400" b="0" i="1" smtClean="0">
                                                  <a:latin typeface="Cambria Math" panose="02040503050406030204" pitchFamily="18" charset="0"/>
                                                  <a:ea typeface="Cambria Math" panose="02040503050406030204" pitchFamily="18" charset="0"/>
                                                </a:rPr>
                                              </m:ctrlPr>
                                            </m:sSubPr>
                                            <m:e>
                                              <m:r>
                                                <a:rPr lang="pl-PL" sz="2400" b="0" i="1" smtClean="0">
                                                  <a:latin typeface="Cambria Math" panose="02040503050406030204" pitchFamily="18" charset="0"/>
                                                  <a:ea typeface="Cambria Math" panose="02040503050406030204" pitchFamily="18" charset="0"/>
                                                </a:rPr>
                                                <m:t>𝑅</m:t>
                                              </m:r>
                                            </m:e>
                                            <m:sub>
                                              <m:r>
                                                <a:rPr lang="pl-PL" sz="2400" b="0" i="1" smtClean="0">
                                                  <a:latin typeface="Cambria Math" panose="02040503050406030204" pitchFamily="18" charset="0"/>
                                                  <a:ea typeface="Cambria Math" panose="02040503050406030204" pitchFamily="18" charset="0"/>
                                                </a:rPr>
                                                <m:t>𝑖</m:t>
                                              </m:r>
                                            </m:sub>
                                          </m:sSub>
                                        </m:e>
                                      </m:acc>
                                      <m:sSup>
                                        <m:sSupPr>
                                          <m:ctrlPr>
                                            <a:rPr lang="pl-PL" sz="2400" b="0" i="1" smtClean="0">
                                              <a:latin typeface="Cambria Math" panose="02040503050406030204" pitchFamily="18" charset="0"/>
                                            </a:rPr>
                                          </m:ctrlPr>
                                        </m:sSupPr>
                                        <m:e>
                                          <m:d>
                                            <m:dPr>
                                              <m:ctrlPr>
                                                <a:rPr lang="pl-PL" sz="2400" b="0" i="1" smtClean="0">
                                                  <a:latin typeface="Cambria Math" panose="02040503050406030204" pitchFamily="18" charset="0"/>
                                                </a:rPr>
                                              </m:ctrlPr>
                                            </m:dPr>
                                            <m:e>
                                              <m:r>
                                                <a:rPr lang="pl-PL" sz="2400" b="0" i="1" smtClean="0">
                                                  <a:latin typeface="Cambria Math" panose="02040503050406030204" pitchFamily="18" charset="0"/>
                                                </a:rPr>
                                                <m:t>𝑡</m:t>
                                              </m:r>
                                            </m:e>
                                          </m:d>
                                        </m:e>
                                        <m:sup>
                                          <m:r>
                                            <a:rPr lang="pl-PL" sz="2400" b="0" i="1" smtClean="0">
                                              <a:latin typeface="Cambria Math" panose="02040503050406030204" pitchFamily="18" charset="0"/>
                                            </a:rPr>
                                            <m:t>2</m:t>
                                          </m:r>
                                        </m:sup>
                                      </m:sSup>
                                      <m:r>
                                        <a:rPr lang="pl-PL" sz="2400" b="0" i="1" smtClean="0">
                                          <a:latin typeface="Cambria Math" panose="02040503050406030204" pitchFamily="18" charset="0"/>
                                        </a:rPr>
                                        <m:t>)</m:t>
                                      </m:r>
                                    </m:e>
                                  </m:nary>
                                </m:e>
                              </m:d>
                            </m:e>
                          </m:d>
                        </m:e>
                      </m:func>
                    </m:oMath>
                  </m:oMathPara>
                </a14:m>
                <a:endParaRPr lang="pl-PL" dirty="0"/>
              </a:p>
            </p:txBody>
          </p:sp>
        </mc:Choice>
        <mc:Fallback xmlns="">
          <p:sp>
            <p:nvSpPr>
              <p:cNvPr id="13" name="TextBox 12">
                <a:extLst>
                  <a:ext uri="{FF2B5EF4-FFF2-40B4-BE49-F238E27FC236}">
                    <a16:creationId xmlns:a16="http://schemas.microsoft.com/office/drawing/2014/main" id="{62242453-51C5-368C-653F-FD4445AA4A04}"/>
                  </a:ext>
                </a:extLst>
              </p:cNvPr>
              <p:cNvSpPr txBox="1">
                <a:spLocks noRot="1" noChangeAspect="1" noMove="1" noResize="1" noEditPoints="1" noAdjustHandles="1" noChangeArrowheads="1" noChangeShapeType="1" noTextEdit="1"/>
              </p:cNvSpPr>
              <p:nvPr/>
            </p:nvSpPr>
            <p:spPr>
              <a:xfrm>
                <a:off x="6590345" y="263342"/>
                <a:ext cx="5452130" cy="1281376"/>
              </a:xfrm>
              <a:prstGeom prst="rect">
                <a:avLst/>
              </a:prstGeom>
              <a:blipFill>
                <a:blip r:embed="rId3"/>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8FC6E94-5278-3F56-79C0-74B38CAE1993}"/>
                  </a:ext>
                </a:extLst>
              </p:cNvPr>
              <p:cNvSpPr txBox="1"/>
              <p:nvPr/>
            </p:nvSpPr>
            <p:spPr>
              <a:xfrm>
                <a:off x="4643983" y="3336294"/>
                <a:ext cx="6509972" cy="2862322"/>
              </a:xfrm>
              <a:prstGeom prst="rect">
                <a:avLst/>
              </a:prstGeom>
              <a:noFill/>
            </p:spPr>
            <p:txBody>
              <a:bodyPr wrap="square" rtlCol="0">
                <a:spAutoFit/>
              </a:bodyPr>
              <a:lstStyle/>
              <a:p>
                <a:r>
                  <a:rPr lang="pl-PL" i="1" dirty="0"/>
                  <a:t>The </a:t>
                </a:r>
                <a:r>
                  <a:rPr lang="pl-PL" i="1" dirty="0" err="1"/>
                  <a:t>jump</a:t>
                </a:r>
                <a:r>
                  <a:rPr lang="pl-PL" i="1" dirty="0"/>
                  <a:t> </a:t>
                </a:r>
                <a:r>
                  <a:rPr lang="pl-PL" i="1" dirty="0" err="1"/>
                  <a:t>sequence</a:t>
                </a:r>
                <a:r>
                  <a:rPr lang="pl-PL" i="1" dirty="0"/>
                  <a:t> </a:t>
                </a:r>
                <a:r>
                  <a:rPr lang="pl-PL" i="1" dirty="0" err="1"/>
                  <a:t>shown</a:t>
                </a:r>
                <a:r>
                  <a:rPr lang="pl-PL" i="1" dirty="0"/>
                  <a:t> </a:t>
                </a:r>
                <a:r>
                  <a:rPr lang="pl-PL" i="1" dirty="0" err="1"/>
                  <a:t>is</a:t>
                </a:r>
                <a:r>
                  <a:rPr lang="pl-PL" i="1" dirty="0"/>
                  <a:t> </a:t>
                </a:r>
                <a:r>
                  <a:rPr lang="pl-PL" i="1" dirty="0" err="1"/>
                  <a:t>only</a:t>
                </a:r>
                <a:r>
                  <a:rPr lang="pl-PL" i="1" dirty="0"/>
                  <a:t> </a:t>
                </a:r>
                <a:r>
                  <a:rPr lang="pl-PL" i="1" dirty="0" err="1"/>
                  <a:t>exemplary</a:t>
                </a:r>
                <a:r>
                  <a:rPr lang="pl-PL" i="1" dirty="0"/>
                  <a:t> of the </a:t>
                </a:r>
                <a:r>
                  <a:rPr lang="pl-PL" i="1" dirty="0" err="1"/>
                  <a:t>almost</a:t>
                </a:r>
                <a:r>
                  <a:rPr lang="pl-PL" i="1" dirty="0"/>
                  <a:t> </a:t>
                </a:r>
                <a:r>
                  <a:rPr lang="pl-PL" i="1" dirty="0" err="1"/>
                  <a:t>infinite</a:t>
                </a:r>
                <a:r>
                  <a:rPr lang="pl-PL" i="1" dirty="0"/>
                  <a:t> </a:t>
                </a:r>
                <a:r>
                  <a:rPr lang="pl-PL" i="1" dirty="0" err="1"/>
                  <a:t>possible</a:t>
                </a:r>
                <a:r>
                  <a:rPr lang="pl-PL" i="1" dirty="0"/>
                  <a:t> </a:t>
                </a:r>
                <a:r>
                  <a:rPr lang="pl-PL" i="1" dirty="0" err="1"/>
                  <a:t>displacements</a:t>
                </a:r>
                <a:r>
                  <a:rPr lang="pl-PL" i="1" dirty="0"/>
                  <a:t> </a:t>
                </a:r>
                <a:r>
                  <a:rPr lang="pl-PL" i="1" dirty="0" err="1"/>
                  <a:t>this</a:t>
                </a:r>
                <a:r>
                  <a:rPr lang="pl-PL" i="1" dirty="0"/>
                  <a:t> </a:t>
                </a:r>
                <a:r>
                  <a:rPr lang="pl-PL" i="1" dirty="0" err="1"/>
                  <a:t>ion</a:t>
                </a:r>
                <a:r>
                  <a:rPr lang="pl-PL" i="1" dirty="0"/>
                  <a:t> </a:t>
                </a:r>
                <a:r>
                  <a:rPr lang="pl-PL" i="1" dirty="0" err="1"/>
                  <a:t>can</a:t>
                </a:r>
                <a:r>
                  <a:rPr lang="pl-PL" i="1" dirty="0"/>
                  <a:t> </a:t>
                </a:r>
                <a:r>
                  <a:rPr lang="pl-PL" i="1" dirty="0" err="1"/>
                  <a:t>perform</a:t>
                </a:r>
                <a:r>
                  <a:rPr lang="pl-PL" i="1" dirty="0"/>
                  <a:t>.</a:t>
                </a:r>
              </a:p>
              <a:p>
                <a:endParaRPr lang="pl-PL" i="1" dirty="0"/>
              </a:p>
              <a:p>
                <a:endParaRPr lang="pl-PL" i="1" dirty="0"/>
              </a:p>
              <a:p>
                <a:r>
                  <a:rPr lang="pl-PL" i="1" dirty="0"/>
                  <a:t>For the </a:t>
                </a:r>
                <a:r>
                  <a:rPr lang="pl-PL" i="1" dirty="0" err="1"/>
                  <a:t>actual</a:t>
                </a:r>
                <a:r>
                  <a:rPr lang="pl-PL" i="1" dirty="0"/>
                  <a:t> </a:t>
                </a:r>
                <a:r>
                  <a:rPr lang="pl-PL" i="1" dirty="0" err="1"/>
                  <a:t>calculation</a:t>
                </a:r>
                <a:r>
                  <a:rPr lang="pl-PL" i="1" dirty="0"/>
                  <a:t> in </a:t>
                </a:r>
                <a:r>
                  <a:rPr lang="pl-PL" i="1" dirty="0" err="1"/>
                  <a:t>Python</a:t>
                </a:r>
                <a:r>
                  <a:rPr lang="pl-PL" i="1" dirty="0"/>
                  <a:t> </a:t>
                </a:r>
                <a:r>
                  <a:rPr lang="pl-PL" i="1" dirty="0" err="1"/>
                  <a:t>I’m</a:t>
                </a:r>
                <a:r>
                  <a:rPr lang="pl-PL" i="1" dirty="0"/>
                  <a:t> </a:t>
                </a:r>
                <a:r>
                  <a:rPr lang="pl-PL" i="1" dirty="0" err="1"/>
                  <a:t>using</a:t>
                </a:r>
                <a:r>
                  <a:rPr lang="pl-PL" i="1" dirty="0"/>
                  <a:t> </a:t>
                </a:r>
                <a:r>
                  <a:rPr lang="pl-PL" i="1" dirty="0" err="1"/>
                  <a:t>windowed</a:t>
                </a:r>
                <a:r>
                  <a:rPr lang="pl-PL" i="1" dirty="0"/>
                  <a:t> version of </a:t>
                </a:r>
                <a:r>
                  <a:rPr lang="pl-PL" i="1" dirty="0" err="1"/>
                  <a:t>mean</a:t>
                </a:r>
                <a:r>
                  <a:rPr lang="pl-PL" i="1" dirty="0"/>
                  <a:t> </a:t>
                </a:r>
                <a:r>
                  <a:rPr lang="pl-PL" i="1" dirty="0" err="1"/>
                  <a:t>squared</a:t>
                </a:r>
                <a:r>
                  <a:rPr lang="pl-PL" i="1" dirty="0"/>
                  <a:t> </a:t>
                </a:r>
                <a:r>
                  <a:rPr lang="pl-PL" i="1" dirty="0" err="1"/>
                  <a:t>displacement</a:t>
                </a:r>
                <a:r>
                  <a:rPr lang="pl-PL" i="1" dirty="0"/>
                  <a:t> </a:t>
                </a:r>
                <a:r>
                  <a:rPr lang="pl-PL" i="1" dirty="0" err="1"/>
                  <a:t>where</a:t>
                </a:r>
                <a:r>
                  <a:rPr lang="pl-PL" i="1" dirty="0"/>
                  <a:t> </a:t>
                </a:r>
                <a:r>
                  <a:rPr lang="pl-PL" i="1" dirty="0" err="1"/>
                  <a:t>it</a:t>
                </a:r>
                <a:r>
                  <a:rPr lang="pl-PL" i="1" dirty="0"/>
                  <a:t> </a:t>
                </a:r>
                <a:r>
                  <a:rPr lang="pl-PL" i="1" dirty="0" err="1"/>
                  <a:t>is</a:t>
                </a:r>
                <a:r>
                  <a:rPr lang="pl-PL" i="1" dirty="0"/>
                  <a:t> </a:t>
                </a:r>
                <a:r>
                  <a:rPr lang="pl-PL" i="1" dirty="0" err="1"/>
                  <a:t>averaged</a:t>
                </a:r>
                <a:r>
                  <a:rPr lang="pl-PL" i="1" dirty="0"/>
                  <a:t> </a:t>
                </a:r>
                <a:r>
                  <a:rPr lang="pl-PL" i="1" dirty="0" err="1"/>
                  <a:t>over</a:t>
                </a:r>
                <a:r>
                  <a:rPr lang="pl-PL" i="1" dirty="0"/>
                  <a:t> </a:t>
                </a:r>
                <a:r>
                  <a:rPr lang="pl-PL" i="1" dirty="0" err="1"/>
                  <a:t>all</a:t>
                </a:r>
                <a:r>
                  <a:rPr lang="pl-PL" i="1" dirty="0"/>
                  <a:t> </a:t>
                </a:r>
                <a:r>
                  <a:rPr lang="pl-PL" i="1" dirty="0" err="1"/>
                  <a:t>possible</a:t>
                </a:r>
                <a:r>
                  <a:rPr lang="pl-PL" i="1" dirty="0"/>
                  <a:t> lag </a:t>
                </a:r>
                <a:r>
                  <a:rPr lang="pl-PL" i="1" dirty="0" err="1"/>
                  <a:t>times</a:t>
                </a:r>
                <a:r>
                  <a:rPr lang="pl-PL" i="1" dirty="0"/>
                  <a:t> </a:t>
                </a:r>
                <a14:m>
                  <m:oMath xmlns:m="http://schemas.openxmlformats.org/officeDocument/2006/math">
                    <m:r>
                      <a:rPr lang="pl-PL" i="1" smtClean="0">
                        <a:latin typeface="Cambria Math" panose="02040503050406030204" pitchFamily="18" charset="0"/>
                        <a:ea typeface="Cambria Math" panose="02040503050406030204" pitchFamily="18" charset="0"/>
                      </a:rPr>
                      <m:t>𝜏</m:t>
                    </m:r>
                    <m:r>
                      <a:rPr lang="pl-PL" b="0" i="1" smtClean="0">
                        <a:latin typeface="Cambria Math" panose="02040503050406030204" pitchFamily="18" charset="0"/>
                        <a:ea typeface="Cambria Math" panose="02040503050406030204" pitchFamily="18" charset="0"/>
                      </a:rPr>
                      <m:t>≤ </m:t>
                    </m:r>
                    <m:sSub>
                      <m:sSubPr>
                        <m:ctrlPr>
                          <a:rPr lang="pl-PL" b="0" i="1" smtClean="0">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𝜏</m:t>
                        </m:r>
                      </m:e>
                      <m:sub>
                        <m:r>
                          <a:rPr lang="pl-PL" b="0" i="1" smtClean="0">
                            <a:latin typeface="Cambria Math" panose="02040503050406030204" pitchFamily="18" charset="0"/>
                            <a:ea typeface="Cambria Math" panose="02040503050406030204" pitchFamily="18" charset="0"/>
                          </a:rPr>
                          <m:t>𝑚𝑎𝑥</m:t>
                        </m:r>
                      </m:sub>
                    </m:sSub>
                  </m:oMath>
                </a14:m>
                <a:r>
                  <a:rPr lang="pl-PL" i="1" dirty="0"/>
                  <a:t>, </a:t>
                </a:r>
                <a:r>
                  <a:rPr lang="pl-PL" i="1" dirty="0" err="1"/>
                  <a:t>where</a:t>
                </a:r>
                <a:r>
                  <a:rPr lang="pl-PL" i="1" dirty="0"/>
                  <a:t>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𝜏</m:t>
                        </m:r>
                      </m:e>
                      <m:sub>
                        <m:r>
                          <a:rPr lang="pl-PL" i="1">
                            <a:latin typeface="Cambria Math" panose="02040503050406030204" pitchFamily="18" charset="0"/>
                            <a:ea typeface="Cambria Math" panose="02040503050406030204" pitchFamily="18" charset="0"/>
                          </a:rPr>
                          <m:t>𝑚𝑎𝑥</m:t>
                        </m:r>
                      </m:sub>
                    </m:sSub>
                  </m:oMath>
                </a14:m>
                <a:r>
                  <a:rPr lang="pl-PL" i="1" dirty="0"/>
                  <a:t> </a:t>
                </a:r>
                <a:r>
                  <a:rPr lang="pl-PL" i="1" dirty="0" err="1"/>
                  <a:t>is</a:t>
                </a:r>
                <a:r>
                  <a:rPr lang="pl-PL" i="1" dirty="0"/>
                  <a:t> the </a:t>
                </a:r>
                <a:r>
                  <a:rPr lang="pl-PL" i="1" dirty="0" err="1"/>
                  <a:t>length</a:t>
                </a:r>
                <a:r>
                  <a:rPr lang="pl-PL" i="1" dirty="0"/>
                  <a:t> of the </a:t>
                </a:r>
                <a:r>
                  <a:rPr lang="pl-PL" i="1" dirty="0" err="1"/>
                  <a:t>trajectory</a:t>
                </a:r>
                <a:r>
                  <a:rPr lang="pl-PL" i="1" dirty="0"/>
                  <a:t>, </a:t>
                </a:r>
                <a:r>
                  <a:rPr lang="pl-PL" i="1" dirty="0" err="1"/>
                  <a:t>thereby</a:t>
                </a:r>
                <a:r>
                  <a:rPr lang="pl-PL" i="1" dirty="0"/>
                  <a:t> </a:t>
                </a:r>
                <a:r>
                  <a:rPr lang="pl-PL" i="1" dirty="0" err="1"/>
                  <a:t>maximizing</a:t>
                </a:r>
                <a:r>
                  <a:rPr lang="pl-PL" i="1" dirty="0"/>
                  <a:t> the numer of </a:t>
                </a:r>
                <a:r>
                  <a:rPr lang="pl-PL" i="1" dirty="0" err="1"/>
                  <a:t>samples</a:t>
                </a:r>
                <a:r>
                  <a:rPr lang="pl-PL" i="1" dirty="0"/>
                  <a:t>.</a:t>
                </a:r>
              </a:p>
            </p:txBody>
          </p:sp>
        </mc:Choice>
        <mc:Fallback xmlns="">
          <p:sp>
            <p:nvSpPr>
              <p:cNvPr id="20" name="TextBox 19">
                <a:extLst>
                  <a:ext uri="{FF2B5EF4-FFF2-40B4-BE49-F238E27FC236}">
                    <a16:creationId xmlns:a16="http://schemas.microsoft.com/office/drawing/2014/main" id="{A8FC6E94-5278-3F56-79C0-74B38CAE1993}"/>
                  </a:ext>
                </a:extLst>
              </p:cNvPr>
              <p:cNvSpPr txBox="1">
                <a:spLocks noRot="1" noChangeAspect="1" noMove="1" noResize="1" noEditPoints="1" noAdjustHandles="1" noChangeArrowheads="1" noChangeShapeType="1" noTextEdit="1"/>
              </p:cNvSpPr>
              <p:nvPr/>
            </p:nvSpPr>
            <p:spPr>
              <a:xfrm>
                <a:off x="4643983" y="3336294"/>
                <a:ext cx="6509972" cy="2862322"/>
              </a:xfrm>
              <a:prstGeom prst="rect">
                <a:avLst/>
              </a:prstGeom>
              <a:blipFill>
                <a:blip r:embed="rId4"/>
                <a:stretch>
                  <a:fillRect l="-843" t="-851" b="-2553"/>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A790C5C-74A4-16BE-3DEE-3900E9863815}"/>
                  </a:ext>
                </a:extLst>
              </p:cNvPr>
              <p:cNvSpPr txBox="1"/>
              <p:nvPr/>
            </p:nvSpPr>
            <p:spPr>
              <a:xfrm>
                <a:off x="6590345" y="1727537"/>
                <a:ext cx="4675517" cy="1754326"/>
              </a:xfrm>
              <a:prstGeom prst="rect">
                <a:avLst/>
              </a:prstGeom>
              <a:noFill/>
            </p:spPr>
            <p:txBody>
              <a:bodyPr wrap="square" rtlCol="0">
                <a:spAutoFit/>
              </a:bodyPr>
              <a:lstStyle/>
              <a:p>
                <a:r>
                  <a:rPr lang="pl-PL" dirty="0"/>
                  <a:t>Wher</a:t>
                </a:r>
                <a:r>
                  <a:rPr lang="pl-PL" dirty="0" err="1"/>
                  <a:t>e</a:t>
                </a:r>
                <a:r>
                  <a:rPr lang="pl-PL" dirty="0"/>
                  <a:t> d </a:t>
                </a:r>
                <a:r>
                  <a:rPr lang="pl-PL" dirty="0" err="1"/>
                  <a:t>is</a:t>
                </a:r>
                <a:r>
                  <a:rPr lang="pl-PL" dirty="0"/>
                  <a:t> the </a:t>
                </a:r>
                <a:r>
                  <a:rPr lang="pl-PL" dirty="0" err="1"/>
                  <a:t>dimensionality</a:t>
                </a:r>
                <a:r>
                  <a:rPr lang="pl-PL" dirty="0"/>
                  <a:t> of the transport, </a:t>
                </a:r>
                <a:r>
                  <a:rPr lang="pl-PL" dirty="0" err="1"/>
                  <a:t>while</a:t>
                </a:r>
                <a:r>
                  <a:rPr lang="pl-PL" dirty="0"/>
                  <a:t> N</a:t>
                </a:r>
                <a:r>
                  <a:rPr lang="pl-PL" baseline="-25000" dirty="0"/>
                  <a:t>a</a:t>
                </a:r>
                <a:r>
                  <a:rPr lang="pl-PL" dirty="0"/>
                  <a:t> and </a:t>
                </a:r>
                <a14:m>
                  <m:oMath xmlns:m="http://schemas.openxmlformats.org/officeDocument/2006/math">
                    <m:r>
                      <a:rPr lang="pl-PL" sz="1800" b="0" i="1" smtClean="0">
                        <a:latin typeface="Cambria Math" panose="02040503050406030204" pitchFamily="18" charset="0"/>
                        <a:ea typeface="Cambria Math" panose="02040503050406030204" pitchFamily="18" charset="0"/>
                      </a:rPr>
                      <m:t>∆</m:t>
                    </m:r>
                    <m:acc>
                      <m:accPr>
                        <m:chr m:val="̅"/>
                        <m:ctrlPr>
                          <a:rPr lang="pl-PL" sz="1800" b="0" i="1" smtClean="0">
                            <a:latin typeface="Cambria Math" panose="02040503050406030204" pitchFamily="18" charset="0"/>
                            <a:ea typeface="Cambria Math" panose="02040503050406030204" pitchFamily="18" charset="0"/>
                          </a:rPr>
                        </m:ctrlPr>
                      </m:accPr>
                      <m:e>
                        <m:sSub>
                          <m:sSubPr>
                            <m:ctrlPr>
                              <a:rPr lang="pl-PL" sz="1800" b="0" i="1" smtClean="0">
                                <a:latin typeface="Cambria Math" panose="02040503050406030204" pitchFamily="18" charset="0"/>
                                <a:ea typeface="Cambria Math" panose="02040503050406030204" pitchFamily="18" charset="0"/>
                              </a:rPr>
                            </m:ctrlPr>
                          </m:sSubPr>
                          <m:e>
                            <m:r>
                              <a:rPr lang="pl-PL" sz="1800" b="0" i="1" smtClean="0">
                                <a:latin typeface="Cambria Math" panose="02040503050406030204" pitchFamily="18" charset="0"/>
                                <a:ea typeface="Cambria Math" panose="02040503050406030204" pitchFamily="18" charset="0"/>
                              </a:rPr>
                              <m:t>𝑅</m:t>
                            </m:r>
                          </m:e>
                          <m:sub>
                            <m:r>
                              <a:rPr lang="pl-PL" sz="1800" b="0" i="1" smtClean="0">
                                <a:latin typeface="Cambria Math" panose="02040503050406030204" pitchFamily="18" charset="0"/>
                                <a:ea typeface="Cambria Math" panose="02040503050406030204" pitchFamily="18" charset="0"/>
                              </a:rPr>
                              <m:t>𝑖</m:t>
                            </m:r>
                          </m:sub>
                        </m:sSub>
                      </m:e>
                    </m:acc>
                    <m:r>
                      <a:rPr lang="pl-PL" sz="1800" b="0" i="1" smtClean="0">
                        <a:latin typeface="Cambria Math" panose="02040503050406030204" pitchFamily="18" charset="0"/>
                      </a:rPr>
                      <m:t> </m:t>
                    </m:r>
                    <m:d>
                      <m:dPr>
                        <m:ctrlPr>
                          <a:rPr lang="pl-PL" sz="1800" b="0" i="1" smtClean="0">
                            <a:latin typeface="Cambria Math" panose="02040503050406030204" pitchFamily="18" charset="0"/>
                          </a:rPr>
                        </m:ctrlPr>
                      </m:dPr>
                      <m:e>
                        <m:r>
                          <a:rPr lang="pl-PL" sz="1800" b="0" i="1" smtClean="0">
                            <a:latin typeface="Cambria Math" panose="02040503050406030204" pitchFamily="18" charset="0"/>
                          </a:rPr>
                          <m:t>𝑡</m:t>
                        </m:r>
                      </m:e>
                    </m:d>
                    <m:r>
                      <a:rPr lang="pl-PL" sz="1800" b="0" i="1" smtClean="0">
                        <a:latin typeface="Cambria Math" panose="02040503050406030204" pitchFamily="18" charset="0"/>
                      </a:rPr>
                      <m:t> </m:t>
                    </m:r>
                  </m:oMath>
                </a14:m>
                <a:r>
                  <a:rPr lang="pl-PL" dirty="0" err="1"/>
                  <a:t>are</a:t>
                </a:r>
                <a:r>
                  <a:rPr lang="pl-PL" dirty="0"/>
                  <a:t> the </a:t>
                </a:r>
                <a:r>
                  <a:rPr lang="pl-PL" dirty="0" err="1"/>
                  <a:t>number</a:t>
                </a:r>
                <a:r>
                  <a:rPr lang="pl-PL" dirty="0"/>
                  <a:t> of the </a:t>
                </a:r>
                <a:r>
                  <a:rPr lang="pl-PL" dirty="0" err="1"/>
                  <a:t>ions</a:t>
                </a:r>
                <a:r>
                  <a:rPr lang="pl-PL" dirty="0"/>
                  <a:t> of </a:t>
                </a:r>
                <a:r>
                  <a:rPr lang="pl-PL" dirty="0" err="1"/>
                  <a:t>type</a:t>
                </a:r>
                <a:r>
                  <a:rPr lang="pl-PL" dirty="0"/>
                  <a:t> a and the </a:t>
                </a:r>
                <a:r>
                  <a:rPr lang="pl-PL" dirty="0" err="1"/>
                  <a:t>time</a:t>
                </a:r>
                <a:r>
                  <a:rPr lang="pl-PL" dirty="0"/>
                  <a:t>-dependent </a:t>
                </a:r>
                <a:r>
                  <a:rPr lang="pl-PL" dirty="0" err="1"/>
                  <a:t>displacement</a:t>
                </a:r>
                <a:r>
                  <a:rPr lang="pl-PL" dirty="0"/>
                  <a:t> </a:t>
                </a:r>
                <a:r>
                  <a:rPr lang="pl-PL" dirty="0" err="1"/>
                  <a:t>vector</a:t>
                </a:r>
                <a:r>
                  <a:rPr lang="pl-PL" dirty="0"/>
                  <a:t> of the </a:t>
                </a:r>
                <a:r>
                  <a:rPr lang="pl-PL" dirty="0" err="1"/>
                  <a:t>i</a:t>
                </a:r>
                <a:r>
                  <a:rPr lang="pl-PL" baseline="30000" dirty="0" err="1"/>
                  <a:t>th</a:t>
                </a:r>
                <a:r>
                  <a:rPr lang="pl-PL" dirty="0"/>
                  <a:t> </a:t>
                </a:r>
                <a:r>
                  <a:rPr lang="pl-PL" dirty="0" err="1"/>
                  <a:t>ion</a:t>
                </a:r>
                <a:r>
                  <a:rPr lang="pl-PL" dirty="0"/>
                  <a:t>, </a:t>
                </a:r>
                <a:r>
                  <a:rPr lang="pl-PL" dirty="0" err="1"/>
                  <a:t>respectively</a:t>
                </a:r>
                <a:r>
                  <a:rPr lang="pl-PL" dirty="0"/>
                  <a:t>.</a:t>
                </a:r>
              </a:p>
              <a:p>
                <a:endParaRPr lang="pl-PL" dirty="0"/>
              </a:p>
            </p:txBody>
          </p:sp>
        </mc:Choice>
        <mc:Fallback xmlns="">
          <p:sp>
            <p:nvSpPr>
              <p:cNvPr id="24" name="TextBox 23">
                <a:extLst>
                  <a:ext uri="{FF2B5EF4-FFF2-40B4-BE49-F238E27FC236}">
                    <a16:creationId xmlns:a16="http://schemas.microsoft.com/office/drawing/2014/main" id="{1A790C5C-74A4-16BE-3DEE-3900E9863815}"/>
                  </a:ext>
                </a:extLst>
              </p:cNvPr>
              <p:cNvSpPr txBox="1">
                <a:spLocks noRot="1" noChangeAspect="1" noMove="1" noResize="1" noEditPoints="1" noAdjustHandles="1" noChangeArrowheads="1" noChangeShapeType="1" noTextEdit="1"/>
              </p:cNvSpPr>
              <p:nvPr/>
            </p:nvSpPr>
            <p:spPr>
              <a:xfrm>
                <a:off x="6590345" y="1727537"/>
                <a:ext cx="4675517" cy="1754326"/>
              </a:xfrm>
              <a:prstGeom prst="rect">
                <a:avLst/>
              </a:prstGeom>
              <a:blipFill>
                <a:blip r:embed="rId5"/>
                <a:stretch>
                  <a:fillRect l="-1043" t="-1389" r="-652"/>
                </a:stretch>
              </a:blipFill>
            </p:spPr>
            <p:txBody>
              <a:bodyPr/>
              <a:lstStyle/>
              <a:p>
                <a:r>
                  <a:rPr lang="pl-PL">
                    <a:noFill/>
                  </a:rPr>
                  <a:t> </a:t>
                </a:r>
              </a:p>
            </p:txBody>
          </p:sp>
        </mc:Fallback>
      </mc:AlternateContent>
      <p:pic>
        <p:nvPicPr>
          <p:cNvPr id="2050" name="Picture 2" descr="Details are in the caption following the image">
            <a:extLst>
              <a:ext uri="{FF2B5EF4-FFF2-40B4-BE49-F238E27FC236}">
                <a16:creationId xmlns:a16="http://schemas.microsoft.com/office/drawing/2014/main" id="{679CF577-25AD-610E-5D6C-56C0B1395D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69" y="2907102"/>
            <a:ext cx="3795622" cy="378044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DD4E2F06-EA4C-A72F-1F5D-966B6C28BFE3}"/>
              </a:ext>
            </a:extLst>
          </p:cNvPr>
          <p:cNvGrpSpPr/>
          <p:nvPr/>
        </p:nvGrpSpPr>
        <p:grpSpPr>
          <a:xfrm>
            <a:off x="6030985" y="664057"/>
            <a:ext cx="5830920" cy="1063800"/>
            <a:chOff x="6030985" y="664057"/>
            <a:chExt cx="5830920" cy="106380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7D39098-68D3-D6E6-6B13-DD6B8B892E93}"/>
                    </a:ext>
                  </a:extLst>
                </p14:cNvPr>
                <p14:cNvContentPartPr/>
                <p14:nvPr/>
              </p14:nvContentPartPr>
              <p14:xfrm>
                <a:off x="6666025" y="664057"/>
                <a:ext cx="5195880" cy="1063800"/>
              </p14:xfrm>
            </p:contentPart>
          </mc:Choice>
          <mc:Fallback xmlns="">
            <p:pic>
              <p:nvPicPr>
                <p:cNvPr id="7" name="Ink 6">
                  <a:extLst>
                    <a:ext uri="{FF2B5EF4-FFF2-40B4-BE49-F238E27FC236}">
                      <a16:creationId xmlns:a16="http://schemas.microsoft.com/office/drawing/2014/main" id="{17D39098-68D3-D6E6-6B13-DD6B8B892E93}"/>
                    </a:ext>
                  </a:extLst>
                </p:cNvPr>
                <p:cNvPicPr/>
                <p:nvPr/>
              </p:nvPicPr>
              <p:blipFill>
                <a:blip r:embed="rId8"/>
                <a:stretch>
                  <a:fillRect/>
                </a:stretch>
              </p:blipFill>
              <p:spPr>
                <a:xfrm>
                  <a:off x="6657025" y="655057"/>
                  <a:ext cx="5213520" cy="1081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F788921B-F0C5-9CC9-AEE6-AB1D9DA7079C}"/>
                    </a:ext>
                  </a:extLst>
                </p14:cNvPr>
                <p14:cNvContentPartPr/>
                <p14:nvPr/>
              </p14:nvContentPartPr>
              <p14:xfrm>
                <a:off x="6030985" y="888337"/>
                <a:ext cx="483480" cy="458280"/>
              </p14:xfrm>
            </p:contentPart>
          </mc:Choice>
          <mc:Fallback xmlns="">
            <p:pic>
              <p:nvPicPr>
                <p:cNvPr id="8" name="Ink 7">
                  <a:extLst>
                    <a:ext uri="{FF2B5EF4-FFF2-40B4-BE49-F238E27FC236}">
                      <a16:creationId xmlns:a16="http://schemas.microsoft.com/office/drawing/2014/main" id="{F788921B-F0C5-9CC9-AEE6-AB1D9DA7079C}"/>
                    </a:ext>
                  </a:extLst>
                </p:cNvPr>
                <p:cNvPicPr/>
                <p:nvPr/>
              </p:nvPicPr>
              <p:blipFill>
                <a:blip r:embed="rId10"/>
                <a:stretch>
                  <a:fillRect/>
                </a:stretch>
              </p:blipFill>
              <p:spPr>
                <a:xfrm>
                  <a:off x="6022345" y="879337"/>
                  <a:ext cx="50112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BF0A593-4F22-9F90-19F0-60D92C38DEBA}"/>
                    </a:ext>
                  </a:extLst>
                </p14:cNvPr>
                <p14:cNvContentPartPr/>
                <p14:nvPr/>
              </p14:nvContentPartPr>
              <p14:xfrm>
                <a:off x="6288385" y="1458577"/>
                <a:ext cx="62640" cy="89280"/>
              </p14:xfrm>
            </p:contentPart>
          </mc:Choice>
          <mc:Fallback xmlns="">
            <p:pic>
              <p:nvPicPr>
                <p:cNvPr id="9" name="Ink 8">
                  <a:extLst>
                    <a:ext uri="{FF2B5EF4-FFF2-40B4-BE49-F238E27FC236}">
                      <a16:creationId xmlns:a16="http://schemas.microsoft.com/office/drawing/2014/main" id="{7BF0A593-4F22-9F90-19F0-60D92C38DEBA}"/>
                    </a:ext>
                  </a:extLst>
                </p:cNvPr>
                <p:cNvPicPr/>
                <p:nvPr/>
              </p:nvPicPr>
              <p:blipFill>
                <a:blip r:embed="rId12"/>
                <a:stretch>
                  <a:fillRect/>
                </a:stretch>
              </p:blipFill>
              <p:spPr>
                <a:xfrm>
                  <a:off x="6279385" y="1449577"/>
                  <a:ext cx="80280" cy="106920"/>
                </a:xfrm>
                <a:prstGeom prst="rect">
                  <a:avLst/>
                </a:prstGeom>
              </p:spPr>
            </p:pic>
          </mc:Fallback>
        </mc:AlternateContent>
      </p:grpSp>
    </p:spTree>
    <p:extLst>
      <p:ext uri="{BB962C8B-B14F-4D97-AF65-F5344CB8AC3E}">
        <p14:creationId xmlns:p14="http://schemas.microsoft.com/office/powerpoint/2010/main" val="384449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C26519-4234-237C-1C72-234A261A39ED}"/>
              </a:ext>
            </a:extLst>
          </p:cNvPr>
          <p:cNvSpPr txBox="1"/>
          <p:nvPr/>
        </p:nvSpPr>
        <p:spPr>
          <a:xfrm>
            <a:off x="63358" y="281242"/>
            <a:ext cx="6032642" cy="1477328"/>
          </a:xfrm>
          <a:prstGeom prst="rect">
            <a:avLst/>
          </a:prstGeom>
          <a:noFill/>
        </p:spPr>
        <p:txBody>
          <a:bodyPr wrap="square" rtlCol="0">
            <a:spAutoFit/>
          </a:bodyPr>
          <a:lstStyle/>
          <a:p>
            <a:r>
              <a:rPr lang="pl-PL" i="1" dirty="0"/>
              <a:t>The </a:t>
            </a:r>
            <a:r>
              <a:rPr lang="pl-PL" i="1" dirty="0" err="1"/>
              <a:t>bulk</a:t>
            </a:r>
            <a:r>
              <a:rPr lang="pl-PL" i="1" dirty="0"/>
              <a:t> </a:t>
            </a:r>
            <a:r>
              <a:rPr lang="pl-PL" i="1" dirty="0" err="1"/>
              <a:t>ionic</a:t>
            </a:r>
            <a:r>
              <a:rPr lang="pl-PL" i="1" dirty="0"/>
              <a:t> </a:t>
            </a:r>
            <a:r>
              <a:rPr lang="pl-PL" i="1" dirty="0" err="1"/>
              <a:t>conductivity</a:t>
            </a:r>
            <a:r>
              <a:rPr lang="pl-PL" i="1" dirty="0"/>
              <a:t> </a:t>
            </a:r>
            <a:r>
              <a:rPr lang="pl-PL" i="1" dirty="0" err="1"/>
              <a:t>can</a:t>
            </a:r>
            <a:r>
              <a:rPr lang="pl-PL" i="1" dirty="0"/>
              <a:t> be </a:t>
            </a:r>
            <a:r>
              <a:rPr lang="pl-PL" i="1" dirty="0" err="1"/>
              <a:t>calculated</a:t>
            </a:r>
            <a:r>
              <a:rPr lang="pl-PL" i="1" dirty="0"/>
              <a:t> from the </a:t>
            </a:r>
            <a:r>
              <a:rPr lang="pl-PL" i="1" dirty="0" err="1"/>
              <a:t>ion</a:t>
            </a:r>
            <a:r>
              <a:rPr lang="pl-PL" i="1" dirty="0"/>
              <a:t> </a:t>
            </a:r>
            <a:r>
              <a:rPr lang="pl-PL" i="1" dirty="0" err="1"/>
              <a:t>displacement</a:t>
            </a:r>
            <a:r>
              <a:rPr lang="pl-PL" i="1" dirty="0"/>
              <a:t> </a:t>
            </a:r>
            <a:r>
              <a:rPr lang="pl-PL" i="1" dirty="0" err="1"/>
              <a:t>vectors</a:t>
            </a:r>
            <a:r>
              <a:rPr lang="pl-PL" i="1" dirty="0"/>
              <a:t> in </a:t>
            </a:r>
            <a:r>
              <a:rPr lang="pl-PL" i="1" dirty="0" err="1"/>
              <a:t>thermal</a:t>
            </a:r>
            <a:r>
              <a:rPr lang="pl-PL" i="1" dirty="0"/>
              <a:t> </a:t>
            </a:r>
            <a:r>
              <a:rPr lang="pl-PL" i="1" dirty="0" err="1"/>
              <a:t>equilibrium</a:t>
            </a:r>
            <a:r>
              <a:rPr lang="pl-PL" i="1" dirty="0"/>
              <a:t> in </a:t>
            </a:r>
            <a:r>
              <a:rPr lang="pl-PL" i="1" dirty="0" err="1"/>
              <a:t>such</a:t>
            </a:r>
            <a:r>
              <a:rPr lang="pl-PL" i="1" dirty="0"/>
              <a:t> a </a:t>
            </a:r>
            <a:r>
              <a:rPr lang="pl-PL" i="1" dirty="0" err="1"/>
              <a:t>way</a:t>
            </a:r>
            <a:r>
              <a:rPr lang="pl-PL" i="1" dirty="0"/>
              <a:t> (we </a:t>
            </a:r>
            <a:r>
              <a:rPr lang="pl-PL" i="1" dirty="0" err="1"/>
              <a:t>assume</a:t>
            </a:r>
            <a:r>
              <a:rPr lang="pl-PL" i="1" dirty="0"/>
              <a:t> single-</a:t>
            </a:r>
            <a:r>
              <a:rPr lang="pl-PL" i="1" dirty="0" err="1"/>
              <a:t>ion</a:t>
            </a:r>
            <a:r>
              <a:rPr lang="pl-PL" i="1" dirty="0"/>
              <a:t> </a:t>
            </a:r>
            <a:r>
              <a:rPr lang="pl-PL" i="1" dirty="0" err="1"/>
              <a:t>conductivity</a:t>
            </a:r>
            <a:r>
              <a:rPr lang="pl-PL" i="1" dirty="0"/>
              <a:t> with N mobile </a:t>
            </a:r>
            <a:r>
              <a:rPr lang="pl-PL" i="1" dirty="0" err="1"/>
              <a:t>ions</a:t>
            </a:r>
            <a:r>
              <a:rPr lang="pl-PL" i="1" dirty="0"/>
              <a:t> of the same </a:t>
            </a:r>
            <a:r>
              <a:rPr lang="pl-PL" i="1" dirty="0" err="1"/>
              <a:t>type</a:t>
            </a:r>
            <a:r>
              <a:rPr lang="pl-PL" i="1" dirty="0"/>
              <a:t>):</a:t>
            </a:r>
          </a:p>
          <a:p>
            <a:endParaRPr lang="pl-PL" i="1"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4FB898-95CA-0B9E-6CFE-F5D8173E00AC}"/>
                  </a:ext>
                </a:extLst>
              </p:cNvPr>
              <p:cNvSpPr txBox="1"/>
              <p:nvPr/>
            </p:nvSpPr>
            <p:spPr>
              <a:xfrm>
                <a:off x="63358" y="1425704"/>
                <a:ext cx="5452130" cy="14529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sz="2400" i="1" smtClean="0">
                          <a:latin typeface="Cambria Math" panose="02040503050406030204" pitchFamily="18" charset="0"/>
                          <a:ea typeface="Cambria Math" panose="02040503050406030204" pitchFamily="18" charset="0"/>
                        </a:rPr>
                        <m:t>𝜎</m:t>
                      </m:r>
                      <m:r>
                        <a:rPr lang="pl-PL" sz="2400" i="1">
                          <a:latin typeface="Cambria Math" panose="02040503050406030204" pitchFamily="18" charset="0"/>
                          <a:ea typeface="Cambria Math" panose="02040503050406030204" pitchFamily="18" charset="0"/>
                        </a:rPr>
                        <m:t>(</m:t>
                      </m:r>
                      <m:r>
                        <a:rPr lang="pl-PL" sz="2400" i="1">
                          <a:latin typeface="Cambria Math" panose="02040503050406030204" pitchFamily="18" charset="0"/>
                          <a:ea typeface="Cambria Math" panose="02040503050406030204" pitchFamily="18" charset="0"/>
                        </a:rPr>
                        <m:t>𝑜</m:t>
                      </m:r>
                      <m:r>
                        <a:rPr lang="pl-PL" sz="2400" i="1">
                          <a:latin typeface="Cambria Math" panose="02040503050406030204" pitchFamily="18" charset="0"/>
                          <a:ea typeface="Cambria Math" panose="02040503050406030204" pitchFamily="18" charset="0"/>
                        </a:rPr>
                        <m:t>)=</m:t>
                      </m:r>
                      <m:func>
                        <m:funcPr>
                          <m:ctrlPr>
                            <a:rPr lang="pt-BR" sz="2400" b="0" i="1" smtClean="0">
                              <a:latin typeface="Cambria Math" panose="02040503050406030204" pitchFamily="18" charset="0"/>
                            </a:rPr>
                          </m:ctrlPr>
                        </m:funcPr>
                        <m:fName>
                          <m:limLow>
                            <m:limLowPr>
                              <m:ctrlPr>
                                <a:rPr lang="pt-BR" sz="2400" b="0" i="1" smtClean="0">
                                  <a:latin typeface="Cambria Math" panose="02040503050406030204" pitchFamily="18" charset="0"/>
                                </a:rPr>
                              </m:ctrlPr>
                            </m:limLowPr>
                            <m:e>
                              <m:r>
                                <m:rPr>
                                  <m:sty m:val="p"/>
                                </m:rPr>
                                <a:rPr lang="pt-BR" sz="2400" b="0" i="0" smtClean="0">
                                  <a:latin typeface="Cambria Math" panose="02040503050406030204" pitchFamily="18" charset="0"/>
                                </a:rPr>
                                <m:t>lim</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𝑑</m:t>
                                  </m:r>
                                </m:num>
                                <m:den>
                                  <m:r>
                                    <a:rPr lang="pt-BR" sz="2400" b="0" i="1" smtClean="0">
                                      <a:latin typeface="Cambria Math" panose="02040503050406030204" pitchFamily="18" charset="0"/>
                                    </a:rPr>
                                    <m:t>𝑑</m:t>
                                  </m:r>
                                  <m:r>
                                    <a:rPr lang="pl-PL" sz="2400" b="0" i="1" smtClean="0">
                                      <a:latin typeface="Cambria Math" panose="02040503050406030204" pitchFamily="18" charset="0"/>
                                    </a:rPr>
                                    <m:t>𝑡</m:t>
                                  </m:r>
                                </m:den>
                              </m:f>
                            </m:e>
                            <m:lim>
                              <m:r>
                                <a:rPr lang="pl-PL" sz="2400" b="0" i="1" smtClean="0">
                                  <a:latin typeface="Cambria Math" panose="02040503050406030204" pitchFamily="18" charset="0"/>
                                </a:rPr>
                                <m:t>𝑡</m:t>
                              </m:r>
                              <m:r>
                                <a:rPr lang="pt-BR" sz="2400" b="0" i="1" smtClean="0">
                                  <a:latin typeface="Cambria Math" panose="02040503050406030204" pitchFamily="18" charset="0"/>
                                </a:rPr>
                                <m:t>→∞</m:t>
                              </m:r>
                            </m:lim>
                          </m:limLow>
                        </m:fName>
                        <m:e>
                          <m:d>
                            <m:dPr>
                              <m:begChr m:val="["/>
                              <m:endChr m:val="]"/>
                              <m:ctrlPr>
                                <a:rPr lang="pt-BR" sz="2400" b="0" i="1" smtClean="0">
                                  <a:latin typeface="Cambria Math" panose="02040503050406030204" pitchFamily="18" charset="0"/>
                                </a:rPr>
                              </m:ctrlPr>
                            </m:dPr>
                            <m:e>
                              <m:f>
                                <m:fPr>
                                  <m:ctrlPr>
                                    <a:rPr lang="pt-BR" sz="2400" b="0" i="1" smtClean="0">
                                      <a:latin typeface="Cambria Math" panose="02040503050406030204" pitchFamily="18" charset="0"/>
                                    </a:rPr>
                                  </m:ctrlPr>
                                </m:fPr>
                                <m:num>
                                  <m:sSup>
                                    <m:sSupPr>
                                      <m:ctrlPr>
                                        <a:rPr lang="pl-PL" sz="2400" b="0" i="1" smtClean="0">
                                          <a:latin typeface="Cambria Math" panose="02040503050406030204" pitchFamily="18" charset="0"/>
                                        </a:rPr>
                                      </m:ctrlPr>
                                    </m:sSupPr>
                                    <m:e>
                                      <m:d>
                                        <m:dPr>
                                          <m:ctrlPr>
                                            <a:rPr lang="pl-PL" sz="2400" b="0" i="1" smtClean="0">
                                              <a:latin typeface="Cambria Math" panose="02040503050406030204" pitchFamily="18" charset="0"/>
                                            </a:rPr>
                                          </m:ctrlPr>
                                        </m:dPr>
                                        <m:e>
                                          <m:r>
                                            <a:rPr lang="pl-PL" sz="2400" b="0" i="1" smtClean="0">
                                              <a:latin typeface="Cambria Math" panose="02040503050406030204" pitchFamily="18" charset="0"/>
                                            </a:rPr>
                                            <m:t>𝑧𝑞</m:t>
                                          </m:r>
                                        </m:e>
                                      </m:d>
                                    </m:e>
                                    <m:sup>
                                      <m:r>
                                        <a:rPr lang="pl-PL" sz="2400" b="0" i="1" smtClean="0">
                                          <a:latin typeface="Cambria Math" panose="02040503050406030204" pitchFamily="18" charset="0"/>
                                        </a:rPr>
                                        <m:t>2</m:t>
                                      </m:r>
                                    </m:sup>
                                  </m:sSup>
                                </m:num>
                                <m:den>
                                  <m:r>
                                    <a:rPr lang="pl-PL" sz="2400" b="0" i="1" smtClean="0">
                                      <a:latin typeface="Cambria Math" panose="02040503050406030204" pitchFamily="18" charset="0"/>
                                    </a:rPr>
                                    <m:t>𝑉</m:t>
                                  </m:r>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𝑘</m:t>
                                      </m:r>
                                    </m:e>
                                    <m:sub>
                                      <m:r>
                                        <a:rPr lang="pl-PL" sz="2400" b="0" i="1" smtClean="0">
                                          <a:latin typeface="Cambria Math" panose="02040503050406030204" pitchFamily="18" charset="0"/>
                                        </a:rPr>
                                        <m:t>𝐵</m:t>
                                      </m:r>
                                    </m:sub>
                                  </m:sSub>
                                  <m:r>
                                    <a:rPr lang="pl-PL" sz="2400" b="0" i="1" smtClean="0">
                                      <a:latin typeface="Cambria Math" panose="02040503050406030204" pitchFamily="18" charset="0"/>
                                    </a:rPr>
                                    <m:t>𝑇</m:t>
                                  </m:r>
                                  <m:r>
                                    <a:rPr lang="pl-PL" sz="2400" b="0" i="1" smtClean="0">
                                      <a:latin typeface="Cambria Math" panose="02040503050406030204" pitchFamily="18" charset="0"/>
                                    </a:rPr>
                                    <m:t>2</m:t>
                                  </m:r>
                                  <m:r>
                                    <a:rPr lang="pl-PL" sz="2400" b="0" i="1" smtClean="0">
                                      <a:latin typeface="Cambria Math" panose="02040503050406030204" pitchFamily="18" charset="0"/>
                                    </a:rPr>
                                    <m:t>𝑑</m:t>
                                  </m:r>
                                </m:den>
                              </m:f>
                              <m:sSup>
                                <m:sSupPr>
                                  <m:ctrlPr>
                                    <a:rPr lang="pl-PL" sz="2400" b="0" i="1" smtClean="0">
                                      <a:latin typeface="Cambria Math" panose="02040503050406030204" pitchFamily="18" charset="0"/>
                                    </a:rPr>
                                  </m:ctrlPr>
                                </m:sSupPr>
                                <m:e>
                                  <m:d>
                                    <m:dPr>
                                      <m:ctrlPr>
                                        <a:rPr lang="pt-BR" sz="2400" b="0" i="1" smtClean="0">
                                          <a:latin typeface="Cambria Math" panose="02040503050406030204" pitchFamily="18" charset="0"/>
                                        </a:rPr>
                                      </m:ctrlPr>
                                    </m:dPr>
                                    <m:e>
                                      <m:nary>
                                        <m:naryPr>
                                          <m:chr m:val="∑"/>
                                          <m:ctrlPr>
                                            <a:rPr lang="pt-BR" sz="2400" b="0" i="1" smtClean="0">
                                              <a:latin typeface="Cambria Math" panose="02040503050406030204" pitchFamily="18" charset="0"/>
                                            </a:rPr>
                                          </m:ctrlPr>
                                        </m:naryPr>
                                        <m:sub>
                                          <m:r>
                                            <m:rPr>
                                              <m:brk m:alnAt="23"/>
                                            </m:rPr>
                                            <a:rPr lang="pl-PL" sz="2400" b="0" i="1" smtClean="0">
                                              <a:latin typeface="Cambria Math" panose="02040503050406030204" pitchFamily="18" charset="0"/>
                                            </a:rPr>
                                            <m:t>𝑖</m:t>
                                          </m:r>
                                          <m:r>
                                            <a:rPr lang="pl-PL" sz="2400" b="0" i="1" smtClean="0">
                                              <a:latin typeface="Cambria Math" panose="02040503050406030204" pitchFamily="18" charset="0"/>
                                            </a:rPr>
                                            <m:t>=</m:t>
                                          </m:r>
                                          <m:r>
                                            <m:rPr>
                                              <m:brk m:alnAt="23"/>
                                            </m:rPr>
                                            <a:rPr lang="pl-PL" sz="2400" b="0" i="1" smtClean="0">
                                              <a:latin typeface="Cambria Math" panose="02040503050406030204" pitchFamily="18" charset="0"/>
                                            </a:rPr>
                                            <m:t>1</m:t>
                                          </m:r>
                                        </m:sub>
                                        <m:sup>
                                          <m:r>
                                            <a:rPr lang="pl-PL" sz="2400" b="0" i="1" smtClean="0">
                                              <a:latin typeface="Cambria Math" panose="02040503050406030204" pitchFamily="18" charset="0"/>
                                            </a:rPr>
                                            <m:t>𝑁</m:t>
                                          </m:r>
                                        </m:sup>
                                        <m:e>
                                          <m:r>
                                            <a:rPr lang="pl-PL" sz="2400" i="1">
                                              <a:latin typeface="Cambria Math" panose="02040503050406030204" pitchFamily="18" charset="0"/>
                                              <a:ea typeface="Cambria Math" panose="02040503050406030204" pitchFamily="18" charset="0"/>
                                            </a:rPr>
                                            <m:t>∆</m:t>
                                          </m:r>
                                          <m:acc>
                                            <m:accPr>
                                              <m:chr m:val="̅"/>
                                              <m:ctrlPr>
                                                <a:rPr lang="pl-PL" sz="2400" i="1">
                                                  <a:latin typeface="Cambria Math" panose="02040503050406030204" pitchFamily="18" charset="0"/>
                                                  <a:ea typeface="Cambria Math" panose="02040503050406030204" pitchFamily="18" charset="0"/>
                                                </a:rPr>
                                              </m:ctrlPr>
                                            </m:accPr>
                                            <m:e>
                                              <m:sSub>
                                                <m:sSubPr>
                                                  <m:ctrlPr>
                                                    <a:rPr lang="pl-PL" sz="2400" i="1">
                                                      <a:latin typeface="Cambria Math" panose="02040503050406030204" pitchFamily="18" charset="0"/>
                                                      <a:ea typeface="Cambria Math" panose="02040503050406030204" pitchFamily="18" charset="0"/>
                                                    </a:rPr>
                                                  </m:ctrlPr>
                                                </m:sSubPr>
                                                <m:e>
                                                  <m:r>
                                                    <a:rPr lang="pl-PL" sz="2400" i="1">
                                                      <a:latin typeface="Cambria Math" panose="02040503050406030204" pitchFamily="18" charset="0"/>
                                                      <a:ea typeface="Cambria Math" panose="02040503050406030204" pitchFamily="18" charset="0"/>
                                                    </a:rPr>
                                                    <m:t>𝑅</m:t>
                                                  </m:r>
                                                </m:e>
                                                <m:sub>
                                                  <m:r>
                                                    <a:rPr lang="pl-PL" sz="2400" i="1">
                                                      <a:latin typeface="Cambria Math" panose="02040503050406030204" pitchFamily="18" charset="0"/>
                                                      <a:ea typeface="Cambria Math" panose="02040503050406030204" pitchFamily="18" charset="0"/>
                                                    </a:rPr>
                                                    <m:t>𝑖</m:t>
                                                  </m:r>
                                                </m:sub>
                                              </m:sSub>
                                            </m:e>
                                          </m:acc>
                                          <m:d>
                                            <m:dPr>
                                              <m:ctrlPr>
                                                <a:rPr lang="pl-PL" sz="2400" b="0" i="1" smtClean="0">
                                                  <a:latin typeface="Cambria Math" panose="02040503050406030204" pitchFamily="18" charset="0"/>
                                                  <a:ea typeface="Cambria Math" panose="02040503050406030204" pitchFamily="18" charset="0"/>
                                                </a:rPr>
                                              </m:ctrlPr>
                                            </m:dPr>
                                            <m:e>
                                              <m:r>
                                                <a:rPr lang="pl-PL" sz="2400" b="0" i="1" smtClean="0">
                                                  <a:latin typeface="Cambria Math" panose="02040503050406030204" pitchFamily="18" charset="0"/>
                                                  <a:ea typeface="Cambria Math" panose="02040503050406030204" pitchFamily="18" charset="0"/>
                                                </a:rPr>
                                                <m:t>𝑡</m:t>
                                              </m:r>
                                            </m:e>
                                          </m:d>
                                        </m:e>
                                      </m:nary>
                                    </m:e>
                                  </m:d>
                                </m:e>
                                <m:sup>
                                  <m:r>
                                    <a:rPr lang="pl-PL" sz="2400" b="0" i="1" smtClean="0">
                                      <a:latin typeface="Cambria Math" panose="02040503050406030204" pitchFamily="18" charset="0"/>
                                    </a:rPr>
                                    <m:t>2</m:t>
                                  </m:r>
                                </m:sup>
                              </m:sSup>
                            </m:e>
                          </m:d>
                        </m:e>
                      </m:func>
                    </m:oMath>
                  </m:oMathPara>
                </a14:m>
                <a:endParaRPr lang="pl-PL" dirty="0"/>
              </a:p>
            </p:txBody>
          </p:sp>
        </mc:Choice>
        <mc:Fallback xmlns="">
          <p:sp>
            <p:nvSpPr>
              <p:cNvPr id="6" name="TextBox 5">
                <a:extLst>
                  <a:ext uri="{FF2B5EF4-FFF2-40B4-BE49-F238E27FC236}">
                    <a16:creationId xmlns:a16="http://schemas.microsoft.com/office/drawing/2014/main" id="{F54FB898-95CA-0B9E-6CFE-F5D8173E00AC}"/>
                  </a:ext>
                </a:extLst>
              </p:cNvPr>
              <p:cNvSpPr txBox="1">
                <a:spLocks noRot="1" noChangeAspect="1" noMove="1" noResize="1" noEditPoints="1" noAdjustHandles="1" noChangeArrowheads="1" noChangeShapeType="1" noTextEdit="1"/>
              </p:cNvSpPr>
              <p:nvPr/>
            </p:nvSpPr>
            <p:spPr>
              <a:xfrm>
                <a:off x="63358" y="1425704"/>
                <a:ext cx="5452130" cy="1452962"/>
              </a:xfrm>
              <a:prstGeom prst="rect">
                <a:avLst/>
              </a:prstGeom>
              <a:blipFill>
                <a:blip r:embed="rId2"/>
                <a:stretch>
                  <a:fillRect/>
                </a:stretch>
              </a:blipFill>
            </p:spPr>
            <p:txBody>
              <a:bodyPr/>
              <a:lstStyle/>
              <a:p>
                <a:r>
                  <a:rPr lang="pl-PL">
                    <a:noFill/>
                  </a:rPr>
                  <a:t> </a:t>
                </a:r>
              </a:p>
            </p:txBody>
          </p:sp>
        </mc:Fallback>
      </mc:AlternateContent>
      <p:sp>
        <p:nvSpPr>
          <p:cNvPr id="7" name="TextBox 6">
            <a:extLst>
              <a:ext uri="{FF2B5EF4-FFF2-40B4-BE49-F238E27FC236}">
                <a16:creationId xmlns:a16="http://schemas.microsoft.com/office/drawing/2014/main" id="{FD03A7A4-4BCD-EAA5-E469-29F556254525}"/>
              </a:ext>
            </a:extLst>
          </p:cNvPr>
          <p:cNvSpPr txBox="1"/>
          <p:nvPr/>
        </p:nvSpPr>
        <p:spPr>
          <a:xfrm>
            <a:off x="155373" y="2899045"/>
            <a:ext cx="6032642" cy="4247317"/>
          </a:xfrm>
          <a:prstGeom prst="rect">
            <a:avLst/>
          </a:prstGeom>
          <a:noFill/>
        </p:spPr>
        <p:txBody>
          <a:bodyPr wrap="square" rtlCol="0">
            <a:spAutoFit/>
          </a:bodyPr>
          <a:lstStyle/>
          <a:p>
            <a:r>
              <a:rPr lang="pl-PL" i="1" dirty="0" err="1"/>
              <a:t>Where</a:t>
            </a:r>
            <a:r>
              <a:rPr lang="pl-PL" i="1" dirty="0"/>
              <a:t> x and V </a:t>
            </a:r>
            <a:r>
              <a:rPr lang="pl-PL" i="1" dirty="0" err="1"/>
              <a:t>are</a:t>
            </a:r>
            <a:r>
              <a:rPr lang="pl-PL" i="1" dirty="0"/>
              <a:t> the </a:t>
            </a:r>
            <a:r>
              <a:rPr lang="pl-PL" i="1" dirty="0" err="1"/>
              <a:t>charge</a:t>
            </a:r>
            <a:r>
              <a:rPr lang="pl-PL" i="1" dirty="0"/>
              <a:t> </a:t>
            </a:r>
            <a:r>
              <a:rPr lang="pl-PL" i="1" dirty="0" err="1"/>
              <a:t>number</a:t>
            </a:r>
            <a:r>
              <a:rPr lang="pl-PL" i="1" dirty="0"/>
              <a:t> of the </a:t>
            </a:r>
            <a:r>
              <a:rPr lang="pl-PL" i="1" dirty="0" err="1"/>
              <a:t>ions</a:t>
            </a:r>
            <a:r>
              <a:rPr lang="pl-PL" i="1" dirty="0"/>
              <a:t> and the </a:t>
            </a:r>
            <a:r>
              <a:rPr lang="pl-PL" i="1" dirty="0" err="1"/>
              <a:t>sample</a:t>
            </a:r>
            <a:r>
              <a:rPr lang="pl-PL" i="1" dirty="0"/>
              <a:t> </a:t>
            </a:r>
            <a:r>
              <a:rPr lang="pl-PL" i="1" dirty="0" err="1"/>
              <a:t>volume</a:t>
            </a:r>
            <a:r>
              <a:rPr lang="pl-PL" i="1" dirty="0"/>
              <a:t>, </a:t>
            </a:r>
            <a:r>
              <a:rPr lang="pl-PL" i="1" dirty="0" err="1"/>
              <a:t>respectively</a:t>
            </a:r>
            <a:r>
              <a:rPr lang="pl-PL" i="1" dirty="0"/>
              <a:t>, </a:t>
            </a:r>
            <a:r>
              <a:rPr lang="pl-PL" i="1" dirty="0" err="1"/>
              <a:t>while</a:t>
            </a:r>
            <a:r>
              <a:rPr lang="pl-PL" i="1" dirty="0"/>
              <a:t> </a:t>
            </a:r>
            <a:r>
              <a:rPr lang="pl-PL" i="1" dirty="0" err="1"/>
              <a:t>k</a:t>
            </a:r>
            <a:r>
              <a:rPr lang="pl-PL" i="1" baseline="-25000" dirty="0" err="1"/>
              <a:t>B</a:t>
            </a:r>
            <a:r>
              <a:rPr lang="pl-PL" i="1" baseline="30000" dirty="0"/>
              <a:t> </a:t>
            </a:r>
            <a:r>
              <a:rPr lang="pl-PL" i="1" dirty="0"/>
              <a:t>and T </a:t>
            </a:r>
            <a:r>
              <a:rPr lang="pl-PL" i="1" dirty="0" err="1"/>
              <a:t>denote</a:t>
            </a:r>
            <a:r>
              <a:rPr lang="pl-PL" i="1" dirty="0"/>
              <a:t> </a:t>
            </a:r>
            <a:r>
              <a:rPr lang="pl-PL" i="1" dirty="0" err="1"/>
              <a:t>Boltzmann’s</a:t>
            </a:r>
            <a:r>
              <a:rPr lang="pl-PL" i="1" dirty="0"/>
              <a:t> </a:t>
            </a:r>
            <a:r>
              <a:rPr lang="pl-PL" i="1" dirty="0" err="1"/>
              <a:t>constant</a:t>
            </a:r>
            <a:r>
              <a:rPr lang="pl-PL" i="1" dirty="0"/>
              <a:t> and the </a:t>
            </a:r>
            <a:r>
              <a:rPr lang="pl-PL" i="1" dirty="0" err="1"/>
              <a:t>temperature</a:t>
            </a:r>
            <a:r>
              <a:rPr lang="pl-PL" i="1" dirty="0"/>
              <a:t>, </a:t>
            </a:r>
            <a:r>
              <a:rPr lang="pl-PL" i="1" dirty="0" err="1"/>
              <a:t>respectively</a:t>
            </a:r>
            <a:r>
              <a:rPr lang="pl-PL" i="1" dirty="0"/>
              <a:t>. </a:t>
            </a:r>
          </a:p>
          <a:p>
            <a:endParaRPr lang="pl-PL" i="1" dirty="0"/>
          </a:p>
          <a:p>
            <a:r>
              <a:rPr lang="pl-PL" i="1" dirty="0" err="1"/>
              <a:t>Note</a:t>
            </a:r>
            <a:r>
              <a:rPr lang="pl-PL" i="1" dirty="0"/>
              <a:t> </a:t>
            </a:r>
            <a:r>
              <a:rPr lang="pl-PL" i="1" dirty="0" err="1"/>
              <a:t>that</a:t>
            </a:r>
            <a:r>
              <a:rPr lang="pl-PL" i="1" dirty="0"/>
              <a:t> for </a:t>
            </a:r>
            <a:r>
              <a:rPr lang="pl-PL" i="1" dirty="0" err="1"/>
              <a:t>for</a:t>
            </a:r>
            <a:r>
              <a:rPr lang="pl-PL" i="1" dirty="0"/>
              <a:t> the </a:t>
            </a:r>
            <a:r>
              <a:rPr lang="pl-PL" i="1" dirty="0" err="1"/>
              <a:t>calculation</a:t>
            </a:r>
            <a:r>
              <a:rPr lang="pl-PL" i="1" dirty="0"/>
              <a:t> of the </a:t>
            </a:r>
            <a:r>
              <a:rPr lang="pl-PL" i="1" dirty="0" err="1"/>
              <a:t>tracer</a:t>
            </a:r>
            <a:r>
              <a:rPr lang="pl-PL" i="1" dirty="0"/>
              <a:t> </a:t>
            </a:r>
            <a:r>
              <a:rPr lang="pl-PL" i="1" dirty="0" err="1"/>
              <a:t>diffusion</a:t>
            </a:r>
            <a:r>
              <a:rPr lang="pl-PL" i="1" dirty="0"/>
              <a:t> </a:t>
            </a:r>
            <a:r>
              <a:rPr lang="pl-PL" i="1" dirty="0" err="1"/>
              <a:t>coefficient</a:t>
            </a:r>
            <a:r>
              <a:rPr lang="pl-PL" i="1" dirty="0"/>
              <a:t> the </a:t>
            </a:r>
            <a:r>
              <a:rPr lang="pl-PL" i="1" dirty="0" err="1"/>
              <a:t>displacement</a:t>
            </a:r>
            <a:r>
              <a:rPr lang="pl-PL" i="1" dirty="0"/>
              <a:t> </a:t>
            </a:r>
            <a:r>
              <a:rPr lang="pl-PL" i="1" dirty="0" err="1"/>
              <a:t>vectors</a:t>
            </a:r>
            <a:r>
              <a:rPr lang="pl-PL" i="1" dirty="0"/>
              <a:t> </a:t>
            </a:r>
            <a:r>
              <a:rPr lang="pl-PL" i="1" dirty="0" err="1"/>
              <a:t>are</a:t>
            </a:r>
            <a:r>
              <a:rPr lang="pl-PL" i="1" dirty="0"/>
              <a:t> </a:t>
            </a:r>
            <a:r>
              <a:rPr lang="pl-PL" i="1" dirty="0" err="1"/>
              <a:t>first</a:t>
            </a:r>
            <a:r>
              <a:rPr lang="pl-PL" i="1" dirty="0"/>
              <a:t> </a:t>
            </a:r>
            <a:r>
              <a:rPr lang="pl-PL" i="1" dirty="0" err="1"/>
              <a:t>squared</a:t>
            </a:r>
            <a:r>
              <a:rPr lang="pl-PL" i="1" dirty="0"/>
              <a:t> and </a:t>
            </a:r>
            <a:r>
              <a:rPr lang="pl-PL" i="1" dirty="0" err="1"/>
              <a:t>then</a:t>
            </a:r>
            <a:r>
              <a:rPr lang="pl-PL" i="1" dirty="0"/>
              <a:t> </a:t>
            </a:r>
            <a:r>
              <a:rPr lang="pl-PL" i="1" dirty="0" err="1"/>
              <a:t>added</a:t>
            </a:r>
            <a:r>
              <a:rPr lang="pl-PL" i="1" dirty="0"/>
              <a:t> </a:t>
            </a:r>
            <a:r>
              <a:rPr lang="pl-PL" i="1" dirty="0" err="1"/>
              <a:t>up</a:t>
            </a:r>
            <a:r>
              <a:rPr lang="pl-PL" i="1" dirty="0"/>
              <a:t>, </a:t>
            </a:r>
            <a:r>
              <a:rPr lang="pl-PL" i="1" dirty="0" err="1"/>
              <a:t>whereas</a:t>
            </a:r>
            <a:r>
              <a:rPr lang="pl-PL" i="1" dirty="0"/>
              <a:t> the </a:t>
            </a:r>
            <a:r>
              <a:rPr lang="pl-PL" i="1" dirty="0" err="1"/>
              <a:t>calculation</a:t>
            </a:r>
            <a:r>
              <a:rPr lang="pl-PL" i="1" dirty="0"/>
              <a:t> of the </a:t>
            </a:r>
            <a:r>
              <a:rPr lang="pl-PL" i="1" dirty="0" err="1"/>
              <a:t>ionic</a:t>
            </a:r>
            <a:r>
              <a:rPr lang="pl-PL" i="1" dirty="0"/>
              <a:t> </a:t>
            </a:r>
            <a:r>
              <a:rPr lang="pl-PL" i="1" dirty="0" err="1"/>
              <a:t>conductivity</a:t>
            </a:r>
            <a:r>
              <a:rPr lang="pl-PL" i="1" dirty="0"/>
              <a:t>, the </a:t>
            </a:r>
            <a:r>
              <a:rPr lang="pl-PL" i="1" dirty="0" err="1"/>
              <a:t>displacement</a:t>
            </a:r>
            <a:r>
              <a:rPr lang="pl-PL" i="1" dirty="0"/>
              <a:t> </a:t>
            </a:r>
            <a:r>
              <a:rPr lang="pl-PL" i="1" dirty="0" err="1"/>
              <a:t>vectors</a:t>
            </a:r>
            <a:r>
              <a:rPr lang="pl-PL" i="1" dirty="0"/>
              <a:t> </a:t>
            </a:r>
            <a:r>
              <a:rPr lang="pl-PL" i="1" dirty="0" err="1"/>
              <a:t>are</a:t>
            </a:r>
            <a:r>
              <a:rPr lang="pl-PL" i="1" dirty="0"/>
              <a:t> </a:t>
            </a:r>
            <a:r>
              <a:rPr lang="pl-PL" i="1" dirty="0" err="1"/>
              <a:t>first</a:t>
            </a:r>
            <a:r>
              <a:rPr lang="pl-PL" i="1" dirty="0"/>
              <a:t> </a:t>
            </a:r>
            <a:r>
              <a:rPr lang="pl-PL" i="1" dirty="0" err="1"/>
              <a:t>added</a:t>
            </a:r>
            <a:r>
              <a:rPr lang="pl-PL" i="1" dirty="0"/>
              <a:t> </a:t>
            </a:r>
            <a:r>
              <a:rPr lang="pl-PL" i="1" dirty="0" err="1"/>
              <a:t>up</a:t>
            </a:r>
            <a:r>
              <a:rPr lang="pl-PL" i="1" dirty="0"/>
              <a:t> and </a:t>
            </a:r>
            <a:r>
              <a:rPr lang="pl-PL" i="1" dirty="0" err="1"/>
              <a:t>then</a:t>
            </a:r>
            <a:r>
              <a:rPr lang="pl-PL" i="1" dirty="0"/>
              <a:t> the sum </a:t>
            </a:r>
            <a:r>
              <a:rPr lang="pl-PL" i="1" dirty="0" err="1"/>
              <a:t>vector</a:t>
            </a:r>
            <a:r>
              <a:rPr lang="pl-PL" i="1" dirty="0"/>
              <a:t> </a:t>
            </a:r>
            <a:r>
              <a:rPr lang="pl-PL" i="1" dirty="0" err="1"/>
              <a:t>is</a:t>
            </a:r>
            <a:r>
              <a:rPr lang="pl-PL" i="1" dirty="0"/>
              <a:t> </a:t>
            </a:r>
            <a:r>
              <a:rPr lang="pl-PL" i="1" dirty="0" err="1"/>
              <a:t>squared</a:t>
            </a:r>
            <a:r>
              <a:rPr lang="pl-PL" i="1" dirty="0"/>
              <a:t>. </a:t>
            </a:r>
            <a:r>
              <a:rPr lang="pl-PL" i="1" dirty="0" err="1"/>
              <a:t>This</a:t>
            </a:r>
            <a:r>
              <a:rPr lang="pl-PL" i="1" dirty="0"/>
              <a:t> </a:t>
            </a:r>
            <a:r>
              <a:rPr lang="pl-PL" i="1" dirty="0" err="1"/>
              <a:t>implies</a:t>
            </a:r>
            <a:r>
              <a:rPr lang="pl-PL" i="1" dirty="0"/>
              <a:t> </a:t>
            </a:r>
            <a:r>
              <a:rPr lang="pl-PL" i="1" dirty="0" err="1"/>
              <a:t>that</a:t>
            </a:r>
            <a:r>
              <a:rPr lang="pl-PL" i="1" dirty="0"/>
              <a:t> </a:t>
            </a:r>
            <a:r>
              <a:rPr lang="pl-PL" i="1" dirty="0" err="1"/>
              <a:t>directional</a:t>
            </a:r>
            <a:r>
              <a:rPr lang="pl-PL" i="1" dirty="0"/>
              <a:t> </a:t>
            </a:r>
            <a:r>
              <a:rPr lang="pl-PL" i="1" dirty="0" err="1"/>
              <a:t>correlations</a:t>
            </a:r>
            <a:r>
              <a:rPr lang="pl-PL" i="1" dirty="0"/>
              <a:t> </a:t>
            </a:r>
            <a:r>
              <a:rPr lang="pl-PL" i="1" dirty="0" err="1"/>
              <a:t>between</a:t>
            </a:r>
            <a:r>
              <a:rPr lang="pl-PL" i="1" dirty="0"/>
              <a:t> the </a:t>
            </a:r>
            <a:r>
              <a:rPr lang="pl-PL" i="1" dirty="0" err="1"/>
              <a:t>jump</a:t>
            </a:r>
            <a:r>
              <a:rPr lang="pl-PL" i="1" dirty="0"/>
              <a:t> </a:t>
            </a:r>
            <a:r>
              <a:rPr lang="pl-PL" i="1" dirty="0" err="1"/>
              <a:t>vectors</a:t>
            </a:r>
            <a:r>
              <a:rPr lang="pl-PL" i="1" dirty="0"/>
              <a:t> of </a:t>
            </a:r>
            <a:r>
              <a:rPr lang="pl-PL" i="1" dirty="0" err="1"/>
              <a:t>different</a:t>
            </a:r>
            <a:r>
              <a:rPr lang="pl-PL" i="1" dirty="0"/>
              <a:t> </a:t>
            </a:r>
            <a:r>
              <a:rPr lang="pl-PL" i="1" dirty="0" err="1"/>
              <a:t>ions</a:t>
            </a:r>
            <a:r>
              <a:rPr lang="pl-PL" i="1" dirty="0"/>
              <a:t> influence the </a:t>
            </a:r>
            <a:r>
              <a:rPr lang="pl-PL" i="1" dirty="0" err="1"/>
              <a:t>conductivity</a:t>
            </a:r>
            <a:r>
              <a:rPr lang="pl-PL" i="1" dirty="0"/>
              <a:t>, but not the </a:t>
            </a:r>
            <a:r>
              <a:rPr lang="pl-PL" i="1" dirty="0" err="1"/>
              <a:t>tracer</a:t>
            </a:r>
            <a:r>
              <a:rPr lang="pl-PL" i="1" dirty="0"/>
              <a:t> </a:t>
            </a:r>
            <a:r>
              <a:rPr lang="pl-PL" i="1" dirty="0" err="1"/>
              <a:t>diffusion</a:t>
            </a:r>
            <a:r>
              <a:rPr lang="pl-PL" i="1" dirty="0"/>
              <a:t> </a:t>
            </a:r>
            <a:r>
              <a:rPr lang="pl-PL" i="1" dirty="0" err="1"/>
              <a:t>coefficient</a:t>
            </a:r>
            <a:r>
              <a:rPr lang="pl-PL" i="1" dirty="0"/>
              <a:t>.</a:t>
            </a:r>
          </a:p>
          <a:p>
            <a:endParaRPr lang="pl-PL" i="1" dirty="0"/>
          </a:p>
        </p:txBody>
      </p:sp>
      <p:sp>
        <p:nvSpPr>
          <p:cNvPr id="8" name="TextBox 7">
            <a:extLst>
              <a:ext uri="{FF2B5EF4-FFF2-40B4-BE49-F238E27FC236}">
                <a16:creationId xmlns:a16="http://schemas.microsoft.com/office/drawing/2014/main" id="{65E62687-C7A8-10AA-AB08-23AE7B3C8A6D}"/>
              </a:ext>
            </a:extLst>
          </p:cNvPr>
          <p:cNvSpPr txBox="1"/>
          <p:nvPr/>
        </p:nvSpPr>
        <p:spPr>
          <a:xfrm>
            <a:off x="6096000" y="281242"/>
            <a:ext cx="6032642" cy="923330"/>
          </a:xfrm>
          <a:prstGeom prst="rect">
            <a:avLst/>
          </a:prstGeom>
          <a:noFill/>
        </p:spPr>
        <p:txBody>
          <a:bodyPr wrap="square" rtlCol="0">
            <a:spAutoFit/>
          </a:bodyPr>
          <a:lstStyle/>
          <a:p>
            <a:r>
              <a:rPr lang="pl-PL" i="1" dirty="0" err="1"/>
              <a:t>Often</a:t>
            </a:r>
            <a:r>
              <a:rPr lang="pl-PL" i="1" dirty="0"/>
              <a:t> the Nernst-Einstein </a:t>
            </a:r>
            <a:r>
              <a:rPr lang="pl-PL" i="1" dirty="0" err="1"/>
              <a:t>equation</a:t>
            </a:r>
            <a:r>
              <a:rPr lang="pl-PL" i="1" dirty="0"/>
              <a:t> </a:t>
            </a:r>
            <a:r>
              <a:rPr lang="pl-PL" i="1" dirty="0" err="1"/>
              <a:t>is</a:t>
            </a:r>
            <a:r>
              <a:rPr lang="pl-PL" i="1" dirty="0"/>
              <a:t> </a:t>
            </a:r>
            <a:r>
              <a:rPr lang="pl-PL" i="1" dirty="0" err="1"/>
              <a:t>used</a:t>
            </a:r>
            <a:r>
              <a:rPr lang="pl-PL" i="1" dirty="0"/>
              <a:t> to </a:t>
            </a:r>
            <a:r>
              <a:rPr lang="pl-PL" i="1" dirty="0" err="1"/>
              <a:t>define</a:t>
            </a:r>
            <a:r>
              <a:rPr lang="pl-PL" i="1" dirty="0"/>
              <a:t> a </a:t>
            </a:r>
            <a:r>
              <a:rPr lang="pl-PL" i="1" dirty="0" err="1"/>
              <a:t>conductivity</a:t>
            </a:r>
            <a:r>
              <a:rPr lang="pl-PL" i="1" dirty="0"/>
              <a:t> </a:t>
            </a:r>
            <a:r>
              <a:rPr lang="pl-PL" i="1" dirty="0" err="1"/>
              <a:t>diffusion</a:t>
            </a:r>
            <a:r>
              <a:rPr lang="pl-PL" i="1" dirty="0"/>
              <a:t> </a:t>
            </a:r>
            <a:r>
              <a:rPr lang="pl-PL" i="1" dirty="0" err="1"/>
              <a:t>coefficient</a:t>
            </a:r>
            <a:r>
              <a:rPr lang="pl-PL" i="1" dirty="0"/>
              <a:t>:</a:t>
            </a:r>
          </a:p>
          <a:p>
            <a:endParaRPr lang="pl-PL" i="1"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7389E2-A403-163A-82AC-DA1834743F15}"/>
                  </a:ext>
                </a:extLst>
              </p:cNvPr>
              <p:cNvSpPr txBox="1"/>
              <p:nvPr/>
            </p:nvSpPr>
            <p:spPr>
              <a:xfrm>
                <a:off x="6188015" y="912215"/>
                <a:ext cx="5452130" cy="8938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sz="2400" i="1" smtClean="0">
                          <a:latin typeface="Cambria Math" panose="02040503050406030204" pitchFamily="18" charset="0"/>
                          <a:ea typeface="Cambria Math" panose="02040503050406030204" pitchFamily="18" charset="0"/>
                        </a:rPr>
                        <m:t>𝜎</m:t>
                      </m:r>
                      <m:r>
                        <a:rPr lang="pl-PL" sz="2400" i="1">
                          <a:latin typeface="Cambria Math" panose="02040503050406030204" pitchFamily="18" charset="0"/>
                          <a:ea typeface="Cambria Math" panose="02040503050406030204" pitchFamily="18" charset="0"/>
                        </a:rPr>
                        <m:t>(</m:t>
                      </m:r>
                      <m:r>
                        <a:rPr lang="pl-PL" sz="2400" i="1">
                          <a:latin typeface="Cambria Math" panose="02040503050406030204" pitchFamily="18" charset="0"/>
                          <a:ea typeface="Cambria Math" panose="02040503050406030204" pitchFamily="18" charset="0"/>
                        </a:rPr>
                        <m:t>𝑜</m:t>
                      </m:r>
                      <m:r>
                        <a:rPr lang="pl-PL" sz="2400" i="1">
                          <a:latin typeface="Cambria Math" panose="02040503050406030204" pitchFamily="18" charset="0"/>
                          <a:ea typeface="Cambria Math" panose="02040503050406030204" pitchFamily="18" charset="0"/>
                        </a:rPr>
                        <m:t>)=</m:t>
                      </m:r>
                      <m:f>
                        <m:fPr>
                          <m:ctrlPr>
                            <a:rPr lang="pl-PL" sz="2400" b="0" i="1" smtClean="0">
                              <a:latin typeface="Cambria Math" panose="02040503050406030204" pitchFamily="18" charset="0"/>
                            </a:rPr>
                          </m:ctrlPr>
                        </m:fPr>
                        <m:num>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𝑁</m:t>
                              </m:r>
                            </m:e>
                            <m:sub>
                              <m:r>
                                <a:rPr lang="pl-PL" sz="2400" b="0" i="1" smtClean="0">
                                  <a:latin typeface="Cambria Math" panose="02040503050406030204" pitchFamily="18" charset="0"/>
                                </a:rPr>
                                <m:t>𝑉</m:t>
                              </m:r>
                            </m:sub>
                          </m:sSub>
                          <m:sSup>
                            <m:sSupPr>
                              <m:ctrlPr>
                                <a:rPr lang="pl-PL" sz="2400" b="0" i="1" smtClean="0">
                                  <a:latin typeface="Cambria Math" panose="02040503050406030204" pitchFamily="18" charset="0"/>
                                </a:rPr>
                              </m:ctrlPr>
                            </m:sSupPr>
                            <m:e>
                              <m:d>
                                <m:dPr>
                                  <m:ctrlPr>
                                    <a:rPr lang="pl-PL" sz="2400" b="0" i="1" smtClean="0">
                                      <a:latin typeface="Cambria Math" panose="02040503050406030204" pitchFamily="18" charset="0"/>
                                    </a:rPr>
                                  </m:ctrlPr>
                                </m:dPr>
                                <m:e>
                                  <m:r>
                                    <a:rPr lang="pl-PL" sz="2400" b="0" i="1" smtClean="0">
                                      <a:latin typeface="Cambria Math" panose="02040503050406030204" pitchFamily="18" charset="0"/>
                                    </a:rPr>
                                    <m:t>𝑧𝑒</m:t>
                                  </m:r>
                                </m:e>
                              </m:d>
                            </m:e>
                            <m:sup>
                              <m:r>
                                <a:rPr lang="pl-PL" sz="2400" b="0" i="1" smtClean="0">
                                  <a:latin typeface="Cambria Math" panose="02040503050406030204" pitchFamily="18" charset="0"/>
                                </a:rPr>
                                <m:t>2</m:t>
                              </m:r>
                            </m:sup>
                          </m:sSup>
                        </m:num>
                        <m:den>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𝑘</m:t>
                              </m:r>
                            </m:e>
                            <m:sub>
                              <m:r>
                                <a:rPr lang="pl-PL" sz="2400" b="0" i="1" smtClean="0">
                                  <a:latin typeface="Cambria Math" panose="02040503050406030204" pitchFamily="18" charset="0"/>
                                </a:rPr>
                                <m:t>𝐵</m:t>
                              </m:r>
                            </m:sub>
                          </m:sSub>
                          <m:r>
                            <a:rPr lang="pl-PL" sz="2400" b="0" i="1" smtClean="0">
                              <a:latin typeface="Cambria Math" panose="02040503050406030204" pitchFamily="18" charset="0"/>
                            </a:rPr>
                            <m:t>𝑇</m:t>
                          </m:r>
                        </m:den>
                      </m:f>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𝐷</m:t>
                          </m:r>
                        </m:e>
                        <m:sub>
                          <m:r>
                            <a:rPr lang="pl-PL" sz="2400" i="1">
                              <a:latin typeface="Cambria Math" panose="02040503050406030204" pitchFamily="18" charset="0"/>
                              <a:ea typeface="Cambria Math" panose="02040503050406030204" pitchFamily="18" charset="0"/>
                            </a:rPr>
                            <m:t>𝜎</m:t>
                          </m:r>
                        </m:sub>
                      </m:sSub>
                    </m:oMath>
                  </m:oMathPara>
                </a14:m>
                <a:endParaRPr lang="pl-PL" dirty="0"/>
              </a:p>
            </p:txBody>
          </p:sp>
        </mc:Choice>
        <mc:Fallback xmlns="">
          <p:sp>
            <p:nvSpPr>
              <p:cNvPr id="9" name="TextBox 8">
                <a:extLst>
                  <a:ext uri="{FF2B5EF4-FFF2-40B4-BE49-F238E27FC236}">
                    <a16:creationId xmlns:a16="http://schemas.microsoft.com/office/drawing/2014/main" id="{397389E2-A403-163A-82AC-DA1834743F15}"/>
                  </a:ext>
                </a:extLst>
              </p:cNvPr>
              <p:cNvSpPr txBox="1">
                <a:spLocks noRot="1" noChangeAspect="1" noMove="1" noResize="1" noEditPoints="1" noAdjustHandles="1" noChangeArrowheads="1" noChangeShapeType="1" noTextEdit="1"/>
              </p:cNvSpPr>
              <p:nvPr/>
            </p:nvSpPr>
            <p:spPr>
              <a:xfrm>
                <a:off x="6188015" y="912215"/>
                <a:ext cx="5452130" cy="893899"/>
              </a:xfrm>
              <a:prstGeom prst="rect">
                <a:avLst/>
              </a:prstGeom>
              <a:blipFill>
                <a:blip r:embed="rId3"/>
                <a:stretch>
                  <a:fillRect/>
                </a:stretch>
              </a:blipFill>
            </p:spPr>
            <p:txBody>
              <a:bodyPr/>
              <a:lstStyle/>
              <a:p>
                <a:r>
                  <a:rPr lang="pl-PL">
                    <a:noFill/>
                  </a:rPr>
                  <a:t> </a:t>
                </a:r>
              </a:p>
            </p:txBody>
          </p:sp>
        </mc:Fallback>
      </mc:AlternateContent>
      <p:sp>
        <p:nvSpPr>
          <p:cNvPr id="10" name="TextBox 9">
            <a:extLst>
              <a:ext uri="{FF2B5EF4-FFF2-40B4-BE49-F238E27FC236}">
                <a16:creationId xmlns:a16="http://schemas.microsoft.com/office/drawing/2014/main" id="{2A31D09C-6BCC-2375-96F3-7D0C71F40B34}"/>
              </a:ext>
            </a:extLst>
          </p:cNvPr>
          <p:cNvSpPr txBox="1"/>
          <p:nvPr/>
        </p:nvSpPr>
        <p:spPr>
          <a:xfrm>
            <a:off x="6096000" y="2088794"/>
            <a:ext cx="6032642" cy="1754326"/>
          </a:xfrm>
          <a:prstGeom prst="rect">
            <a:avLst/>
          </a:prstGeom>
          <a:noFill/>
        </p:spPr>
        <p:txBody>
          <a:bodyPr wrap="square" rtlCol="0">
            <a:spAutoFit/>
          </a:bodyPr>
          <a:lstStyle/>
          <a:p>
            <a:r>
              <a:rPr lang="pl-PL" i="1" dirty="0" err="1"/>
              <a:t>Where</a:t>
            </a:r>
            <a:r>
              <a:rPr lang="pl-PL" i="1" dirty="0"/>
              <a:t> N</a:t>
            </a:r>
            <a:r>
              <a:rPr lang="pl-PL" i="1" baseline="-25000" dirty="0"/>
              <a:t>V</a:t>
            </a:r>
            <a:r>
              <a:rPr lang="pl-PL" i="1" dirty="0"/>
              <a:t> </a:t>
            </a:r>
            <a:r>
              <a:rPr lang="pl-PL" i="1" dirty="0" err="1"/>
              <a:t>denotes</a:t>
            </a:r>
            <a:r>
              <a:rPr lang="pl-PL" i="1" dirty="0"/>
              <a:t> the </a:t>
            </a:r>
            <a:r>
              <a:rPr lang="pl-PL" i="1" dirty="0" err="1"/>
              <a:t>number</a:t>
            </a:r>
            <a:r>
              <a:rPr lang="pl-PL" i="1" dirty="0"/>
              <a:t> </a:t>
            </a:r>
            <a:r>
              <a:rPr lang="pl-PL" i="1" dirty="0" err="1"/>
              <a:t>density</a:t>
            </a:r>
            <a:r>
              <a:rPr lang="pl-PL" i="1" dirty="0"/>
              <a:t> of </a:t>
            </a:r>
            <a:r>
              <a:rPr lang="pl-PL" i="1" dirty="0" err="1"/>
              <a:t>ions</a:t>
            </a:r>
            <a:r>
              <a:rPr lang="pl-PL" i="1" dirty="0"/>
              <a:t>.</a:t>
            </a:r>
          </a:p>
          <a:p>
            <a:endParaRPr lang="pl-PL" i="1" dirty="0"/>
          </a:p>
          <a:p>
            <a:r>
              <a:rPr lang="pl-PL" i="1" dirty="0" err="1"/>
              <a:t>Combining</a:t>
            </a:r>
            <a:r>
              <a:rPr lang="pl-PL" i="1" dirty="0"/>
              <a:t> </a:t>
            </a:r>
            <a:r>
              <a:rPr lang="pl-PL" i="1" dirty="0" err="1"/>
              <a:t>these</a:t>
            </a:r>
            <a:r>
              <a:rPr lang="pl-PL" i="1" dirty="0"/>
              <a:t> </a:t>
            </a:r>
            <a:r>
              <a:rPr lang="pl-PL" i="1" dirty="0" err="1"/>
              <a:t>two</a:t>
            </a:r>
            <a:r>
              <a:rPr lang="pl-PL" i="1" dirty="0"/>
              <a:t> </a:t>
            </a:r>
            <a:r>
              <a:rPr lang="pl-PL" i="1" dirty="0" err="1"/>
              <a:t>equations</a:t>
            </a:r>
            <a:r>
              <a:rPr lang="pl-PL" i="1" dirty="0"/>
              <a:t> we </a:t>
            </a:r>
            <a:r>
              <a:rPr lang="pl-PL" i="1" dirty="0" err="1"/>
              <a:t>obtain</a:t>
            </a:r>
            <a:r>
              <a:rPr lang="pl-PL" i="1" dirty="0"/>
              <a:t> the </a:t>
            </a:r>
            <a:r>
              <a:rPr lang="pl-PL" i="1" dirty="0" err="1"/>
              <a:t>expression</a:t>
            </a:r>
            <a:r>
              <a:rPr lang="pl-PL" i="1" dirty="0"/>
              <a:t> for </a:t>
            </a:r>
            <a:r>
              <a:rPr lang="pl-PL" i="1" dirty="0" err="1"/>
              <a:t>calculating</a:t>
            </a:r>
            <a:r>
              <a:rPr lang="pl-PL" i="1" dirty="0"/>
              <a:t> </a:t>
            </a:r>
            <a:r>
              <a:rPr lang="pl-PL" i="1" dirty="0" err="1"/>
              <a:t>d.c</a:t>
            </a:r>
            <a:r>
              <a:rPr lang="pl-PL" i="1" dirty="0"/>
              <a:t>. </a:t>
            </a:r>
            <a:r>
              <a:rPr lang="pl-PL" i="1" dirty="0" err="1"/>
              <a:t>ionic</a:t>
            </a:r>
            <a:r>
              <a:rPr lang="pl-PL" i="1" dirty="0"/>
              <a:t> </a:t>
            </a:r>
            <a:r>
              <a:rPr lang="pl-PL" i="1" dirty="0" err="1"/>
              <a:t>conductivity</a:t>
            </a:r>
            <a:r>
              <a:rPr lang="pl-PL" i="1" dirty="0"/>
              <a:t> </a:t>
            </a:r>
            <a:r>
              <a:rPr lang="pl-PL" i="1" dirty="0" err="1"/>
              <a:t>coefficient</a:t>
            </a:r>
            <a:r>
              <a:rPr lang="pl-PL" i="1" dirty="0"/>
              <a:t>:</a:t>
            </a:r>
          </a:p>
          <a:p>
            <a:endParaRPr lang="pl-PL" i="1"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89DE4B5-3C9B-3744-C025-CCA9572F8D52}"/>
                  </a:ext>
                </a:extLst>
              </p:cNvPr>
              <p:cNvSpPr txBox="1"/>
              <p:nvPr/>
            </p:nvSpPr>
            <p:spPr>
              <a:xfrm>
                <a:off x="6188015" y="3821554"/>
                <a:ext cx="5452130" cy="14529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𝐷</m:t>
                          </m:r>
                        </m:e>
                        <m:sub>
                          <m:r>
                            <a:rPr lang="pl-PL" sz="2400" i="1">
                              <a:latin typeface="Cambria Math" panose="02040503050406030204" pitchFamily="18" charset="0"/>
                              <a:ea typeface="Cambria Math" panose="02040503050406030204" pitchFamily="18" charset="0"/>
                            </a:rPr>
                            <m:t>𝜎</m:t>
                          </m:r>
                        </m:sub>
                      </m:sSub>
                      <m:r>
                        <a:rPr lang="pl-PL" sz="2400" b="0" i="1" smtClean="0">
                          <a:latin typeface="Cambria Math" panose="02040503050406030204" pitchFamily="18" charset="0"/>
                        </a:rPr>
                        <m:t>=</m:t>
                      </m:r>
                      <m:func>
                        <m:funcPr>
                          <m:ctrlPr>
                            <a:rPr lang="pt-BR" sz="2400" i="1">
                              <a:latin typeface="Cambria Math" panose="02040503050406030204" pitchFamily="18" charset="0"/>
                            </a:rPr>
                          </m:ctrlPr>
                        </m:funcPr>
                        <m:fName>
                          <m:limLow>
                            <m:limLowPr>
                              <m:ctrlPr>
                                <a:rPr lang="pt-BR" sz="2400" i="1">
                                  <a:latin typeface="Cambria Math" panose="02040503050406030204" pitchFamily="18" charset="0"/>
                                </a:rPr>
                              </m:ctrlPr>
                            </m:limLowPr>
                            <m:e>
                              <m:r>
                                <m:rPr>
                                  <m:sty m:val="p"/>
                                </m:rPr>
                                <a:rPr lang="pt-BR" sz="2400">
                                  <a:latin typeface="Cambria Math" panose="02040503050406030204" pitchFamily="18" charset="0"/>
                                </a:rPr>
                                <m:t>lim</m:t>
                              </m:r>
                              <m:f>
                                <m:fPr>
                                  <m:ctrlPr>
                                    <a:rPr lang="pt-BR" sz="2400" i="1">
                                      <a:latin typeface="Cambria Math" panose="02040503050406030204" pitchFamily="18" charset="0"/>
                                    </a:rPr>
                                  </m:ctrlPr>
                                </m:fPr>
                                <m:num>
                                  <m:r>
                                    <a:rPr lang="pt-BR" sz="2400" i="1">
                                      <a:latin typeface="Cambria Math" panose="02040503050406030204" pitchFamily="18" charset="0"/>
                                    </a:rPr>
                                    <m:t>𝑑</m:t>
                                  </m:r>
                                </m:num>
                                <m:den>
                                  <m:r>
                                    <a:rPr lang="pt-BR" sz="2400" i="1">
                                      <a:latin typeface="Cambria Math" panose="02040503050406030204" pitchFamily="18" charset="0"/>
                                    </a:rPr>
                                    <m:t>𝑑</m:t>
                                  </m:r>
                                  <m:r>
                                    <a:rPr lang="pl-PL" sz="2400" i="1">
                                      <a:latin typeface="Cambria Math" panose="02040503050406030204" pitchFamily="18" charset="0"/>
                                    </a:rPr>
                                    <m:t>𝑡</m:t>
                                  </m:r>
                                </m:den>
                              </m:f>
                            </m:e>
                            <m:lim>
                              <m:r>
                                <a:rPr lang="pl-PL" sz="2400" i="1">
                                  <a:latin typeface="Cambria Math" panose="02040503050406030204" pitchFamily="18" charset="0"/>
                                </a:rPr>
                                <m:t>𝑡</m:t>
                              </m:r>
                              <m:r>
                                <a:rPr lang="pt-BR" sz="2400" i="1">
                                  <a:latin typeface="Cambria Math" panose="02040503050406030204" pitchFamily="18" charset="0"/>
                                </a:rPr>
                                <m:t>→∞</m:t>
                              </m:r>
                            </m:lim>
                          </m:limLow>
                        </m:fName>
                        <m:e>
                          <m:d>
                            <m:dPr>
                              <m:begChr m:val="["/>
                              <m:endChr m:val="]"/>
                              <m:ctrlPr>
                                <a:rPr lang="pt-BR" sz="2400" i="1">
                                  <a:latin typeface="Cambria Math" panose="02040503050406030204" pitchFamily="18" charset="0"/>
                                </a:rPr>
                              </m:ctrlPr>
                            </m:dPr>
                            <m:e>
                              <m:f>
                                <m:fPr>
                                  <m:ctrlPr>
                                    <a:rPr lang="pt-BR" sz="2400" i="1">
                                      <a:latin typeface="Cambria Math" panose="02040503050406030204" pitchFamily="18" charset="0"/>
                                    </a:rPr>
                                  </m:ctrlPr>
                                </m:fPr>
                                <m:num>
                                  <m:r>
                                    <a:rPr lang="pl-PL" sz="2400" i="1">
                                      <a:latin typeface="Cambria Math" panose="02040503050406030204" pitchFamily="18" charset="0"/>
                                    </a:rPr>
                                    <m:t>1</m:t>
                                  </m:r>
                                </m:num>
                                <m:den>
                                  <m:r>
                                    <a:rPr lang="pl-PL" sz="2400" i="1">
                                      <a:latin typeface="Cambria Math" panose="02040503050406030204" pitchFamily="18" charset="0"/>
                                    </a:rPr>
                                    <m:t>2</m:t>
                                  </m:r>
                                  <m:r>
                                    <a:rPr lang="pl-PL" sz="2400" i="1">
                                      <a:latin typeface="Cambria Math" panose="02040503050406030204" pitchFamily="18" charset="0"/>
                                    </a:rPr>
                                    <m:t>𝑑𝑁</m:t>
                                  </m:r>
                                </m:den>
                              </m:f>
                              <m:sSup>
                                <m:sSupPr>
                                  <m:ctrlPr>
                                    <a:rPr lang="pl-PL" sz="2400" b="0" i="1" smtClean="0">
                                      <a:latin typeface="Cambria Math" panose="02040503050406030204" pitchFamily="18" charset="0"/>
                                    </a:rPr>
                                  </m:ctrlPr>
                                </m:sSupPr>
                                <m:e>
                                  <m:d>
                                    <m:dPr>
                                      <m:ctrlPr>
                                        <a:rPr lang="pt-BR" sz="2400" i="1">
                                          <a:latin typeface="Cambria Math" panose="02040503050406030204" pitchFamily="18" charset="0"/>
                                        </a:rPr>
                                      </m:ctrlPr>
                                    </m:dPr>
                                    <m:e>
                                      <m:nary>
                                        <m:naryPr>
                                          <m:chr m:val="∑"/>
                                          <m:ctrlPr>
                                            <a:rPr lang="pt-BR" sz="2400" i="1">
                                              <a:latin typeface="Cambria Math" panose="02040503050406030204" pitchFamily="18" charset="0"/>
                                            </a:rPr>
                                          </m:ctrlPr>
                                        </m:naryPr>
                                        <m:sub>
                                          <m:r>
                                            <m:rPr>
                                              <m:brk m:alnAt="23"/>
                                            </m:rPr>
                                            <a:rPr lang="pl-PL" sz="2400" i="1">
                                              <a:latin typeface="Cambria Math" panose="02040503050406030204" pitchFamily="18" charset="0"/>
                                            </a:rPr>
                                            <m:t>𝑖</m:t>
                                          </m:r>
                                          <m:r>
                                            <a:rPr lang="pl-PL" sz="2400" i="1">
                                              <a:latin typeface="Cambria Math" panose="02040503050406030204" pitchFamily="18" charset="0"/>
                                            </a:rPr>
                                            <m:t>=1</m:t>
                                          </m:r>
                                        </m:sub>
                                        <m:sup>
                                          <m:r>
                                            <a:rPr lang="pl-PL" sz="2400" b="0" i="1" smtClean="0">
                                              <a:latin typeface="Cambria Math" panose="02040503050406030204" pitchFamily="18" charset="0"/>
                                            </a:rPr>
                                            <m:t>𝑁</m:t>
                                          </m:r>
                                        </m:sup>
                                        <m:e>
                                          <m:d>
                                            <m:dPr>
                                              <m:ctrlPr>
                                                <a:rPr lang="pl-PL" sz="2400" i="1">
                                                  <a:latin typeface="Cambria Math" panose="02040503050406030204" pitchFamily="18" charset="0"/>
                                                  <a:ea typeface="Cambria Math" panose="02040503050406030204" pitchFamily="18" charset="0"/>
                                                </a:rPr>
                                              </m:ctrlPr>
                                            </m:dPr>
                                            <m:e>
                                              <m:r>
                                                <a:rPr lang="pl-PL" sz="2400" i="1">
                                                  <a:latin typeface="Cambria Math" panose="02040503050406030204" pitchFamily="18" charset="0"/>
                                                  <a:ea typeface="Cambria Math" panose="02040503050406030204" pitchFamily="18" charset="0"/>
                                                </a:rPr>
                                                <m:t>∆</m:t>
                                              </m:r>
                                              <m:acc>
                                                <m:accPr>
                                                  <m:chr m:val="̅"/>
                                                  <m:ctrlPr>
                                                    <a:rPr lang="pl-PL" sz="2400" i="1">
                                                      <a:latin typeface="Cambria Math" panose="02040503050406030204" pitchFamily="18" charset="0"/>
                                                      <a:ea typeface="Cambria Math" panose="02040503050406030204" pitchFamily="18" charset="0"/>
                                                    </a:rPr>
                                                  </m:ctrlPr>
                                                </m:accPr>
                                                <m:e>
                                                  <m:sSub>
                                                    <m:sSubPr>
                                                      <m:ctrlPr>
                                                        <a:rPr lang="pl-PL" sz="2400" i="1">
                                                          <a:latin typeface="Cambria Math" panose="02040503050406030204" pitchFamily="18" charset="0"/>
                                                          <a:ea typeface="Cambria Math" panose="02040503050406030204" pitchFamily="18" charset="0"/>
                                                        </a:rPr>
                                                      </m:ctrlPr>
                                                    </m:sSubPr>
                                                    <m:e>
                                                      <m:r>
                                                        <a:rPr lang="pl-PL" sz="2400" i="1">
                                                          <a:latin typeface="Cambria Math" panose="02040503050406030204" pitchFamily="18" charset="0"/>
                                                          <a:ea typeface="Cambria Math" panose="02040503050406030204" pitchFamily="18" charset="0"/>
                                                        </a:rPr>
                                                        <m:t>𝑅</m:t>
                                                      </m:r>
                                                    </m:e>
                                                    <m:sub>
                                                      <m:r>
                                                        <a:rPr lang="pl-PL" sz="2400" i="1">
                                                          <a:latin typeface="Cambria Math" panose="02040503050406030204" pitchFamily="18" charset="0"/>
                                                          <a:ea typeface="Cambria Math" panose="02040503050406030204" pitchFamily="18" charset="0"/>
                                                        </a:rPr>
                                                        <m:t>𝑖</m:t>
                                                      </m:r>
                                                    </m:sub>
                                                  </m:sSub>
                                                </m:e>
                                              </m:acc>
                                              <m:r>
                                                <a:rPr lang="pl-PL" sz="2400" b="0" i="1" smtClean="0">
                                                  <a:latin typeface="Cambria Math" panose="02040503050406030204" pitchFamily="18" charset="0"/>
                                                  <a:ea typeface="Cambria Math" panose="02040503050406030204" pitchFamily="18" charset="0"/>
                                                </a:rPr>
                                                <m:t>(</m:t>
                                              </m:r>
                                              <m:r>
                                                <a:rPr lang="pl-PL" sz="2400" b="0" i="1" smtClean="0">
                                                  <a:latin typeface="Cambria Math" panose="02040503050406030204" pitchFamily="18" charset="0"/>
                                                  <a:ea typeface="Cambria Math" panose="02040503050406030204" pitchFamily="18" charset="0"/>
                                                </a:rPr>
                                                <m:t>𝑡</m:t>
                                              </m:r>
                                              <m:r>
                                                <a:rPr lang="pl-PL" sz="2400" b="0" i="1" smtClean="0">
                                                  <a:latin typeface="Cambria Math" panose="02040503050406030204" pitchFamily="18" charset="0"/>
                                                  <a:ea typeface="Cambria Math" panose="02040503050406030204" pitchFamily="18" charset="0"/>
                                                </a:rPr>
                                                <m:t>)</m:t>
                                              </m:r>
                                            </m:e>
                                          </m:d>
                                        </m:e>
                                      </m:nary>
                                    </m:e>
                                  </m:d>
                                </m:e>
                                <m:sup>
                                  <m:r>
                                    <a:rPr lang="pl-PL" sz="2400" b="0" i="1" smtClean="0">
                                      <a:latin typeface="Cambria Math" panose="02040503050406030204" pitchFamily="18" charset="0"/>
                                    </a:rPr>
                                    <m:t>2</m:t>
                                  </m:r>
                                </m:sup>
                              </m:sSup>
                            </m:e>
                          </m:d>
                        </m:e>
                      </m:func>
                    </m:oMath>
                  </m:oMathPara>
                </a14:m>
                <a:endParaRPr lang="pl-PL" dirty="0"/>
              </a:p>
            </p:txBody>
          </p:sp>
        </mc:Choice>
        <mc:Fallback xmlns="">
          <p:sp>
            <p:nvSpPr>
              <p:cNvPr id="11" name="TextBox 10">
                <a:extLst>
                  <a:ext uri="{FF2B5EF4-FFF2-40B4-BE49-F238E27FC236}">
                    <a16:creationId xmlns:a16="http://schemas.microsoft.com/office/drawing/2014/main" id="{889DE4B5-3C9B-3744-C025-CCA9572F8D52}"/>
                  </a:ext>
                </a:extLst>
              </p:cNvPr>
              <p:cNvSpPr txBox="1">
                <a:spLocks noRot="1" noChangeAspect="1" noMove="1" noResize="1" noEditPoints="1" noAdjustHandles="1" noChangeArrowheads="1" noChangeShapeType="1" noTextEdit="1"/>
              </p:cNvSpPr>
              <p:nvPr/>
            </p:nvSpPr>
            <p:spPr>
              <a:xfrm>
                <a:off x="6188015" y="3821554"/>
                <a:ext cx="5452130" cy="1452962"/>
              </a:xfrm>
              <a:prstGeom prst="rect">
                <a:avLst/>
              </a:prstGeom>
              <a:blipFill>
                <a:blip r:embed="rId4"/>
                <a:stretch>
                  <a:fillRect/>
                </a:stretch>
              </a:blipFill>
            </p:spPr>
            <p:txBody>
              <a:bodyPr/>
              <a:lstStyle/>
              <a:p>
                <a:r>
                  <a:rPr lang="pl-PL">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D2FB9899-33AF-0EF5-D3DA-0237C3619937}"/>
                  </a:ext>
                </a:extLst>
              </p14:cNvPr>
              <p14:cNvContentPartPr/>
              <p14:nvPr/>
            </p14:nvContentPartPr>
            <p14:xfrm>
              <a:off x="6347785" y="4243857"/>
              <a:ext cx="5108400" cy="1485360"/>
            </p14:xfrm>
          </p:contentPart>
        </mc:Choice>
        <mc:Fallback xmlns="">
          <p:pic>
            <p:nvPicPr>
              <p:cNvPr id="14" name="Ink 13">
                <a:extLst>
                  <a:ext uri="{FF2B5EF4-FFF2-40B4-BE49-F238E27FC236}">
                    <a16:creationId xmlns:a16="http://schemas.microsoft.com/office/drawing/2014/main" id="{D2FB9899-33AF-0EF5-D3DA-0237C3619937}"/>
                  </a:ext>
                </a:extLst>
              </p:cNvPr>
              <p:cNvPicPr/>
              <p:nvPr/>
            </p:nvPicPr>
            <p:blipFill>
              <a:blip r:embed="rId6"/>
              <a:stretch>
                <a:fillRect/>
              </a:stretch>
            </p:blipFill>
            <p:spPr>
              <a:xfrm>
                <a:off x="6339145" y="4235217"/>
                <a:ext cx="5126040" cy="150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3B5A8A0A-43A8-D1DD-E37B-A824F2F0B72C}"/>
                  </a:ext>
                </a:extLst>
              </p14:cNvPr>
              <p14:cNvContentPartPr/>
              <p14:nvPr/>
            </p14:nvContentPartPr>
            <p14:xfrm>
              <a:off x="11645185" y="4408017"/>
              <a:ext cx="325080" cy="599040"/>
            </p14:xfrm>
          </p:contentPart>
        </mc:Choice>
        <mc:Fallback xmlns="">
          <p:pic>
            <p:nvPicPr>
              <p:cNvPr id="21" name="Ink 20">
                <a:extLst>
                  <a:ext uri="{FF2B5EF4-FFF2-40B4-BE49-F238E27FC236}">
                    <a16:creationId xmlns:a16="http://schemas.microsoft.com/office/drawing/2014/main" id="{3B5A8A0A-43A8-D1DD-E37B-A824F2F0B72C}"/>
                  </a:ext>
                </a:extLst>
              </p:cNvPr>
              <p:cNvPicPr/>
              <p:nvPr/>
            </p:nvPicPr>
            <p:blipFill>
              <a:blip r:embed="rId8"/>
              <a:stretch>
                <a:fillRect/>
              </a:stretch>
            </p:blipFill>
            <p:spPr>
              <a:xfrm>
                <a:off x="11636545" y="4399017"/>
                <a:ext cx="34272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92473384-F489-FC9D-1852-163B4CDCFBC5}"/>
                  </a:ext>
                </a:extLst>
              </p14:cNvPr>
              <p14:cNvContentPartPr/>
              <p14:nvPr/>
            </p14:nvContentPartPr>
            <p14:xfrm>
              <a:off x="11730145" y="5166897"/>
              <a:ext cx="115200" cy="118080"/>
            </p14:xfrm>
          </p:contentPart>
        </mc:Choice>
        <mc:Fallback xmlns="">
          <p:pic>
            <p:nvPicPr>
              <p:cNvPr id="22" name="Ink 21">
                <a:extLst>
                  <a:ext uri="{FF2B5EF4-FFF2-40B4-BE49-F238E27FC236}">
                    <a16:creationId xmlns:a16="http://schemas.microsoft.com/office/drawing/2014/main" id="{92473384-F489-FC9D-1852-163B4CDCFBC5}"/>
                  </a:ext>
                </a:extLst>
              </p:cNvPr>
              <p:cNvPicPr/>
              <p:nvPr/>
            </p:nvPicPr>
            <p:blipFill>
              <a:blip r:embed="rId10"/>
              <a:stretch>
                <a:fillRect/>
              </a:stretch>
            </p:blipFill>
            <p:spPr>
              <a:xfrm>
                <a:off x="11721505" y="5158257"/>
                <a:ext cx="132840" cy="135720"/>
              </a:xfrm>
              <a:prstGeom prst="rect">
                <a:avLst/>
              </a:prstGeom>
            </p:spPr>
          </p:pic>
        </mc:Fallback>
      </mc:AlternateContent>
    </p:spTree>
    <p:extLst>
      <p:ext uri="{BB962C8B-B14F-4D97-AF65-F5344CB8AC3E}">
        <p14:creationId xmlns:p14="http://schemas.microsoft.com/office/powerpoint/2010/main" val="103987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E8093-98D0-F5AB-4BB0-80BDEE4B801B}"/>
              </a:ext>
            </a:extLst>
          </p:cNvPr>
          <p:cNvSpPr txBox="1"/>
          <p:nvPr/>
        </p:nvSpPr>
        <p:spPr>
          <a:xfrm>
            <a:off x="301925" y="301925"/>
            <a:ext cx="6191085" cy="2123658"/>
          </a:xfrm>
          <a:prstGeom prst="rect">
            <a:avLst/>
          </a:prstGeom>
          <a:noFill/>
        </p:spPr>
        <p:txBody>
          <a:bodyPr wrap="square" rtlCol="0">
            <a:spAutoFit/>
          </a:bodyPr>
          <a:lstStyle/>
          <a:p>
            <a:r>
              <a:rPr lang="pl-PL" i="1" dirty="0"/>
              <a:t>Dividing the </a:t>
            </a:r>
            <a:r>
              <a:rPr lang="pl-PL" i="1" dirty="0" err="1"/>
              <a:t>tracer</a:t>
            </a:r>
            <a:r>
              <a:rPr lang="pl-PL" i="1" dirty="0"/>
              <a:t> </a:t>
            </a:r>
            <a:r>
              <a:rPr lang="pl-PL" i="1" dirty="0" err="1"/>
              <a:t>diffusion</a:t>
            </a:r>
            <a:r>
              <a:rPr lang="pl-PL" i="1" dirty="0"/>
              <a:t> </a:t>
            </a:r>
            <a:r>
              <a:rPr lang="pl-PL" i="1" dirty="0" err="1"/>
              <a:t>coefficient</a:t>
            </a:r>
            <a:r>
              <a:rPr lang="pl-PL" i="1" dirty="0"/>
              <a:t> by the </a:t>
            </a:r>
            <a:r>
              <a:rPr lang="pl-PL" i="1" dirty="0" err="1"/>
              <a:t>conductivity</a:t>
            </a:r>
            <a:r>
              <a:rPr lang="pl-PL" i="1" dirty="0"/>
              <a:t> </a:t>
            </a:r>
            <a:r>
              <a:rPr lang="pl-PL" i="1" dirty="0" err="1"/>
              <a:t>diffusion</a:t>
            </a:r>
            <a:r>
              <a:rPr lang="pl-PL" i="1" dirty="0"/>
              <a:t> </a:t>
            </a:r>
            <a:r>
              <a:rPr lang="pl-PL" i="1" dirty="0" err="1"/>
              <a:t>coefficient</a:t>
            </a:r>
            <a:r>
              <a:rPr lang="pl-PL" i="1" dirty="0"/>
              <a:t> </a:t>
            </a:r>
            <a:r>
              <a:rPr lang="pl-PL" i="1" dirty="0" err="1"/>
              <a:t>gives</a:t>
            </a:r>
            <a:r>
              <a:rPr lang="pl-PL" i="1" dirty="0"/>
              <a:t> the Haven ratio:</a:t>
            </a:r>
          </a:p>
          <a:p>
            <a:endParaRPr lang="pl-PL" i="1" baseline="30000" dirty="0"/>
          </a:p>
          <a:p>
            <a:endParaRPr lang="pl-PL" i="1" baseline="30000" dirty="0"/>
          </a:p>
          <a:p>
            <a:endParaRPr lang="pl-PL" i="1" dirty="0"/>
          </a:p>
          <a:p>
            <a:endParaRPr lang="pl-PL" dirty="0"/>
          </a:p>
          <a:p>
            <a:pPr marL="285750" indent="-285750">
              <a:buFont typeface="Arial" panose="020B0604020202020204" pitchFamily="34" charset="0"/>
              <a:buChar char="•"/>
            </a:pPr>
            <a:endParaRPr lang="pl-PL" i="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2242453-51C5-368C-653F-FD4445AA4A04}"/>
                  </a:ext>
                </a:extLst>
              </p:cNvPr>
              <p:cNvSpPr txBox="1"/>
              <p:nvPr/>
            </p:nvSpPr>
            <p:spPr>
              <a:xfrm>
                <a:off x="6254152" y="97625"/>
                <a:ext cx="5452130" cy="13142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rPr>
                            <m:t>𝐻</m:t>
                          </m:r>
                        </m:e>
                        <m:sub>
                          <m:r>
                            <a:rPr lang="pl-PL" b="0" i="1" smtClean="0">
                              <a:latin typeface="Cambria Math" panose="02040503050406030204" pitchFamily="18" charset="0"/>
                            </a:rPr>
                            <m:t>𝑅</m:t>
                          </m:r>
                        </m:sub>
                      </m:sSub>
                      <m:r>
                        <a:rPr lang="pl-PL" b="0" i="1" smtClean="0">
                          <a:latin typeface="Cambria Math" panose="02040503050406030204" pitchFamily="18" charset="0"/>
                        </a:rPr>
                        <m:t>=</m:t>
                      </m:r>
                      <m:f>
                        <m:fPr>
                          <m:ctrlPr>
                            <a:rPr lang="pl-PL" i="1">
                              <a:latin typeface="Cambria Math" panose="02040503050406030204" pitchFamily="18" charset="0"/>
                            </a:rPr>
                          </m:ctrlPr>
                        </m:fPr>
                        <m:num>
                          <m:sSup>
                            <m:sSupPr>
                              <m:ctrlPr>
                                <a:rPr lang="pl-PL" i="1">
                                  <a:latin typeface="Cambria Math" panose="02040503050406030204" pitchFamily="18" charset="0"/>
                                </a:rPr>
                              </m:ctrlPr>
                            </m:sSupPr>
                            <m:e>
                              <m:r>
                                <a:rPr lang="pl-PL" i="1">
                                  <a:latin typeface="Cambria Math" panose="02040503050406030204" pitchFamily="18" charset="0"/>
                                </a:rPr>
                                <m:t>𝐷</m:t>
                              </m:r>
                            </m:e>
                            <m:sup>
                              <m:r>
                                <a:rPr lang="pl-PL" i="1">
                                  <a:latin typeface="Cambria Math" panose="02040503050406030204" pitchFamily="18" charset="0"/>
                                </a:rPr>
                                <m:t>∗</m:t>
                              </m:r>
                            </m:sup>
                          </m:sSup>
                        </m:num>
                        <m:den>
                          <m:sSub>
                            <m:sSubPr>
                              <m:ctrlPr>
                                <a:rPr lang="pl-PL" i="1">
                                  <a:latin typeface="Cambria Math" panose="02040503050406030204" pitchFamily="18" charset="0"/>
                                </a:rPr>
                              </m:ctrlPr>
                            </m:sSubPr>
                            <m:e>
                              <m:r>
                                <a:rPr lang="pl-PL" i="1">
                                  <a:latin typeface="Cambria Math" panose="02040503050406030204" pitchFamily="18" charset="0"/>
                                </a:rPr>
                                <m:t>𝐷</m:t>
                              </m:r>
                            </m:e>
                            <m:sub>
                              <m:r>
                                <a:rPr lang="pl-PL" i="1">
                                  <a:latin typeface="Cambria Math" panose="02040503050406030204" pitchFamily="18" charset="0"/>
                                  <a:ea typeface="Cambria Math" panose="02040503050406030204" pitchFamily="18" charset="0"/>
                                </a:rPr>
                                <m:t>𝜎</m:t>
                              </m:r>
                            </m:sub>
                          </m:sSub>
                        </m:den>
                      </m:f>
                      <m:r>
                        <a:rPr lang="pl-PL" b="0" i="1" smtClean="0">
                          <a:latin typeface="Cambria Math" panose="02040503050406030204" pitchFamily="18" charset="0"/>
                          <a:ea typeface="Cambria Math" panose="02040503050406030204" pitchFamily="18" charset="0"/>
                        </a:rPr>
                        <m:t>= </m:t>
                      </m:r>
                      <m:d>
                        <m:dPr>
                          <m:begChr m:val="["/>
                          <m:endChr m:val="]"/>
                          <m:ctrlPr>
                            <a:rPr lang="pl-PL" b="0" i="1" smtClean="0">
                              <a:latin typeface="Cambria Math" panose="02040503050406030204" pitchFamily="18" charset="0"/>
                              <a:ea typeface="Cambria Math" panose="02040503050406030204" pitchFamily="18" charset="0"/>
                            </a:rPr>
                          </m:ctrlPr>
                        </m:dPr>
                        <m:e>
                          <m:f>
                            <m:fPr>
                              <m:ctrlPr>
                                <a:rPr lang="pl-PL" b="0" i="1" smtClean="0">
                                  <a:latin typeface="Cambria Math" panose="02040503050406030204" pitchFamily="18" charset="0"/>
                                  <a:ea typeface="Cambria Math" panose="02040503050406030204" pitchFamily="18" charset="0"/>
                                </a:rPr>
                              </m:ctrlPr>
                            </m:fPr>
                            <m:num>
                              <m:func>
                                <m:funcPr>
                                  <m:ctrlPr>
                                    <a:rPr lang="pt-BR" i="1">
                                      <a:latin typeface="Cambria Math" panose="02040503050406030204" pitchFamily="18" charset="0"/>
                                    </a:rPr>
                                  </m:ctrlPr>
                                </m:funcPr>
                                <m:fName>
                                  <m:limLow>
                                    <m:limLowPr>
                                      <m:ctrlPr>
                                        <a:rPr lang="pt-BR" i="1">
                                          <a:latin typeface="Cambria Math" panose="02040503050406030204" pitchFamily="18" charset="0"/>
                                        </a:rPr>
                                      </m:ctrlPr>
                                    </m:limLowPr>
                                    <m:e>
                                      <m:r>
                                        <m:rPr>
                                          <m:sty m:val="p"/>
                                        </m:rPr>
                                        <a:rPr lang="pt-BR">
                                          <a:latin typeface="Cambria Math" panose="02040503050406030204" pitchFamily="18" charset="0"/>
                                        </a:rPr>
                                        <m:t>lim</m:t>
                                      </m:r>
                                      <m:f>
                                        <m:fPr>
                                          <m:ctrlPr>
                                            <a:rPr lang="pt-BR" i="1">
                                              <a:latin typeface="Cambria Math" panose="02040503050406030204" pitchFamily="18" charset="0"/>
                                            </a:rPr>
                                          </m:ctrlPr>
                                        </m:fPr>
                                        <m:num>
                                          <m:r>
                                            <a:rPr lang="pt-BR" i="1">
                                              <a:latin typeface="Cambria Math" panose="02040503050406030204" pitchFamily="18" charset="0"/>
                                            </a:rPr>
                                            <m:t>𝑑</m:t>
                                          </m:r>
                                        </m:num>
                                        <m:den>
                                          <m:r>
                                            <a:rPr lang="pt-BR" i="1">
                                              <a:latin typeface="Cambria Math" panose="02040503050406030204" pitchFamily="18" charset="0"/>
                                            </a:rPr>
                                            <m:t>𝑑</m:t>
                                          </m:r>
                                          <m:r>
                                            <a:rPr lang="pl-PL" i="1">
                                              <a:latin typeface="Cambria Math" panose="02040503050406030204" pitchFamily="18" charset="0"/>
                                            </a:rPr>
                                            <m:t>𝑡</m:t>
                                          </m:r>
                                        </m:den>
                                      </m:f>
                                    </m:e>
                                    <m:lim>
                                      <m:r>
                                        <a:rPr lang="pl-PL" i="1">
                                          <a:latin typeface="Cambria Math" panose="02040503050406030204" pitchFamily="18" charset="0"/>
                                        </a:rPr>
                                        <m:t>𝑡</m:t>
                                      </m:r>
                                      <m:r>
                                        <a:rPr lang="pt-BR" i="1">
                                          <a:latin typeface="Cambria Math" panose="02040503050406030204" pitchFamily="18" charset="0"/>
                                        </a:rPr>
                                        <m:t>→∞</m:t>
                                      </m:r>
                                    </m:lim>
                                  </m:limLow>
                                </m:fName>
                                <m:e>
                                  <m:nary>
                                    <m:naryPr>
                                      <m:chr m:val="∑"/>
                                      <m:ctrlPr>
                                        <a:rPr lang="pt-BR" i="1">
                                          <a:latin typeface="Cambria Math" panose="02040503050406030204" pitchFamily="18" charset="0"/>
                                        </a:rPr>
                                      </m:ctrlPr>
                                    </m:naryPr>
                                    <m:sub>
                                      <m:r>
                                        <m:rPr>
                                          <m:brk m:alnAt="23"/>
                                        </m:rPr>
                                        <a:rPr lang="pl-PL" i="1">
                                          <a:latin typeface="Cambria Math" panose="02040503050406030204" pitchFamily="18" charset="0"/>
                                        </a:rPr>
                                        <m:t>𝑖</m:t>
                                      </m:r>
                                      <m:r>
                                        <a:rPr lang="pl-PL" i="1">
                                          <a:latin typeface="Cambria Math" panose="02040503050406030204" pitchFamily="18" charset="0"/>
                                        </a:rPr>
                                        <m:t>=1</m:t>
                                      </m:r>
                                    </m:sub>
                                    <m:sup>
                                      <m:r>
                                        <a:rPr lang="pl-PL" i="1">
                                          <a:latin typeface="Cambria Math" panose="02040503050406030204" pitchFamily="18" charset="0"/>
                                        </a:rPr>
                                        <m:t>𝑁</m:t>
                                      </m:r>
                                    </m:sup>
                                    <m:e>
                                      <m:sSup>
                                        <m:sSupPr>
                                          <m:ctrlPr>
                                            <a:rPr lang="pl-PL" i="1">
                                              <a:latin typeface="Cambria Math" panose="02040503050406030204" pitchFamily="18" charset="0"/>
                                              <a:ea typeface="Cambria Math" panose="02040503050406030204" pitchFamily="18" charset="0"/>
                                            </a:rPr>
                                          </m:ctrlPr>
                                        </m:sSupPr>
                                        <m:e>
                                          <m:d>
                                            <m:dPr>
                                              <m:ctrlPr>
                                                <a:rPr lang="pl-PL" i="1">
                                                  <a:latin typeface="Cambria Math" panose="02040503050406030204" pitchFamily="18" charset="0"/>
                                                  <a:ea typeface="Cambria Math" panose="02040503050406030204" pitchFamily="18" charset="0"/>
                                                </a:rPr>
                                              </m:ctrlPr>
                                            </m:dPr>
                                            <m:e>
                                              <m:r>
                                                <a:rPr lang="pl-PL" i="1">
                                                  <a:latin typeface="Cambria Math" panose="02040503050406030204" pitchFamily="18" charset="0"/>
                                                  <a:ea typeface="Cambria Math" panose="02040503050406030204" pitchFamily="18" charset="0"/>
                                                </a:rPr>
                                                <m:t>∆</m:t>
                                              </m:r>
                                              <m:acc>
                                                <m:accPr>
                                                  <m:chr m:val="̅"/>
                                                  <m:ctrlPr>
                                                    <a:rPr lang="pl-PL" i="1">
                                                      <a:latin typeface="Cambria Math" panose="02040503050406030204" pitchFamily="18" charset="0"/>
                                                      <a:ea typeface="Cambria Math" panose="02040503050406030204" pitchFamily="18" charset="0"/>
                                                    </a:rPr>
                                                  </m:ctrlPr>
                                                </m:accPr>
                                                <m:e>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𝑅</m:t>
                                                      </m:r>
                                                    </m:e>
                                                    <m:sub>
                                                      <m:r>
                                                        <a:rPr lang="pl-PL" i="1">
                                                          <a:latin typeface="Cambria Math" panose="02040503050406030204" pitchFamily="18" charset="0"/>
                                                          <a:ea typeface="Cambria Math" panose="02040503050406030204" pitchFamily="18" charset="0"/>
                                                        </a:rPr>
                                                        <m:t>𝑖</m:t>
                                                      </m:r>
                                                    </m:sub>
                                                  </m:sSub>
                                                </m:e>
                                              </m:acc>
                                              <m:d>
                                                <m:dPr>
                                                  <m:ctrlPr>
                                                    <a:rPr lang="pl-PL" i="1">
                                                      <a:latin typeface="Cambria Math" panose="02040503050406030204" pitchFamily="18" charset="0"/>
                                                      <a:ea typeface="Cambria Math" panose="02040503050406030204" pitchFamily="18" charset="0"/>
                                                    </a:rPr>
                                                  </m:ctrlPr>
                                                </m:dPr>
                                                <m:e>
                                                  <m:r>
                                                    <a:rPr lang="pl-PL" i="1">
                                                      <a:latin typeface="Cambria Math" panose="02040503050406030204" pitchFamily="18" charset="0"/>
                                                      <a:ea typeface="Cambria Math" panose="02040503050406030204" pitchFamily="18" charset="0"/>
                                                    </a:rPr>
                                                    <m:t>𝑡</m:t>
                                                  </m:r>
                                                </m:e>
                                              </m:d>
                                            </m:e>
                                          </m:d>
                                        </m:e>
                                        <m:sup>
                                          <m:r>
                                            <a:rPr lang="pl-PL" i="1">
                                              <a:latin typeface="Cambria Math" panose="02040503050406030204" pitchFamily="18" charset="0"/>
                                              <a:ea typeface="Cambria Math" panose="02040503050406030204" pitchFamily="18" charset="0"/>
                                            </a:rPr>
                                            <m:t>2</m:t>
                                          </m:r>
                                        </m:sup>
                                      </m:sSup>
                                    </m:e>
                                  </m:nary>
                                </m:e>
                              </m:func>
                            </m:num>
                            <m:den>
                              <m:func>
                                <m:funcPr>
                                  <m:ctrlPr>
                                    <a:rPr lang="pt-BR" i="1" smtClean="0">
                                      <a:latin typeface="Cambria Math" panose="02040503050406030204" pitchFamily="18" charset="0"/>
                                    </a:rPr>
                                  </m:ctrlPr>
                                </m:funcPr>
                                <m:fName>
                                  <m:limLow>
                                    <m:limLowPr>
                                      <m:ctrlPr>
                                        <a:rPr lang="pt-BR" i="1">
                                          <a:latin typeface="Cambria Math" panose="02040503050406030204" pitchFamily="18" charset="0"/>
                                        </a:rPr>
                                      </m:ctrlPr>
                                    </m:limLowPr>
                                    <m:e>
                                      <m:r>
                                        <m:rPr>
                                          <m:sty m:val="p"/>
                                        </m:rPr>
                                        <a:rPr lang="pt-BR">
                                          <a:latin typeface="Cambria Math" panose="02040503050406030204" pitchFamily="18" charset="0"/>
                                        </a:rPr>
                                        <m:t>lim</m:t>
                                      </m:r>
                                      <m:f>
                                        <m:fPr>
                                          <m:ctrlPr>
                                            <a:rPr lang="pt-BR" i="1">
                                              <a:latin typeface="Cambria Math" panose="02040503050406030204" pitchFamily="18" charset="0"/>
                                            </a:rPr>
                                          </m:ctrlPr>
                                        </m:fPr>
                                        <m:num>
                                          <m:r>
                                            <a:rPr lang="pt-BR" i="1">
                                              <a:latin typeface="Cambria Math" panose="02040503050406030204" pitchFamily="18" charset="0"/>
                                            </a:rPr>
                                            <m:t>𝑑</m:t>
                                          </m:r>
                                        </m:num>
                                        <m:den>
                                          <m:r>
                                            <a:rPr lang="pt-BR" i="1">
                                              <a:latin typeface="Cambria Math" panose="02040503050406030204" pitchFamily="18" charset="0"/>
                                            </a:rPr>
                                            <m:t>𝑑</m:t>
                                          </m:r>
                                          <m:r>
                                            <a:rPr lang="pl-PL" i="1">
                                              <a:latin typeface="Cambria Math" panose="02040503050406030204" pitchFamily="18" charset="0"/>
                                            </a:rPr>
                                            <m:t>𝑡</m:t>
                                          </m:r>
                                        </m:den>
                                      </m:f>
                                    </m:e>
                                    <m:lim>
                                      <m:r>
                                        <a:rPr lang="pl-PL" i="1">
                                          <a:latin typeface="Cambria Math" panose="02040503050406030204" pitchFamily="18" charset="0"/>
                                        </a:rPr>
                                        <m:t>𝑡</m:t>
                                      </m:r>
                                      <m:r>
                                        <a:rPr lang="pt-BR" i="1">
                                          <a:latin typeface="Cambria Math" panose="02040503050406030204" pitchFamily="18" charset="0"/>
                                        </a:rPr>
                                        <m:t>→∞</m:t>
                                      </m:r>
                                    </m:lim>
                                  </m:limLow>
                                </m:fName>
                                <m:e>
                                  <m:sSup>
                                    <m:sSupPr>
                                      <m:ctrlPr>
                                        <a:rPr lang="pl-PL" i="1">
                                          <a:latin typeface="Cambria Math" panose="02040503050406030204" pitchFamily="18" charset="0"/>
                                        </a:rPr>
                                      </m:ctrlPr>
                                    </m:sSupPr>
                                    <m:e>
                                      <m:d>
                                        <m:dPr>
                                          <m:ctrlPr>
                                            <a:rPr lang="pt-BR" i="1">
                                              <a:latin typeface="Cambria Math" panose="02040503050406030204" pitchFamily="18" charset="0"/>
                                            </a:rPr>
                                          </m:ctrlPr>
                                        </m:dPr>
                                        <m:e>
                                          <m:nary>
                                            <m:naryPr>
                                              <m:chr m:val="∑"/>
                                              <m:ctrlPr>
                                                <a:rPr lang="pt-BR" i="1" smtClean="0">
                                                  <a:latin typeface="Cambria Math" panose="02040503050406030204" pitchFamily="18" charset="0"/>
                                                </a:rPr>
                                              </m:ctrlPr>
                                            </m:naryPr>
                                            <m:sub>
                                              <m:r>
                                                <m:rPr>
                                                  <m:brk m:alnAt="23"/>
                                                </m:rPr>
                                                <a:rPr lang="pl-PL" i="1">
                                                  <a:latin typeface="Cambria Math" panose="02040503050406030204" pitchFamily="18" charset="0"/>
                                                </a:rPr>
                                                <m:t>𝑖</m:t>
                                              </m:r>
                                              <m:r>
                                                <a:rPr lang="pl-PL" i="1">
                                                  <a:latin typeface="Cambria Math" panose="02040503050406030204" pitchFamily="18" charset="0"/>
                                                </a:rPr>
                                                <m:t>=1</m:t>
                                              </m:r>
                                            </m:sub>
                                            <m:sup>
                                              <m:r>
                                                <a:rPr lang="pl-PL" i="1">
                                                  <a:latin typeface="Cambria Math" panose="02040503050406030204" pitchFamily="18" charset="0"/>
                                                </a:rPr>
                                                <m:t>𝑁</m:t>
                                              </m:r>
                                            </m:sup>
                                            <m:e>
                                              <m:r>
                                                <a:rPr lang="pl-PL" i="1">
                                                  <a:latin typeface="Cambria Math" panose="02040503050406030204" pitchFamily="18" charset="0"/>
                                                  <a:ea typeface="Cambria Math" panose="02040503050406030204" pitchFamily="18" charset="0"/>
                                                </a:rPr>
                                                <m:t>∆</m:t>
                                              </m:r>
                                              <m:acc>
                                                <m:accPr>
                                                  <m:chr m:val="̅"/>
                                                  <m:ctrlPr>
                                                    <a:rPr lang="pl-PL" i="1">
                                                      <a:latin typeface="Cambria Math" panose="02040503050406030204" pitchFamily="18" charset="0"/>
                                                      <a:ea typeface="Cambria Math" panose="02040503050406030204" pitchFamily="18" charset="0"/>
                                                    </a:rPr>
                                                  </m:ctrlPr>
                                                </m:accPr>
                                                <m:e>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𝑅</m:t>
                                                      </m:r>
                                                    </m:e>
                                                    <m:sub>
                                                      <m:r>
                                                        <a:rPr lang="pl-PL" i="1">
                                                          <a:latin typeface="Cambria Math" panose="02040503050406030204" pitchFamily="18" charset="0"/>
                                                          <a:ea typeface="Cambria Math" panose="02040503050406030204" pitchFamily="18" charset="0"/>
                                                        </a:rPr>
                                                        <m:t>𝑖</m:t>
                                                      </m:r>
                                                    </m:sub>
                                                  </m:sSub>
                                                </m:e>
                                              </m:acc>
                                              <m:r>
                                                <a:rPr lang="pl-PL" i="1">
                                                  <a:latin typeface="Cambria Math" panose="02040503050406030204" pitchFamily="18" charset="0"/>
                                                  <a:ea typeface="Cambria Math" panose="02040503050406030204" pitchFamily="18" charset="0"/>
                                                </a:rPr>
                                                <m:t>(</m:t>
                                              </m:r>
                                              <m:r>
                                                <a:rPr lang="pl-PL" i="1">
                                                  <a:latin typeface="Cambria Math" panose="02040503050406030204" pitchFamily="18" charset="0"/>
                                                  <a:ea typeface="Cambria Math" panose="02040503050406030204" pitchFamily="18" charset="0"/>
                                                </a:rPr>
                                                <m:t>𝑡</m:t>
                                              </m:r>
                                            </m:e>
                                          </m:nary>
                                          <m:r>
                                            <a:rPr lang="pl-PL" b="0" i="1" smtClean="0">
                                              <a:latin typeface="Cambria Math" panose="02040503050406030204" pitchFamily="18" charset="0"/>
                                            </a:rPr>
                                            <m:t>)</m:t>
                                          </m:r>
                                        </m:e>
                                      </m:d>
                                    </m:e>
                                    <m:sup>
                                      <m:r>
                                        <a:rPr lang="pl-PL" i="1">
                                          <a:latin typeface="Cambria Math" panose="02040503050406030204" pitchFamily="18" charset="0"/>
                                        </a:rPr>
                                        <m:t>2</m:t>
                                      </m:r>
                                    </m:sup>
                                  </m:sSup>
                                </m:e>
                              </m:func>
                            </m:den>
                          </m:f>
                        </m:e>
                      </m:d>
                      <m:r>
                        <a:rPr lang="pl-PL" b="0" i="1" smtClean="0">
                          <a:latin typeface="Cambria Math" panose="02040503050406030204" pitchFamily="18" charset="0"/>
                          <a:ea typeface="Cambria Math" panose="02040503050406030204" pitchFamily="18" charset="0"/>
                        </a:rPr>
                        <m:t>=</m:t>
                      </m:r>
                    </m:oMath>
                  </m:oMathPara>
                </a14:m>
                <a:endParaRPr lang="pl-PL" dirty="0"/>
              </a:p>
            </p:txBody>
          </p:sp>
        </mc:Choice>
        <mc:Fallback xmlns="">
          <p:sp>
            <p:nvSpPr>
              <p:cNvPr id="13" name="TextBox 12">
                <a:extLst>
                  <a:ext uri="{FF2B5EF4-FFF2-40B4-BE49-F238E27FC236}">
                    <a16:creationId xmlns:a16="http://schemas.microsoft.com/office/drawing/2014/main" id="{62242453-51C5-368C-653F-FD4445AA4A04}"/>
                  </a:ext>
                </a:extLst>
              </p:cNvPr>
              <p:cNvSpPr txBox="1">
                <a:spLocks noRot="1" noChangeAspect="1" noMove="1" noResize="1" noEditPoints="1" noAdjustHandles="1" noChangeArrowheads="1" noChangeShapeType="1" noTextEdit="1"/>
              </p:cNvSpPr>
              <p:nvPr/>
            </p:nvSpPr>
            <p:spPr>
              <a:xfrm>
                <a:off x="6254152" y="97625"/>
                <a:ext cx="5452130" cy="1314271"/>
              </a:xfrm>
              <a:prstGeom prst="rect">
                <a:avLst/>
              </a:prstGeom>
              <a:blipFill>
                <a:blip r:embed="rId2"/>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1D024C9-FAF9-1981-0BAB-451C8F1786F4}"/>
                  </a:ext>
                </a:extLst>
              </p:cNvPr>
              <p:cNvSpPr txBox="1"/>
              <p:nvPr/>
            </p:nvSpPr>
            <p:spPr>
              <a:xfrm>
                <a:off x="463472" y="1606899"/>
                <a:ext cx="6426318" cy="12219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l-PL" b="0" i="1" smtClean="0">
                              <a:solidFill>
                                <a:srgbClr val="FF0000"/>
                              </a:solidFill>
                              <a:latin typeface="Cambria Math" panose="02040503050406030204" pitchFamily="18" charset="0"/>
                            </a:rPr>
                          </m:ctrlPr>
                        </m:sSubPr>
                        <m:e>
                          <m:r>
                            <a:rPr lang="pl-PL" b="0" i="1" smtClean="0">
                              <a:solidFill>
                                <a:srgbClr val="FF0000"/>
                              </a:solidFill>
                              <a:latin typeface="Cambria Math" panose="02040503050406030204" pitchFamily="18" charset="0"/>
                            </a:rPr>
                            <m:t>𝐻</m:t>
                          </m:r>
                        </m:e>
                        <m:sub>
                          <m:r>
                            <a:rPr lang="pl-PL" b="0" i="1" smtClean="0">
                              <a:solidFill>
                                <a:srgbClr val="FF0000"/>
                              </a:solidFill>
                              <a:latin typeface="Cambria Math" panose="02040503050406030204" pitchFamily="18" charset="0"/>
                            </a:rPr>
                            <m:t>𝑅</m:t>
                          </m:r>
                        </m:sub>
                      </m:sSub>
                      <m:r>
                        <a:rPr lang="pl-PL" b="0" i="1" smtClean="0">
                          <a:solidFill>
                            <a:srgbClr val="FF0000"/>
                          </a:solidFill>
                          <a:latin typeface="Cambria Math" panose="02040503050406030204" pitchFamily="18" charset="0"/>
                        </a:rPr>
                        <m:t>=</m:t>
                      </m:r>
                      <m:f>
                        <m:fPr>
                          <m:ctrlPr>
                            <a:rPr lang="pl-PL" b="0" i="1" smtClean="0">
                              <a:solidFill>
                                <a:srgbClr val="FF0000"/>
                              </a:solidFill>
                              <a:latin typeface="Cambria Math" panose="02040503050406030204" pitchFamily="18" charset="0"/>
                            </a:rPr>
                          </m:ctrlPr>
                        </m:fPr>
                        <m:num>
                          <m:func>
                            <m:funcPr>
                              <m:ctrlPr>
                                <a:rPr lang="pt-BR" i="1" smtClean="0">
                                  <a:solidFill>
                                    <a:srgbClr val="FF0000"/>
                                  </a:solidFill>
                                  <a:latin typeface="Cambria Math" panose="02040503050406030204" pitchFamily="18" charset="0"/>
                                </a:rPr>
                              </m:ctrlPr>
                            </m:funcPr>
                            <m:fName>
                              <m:limLow>
                                <m:limLowPr>
                                  <m:ctrlPr>
                                    <a:rPr lang="pt-BR" i="1">
                                      <a:solidFill>
                                        <a:srgbClr val="FF0000"/>
                                      </a:solidFill>
                                      <a:latin typeface="Cambria Math" panose="02040503050406030204" pitchFamily="18" charset="0"/>
                                    </a:rPr>
                                  </m:ctrlPr>
                                </m:limLowPr>
                                <m:e>
                                  <m:r>
                                    <m:rPr>
                                      <m:sty m:val="p"/>
                                    </m:rPr>
                                    <a:rPr lang="pt-BR">
                                      <a:solidFill>
                                        <a:srgbClr val="FF0000"/>
                                      </a:solidFill>
                                      <a:latin typeface="Cambria Math" panose="02040503050406030204" pitchFamily="18" charset="0"/>
                                    </a:rPr>
                                    <m:t>lim</m:t>
                                  </m:r>
                                  <m:f>
                                    <m:fPr>
                                      <m:ctrlPr>
                                        <a:rPr lang="pt-BR" i="1">
                                          <a:solidFill>
                                            <a:srgbClr val="FF0000"/>
                                          </a:solidFill>
                                          <a:latin typeface="Cambria Math" panose="02040503050406030204" pitchFamily="18" charset="0"/>
                                        </a:rPr>
                                      </m:ctrlPr>
                                    </m:fPr>
                                    <m:num>
                                      <m:r>
                                        <a:rPr lang="pt-BR" i="1">
                                          <a:solidFill>
                                            <a:srgbClr val="FF0000"/>
                                          </a:solidFill>
                                          <a:latin typeface="Cambria Math" panose="02040503050406030204" pitchFamily="18" charset="0"/>
                                        </a:rPr>
                                        <m:t>𝑑</m:t>
                                      </m:r>
                                    </m:num>
                                    <m:den>
                                      <m:r>
                                        <a:rPr lang="pt-BR" i="1">
                                          <a:solidFill>
                                            <a:srgbClr val="FF0000"/>
                                          </a:solidFill>
                                          <a:latin typeface="Cambria Math" panose="02040503050406030204" pitchFamily="18" charset="0"/>
                                        </a:rPr>
                                        <m:t>𝑑</m:t>
                                      </m:r>
                                      <m:r>
                                        <a:rPr lang="pl-PL" i="1">
                                          <a:solidFill>
                                            <a:srgbClr val="FF0000"/>
                                          </a:solidFill>
                                          <a:latin typeface="Cambria Math" panose="02040503050406030204" pitchFamily="18" charset="0"/>
                                        </a:rPr>
                                        <m:t>𝑡</m:t>
                                      </m:r>
                                    </m:den>
                                  </m:f>
                                </m:e>
                                <m:lim>
                                  <m:r>
                                    <a:rPr lang="pl-PL" i="1">
                                      <a:solidFill>
                                        <a:srgbClr val="FF0000"/>
                                      </a:solidFill>
                                      <a:latin typeface="Cambria Math" panose="02040503050406030204" pitchFamily="18" charset="0"/>
                                    </a:rPr>
                                    <m:t>𝑡</m:t>
                                  </m:r>
                                  <m:r>
                                    <a:rPr lang="pt-BR" i="1">
                                      <a:solidFill>
                                        <a:srgbClr val="FF0000"/>
                                      </a:solidFill>
                                      <a:latin typeface="Cambria Math" panose="02040503050406030204" pitchFamily="18" charset="0"/>
                                    </a:rPr>
                                    <m:t>→∞</m:t>
                                  </m:r>
                                </m:lim>
                              </m:limLow>
                            </m:fName>
                            <m:e>
                              <m:nary>
                                <m:naryPr>
                                  <m:chr m:val="∑"/>
                                  <m:ctrlPr>
                                    <a:rPr lang="pt-BR" i="1">
                                      <a:solidFill>
                                        <a:srgbClr val="FF0000"/>
                                      </a:solidFill>
                                      <a:latin typeface="Cambria Math" panose="02040503050406030204" pitchFamily="18" charset="0"/>
                                    </a:rPr>
                                  </m:ctrlPr>
                                </m:naryPr>
                                <m:sub>
                                  <m:r>
                                    <m:rPr>
                                      <m:brk m:alnAt="23"/>
                                    </m:rPr>
                                    <a:rPr lang="pl-PL" i="1">
                                      <a:solidFill>
                                        <a:srgbClr val="FF0000"/>
                                      </a:solidFill>
                                      <a:latin typeface="Cambria Math" panose="02040503050406030204" pitchFamily="18" charset="0"/>
                                    </a:rPr>
                                    <m:t>𝑖</m:t>
                                  </m:r>
                                  <m:r>
                                    <a:rPr lang="pl-PL" i="1">
                                      <a:solidFill>
                                        <a:srgbClr val="FF0000"/>
                                      </a:solidFill>
                                      <a:latin typeface="Cambria Math" panose="02040503050406030204" pitchFamily="18" charset="0"/>
                                    </a:rPr>
                                    <m:t>=1</m:t>
                                  </m:r>
                                </m:sub>
                                <m:sup>
                                  <m:r>
                                    <a:rPr lang="pl-PL" i="1">
                                      <a:solidFill>
                                        <a:srgbClr val="FF0000"/>
                                      </a:solidFill>
                                      <a:latin typeface="Cambria Math" panose="02040503050406030204" pitchFamily="18" charset="0"/>
                                    </a:rPr>
                                    <m:t>𝑁</m:t>
                                  </m:r>
                                </m:sup>
                                <m:e>
                                  <m:sSup>
                                    <m:sSupPr>
                                      <m:ctrlPr>
                                        <a:rPr lang="pl-PL" i="1">
                                          <a:solidFill>
                                            <a:srgbClr val="FF0000"/>
                                          </a:solidFill>
                                          <a:latin typeface="Cambria Math" panose="02040503050406030204" pitchFamily="18" charset="0"/>
                                          <a:ea typeface="Cambria Math" panose="02040503050406030204" pitchFamily="18" charset="0"/>
                                        </a:rPr>
                                      </m:ctrlPr>
                                    </m:sSupPr>
                                    <m:e>
                                      <m:d>
                                        <m:dPr>
                                          <m:ctrlPr>
                                            <a:rPr lang="pl-PL" i="1">
                                              <a:solidFill>
                                                <a:srgbClr val="FF0000"/>
                                              </a:solidFill>
                                              <a:latin typeface="Cambria Math" panose="02040503050406030204" pitchFamily="18" charset="0"/>
                                              <a:ea typeface="Cambria Math" panose="02040503050406030204" pitchFamily="18" charset="0"/>
                                            </a:rPr>
                                          </m:ctrlPr>
                                        </m:dPr>
                                        <m:e>
                                          <m:r>
                                            <a:rPr lang="pl-PL" i="1">
                                              <a:solidFill>
                                                <a:srgbClr val="FF0000"/>
                                              </a:solidFill>
                                              <a:latin typeface="Cambria Math" panose="02040503050406030204" pitchFamily="18" charset="0"/>
                                              <a:ea typeface="Cambria Math" panose="02040503050406030204" pitchFamily="18" charset="0"/>
                                            </a:rPr>
                                            <m:t>∆</m:t>
                                          </m:r>
                                          <m:acc>
                                            <m:accPr>
                                              <m:chr m:val="̅"/>
                                              <m:ctrlPr>
                                                <a:rPr lang="pl-PL" i="1">
                                                  <a:solidFill>
                                                    <a:srgbClr val="FF0000"/>
                                                  </a:solidFill>
                                                  <a:latin typeface="Cambria Math" panose="02040503050406030204" pitchFamily="18" charset="0"/>
                                                  <a:ea typeface="Cambria Math" panose="02040503050406030204" pitchFamily="18" charset="0"/>
                                                </a:rPr>
                                              </m:ctrlPr>
                                            </m:accPr>
                                            <m:e>
                                              <m:sSub>
                                                <m:sSubPr>
                                                  <m:ctrlPr>
                                                    <a:rPr lang="pl-PL" i="1">
                                                      <a:solidFill>
                                                        <a:srgbClr val="FF0000"/>
                                                      </a:solidFill>
                                                      <a:latin typeface="Cambria Math" panose="02040503050406030204" pitchFamily="18" charset="0"/>
                                                      <a:ea typeface="Cambria Math" panose="02040503050406030204" pitchFamily="18" charset="0"/>
                                                    </a:rPr>
                                                  </m:ctrlPr>
                                                </m:sSubPr>
                                                <m:e>
                                                  <m:r>
                                                    <a:rPr lang="pl-PL" i="1">
                                                      <a:solidFill>
                                                        <a:srgbClr val="FF0000"/>
                                                      </a:solidFill>
                                                      <a:latin typeface="Cambria Math" panose="02040503050406030204" pitchFamily="18" charset="0"/>
                                                      <a:ea typeface="Cambria Math" panose="02040503050406030204" pitchFamily="18" charset="0"/>
                                                    </a:rPr>
                                                    <m:t>𝑅</m:t>
                                                  </m:r>
                                                </m:e>
                                                <m:sub>
                                                  <m:r>
                                                    <a:rPr lang="pl-PL" i="1">
                                                      <a:solidFill>
                                                        <a:srgbClr val="FF0000"/>
                                                      </a:solidFill>
                                                      <a:latin typeface="Cambria Math" panose="02040503050406030204" pitchFamily="18" charset="0"/>
                                                      <a:ea typeface="Cambria Math" panose="02040503050406030204" pitchFamily="18" charset="0"/>
                                                    </a:rPr>
                                                    <m:t>𝑖</m:t>
                                                  </m:r>
                                                </m:sub>
                                              </m:sSub>
                                            </m:e>
                                          </m:acc>
                                          <m:d>
                                            <m:dPr>
                                              <m:ctrlPr>
                                                <a:rPr lang="pl-PL" i="1">
                                                  <a:solidFill>
                                                    <a:srgbClr val="FF0000"/>
                                                  </a:solidFill>
                                                  <a:latin typeface="Cambria Math" panose="02040503050406030204" pitchFamily="18" charset="0"/>
                                                  <a:ea typeface="Cambria Math" panose="02040503050406030204" pitchFamily="18" charset="0"/>
                                                </a:rPr>
                                              </m:ctrlPr>
                                            </m:dPr>
                                            <m:e>
                                              <m:r>
                                                <a:rPr lang="pl-PL" i="1">
                                                  <a:solidFill>
                                                    <a:srgbClr val="FF0000"/>
                                                  </a:solidFill>
                                                  <a:latin typeface="Cambria Math" panose="02040503050406030204" pitchFamily="18" charset="0"/>
                                                  <a:ea typeface="Cambria Math" panose="02040503050406030204" pitchFamily="18" charset="0"/>
                                                </a:rPr>
                                                <m:t>𝑡</m:t>
                                              </m:r>
                                            </m:e>
                                          </m:d>
                                        </m:e>
                                      </m:d>
                                    </m:e>
                                    <m:sup>
                                      <m:r>
                                        <a:rPr lang="pl-PL" i="1">
                                          <a:solidFill>
                                            <a:srgbClr val="FF0000"/>
                                          </a:solidFill>
                                          <a:latin typeface="Cambria Math" panose="02040503050406030204" pitchFamily="18" charset="0"/>
                                          <a:ea typeface="Cambria Math" panose="02040503050406030204" pitchFamily="18" charset="0"/>
                                        </a:rPr>
                                        <m:t>2</m:t>
                                      </m:r>
                                    </m:sup>
                                  </m:sSup>
                                </m:e>
                              </m:nary>
                            </m:e>
                          </m:func>
                        </m:num>
                        <m:den>
                          <m:func>
                            <m:funcPr>
                              <m:ctrlPr>
                                <a:rPr lang="pt-BR" i="1">
                                  <a:solidFill>
                                    <a:srgbClr val="FF0000"/>
                                  </a:solidFill>
                                  <a:latin typeface="Cambria Math" panose="02040503050406030204" pitchFamily="18" charset="0"/>
                                </a:rPr>
                              </m:ctrlPr>
                            </m:funcPr>
                            <m:fName>
                              <m:limLow>
                                <m:limLowPr>
                                  <m:ctrlPr>
                                    <a:rPr lang="pt-BR" i="1">
                                      <a:solidFill>
                                        <a:srgbClr val="FF0000"/>
                                      </a:solidFill>
                                      <a:latin typeface="Cambria Math" panose="02040503050406030204" pitchFamily="18" charset="0"/>
                                    </a:rPr>
                                  </m:ctrlPr>
                                </m:limLowPr>
                                <m:e>
                                  <m:r>
                                    <m:rPr>
                                      <m:sty m:val="p"/>
                                    </m:rPr>
                                    <a:rPr lang="pt-BR">
                                      <a:solidFill>
                                        <a:srgbClr val="FF0000"/>
                                      </a:solidFill>
                                      <a:latin typeface="Cambria Math" panose="02040503050406030204" pitchFamily="18" charset="0"/>
                                    </a:rPr>
                                    <m:t>lim</m:t>
                                  </m:r>
                                  <m:f>
                                    <m:fPr>
                                      <m:ctrlPr>
                                        <a:rPr lang="pt-BR" i="1">
                                          <a:solidFill>
                                            <a:srgbClr val="FF0000"/>
                                          </a:solidFill>
                                          <a:latin typeface="Cambria Math" panose="02040503050406030204" pitchFamily="18" charset="0"/>
                                        </a:rPr>
                                      </m:ctrlPr>
                                    </m:fPr>
                                    <m:num>
                                      <m:r>
                                        <a:rPr lang="pt-BR" i="1">
                                          <a:solidFill>
                                            <a:srgbClr val="FF0000"/>
                                          </a:solidFill>
                                          <a:latin typeface="Cambria Math" panose="02040503050406030204" pitchFamily="18" charset="0"/>
                                        </a:rPr>
                                        <m:t>𝑑</m:t>
                                      </m:r>
                                    </m:num>
                                    <m:den>
                                      <m:r>
                                        <a:rPr lang="pt-BR" i="1">
                                          <a:solidFill>
                                            <a:srgbClr val="FF0000"/>
                                          </a:solidFill>
                                          <a:latin typeface="Cambria Math" panose="02040503050406030204" pitchFamily="18" charset="0"/>
                                        </a:rPr>
                                        <m:t>𝑑</m:t>
                                      </m:r>
                                      <m:r>
                                        <a:rPr lang="pl-PL" i="1">
                                          <a:solidFill>
                                            <a:srgbClr val="FF0000"/>
                                          </a:solidFill>
                                          <a:latin typeface="Cambria Math" panose="02040503050406030204" pitchFamily="18" charset="0"/>
                                        </a:rPr>
                                        <m:t>𝑡</m:t>
                                      </m:r>
                                    </m:den>
                                  </m:f>
                                </m:e>
                                <m:lim>
                                  <m:r>
                                    <a:rPr lang="pl-PL" i="1">
                                      <a:solidFill>
                                        <a:srgbClr val="FF0000"/>
                                      </a:solidFill>
                                      <a:latin typeface="Cambria Math" panose="02040503050406030204" pitchFamily="18" charset="0"/>
                                    </a:rPr>
                                    <m:t>𝑡</m:t>
                                  </m:r>
                                  <m:r>
                                    <a:rPr lang="pt-BR" i="1">
                                      <a:solidFill>
                                        <a:srgbClr val="FF0000"/>
                                      </a:solidFill>
                                      <a:latin typeface="Cambria Math" panose="02040503050406030204" pitchFamily="18" charset="0"/>
                                    </a:rPr>
                                    <m:t>→∞</m:t>
                                  </m:r>
                                </m:lim>
                              </m:limLow>
                            </m:fName>
                            <m:e>
                              <m:nary>
                                <m:naryPr>
                                  <m:chr m:val="∑"/>
                                  <m:ctrlPr>
                                    <a:rPr lang="pt-BR" i="1">
                                      <a:solidFill>
                                        <a:srgbClr val="FF0000"/>
                                      </a:solidFill>
                                      <a:latin typeface="Cambria Math" panose="02040503050406030204" pitchFamily="18" charset="0"/>
                                    </a:rPr>
                                  </m:ctrlPr>
                                </m:naryPr>
                                <m:sub>
                                  <m:r>
                                    <m:rPr>
                                      <m:brk m:alnAt="23"/>
                                    </m:rPr>
                                    <a:rPr lang="pl-PL" i="1">
                                      <a:solidFill>
                                        <a:srgbClr val="FF0000"/>
                                      </a:solidFill>
                                      <a:latin typeface="Cambria Math" panose="02040503050406030204" pitchFamily="18" charset="0"/>
                                    </a:rPr>
                                    <m:t>𝑖</m:t>
                                  </m:r>
                                  <m:r>
                                    <a:rPr lang="pl-PL" i="1">
                                      <a:solidFill>
                                        <a:srgbClr val="FF0000"/>
                                      </a:solidFill>
                                      <a:latin typeface="Cambria Math" panose="02040503050406030204" pitchFamily="18" charset="0"/>
                                    </a:rPr>
                                    <m:t>=1</m:t>
                                  </m:r>
                                </m:sub>
                                <m:sup>
                                  <m:r>
                                    <a:rPr lang="pl-PL" i="1">
                                      <a:solidFill>
                                        <a:srgbClr val="FF0000"/>
                                      </a:solidFill>
                                      <a:latin typeface="Cambria Math" panose="02040503050406030204" pitchFamily="18" charset="0"/>
                                    </a:rPr>
                                    <m:t>𝑁</m:t>
                                  </m:r>
                                </m:sup>
                                <m:e>
                                  <m:sSup>
                                    <m:sSupPr>
                                      <m:ctrlPr>
                                        <a:rPr lang="pl-PL" i="1">
                                          <a:solidFill>
                                            <a:srgbClr val="FF0000"/>
                                          </a:solidFill>
                                          <a:latin typeface="Cambria Math" panose="02040503050406030204" pitchFamily="18" charset="0"/>
                                          <a:ea typeface="Cambria Math" panose="02040503050406030204" pitchFamily="18" charset="0"/>
                                        </a:rPr>
                                      </m:ctrlPr>
                                    </m:sSupPr>
                                    <m:e>
                                      <m:d>
                                        <m:dPr>
                                          <m:ctrlPr>
                                            <a:rPr lang="pl-PL" i="1">
                                              <a:solidFill>
                                                <a:srgbClr val="FF0000"/>
                                              </a:solidFill>
                                              <a:latin typeface="Cambria Math" panose="02040503050406030204" pitchFamily="18" charset="0"/>
                                              <a:ea typeface="Cambria Math" panose="02040503050406030204" pitchFamily="18" charset="0"/>
                                            </a:rPr>
                                          </m:ctrlPr>
                                        </m:dPr>
                                        <m:e>
                                          <m:r>
                                            <a:rPr lang="pl-PL" i="1">
                                              <a:solidFill>
                                                <a:srgbClr val="FF0000"/>
                                              </a:solidFill>
                                              <a:latin typeface="Cambria Math" panose="02040503050406030204" pitchFamily="18" charset="0"/>
                                              <a:ea typeface="Cambria Math" panose="02040503050406030204" pitchFamily="18" charset="0"/>
                                            </a:rPr>
                                            <m:t>∆</m:t>
                                          </m:r>
                                          <m:acc>
                                            <m:accPr>
                                              <m:chr m:val="̅"/>
                                              <m:ctrlPr>
                                                <a:rPr lang="pl-PL" i="1">
                                                  <a:solidFill>
                                                    <a:srgbClr val="FF0000"/>
                                                  </a:solidFill>
                                                  <a:latin typeface="Cambria Math" panose="02040503050406030204" pitchFamily="18" charset="0"/>
                                                  <a:ea typeface="Cambria Math" panose="02040503050406030204" pitchFamily="18" charset="0"/>
                                                </a:rPr>
                                              </m:ctrlPr>
                                            </m:accPr>
                                            <m:e>
                                              <m:sSub>
                                                <m:sSubPr>
                                                  <m:ctrlPr>
                                                    <a:rPr lang="pl-PL" i="1">
                                                      <a:solidFill>
                                                        <a:srgbClr val="FF0000"/>
                                                      </a:solidFill>
                                                      <a:latin typeface="Cambria Math" panose="02040503050406030204" pitchFamily="18" charset="0"/>
                                                      <a:ea typeface="Cambria Math" panose="02040503050406030204" pitchFamily="18" charset="0"/>
                                                    </a:rPr>
                                                  </m:ctrlPr>
                                                </m:sSubPr>
                                                <m:e>
                                                  <m:r>
                                                    <a:rPr lang="pl-PL" i="1">
                                                      <a:solidFill>
                                                        <a:srgbClr val="FF0000"/>
                                                      </a:solidFill>
                                                      <a:latin typeface="Cambria Math" panose="02040503050406030204" pitchFamily="18" charset="0"/>
                                                      <a:ea typeface="Cambria Math" panose="02040503050406030204" pitchFamily="18" charset="0"/>
                                                    </a:rPr>
                                                    <m:t>𝑅</m:t>
                                                  </m:r>
                                                </m:e>
                                                <m:sub>
                                                  <m:r>
                                                    <a:rPr lang="pl-PL" i="1">
                                                      <a:solidFill>
                                                        <a:srgbClr val="FF0000"/>
                                                      </a:solidFill>
                                                      <a:latin typeface="Cambria Math" panose="02040503050406030204" pitchFamily="18" charset="0"/>
                                                      <a:ea typeface="Cambria Math" panose="02040503050406030204" pitchFamily="18" charset="0"/>
                                                    </a:rPr>
                                                    <m:t>𝑖</m:t>
                                                  </m:r>
                                                </m:sub>
                                              </m:sSub>
                                            </m:e>
                                          </m:acc>
                                          <m:d>
                                            <m:dPr>
                                              <m:ctrlPr>
                                                <a:rPr lang="pl-PL" i="1">
                                                  <a:solidFill>
                                                    <a:srgbClr val="FF0000"/>
                                                  </a:solidFill>
                                                  <a:latin typeface="Cambria Math" panose="02040503050406030204" pitchFamily="18" charset="0"/>
                                                  <a:ea typeface="Cambria Math" panose="02040503050406030204" pitchFamily="18" charset="0"/>
                                                </a:rPr>
                                              </m:ctrlPr>
                                            </m:dPr>
                                            <m:e>
                                              <m:r>
                                                <a:rPr lang="pl-PL" i="1">
                                                  <a:solidFill>
                                                    <a:srgbClr val="FF0000"/>
                                                  </a:solidFill>
                                                  <a:latin typeface="Cambria Math" panose="02040503050406030204" pitchFamily="18" charset="0"/>
                                                  <a:ea typeface="Cambria Math" panose="02040503050406030204" pitchFamily="18" charset="0"/>
                                                </a:rPr>
                                                <m:t>𝑡</m:t>
                                              </m:r>
                                            </m:e>
                                          </m:d>
                                        </m:e>
                                      </m:d>
                                    </m:e>
                                    <m:sup>
                                      <m:r>
                                        <a:rPr lang="pl-PL" i="1">
                                          <a:solidFill>
                                            <a:srgbClr val="FF0000"/>
                                          </a:solidFill>
                                          <a:latin typeface="Cambria Math" panose="02040503050406030204" pitchFamily="18" charset="0"/>
                                          <a:ea typeface="Cambria Math" panose="02040503050406030204" pitchFamily="18" charset="0"/>
                                        </a:rPr>
                                        <m:t>2</m:t>
                                      </m:r>
                                    </m:sup>
                                  </m:sSup>
                                </m:e>
                              </m:nary>
                            </m:e>
                          </m:func>
                          <m:r>
                            <a:rPr lang="pl-PL" b="0" i="1" smtClean="0">
                              <a:solidFill>
                                <a:srgbClr val="FF0000"/>
                              </a:solidFill>
                              <a:latin typeface="Cambria Math" panose="02040503050406030204" pitchFamily="18" charset="0"/>
                            </a:rPr>
                            <m:t>+</m:t>
                          </m:r>
                          <m:func>
                            <m:funcPr>
                              <m:ctrlPr>
                                <a:rPr lang="pt-BR" i="1">
                                  <a:solidFill>
                                    <a:srgbClr val="FF0000"/>
                                  </a:solidFill>
                                  <a:latin typeface="Cambria Math" panose="02040503050406030204" pitchFamily="18" charset="0"/>
                                </a:rPr>
                              </m:ctrlPr>
                            </m:funcPr>
                            <m:fName>
                              <m:limLow>
                                <m:limLowPr>
                                  <m:ctrlPr>
                                    <a:rPr lang="pt-BR" i="1">
                                      <a:solidFill>
                                        <a:srgbClr val="FF0000"/>
                                      </a:solidFill>
                                      <a:latin typeface="Cambria Math" panose="02040503050406030204" pitchFamily="18" charset="0"/>
                                    </a:rPr>
                                  </m:ctrlPr>
                                </m:limLowPr>
                                <m:e>
                                  <m:r>
                                    <m:rPr>
                                      <m:sty m:val="p"/>
                                    </m:rPr>
                                    <a:rPr lang="pt-BR">
                                      <a:solidFill>
                                        <a:srgbClr val="FF0000"/>
                                      </a:solidFill>
                                      <a:latin typeface="Cambria Math" panose="02040503050406030204" pitchFamily="18" charset="0"/>
                                    </a:rPr>
                                    <m:t>lim</m:t>
                                  </m:r>
                                  <m:f>
                                    <m:fPr>
                                      <m:ctrlPr>
                                        <a:rPr lang="pt-BR" i="1">
                                          <a:solidFill>
                                            <a:srgbClr val="FF0000"/>
                                          </a:solidFill>
                                          <a:latin typeface="Cambria Math" panose="02040503050406030204" pitchFamily="18" charset="0"/>
                                        </a:rPr>
                                      </m:ctrlPr>
                                    </m:fPr>
                                    <m:num>
                                      <m:r>
                                        <a:rPr lang="pt-BR" i="1">
                                          <a:solidFill>
                                            <a:srgbClr val="FF0000"/>
                                          </a:solidFill>
                                          <a:latin typeface="Cambria Math" panose="02040503050406030204" pitchFamily="18" charset="0"/>
                                        </a:rPr>
                                        <m:t>𝑑</m:t>
                                      </m:r>
                                    </m:num>
                                    <m:den>
                                      <m:r>
                                        <a:rPr lang="pt-BR" i="1">
                                          <a:solidFill>
                                            <a:srgbClr val="FF0000"/>
                                          </a:solidFill>
                                          <a:latin typeface="Cambria Math" panose="02040503050406030204" pitchFamily="18" charset="0"/>
                                        </a:rPr>
                                        <m:t>𝑑</m:t>
                                      </m:r>
                                      <m:r>
                                        <a:rPr lang="pl-PL" i="1">
                                          <a:solidFill>
                                            <a:srgbClr val="FF0000"/>
                                          </a:solidFill>
                                          <a:latin typeface="Cambria Math" panose="02040503050406030204" pitchFamily="18" charset="0"/>
                                        </a:rPr>
                                        <m:t>𝑡</m:t>
                                      </m:r>
                                    </m:den>
                                  </m:f>
                                </m:e>
                                <m:lim>
                                  <m:r>
                                    <a:rPr lang="pl-PL" i="1">
                                      <a:solidFill>
                                        <a:srgbClr val="FF0000"/>
                                      </a:solidFill>
                                      <a:latin typeface="Cambria Math" panose="02040503050406030204" pitchFamily="18" charset="0"/>
                                    </a:rPr>
                                    <m:t>𝑡</m:t>
                                  </m:r>
                                  <m:r>
                                    <a:rPr lang="pt-BR" i="1">
                                      <a:solidFill>
                                        <a:srgbClr val="FF0000"/>
                                      </a:solidFill>
                                      <a:latin typeface="Cambria Math" panose="02040503050406030204" pitchFamily="18" charset="0"/>
                                    </a:rPr>
                                    <m:t>→∞</m:t>
                                  </m:r>
                                </m:lim>
                              </m:limLow>
                            </m:fName>
                            <m:e>
                              <m:nary>
                                <m:naryPr>
                                  <m:chr m:val="∑"/>
                                  <m:ctrlPr>
                                    <a:rPr lang="pt-BR" i="1">
                                      <a:solidFill>
                                        <a:srgbClr val="FF0000"/>
                                      </a:solidFill>
                                      <a:latin typeface="Cambria Math" panose="02040503050406030204" pitchFamily="18" charset="0"/>
                                    </a:rPr>
                                  </m:ctrlPr>
                                </m:naryPr>
                                <m:sub>
                                  <m:r>
                                    <m:rPr>
                                      <m:brk m:alnAt="23"/>
                                    </m:rPr>
                                    <a:rPr lang="pl-PL" i="1">
                                      <a:solidFill>
                                        <a:srgbClr val="FF0000"/>
                                      </a:solidFill>
                                      <a:latin typeface="Cambria Math" panose="02040503050406030204" pitchFamily="18" charset="0"/>
                                    </a:rPr>
                                    <m:t>𝑖</m:t>
                                  </m:r>
                                  <m:r>
                                    <a:rPr lang="pl-PL" i="1">
                                      <a:solidFill>
                                        <a:srgbClr val="FF0000"/>
                                      </a:solidFill>
                                      <a:latin typeface="Cambria Math" panose="02040503050406030204" pitchFamily="18" charset="0"/>
                                    </a:rPr>
                                    <m:t>=1</m:t>
                                  </m:r>
                                </m:sub>
                                <m:sup>
                                  <m:r>
                                    <a:rPr lang="pl-PL" i="1">
                                      <a:solidFill>
                                        <a:srgbClr val="FF0000"/>
                                      </a:solidFill>
                                      <a:latin typeface="Cambria Math" panose="02040503050406030204" pitchFamily="18" charset="0"/>
                                    </a:rPr>
                                    <m:t>𝑁</m:t>
                                  </m:r>
                                </m:sup>
                                <m:e>
                                  <m:nary>
                                    <m:naryPr>
                                      <m:chr m:val="∑"/>
                                      <m:supHide m:val="on"/>
                                      <m:ctrlPr>
                                        <a:rPr lang="pl-PL" i="1" smtClean="0">
                                          <a:solidFill>
                                            <a:srgbClr val="FF0000"/>
                                          </a:solidFill>
                                          <a:latin typeface="Cambria Math" panose="02040503050406030204" pitchFamily="18" charset="0"/>
                                        </a:rPr>
                                      </m:ctrlPr>
                                    </m:naryPr>
                                    <m:sub>
                                      <m:r>
                                        <m:rPr>
                                          <m:brk m:alnAt="7"/>
                                        </m:rPr>
                                        <a:rPr lang="pl-PL" b="0" i="1" smtClean="0">
                                          <a:solidFill>
                                            <a:srgbClr val="FF0000"/>
                                          </a:solidFill>
                                          <a:latin typeface="Cambria Math" panose="02040503050406030204" pitchFamily="18" charset="0"/>
                                        </a:rPr>
                                        <m:t>𝑖</m:t>
                                      </m:r>
                                      <m:r>
                                        <a:rPr lang="pl-PL" b="0" i="1" smtClean="0">
                                          <a:solidFill>
                                            <a:srgbClr val="FF0000"/>
                                          </a:solidFill>
                                          <a:latin typeface="Cambria Math" panose="02040503050406030204" pitchFamily="18" charset="0"/>
                                        </a:rPr>
                                        <m:t>𝑖</m:t>
                                      </m:r>
                                      <m:r>
                                        <a:rPr lang="pl-PL" b="0" i="1" smtClean="0">
                                          <a:solidFill>
                                            <a:srgbClr val="FF0000"/>
                                          </a:solidFill>
                                          <a:latin typeface="Cambria Math" panose="02040503050406030204" pitchFamily="18" charset="0"/>
                                        </a:rPr>
                                        <m:t>≠</m:t>
                                      </m:r>
                                      <m:r>
                                        <a:rPr lang="pl-PL" b="0" i="1" smtClean="0">
                                          <a:solidFill>
                                            <a:srgbClr val="FF0000"/>
                                          </a:solidFill>
                                          <a:latin typeface="Cambria Math" panose="02040503050406030204" pitchFamily="18" charset="0"/>
                                        </a:rPr>
                                        <m:t>𝑖</m:t>
                                      </m:r>
                                    </m:sub>
                                    <m:sup/>
                                    <m:e>
                                      <m:r>
                                        <a:rPr lang="pl-PL" i="1" smtClean="0">
                                          <a:solidFill>
                                            <a:srgbClr val="FF0000"/>
                                          </a:solidFill>
                                          <a:latin typeface="Cambria Math" panose="02040503050406030204" pitchFamily="18" charset="0"/>
                                          <a:ea typeface="Cambria Math" panose="02040503050406030204" pitchFamily="18" charset="0"/>
                                        </a:rPr>
                                        <m:t>∆</m:t>
                                      </m:r>
                                      <m:acc>
                                        <m:accPr>
                                          <m:chr m:val="̅"/>
                                          <m:ctrlPr>
                                            <a:rPr lang="pl-PL" i="1">
                                              <a:solidFill>
                                                <a:srgbClr val="FF0000"/>
                                              </a:solidFill>
                                              <a:latin typeface="Cambria Math" panose="02040503050406030204" pitchFamily="18" charset="0"/>
                                              <a:ea typeface="Cambria Math" panose="02040503050406030204" pitchFamily="18" charset="0"/>
                                            </a:rPr>
                                          </m:ctrlPr>
                                        </m:accPr>
                                        <m:e>
                                          <m:sSub>
                                            <m:sSubPr>
                                              <m:ctrlPr>
                                                <a:rPr lang="pl-PL" i="1">
                                                  <a:solidFill>
                                                    <a:srgbClr val="FF0000"/>
                                                  </a:solidFill>
                                                  <a:latin typeface="Cambria Math" panose="02040503050406030204" pitchFamily="18" charset="0"/>
                                                  <a:ea typeface="Cambria Math" panose="02040503050406030204" pitchFamily="18" charset="0"/>
                                                </a:rPr>
                                              </m:ctrlPr>
                                            </m:sSubPr>
                                            <m:e>
                                              <m:r>
                                                <a:rPr lang="pl-PL" i="1">
                                                  <a:solidFill>
                                                    <a:srgbClr val="FF0000"/>
                                                  </a:solidFill>
                                                  <a:latin typeface="Cambria Math" panose="02040503050406030204" pitchFamily="18" charset="0"/>
                                                  <a:ea typeface="Cambria Math" panose="02040503050406030204" pitchFamily="18" charset="0"/>
                                                </a:rPr>
                                                <m:t>𝑅</m:t>
                                              </m:r>
                                            </m:e>
                                            <m:sub>
                                              <m:r>
                                                <a:rPr lang="pl-PL" i="1">
                                                  <a:solidFill>
                                                    <a:srgbClr val="FF0000"/>
                                                  </a:solidFill>
                                                  <a:latin typeface="Cambria Math" panose="02040503050406030204" pitchFamily="18" charset="0"/>
                                                  <a:ea typeface="Cambria Math" panose="02040503050406030204" pitchFamily="18" charset="0"/>
                                                </a:rPr>
                                                <m:t>𝑖</m:t>
                                              </m:r>
                                            </m:sub>
                                          </m:sSub>
                                        </m:e>
                                      </m:acc>
                                      <m:d>
                                        <m:dPr>
                                          <m:ctrlPr>
                                            <a:rPr lang="pl-PL" i="1">
                                              <a:solidFill>
                                                <a:srgbClr val="FF0000"/>
                                              </a:solidFill>
                                              <a:latin typeface="Cambria Math" panose="02040503050406030204" pitchFamily="18" charset="0"/>
                                              <a:ea typeface="Cambria Math" panose="02040503050406030204" pitchFamily="18" charset="0"/>
                                            </a:rPr>
                                          </m:ctrlPr>
                                        </m:dPr>
                                        <m:e>
                                          <m:r>
                                            <a:rPr lang="pl-PL" i="1">
                                              <a:solidFill>
                                                <a:srgbClr val="FF0000"/>
                                              </a:solidFill>
                                              <a:latin typeface="Cambria Math" panose="02040503050406030204" pitchFamily="18" charset="0"/>
                                              <a:ea typeface="Cambria Math" panose="02040503050406030204" pitchFamily="18" charset="0"/>
                                            </a:rPr>
                                            <m:t>𝑡</m:t>
                                          </m:r>
                                        </m:e>
                                      </m:d>
                                      <m:r>
                                        <a:rPr lang="pl-PL" b="0" i="1" smtClean="0">
                                          <a:solidFill>
                                            <a:srgbClr val="FF0000"/>
                                          </a:solidFill>
                                          <a:latin typeface="Cambria Math" panose="02040503050406030204" pitchFamily="18" charset="0"/>
                                          <a:ea typeface="Cambria Math" panose="02040503050406030204" pitchFamily="18" charset="0"/>
                                        </a:rPr>
                                        <m:t>∗</m:t>
                                      </m:r>
                                      <m:r>
                                        <a:rPr lang="pl-PL" i="1">
                                          <a:solidFill>
                                            <a:srgbClr val="FF0000"/>
                                          </a:solidFill>
                                          <a:latin typeface="Cambria Math" panose="02040503050406030204" pitchFamily="18" charset="0"/>
                                          <a:ea typeface="Cambria Math" panose="02040503050406030204" pitchFamily="18" charset="0"/>
                                        </a:rPr>
                                        <m:t>∆</m:t>
                                      </m:r>
                                      <m:acc>
                                        <m:accPr>
                                          <m:chr m:val="̅"/>
                                          <m:ctrlPr>
                                            <a:rPr lang="pl-PL" i="1">
                                              <a:solidFill>
                                                <a:srgbClr val="FF0000"/>
                                              </a:solidFill>
                                              <a:latin typeface="Cambria Math" panose="02040503050406030204" pitchFamily="18" charset="0"/>
                                              <a:ea typeface="Cambria Math" panose="02040503050406030204" pitchFamily="18" charset="0"/>
                                            </a:rPr>
                                          </m:ctrlPr>
                                        </m:accPr>
                                        <m:e>
                                          <m:sSub>
                                            <m:sSubPr>
                                              <m:ctrlPr>
                                                <a:rPr lang="pl-PL" i="1">
                                                  <a:solidFill>
                                                    <a:srgbClr val="FF0000"/>
                                                  </a:solidFill>
                                                  <a:latin typeface="Cambria Math" panose="02040503050406030204" pitchFamily="18" charset="0"/>
                                                  <a:ea typeface="Cambria Math" panose="02040503050406030204" pitchFamily="18" charset="0"/>
                                                </a:rPr>
                                              </m:ctrlPr>
                                            </m:sSubPr>
                                            <m:e>
                                              <m:r>
                                                <a:rPr lang="pl-PL" i="1">
                                                  <a:solidFill>
                                                    <a:srgbClr val="FF0000"/>
                                                  </a:solidFill>
                                                  <a:latin typeface="Cambria Math" panose="02040503050406030204" pitchFamily="18" charset="0"/>
                                                  <a:ea typeface="Cambria Math" panose="02040503050406030204" pitchFamily="18" charset="0"/>
                                                </a:rPr>
                                                <m:t>𝑅</m:t>
                                              </m:r>
                                            </m:e>
                                            <m:sub>
                                              <m:r>
                                                <a:rPr lang="pl-PL" i="1">
                                                  <a:solidFill>
                                                    <a:srgbClr val="FF0000"/>
                                                  </a:solidFill>
                                                  <a:latin typeface="Cambria Math" panose="02040503050406030204" pitchFamily="18" charset="0"/>
                                                  <a:ea typeface="Cambria Math" panose="02040503050406030204" pitchFamily="18" charset="0"/>
                                                </a:rPr>
                                                <m:t>𝑖</m:t>
                                              </m:r>
                                              <m:r>
                                                <a:rPr lang="pl-PL" b="0" i="1" smtClean="0">
                                                  <a:solidFill>
                                                    <a:srgbClr val="FF0000"/>
                                                  </a:solidFill>
                                                  <a:latin typeface="Cambria Math" panose="02040503050406030204" pitchFamily="18" charset="0"/>
                                                  <a:ea typeface="Cambria Math" panose="02040503050406030204" pitchFamily="18" charset="0"/>
                                                </a:rPr>
                                                <m:t>𝑖</m:t>
                                              </m:r>
                                            </m:sub>
                                          </m:sSub>
                                        </m:e>
                                      </m:acc>
                                      <m:d>
                                        <m:dPr>
                                          <m:ctrlPr>
                                            <a:rPr lang="pl-PL" i="1">
                                              <a:solidFill>
                                                <a:srgbClr val="FF0000"/>
                                              </a:solidFill>
                                              <a:latin typeface="Cambria Math" panose="02040503050406030204" pitchFamily="18" charset="0"/>
                                              <a:ea typeface="Cambria Math" panose="02040503050406030204" pitchFamily="18" charset="0"/>
                                            </a:rPr>
                                          </m:ctrlPr>
                                        </m:dPr>
                                        <m:e>
                                          <m:r>
                                            <a:rPr lang="pl-PL" i="1">
                                              <a:solidFill>
                                                <a:srgbClr val="FF0000"/>
                                              </a:solidFill>
                                              <a:latin typeface="Cambria Math" panose="02040503050406030204" pitchFamily="18" charset="0"/>
                                              <a:ea typeface="Cambria Math" panose="02040503050406030204" pitchFamily="18" charset="0"/>
                                            </a:rPr>
                                            <m:t>𝑡</m:t>
                                          </m:r>
                                        </m:e>
                                      </m:d>
                                    </m:e>
                                  </m:nary>
                                </m:e>
                              </m:nary>
                            </m:e>
                          </m:func>
                        </m:den>
                      </m:f>
                    </m:oMath>
                  </m:oMathPara>
                </a14:m>
                <a:endParaRPr lang="pl-PL" dirty="0">
                  <a:solidFill>
                    <a:srgbClr val="FF0000"/>
                  </a:solidFill>
                </a:endParaRPr>
              </a:p>
            </p:txBody>
          </p:sp>
        </mc:Choice>
        <mc:Fallback xmlns="">
          <p:sp>
            <p:nvSpPr>
              <p:cNvPr id="19" name="TextBox 18">
                <a:extLst>
                  <a:ext uri="{FF2B5EF4-FFF2-40B4-BE49-F238E27FC236}">
                    <a16:creationId xmlns:a16="http://schemas.microsoft.com/office/drawing/2014/main" id="{41D024C9-FAF9-1981-0BAB-451C8F1786F4}"/>
                  </a:ext>
                </a:extLst>
              </p:cNvPr>
              <p:cNvSpPr txBox="1">
                <a:spLocks noRot="1" noChangeAspect="1" noMove="1" noResize="1" noEditPoints="1" noAdjustHandles="1" noChangeArrowheads="1" noChangeShapeType="1" noTextEdit="1"/>
              </p:cNvSpPr>
              <p:nvPr/>
            </p:nvSpPr>
            <p:spPr>
              <a:xfrm>
                <a:off x="463472" y="1606899"/>
                <a:ext cx="6426318" cy="1221938"/>
              </a:xfrm>
              <a:prstGeom prst="rect">
                <a:avLst/>
              </a:prstGeom>
              <a:blipFill>
                <a:blip r:embed="rId3"/>
                <a:stretch>
                  <a:fillRect/>
                </a:stretch>
              </a:blipFill>
            </p:spPr>
            <p:txBody>
              <a:bodyPr/>
              <a:lstStyle/>
              <a:p>
                <a:r>
                  <a:rPr lang="pl-PL">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C7961273-A401-AE61-C125-62587FCE957C}"/>
                  </a:ext>
                </a:extLst>
              </p14:cNvPr>
              <p14:cNvContentPartPr/>
              <p14:nvPr/>
            </p14:nvContentPartPr>
            <p14:xfrm>
              <a:off x="8358901" y="2673937"/>
              <a:ext cx="360" cy="360"/>
            </p14:xfrm>
          </p:contentPart>
        </mc:Choice>
        <mc:Fallback xmlns="">
          <p:pic>
            <p:nvPicPr>
              <p:cNvPr id="4" name="Ink 3">
                <a:extLst>
                  <a:ext uri="{FF2B5EF4-FFF2-40B4-BE49-F238E27FC236}">
                    <a16:creationId xmlns:a16="http://schemas.microsoft.com/office/drawing/2014/main" id="{C7961273-A401-AE61-C125-62587FCE957C}"/>
                  </a:ext>
                </a:extLst>
              </p:cNvPr>
              <p:cNvPicPr/>
              <p:nvPr/>
            </p:nvPicPr>
            <p:blipFill>
              <a:blip r:embed="rId5"/>
              <a:stretch>
                <a:fillRect/>
              </a:stretch>
            </p:blipFill>
            <p:spPr>
              <a:xfrm>
                <a:off x="8349901" y="26652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B2D85FC-D8DB-4BDF-A6F1-1F13DBB0D92B}"/>
                  </a:ext>
                </a:extLst>
              </p14:cNvPr>
              <p14:cNvContentPartPr/>
              <p14:nvPr/>
            </p14:nvContentPartPr>
            <p14:xfrm>
              <a:off x="9454381" y="3398617"/>
              <a:ext cx="360" cy="360"/>
            </p14:xfrm>
          </p:contentPart>
        </mc:Choice>
        <mc:Fallback xmlns="">
          <p:pic>
            <p:nvPicPr>
              <p:cNvPr id="5" name="Ink 4">
                <a:extLst>
                  <a:ext uri="{FF2B5EF4-FFF2-40B4-BE49-F238E27FC236}">
                    <a16:creationId xmlns:a16="http://schemas.microsoft.com/office/drawing/2014/main" id="{AB2D85FC-D8DB-4BDF-A6F1-1F13DBB0D92B}"/>
                  </a:ext>
                </a:extLst>
              </p:cNvPr>
              <p:cNvPicPr/>
              <p:nvPr/>
            </p:nvPicPr>
            <p:blipFill>
              <a:blip r:embed="rId5"/>
              <a:stretch>
                <a:fillRect/>
              </a:stretch>
            </p:blipFill>
            <p:spPr>
              <a:xfrm>
                <a:off x="9445381" y="3389977"/>
                <a:ext cx="18000" cy="18000"/>
              </a:xfrm>
              <a:prstGeom prst="rect">
                <a:avLst/>
              </a:prstGeom>
            </p:spPr>
          </p:pic>
        </mc:Fallback>
      </mc:AlternateContent>
      <p:grpSp>
        <p:nvGrpSpPr>
          <p:cNvPr id="16" name="Group 15">
            <a:extLst>
              <a:ext uri="{FF2B5EF4-FFF2-40B4-BE49-F238E27FC236}">
                <a16:creationId xmlns:a16="http://schemas.microsoft.com/office/drawing/2014/main" id="{C15AA7DD-0EFF-9393-460A-60182570728F}"/>
              </a:ext>
            </a:extLst>
          </p:cNvPr>
          <p:cNvGrpSpPr/>
          <p:nvPr/>
        </p:nvGrpSpPr>
        <p:grpSpPr>
          <a:xfrm>
            <a:off x="1075697" y="3019449"/>
            <a:ext cx="5604840" cy="773640"/>
            <a:chOff x="1060825" y="4214017"/>
            <a:chExt cx="5604840" cy="7736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70123818-E705-63E2-E45A-C44D44394488}"/>
                    </a:ext>
                  </a:extLst>
                </p14:cNvPr>
                <p14:cNvContentPartPr/>
                <p14:nvPr/>
              </p14:nvContentPartPr>
              <p14:xfrm>
                <a:off x="1060825" y="4214017"/>
                <a:ext cx="2054160" cy="465840"/>
              </p14:xfrm>
            </p:contentPart>
          </mc:Choice>
          <mc:Fallback xmlns="">
            <p:pic>
              <p:nvPicPr>
                <p:cNvPr id="6" name="Ink 5">
                  <a:extLst>
                    <a:ext uri="{FF2B5EF4-FFF2-40B4-BE49-F238E27FC236}">
                      <a16:creationId xmlns:a16="http://schemas.microsoft.com/office/drawing/2014/main" id="{70123818-E705-63E2-E45A-C44D44394488}"/>
                    </a:ext>
                  </a:extLst>
                </p:cNvPr>
                <p:cNvPicPr/>
                <p:nvPr/>
              </p:nvPicPr>
              <p:blipFill>
                <a:blip r:embed="rId8"/>
                <a:stretch>
                  <a:fillRect/>
                </a:stretch>
              </p:blipFill>
              <p:spPr>
                <a:xfrm>
                  <a:off x="1052185" y="4205377"/>
                  <a:ext cx="207180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13423836-E2E1-3100-D0CC-98D85F5E5BCB}"/>
                    </a:ext>
                  </a:extLst>
                </p14:cNvPr>
                <p14:cNvContentPartPr/>
                <p14:nvPr/>
              </p14:nvContentPartPr>
              <p14:xfrm>
                <a:off x="1431985" y="4736017"/>
                <a:ext cx="137880" cy="223200"/>
              </p14:xfrm>
            </p:contentPart>
          </mc:Choice>
          <mc:Fallback xmlns="">
            <p:pic>
              <p:nvPicPr>
                <p:cNvPr id="7" name="Ink 6">
                  <a:extLst>
                    <a:ext uri="{FF2B5EF4-FFF2-40B4-BE49-F238E27FC236}">
                      <a16:creationId xmlns:a16="http://schemas.microsoft.com/office/drawing/2014/main" id="{13423836-E2E1-3100-D0CC-98D85F5E5BCB}"/>
                    </a:ext>
                  </a:extLst>
                </p:cNvPr>
                <p:cNvPicPr/>
                <p:nvPr/>
              </p:nvPicPr>
              <p:blipFill>
                <a:blip r:embed="rId10"/>
                <a:stretch>
                  <a:fillRect/>
                </a:stretch>
              </p:blipFill>
              <p:spPr>
                <a:xfrm>
                  <a:off x="1422985" y="4727017"/>
                  <a:ext cx="15552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AB607C3B-AD8D-2BF6-5965-8A6AD3EBC048}"/>
                    </a:ext>
                  </a:extLst>
                </p14:cNvPr>
                <p14:cNvContentPartPr/>
                <p14:nvPr/>
              </p14:nvContentPartPr>
              <p14:xfrm>
                <a:off x="1405705" y="4830697"/>
                <a:ext cx="120240" cy="360"/>
              </p14:xfrm>
            </p:contentPart>
          </mc:Choice>
          <mc:Fallback xmlns="">
            <p:pic>
              <p:nvPicPr>
                <p:cNvPr id="8" name="Ink 7">
                  <a:extLst>
                    <a:ext uri="{FF2B5EF4-FFF2-40B4-BE49-F238E27FC236}">
                      <a16:creationId xmlns:a16="http://schemas.microsoft.com/office/drawing/2014/main" id="{AB607C3B-AD8D-2BF6-5965-8A6AD3EBC048}"/>
                    </a:ext>
                  </a:extLst>
                </p:cNvPr>
                <p:cNvPicPr/>
                <p:nvPr/>
              </p:nvPicPr>
              <p:blipFill>
                <a:blip r:embed="rId12"/>
                <a:stretch>
                  <a:fillRect/>
                </a:stretch>
              </p:blipFill>
              <p:spPr>
                <a:xfrm>
                  <a:off x="1397065" y="4822057"/>
                  <a:ext cx="137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7BCC9C1D-854C-0369-B1B8-9433F1F84D93}"/>
                    </a:ext>
                  </a:extLst>
                </p14:cNvPr>
                <p14:cNvContentPartPr/>
                <p14:nvPr/>
              </p14:nvContentPartPr>
              <p14:xfrm>
                <a:off x="1578145" y="4824937"/>
                <a:ext cx="226080" cy="162720"/>
              </p14:xfrm>
            </p:contentPart>
          </mc:Choice>
          <mc:Fallback xmlns="">
            <p:pic>
              <p:nvPicPr>
                <p:cNvPr id="10" name="Ink 9">
                  <a:extLst>
                    <a:ext uri="{FF2B5EF4-FFF2-40B4-BE49-F238E27FC236}">
                      <a16:creationId xmlns:a16="http://schemas.microsoft.com/office/drawing/2014/main" id="{7BCC9C1D-854C-0369-B1B8-9433F1F84D93}"/>
                    </a:ext>
                  </a:extLst>
                </p:cNvPr>
                <p:cNvPicPr/>
                <p:nvPr/>
              </p:nvPicPr>
              <p:blipFill>
                <a:blip r:embed="rId14"/>
                <a:stretch>
                  <a:fillRect/>
                </a:stretch>
              </p:blipFill>
              <p:spPr>
                <a:xfrm>
                  <a:off x="1569145" y="4815937"/>
                  <a:ext cx="2437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67669007-4CBE-9CAB-8246-6FD3CF8F6828}"/>
                    </a:ext>
                  </a:extLst>
                </p14:cNvPr>
                <p14:cNvContentPartPr/>
                <p14:nvPr/>
              </p14:nvContentPartPr>
              <p14:xfrm>
                <a:off x="1800985" y="4864897"/>
                <a:ext cx="97920" cy="97200"/>
              </p14:xfrm>
            </p:contentPart>
          </mc:Choice>
          <mc:Fallback xmlns="">
            <p:pic>
              <p:nvPicPr>
                <p:cNvPr id="11" name="Ink 10">
                  <a:extLst>
                    <a:ext uri="{FF2B5EF4-FFF2-40B4-BE49-F238E27FC236}">
                      <a16:creationId xmlns:a16="http://schemas.microsoft.com/office/drawing/2014/main" id="{67669007-4CBE-9CAB-8246-6FD3CF8F6828}"/>
                    </a:ext>
                  </a:extLst>
                </p:cNvPr>
                <p:cNvPicPr/>
                <p:nvPr/>
              </p:nvPicPr>
              <p:blipFill>
                <a:blip r:embed="rId16"/>
                <a:stretch>
                  <a:fillRect/>
                </a:stretch>
              </p:blipFill>
              <p:spPr>
                <a:xfrm>
                  <a:off x="1791985" y="4856257"/>
                  <a:ext cx="1155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7749D517-1395-84E7-551D-8F204528EEE0}"/>
                    </a:ext>
                  </a:extLst>
                </p14:cNvPr>
                <p14:cNvContentPartPr/>
                <p14:nvPr/>
              </p14:nvContentPartPr>
              <p14:xfrm>
                <a:off x="1907545" y="4831057"/>
                <a:ext cx="369360" cy="129600"/>
              </p14:xfrm>
            </p:contentPart>
          </mc:Choice>
          <mc:Fallback xmlns="">
            <p:pic>
              <p:nvPicPr>
                <p:cNvPr id="14" name="Ink 13">
                  <a:extLst>
                    <a:ext uri="{FF2B5EF4-FFF2-40B4-BE49-F238E27FC236}">
                      <a16:creationId xmlns:a16="http://schemas.microsoft.com/office/drawing/2014/main" id="{7749D517-1395-84E7-551D-8F204528EEE0}"/>
                    </a:ext>
                  </a:extLst>
                </p:cNvPr>
                <p:cNvPicPr/>
                <p:nvPr/>
              </p:nvPicPr>
              <p:blipFill>
                <a:blip r:embed="rId18"/>
                <a:stretch>
                  <a:fillRect/>
                </a:stretch>
              </p:blipFill>
              <p:spPr>
                <a:xfrm>
                  <a:off x="1898905" y="4822417"/>
                  <a:ext cx="3870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31E17087-DC9C-1A24-2FB0-496509235358}"/>
                    </a:ext>
                  </a:extLst>
                </p14:cNvPr>
                <p14:cNvContentPartPr/>
                <p14:nvPr/>
              </p14:nvContentPartPr>
              <p14:xfrm>
                <a:off x="3441865" y="4233457"/>
                <a:ext cx="3223800" cy="262800"/>
              </p14:xfrm>
            </p:contentPart>
          </mc:Choice>
          <mc:Fallback xmlns="">
            <p:pic>
              <p:nvPicPr>
                <p:cNvPr id="15" name="Ink 14">
                  <a:extLst>
                    <a:ext uri="{FF2B5EF4-FFF2-40B4-BE49-F238E27FC236}">
                      <a16:creationId xmlns:a16="http://schemas.microsoft.com/office/drawing/2014/main" id="{31E17087-DC9C-1A24-2FB0-496509235358}"/>
                    </a:ext>
                  </a:extLst>
                </p:cNvPr>
                <p:cNvPicPr/>
                <p:nvPr/>
              </p:nvPicPr>
              <p:blipFill>
                <a:blip r:embed="rId20"/>
                <a:stretch>
                  <a:fillRect/>
                </a:stretch>
              </p:blipFill>
              <p:spPr>
                <a:xfrm>
                  <a:off x="3433225" y="4224457"/>
                  <a:ext cx="3241440" cy="280440"/>
                </a:xfrm>
                <a:prstGeom prst="rect">
                  <a:avLst/>
                </a:prstGeom>
              </p:spPr>
            </p:pic>
          </mc:Fallback>
        </mc:AlternateContent>
      </p:grpSp>
      <p:grpSp>
        <p:nvGrpSpPr>
          <p:cNvPr id="32" name="Group 31">
            <a:extLst>
              <a:ext uri="{FF2B5EF4-FFF2-40B4-BE49-F238E27FC236}">
                <a16:creationId xmlns:a16="http://schemas.microsoft.com/office/drawing/2014/main" id="{467B8BF8-8363-1739-F106-DE99BE1B6085}"/>
              </a:ext>
            </a:extLst>
          </p:cNvPr>
          <p:cNvGrpSpPr/>
          <p:nvPr/>
        </p:nvGrpSpPr>
        <p:grpSpPr>
          <a:xfrm>
            <a:off x="4464017" y="3488493"/>
            <a:ext cx="1209240" cy="248760"/>
            <a:chOff x="4276345" y="4730617"/>
            <a:chExt cx="1209240" cy="248760"/>
          </a:xfrm>
        </p:grpSpPr>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6C62D460-DDAE-ECD6-D2E8-66E1ECD00CD9}"/>
                    </a:ext>
                  </a:extLst>
                </p14:cNvPr>
                <p14:cNvContentPartPr/>
                <p14:nvPr/>
              </p14:nvContentPartPr>
              <p14:xfrm>
                <a:off x="4276345" y="4730617"/>
                <a:ext cx="365400" cy="230040"/>
              </p14:xfrm>
            </p:contentPart>
          </mc:Choice>
          <mc:Fallback xmlns="">
            <p:pic>
              <p:nvPicPr>
                <p:cNvPr id="17" name="Ink 16">
                  <a:extLst>
                    <a:ext uri="{FF2B5EF4-FFF2-40B4-BE49-F238E27FC236}">
                      <a16:creationId xmlns:a16="http://schemas.microsoft.com/office/drawing/2014/main" id="{6C62D460-DDAE-ECD6-D2E8-66E1ECD00CD9}"/>
                    </a:ext>
                  </a:extLst>
                </p:cNvPr>
                <p:cNvPicPr/>
                <p:nvPr/>
              </p:nvPicPr>
              <p:blipFill>
                <a:blip r:embed="rId22"/>
                <a:stretch>
                  <a:fillRect/>
                </a:stretch>
              </p:blipFill>
              <p:spPr>
                <a:xfrm>
                  <a:off x="4267705" y="4721617"/>
                  <a:ext cx="3830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47568C27-5BAB-9FED-FDA0-2150FE6B0E99}"/>
                    </a:ext>
                  </a:extLst>
                </p14:cNvPr>
                <p14:cNvContentPartPr/>
                <p14:nvPr/>
              </p14:nvContentPartPr>
              <p14:xfrm>
                <a:off x="4528705" y="4778857"/>
                <a:ext cx="1800" cy="3600"/>
              </p14:xfrm>
            </p:contentPart>
          </mc:Choice>
          <mc:Fallback xmlns="">
            <p:pic>
              <p:nvPicPr>
                <p:cNvPr id="18" name="Ink 17">
                  <a:extLst>
                    <a:ext uri="{FF2B5EF4-FFF2-40B4-BE49-F238E27FC236}">
                      <a16:creationId xmlns:a16="http://schemas.microsoft.com/office/drawing/2014/main" id="{47568C27-5BAB-9FED-FDA0-2150FE6B0E99}"/>
                    </a:ext>
                  </a:extLst>
                </p:cNvPr>
                <p:cNvPicPr/>
                <p:nvPr/>
              </p:nvPicPr>
              <p:blipFill>
                <a:blip r:embed="rId24"/>
                <a:stretch>
                  <a:fillRect/>
                </a:stretch>
              </p:blipFill>
              <p:spPr>
                <a:xfrm>
                  <a:off x="4519705" y="4770217"/>
                  <a:ext cx="194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A0C6C180-53BF-8E85-A84A-C6CC1AD8D7A7}"/>
                    </a:ext>
                  </a:extLst>
                </p14:cNvPr>
                <p14:cNvContentPartPr/>
                <p14:nvPr/>
              </p14:nvContentPartPr>
              <p14:xfrm>
                <a:off x="4649665" y="4787497"/>
                <a:ext cx="88560" cy="175680"/>
              </p14:xfrm>
            </p:contentPart>
          </mc:Choice>
          <mc:Fallback xmlns="">
            <p:pic>
              <p:nvPicPr>
                <p:cNvPr id="21" name="Ink 20">
                  <a:extLst>
                    <a:ext uri="{FF2B5EF4-FFF2-40B4-BE49-F238E27FC236}">
                      <a16:creationId xmlns:a16="http://schemas.microsoft.com/office/drawing/2014/main" id="{A0C6C180-53BF-8E85-A84A-C6CC1AD8D7A7}"/>
                    </a:ext>
                  </a:extLst>
                </p:cNvPr>
                <p:cNvPicPr/>
                <p:nvPr/>
              </p:nvPicPr>
              <p:blipFill>
                <a:blip r:embed="rId26"/>
                <a:stretch>
                  <a:fillRect/>
                </a:stretch>
              </p:blipFill>
              <p:spPr>
                <a:xfrm>
                  <a:off x="4640665" y="4778497"/>
                  <a:ext cx="1062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E05FCE20-06C4-C895-65D8-07AC98C2C765}"/>
                    </a:ext>
                  </a:extLst>
                </p14:cNvPr>
                <p14:cNvContentPartPr/>
                <p14:nvPr/>
              </p14:nvContentPartPr>
              <p14:xfrm>
                <a:off x="4761625" y="4752937"/>
                <a:ext cx="112320" cy="214560"/>
              </p14:xfrm>
            </p:contentPart>
          </mc:Choice>
          <mc:Fallback xmlns="">
            <p:pic>
              <p:nvPicPr>
                <p:cNvPr id="25" name="Ink 24">
                  <a:extLst>
                    <a:ext uri="{FF2B5EF4-FFF2-40B4-BE49-F238E27FC236}">
                      <a16:creationId xmlns:a16="http://schemas.microsoft.com/office/drawing/2014/main" id="{E05FCE20-06C4-C895-65D8-07AC98C2C765}"/>
                    </a:ext>
                  </a:extLst>
                </p:cNvPr>
                <p:cNvPicPr/>
                <p:nvPr/>
              </p:nvPicPr>
              <p:blipFill>
                <a:blip r:embed="rId28"/>
                <a:stretch>
                  <a:fillRect/>
                </a:stretch>
              </p:blipFill>
              <p:spPr>
                <a:xfrm>
                  <a:off x="4752985" y="4743937"/>
                  <a:ext cx="1299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3D1165E0-DAC4-8484-C54E-4D1FD39502D7}"/>
                    </a:ext>
                  </a:extLst>
                </p14:cNvPr>
                <p14:cNvContentPartPr/>
                <p14:nvPr/>
              </p14:nvContentPartPr>
              <p14:xfrm>
                <a:off x="4744345" y="4804417"/>
                <a:ext cx="137160" cy="28080"/>
              </p14:xfrm>
            </p:contentPart>
          </mc:Choice>
          <mc:Fallback xmlns="">
            <p:pic>
              <p:nvPicPr>
                <p:cNvPr id="26" name="Ink 25">
                  <a:extLst>
                    <a:ext uri="{FF2B5EF4-FFF2-40B4-BE49-F238E27FC236}">
                      <a16:creationId xmlns:a16="http://schemas.microsoft.com/office/drawing/2014/main" id="{3D1165E0-DAC4-8484-C54E-4D1FD39502D7}"/>
                    </a:ext>
                  </a:extLst>
                </p:cNvPr>
                <p:cNvPicPr/>
                <p:nvPr/>
              </p:nvPicPr>
              <p:blipFill>
                <a:blip r:embed="rId30"/>
                <a:stretch>
                  <a:fillRect/>
                </a:stretch>
              </p:blipFill>
              <p:spPr>
                <a:xfrm>
                  <a:off x="4735705" y="4795777"/>
                  <a:ext cx="1548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0AA10D41-2CFA-92EE-A23F-9D5AF37E8FF5}"/>
                    </a:ext>
                  </a:extLst>
                </p14:cNvPr>
                <p14:cNvContentPartPr/>
                <p14:nvPr/>
              </p14:nvContentPartPr>
              <p14:xfrm>
                <a:off x="4899145" y="4787497"/>
                <a:ext cx="86040" cy="181080"/>
              </p14:xfrm>
            </p:contentPart>
          </mc:Choice>
          <mc:Fallback xmlns="">
            <p:pic>
              <p:nvPicPr>
                <p:cNvPr id="27" name="Ink 26">
                  <a:extLst>
                    <a:ext uri="{FF2B5EF4-FFF2-40B4-BE49-F238E27FC236}">
                      <a16:creationId xmlns:a16="http://schemas.microsoft.com/office/drawing/2014/main" id="{0AA10D41-2CFA-92EE-A23F-9D5AF37E8FF5}"/>
                    </a:ext>
                  </a:extLst>
                </p:cNvPr>
                <p:cNvPicPr/>
                <p:nvPr/>
              </p:nvPicPr>
              <p:blipFill>
                <a:blip r:embed="rId32"/>
                <a:stretch>
                  <a:fillRect/>
                </a:stretch>
              </p:blipFill>
              <p:spPr>
                <a:xfrm>
                  <a:off x="4890145" y="4778497"/>
                  <a:ext cx="10368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2B4387FB-E2F0-BCB2-2918-3269B50ABA35}"/>
                    </a:ext>
                  </a:extLst>
                </p14:cNvPr>
                <p14:cNvContentPartPr/>
                <p14:nvPr/>
              </p14:nvContentPartPr>
              <p14:xfrm>
                <a:off x="4959985" y="4752937"/>
                <a:ext cx="360" cy="360"/>
              </p14:xfrm>
            </p:contentPart>
          </mc:Choice>
          <mc:Fallback xmlns="">
            <p:pic>
              <p:nvPicPr>
                <p:cNvPr id="28" name="Ink 27">
                  <a:extLst>
                    <a:ext uri="{FF2B5EF4-FFF2-40B4-BE49-F238E27FC236}">
                      <a16:creationId xmlns:a16="http://schemas.microsoft.com/office/drawing/2014/main" id="{2B4387FB-E2F0-BCB2-2918-3269B50ABA35}"/>
                    </a:ext>
                  </a:extLst>
                </p:cNvPr>
                <p:cNvPicPr/>
                <p:nvPr/>
              </p:nvPicPr>
              <p:blipFill>
                <a:blip r:embed="rId5"/>
                <a:stretch>
                  <a:fillRect/>
                </a:stretch>
              </p:blipFill>
              <p:spPr>
                <a:xfrm>
                  <a:off x="4950985" y="47439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55579B2C-D540-8C43-B538-9AE40C4C6E06}"/>
                    </a:ext>
                  </a:extLst>
                </p14:cNvPr>
                <p14:cNvContentPartPr/>
                <p14:nvPr/>
              </p14:nvContentPartPr>
              <p14:xfrm>
                <a:off x="4977265" y="4816297"/>
                <a:ext cx="178560" cy="119880"/>
              </p14:xfrm>
            </p:contentPart>
          </mc:Choice>
          <mc:Fallback xmlns="">
            <p:pic>
              <p:nvPicPr>
                <p:cNvPr id="29" name="Ink 28">
                  <a:extLst>
                    <a:ext uri="{FF2B5EF4-FFF2-40B4-BE49-F238E27FC236}">
                      <a16:creationId xmlns:a16="http://schemas.microsoft.com/office/drawing/2014/main" id="{55579B2C-D540-8C43-B538-9AE40C4C6E06}"/>
                    </a:ext>
                  </a:extLst>
                </p:cNvPr>
                <p:cNvPicPr/>
                <p:nvPr/>
              </p:nvPicPr>
              <p:blipFill>
                <a:blip r:embed="rId35"/>
                <a:stretch>
                  <a:fillRect/>
                </a:stretch>
              </p:blipFill>
              <p:spPr>
                <a:xfrm>
                  <a:off x="4968265" y="4807297"/>
                  <a:ext cx="1962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C1009254-381C-98E9-F99F-F52BD3ED793E}"/>
                    </a:ext>
                  </a:extLst>
                </p14:cNvPr>
                <p14:cNvContentPartPr/>
                <p14:nvPr/>
              </p14:nvContentPartPr>
              <p14:xfrm>
                <a:off x="5174545" y="4746817"/>
                <a:ext cx="311040" cy="232560"/>
              </p14:xfrm>
            </p:contentPart>
          </mc:Choice>
          <mc:Fallback xmlns="">
            <p:pic>
              <p:nvPicPr>
                <p:cNvPr id="30" name="Ink 29">
                  <a:extLst>
                    <a:ext uri="{FF2B5EF4-FFF2-40B4-BE49-F238E27FC236}">
                      <a16:creationId xmlns:a16="http://schemas.microsoft.com/office/drawing/2014/main" id="{C1009254-381C-98E9-F99F-F52BD3ED793E}"/>
                    </a:ext>
                  </a:extLst>
                </p:cNvPr>
                <p:cNvPicPr/>
                <p:nvPr/>
              </p:nvPicPr>
              <p:blipFill>
                <a:blip r:embed="rId37"/>
                <a:stretch>
                  <a:fillRect/>
                </a:stretch>
              </p:blipFill>
              <p:spPr>
                <a:xfrm>
                  <a:off x="5165905" y="4737817"/>
                  <a:ext cx="3286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 name="Ink 30">
                  <a:extLst>
                    <a:ext uri="{FF2B5EF4-FFF2-40B4-BE49-F238E27FC236}">
                      <a16:creationId xmlns:a16="http://schemas.microsoft.com/office/drawing/2014/main" id="{D20F56B6-9D90-6EF0-23D7-BD79FADF4FC7}"/>
                    </a:ext>
                  </a:extLst>
                </p14:cNvPr>
                <p14:cNvContentPartPr/>
                <p14:nvPr/>
              </p14:nvContentPartPr>
              <p14:xfrm>
                <a:off x="5236105" y="4804057"/>
                <a:ext cx="247320" cy="18720"/>
              </p14:xfrm>
            </p:contentPart>
          </mc:Choice>
          <mc:Fallback xmlns="">
            <p:pic>
              <p:nvPicPr>
                <p:cNvPr id="31" name="Ink 30">
                  <a:extLst>
                    <a:ext uri="{FF2B5EF4-FFF2-40B4-BE49-F238E27FC236}">
                      <a16:creationId xmlns:a16="http://schemas.microsoft.com/office/drawing/2014/main" id="{D20F56B6-9D90-6EF0-23D7-BD79FADF4FC7}"/>
                    </a:ext>
                  </a:extLst>
                </p:cNvPr>
                <p:cNvPicPr/>
                <p:nvPr/>
              </p:nvPicPr>
              <p:blipFill>
                <a:blip r:embed="rId39"/>
                <a:stretch>
                  <a:fillRect/>
                </a:stretch>
              </p:blipFill>
              <p:spPr>
                <a:xfrm>
                  <a:off x="5227105" y="4795417"/>
                  <a:ext cx="264960" cy="36360"/>
                </a:xfrm>
                <a:prstGeom prst="rect">
                  <a:avLst/>
                </a:prstGeom>
              </p:spPr>
            </p:pic>
          </mc:Fallback>
        </mc:AlternateContent>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8F6E162-73CF-84D5-EF6B-CE33673405A0}"/>
                  </a:ext>
                </a:extLst>
              </p:cNvPr>
              <p:cNvSpPr txBox="1"/>
              <p:nvPr/>
            </p:nvSpPr>
            <p:spPr>
              <a:xfrm>
                <a:off x="667353" y="4133811"/>
                <a:ext cx="10580772" cy="2663871"/>
              </a:xfrm>
              <a:prstGeom prst="rect">
                <a:avLst/>
              </a:prstGeom>
              <a:noFill/>
            </p:spPr>
            <p:txBody>
              <a:bodyPr wrap="square" rtlCol="0">
                <a:spAutoFit/>
              </a:bodyPr>
              <a:lstStyle/>
              <a:p>
                <a:r>
                  <a:rPr lang="pl-PL" i="1" dirty="0"/>
                  <a:t>The </a:t>
                </a:r>
                <a:r>
                  <a:rPr lang="pl-PL" i="1" dirty="0" err="1"/>
                  <a:t>latter</a:t>
                </a:r>
                <a:r>
                  <a:rPr lang="pl-PL" i="1" dirty="0"/>
                  <a:t> part of the denominator (</a:t>
                </a:r>
                <a:r>
                  <a:rPr lang="pl-PL" i="1" dirty="0" err="1"/>
                  <a:t>distinct</a:t>
                </a:r>
                <a:r>
                  <a:rPr lang="pl-PL" i="1" dirty="0"/>
                  <a:t>) </a:t>
                </a:r>
                <a:r>
                  <a:rPr lang="pl-PL" i="1" dirty="0" err="1"/>
                  <a:t>is</a:t>
                </a:r>
                <a:r>
                  <a:rPr lang="pl-PL" i="1" dirty="0"/>
                  <a:t> </a:t>
                </a:r>
                <a:r>
                  <a:rPr lang="pl-PL" i="1" dirty="0" err="1"/>
                  <a:t>accounting</a:t>
                </a:r>
                <a:r>
                  <a:rPr lang="pl-PL" i="1" dirty="0"/>
                  <a:t> for </a:t>
                </a:r>
                <a:r>
                  <a:rPr lang="pl-PL" i="1" dirty="0" err="1"/>
                  <a:t>correlations</a:t>
                </a:r>
                <a:r>
                  <a:rPr lang="pl-PL" i="1" dirty="0"/>
                  <a:t> </a:t>
                </a:r>
                <a:r>
                  <a:rPr lang="pl-PL" i="1" dirty="0" err="1"/>
                  <a:t>between</a:t>
                </a:r>
                <a:r>
                  <a:rPr lang="pl-PL" i="1" dirty="0"/>
                  <a:t> the </a:t>
                </a:r>
                <a:r>
                  <a:rPr lang="pl-PL" i="1" dirty="0" err="1"/>
                  <a:t>movements</a:t>
                </a:r>
                <a:r>
                  <a:rPr lang="pl-PL" i="1" dirty="0"/>
                  <a:t> of </a:t>
                </a:r>
                <a:r>
                  <a:rPr lang="pl-PL" i="1" dirty="0" err="1"/>
                  <a:t>distinct</a:t>
                </a:r>
                <a:r>
                  <a:rPr lang="pl-PL" i="1" dirty="0"/>
                  <a:t> </a:t>
                </a:r>
                <a:r>
                  <a:rPr lang="pl-PL" i="1" dirty="0" err="1"/>
                  <a:t>ions</a:t>
                </a:r>
                <a:r>
                  <a:rPr lang="pl-PL" i="1" dirty="0"/>
                  <a:t> of the same </a:t>
                </a:r>
                <a:r>
                  <a:rPr lang="pl-PL" i="1" dirty="0" err="1"/>
                  <a:t>type</a:t>
                </a:r>
                <a:r>
                  <a:rPr lang="pl-PL" i="1" dirty="0"/>
                  <a:t>. </a:t>
                </a:r>
                <a:r>
                  <a:rPr lang="pl-PL" i="1" dirty="0" err="1"/>
                  <a:t>If</a:t>
                </a:r>
                <a:r>
                  <a:rPr lang="pl-PL" i="1" dirty="0"/>
                  <a:t> </a:t>
                </a:r>
                <a:r>
                  <a:rPr lang="pl-PL" i="1" dirty="0" err="1"/>
                  <a:t>distinct</a:t>
                </a:r>
                <a:r>
                  <a:rPr lang="pl-PL" i="1" dirty="0"/>
                  <a:t> </a:t>
                </a:r>
                <a:r>
                  <a:rPr lang="pl-PL" i="1" dirty="0" err="1"/>
                  <a:t>ions</a:t>
                </a:r>
                <a:r>
                  <a:rPr lang="pl-PL" i="1" dirty="0"/>
                  <a:t> </a:t>
                </a:r>
                <a:r>
                  <a:rPr lang="pl-PL" i="1" dirty="0" err="1"/>
                  <a:t>move</a:t>
                </a:r>
                <a:r>
                  <a:rPr lang="pl-PL" i="1" dirty="0"/>
                  <a:t> </a:t>
                </a:r>
                <a:r>
                  <a:rPr lang="pl-PL" i="1" dirty="0" err="1"/>
                  <a:t>preferentially</a:t>
                </a:r>
                <a:r>
                  <a:rPr lang="pl-PL" i="1" dirty="0"/>
                  <a:t> in the same </a:t>
                </a:r>
                <a:r>
                  <a:rPr lang="pl-PL" i="1" dirty="0" err="1"/>
                  <a:t>direction</a:t>
                </a:r>
                <a:r>
                  <a:rPr lang="pl-PL" i="1" dirty="0"/>
                  <a:t>, </a:t>
                </a:r>
                <a:r>
                  <a:rPr lang="pl-PL" i="1" dirty="0" err="1"/>
                  <a:t>then</a:t>
                </a:r>
                <a:r>
                  <a:rPr lang="pl-PL" i="1" dirty="0"/>
                  <a:t> </a:t>
                </a:r>
                <a14:m>
                  <m:oMath xmlns:m="http://schemas.openxmlformats.org/officeDocument/2006/math">
                    <m:func>
                      <m:funcPr>
                        <m:ctrlPr>
                          <a:rPr lang="pt-BR" i="1" smtClean="0">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lim</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𝑑</m:t>
                                </m:r>
                              </m:num>
                              <m:den>
                                <m:r>
                                  <a:rPr lang="pt-BR" i="1">
                                    <a:solidFill>
                                      <a:schemeClr val="tx1"/>
                                    </a:solidFill>
                                    <a:latin typeface="Cambria Math" panose="02040503050406030204" pitchFamily="18" charset="0"/>
                                  </a:rPr>
                                  <m:t>𝑑</m:t>
                                </m:r>
                                <m:r>
                                  <a:rPr lang="pl-PL" i="1">
                                    <a:solidFill>
                                      <a:schemeClr val="tx1"/>
                                    </a:solidFill>
                                    <a:latin typeface="Cambria Math" panose="02040503050406030204" pitchFamily="18" charset="0"/>
                                  </a:rPr>
                                  <m:t>𝑡</m:t>
                                </m:r>
                              </m:den>
                            </m:f>
                          </m:e>
                          <m:lim>
                            <m:r>
                              <a:rPr lang="pl-PL" i="1">
                                <a:solidFill>
                                  <a:schemeClr val="tx1"/>
                                </a:solidFill>
                                <a:latin typeface="Cambria Math" panose="02040503050406030204" pitchFamily="18" charset="0"/>
                              </a:rPr>
                              <m:t>𝑡</m:t>
                            </m:r>
                            <m:r>
                              <a:rPr lang="pt-BR" i="1">
                                <a:solidFill>
                                  <a:schemeClr val="tx1"/>
                                </a:solidFill>
                                <a:latin typeface="Cambria Math" panose="02040503050406030204" pitchFamily="18" charset="0"/>
                              </a:rPr>
                              <m:t>→∞</m:t>
                            </m:r>
                          </m:lim>
                        </m:limLow>
                      </m:fName>
                      <m:e>
                        <m:nary>
                          <m:naryPr>
                            <m:chr m:val="∑"/>
                            <m:ctrlPr>
                              <a:rPr lang="pt-BR" i="1">
                                <a:solidFill>
                                  <a:schemeClr val="tx1"/>
                                </a:solidFill>
                                <a:latin typeface="Cambria Math" panose="02040503050406030204" pitchFamily="18" charset="0"/>
                              </a:rPr>
                            </m:ctrlPr>
                          </m:naryPr>
                          <m:sub>
                            <m:r>
                              <m:rPr>
                                <m:brk m:alnAt="23"/>
                              </m:rPr>
                              <a:rPr lang="pl-PL" i="1">
                                <a:solidFill>
                                  <a:schemeClr val="tx1"/>
                                </a:solidFill>
                                <a:latin typeface="Cambria Math" panose="02040503050406030204" pitchFamily="18" charset="0"/>
                              </a:rPr>
                              <m:t>𝑖</m:t>
                            </m:r>
                            <m:r>
                              <a:rPr lang="pl-PL" i="1">
                                <a:solidFill>
                                  <a:schemeClr val="tx1"/>
                                </a:solidFill>
                                <a:latin typeface="Cambria Math" panose="02040503050406030204" pitchFamily="18" charset="0"/>
                              </a:rPr>
                              <m:t>=1</m:t>
                            </m:r>
                          </m:sub>
                          <m:sup>
                            <m:r>
                              <a:rPr lang="pl-PL" i="1">
                                <a:solidFill>
                                  <a:schemeClr val="tx1"/>
                                </a:solidFill>
                                <a:latin typeface="Cambria Math" panose="02040503050406030204" pitchFamily="18" charset="0"/>
                              </a:rPr>
                              <m:t>𝑁</m:t>
                            </m:r>
                          </m:sup>
                          <m:e>
                            <m:nary>
                              <m:naryPr>
                                <m:chr m:val="∑"/>
                                <m:supHide m:val="on"/>
                                <m:ctrlPr>
                                  <a:rPr lang="pl-PL" i="1" smtClean="0">
                                    <a:solidFill>
                                      <a:schemeClr val="tx1"/>
                                    </a:solidFill>
                                    <a:latin typeface="Cambria Math" panose="02040503050406030204" pitchFamily="18" charset="0"/>
                                  </a:rPr>
                                </m:ctrlPr>
                              </m:naryPr>
                              <m:sub>
                                <m:r>
                                  <m:rPr>
                                    <m:brk m:alnAt="7"/>
                                  </m:rPr>
                                  <a:rPr lang="pl-PL" b="0" i="1" smtClean="0">
                                    <a:solidFill>
                                      <a:schemeClr val="tx1"/>
                                    </a:solidFill>
                                    <a:latin typeface="Cambria Math" panose="02040503050406030204" pitchFamily="18" charset="0"/>
                                  </a:rPr>
                                  <m:t>𝑖</m:t>
                                </m:r>
                                <m:r>
                                  <a:rPr lang="pl-PL" b="0" i="1" smtClean="0">
                                    <a:solidFill>
                                      <a:schemeClr val="tx1"/>
                                    </a:solidFill>
                                    <a:latin typeface="Cambria Math" panose="02040503050406030204" pitchFamily="18" charset="0"/>
                                  </a:rPr>
                                  <m:t>𝑖</m:t>
                                </m:r>
                                <m:r>
                                  <a:rPr lang="pl-PL" b="0" i="1" smtClean="0">
                                    <a:solidFill>
                                      <a:schemeClr val="tx1"/>
                                    </a:solidFill>
                                    <a:latin typeface="Cambria Math" panose="02040503050406030204" pitchFamily="18" charset="0"/>
                                  </a:rPr>
                                  <m:t>≠</m:t>
                                </m:r>
                                <m:r>
                                  <a:rPr lang="pl-PL" b="0" i="1" smtClean="0">
                                    <a:solidFill>
                                      <a:schemeClr val="tx1"/>
                                    </a:solidFill>
                                    <a:latin typeface="Cambria Math" panose="02040503050406030204" pitchFamily="18" charset="0"/>
                                  </a:rPr>
                                  <m:t>𝑖</m:t>
                                </m:r>
                              </m:sub>
                              <m:sup/>
                              <m:e>
                                <m:r>
                                  <a:rPr lang="pl-PL" i="1" smtClean="0">
                                    <a:solidFill>
                                      <a:schemeClr val="tx1"/>
                                    </a:solidFill>
                                    <a:latin typeface="Cambria Math" panose="02040503050406030204" pitchFamily="18" charset="0"/>
                                    <a:ea typeface="Cambria Math" panose="02040503050406030204" pitchFamily="18" charset="0"/>
                                  </a:rPr>
                                  <m:t>∆</m:t>
                                </m:r>
                                <m:acc>
                                  <m:accPr>
                                    <m:chr m:val="̅"/>
                                    <m:ctrlPr>
                                      <a:rPr lang="pl-PL" i="1">
                                        <a:solidFill>
                                          <a:schemeClr val="tx1"/>
                                        </a:solidFill>
                                        <a:latin typeface="Cambria Math" panose="02040503050406030204" pitchFamily="18" charset="0"/>
                                        <a:ea typeface="Cambria Math" panose="02040503050406030204" pitchFamily="18" charset="0"/>
                                      </a:rPr>
                                    </m:ctrlPr>
                                  </m:accPr>
                                  <m:e>
                                    <m:sSub>
                                      <m:sSubPr>
                                        <m:ctrlPr>
                                          <a:rPr lang="pl-PL" i="1">
                                            <a:solidFill>
                                              <a:schemeClr val="tx1"/>
                                            </a:solidFill>
                                            <a:latin typeface="Cambria Math" panose="02040503050406030204" pitchFamily="18" charset="0"/>
                                            <a:ea typeface="Cambria Math" panose="02040503050406030204" pitchFamily="18" charset="0"/>
                                          </a:rPr>
                                        </m:ctrlPr>
                                      </m:sSubPr>
                                      <m:e>
                                        <m:r>
                                          <a:rPr lang="pl-PL" i="1">
                                            <a:solidFill>
                                              <a:schemeClr val="tx1"/>
                                            </a:solidFill>
                                            <a:latin typeface="Cambria Math" panose="02040503050406030204" pitchFamily="18" charset="0"/>
                                            <a:ea typeface="Cambria Math" panose="02040503050406030204" pitchFamily="18" charset="0"/>
                                          </a:rPr>
                                          <m:t>𝑅</m:t>
                                        </m:r>
                                      </m:e>
                                      <m:sub>
                                        <m:r>
                                          <a:rPr lang="pl-PL" i="1">
                                            <a:solidFill>
                                              <a:schemeClr val="tx1"/>
                                            </a:solidFill>
                                            <a:latin typeface="Cambria Math" panose="02040503050406030204" pitchFamily="18" charset="0"/>
                                            <a:ea typeface="Cambria Math" panose="02040503050406030204" pitchFamily="18" charset="0"/>
                                          </a:rPr>
                                          <m:t>𝑖</m:t>
                                        </m:r>
                                      </m:sub>
                                    </m:sSub>
                                  </m:e>
                                </m:acc>
                                <m:d>
                                  <m:dPr>
                                    <m:ctrlPr>
                                      <a:rPr lang="pl-PL" i="1">
                                        <a:solidFill>
                                          <a:schemeClr val="tx1"/>
                                        </a:solidFill>
                                        <a:latin typeface="Cambria Math" panose="02040503050406030204" pitchFamily="18" charset="0"/>
                                        <a:ea typeface="Cambria Math" panose="02040503050406030204" pitchFamily="18" charset="0"/>
                                      </a:rPr>
                                    </m:ctrlPr>
                                  </m:dPr>
                                  <m:e>
                                    <m:r>
                                      <a:rPr lang="pl-PL" i="1">
                                        <a:solidFill>
                                          <a:schemeClr val="tx1"/>
                                        </a:solidFill>
                                        <a:latin typeface="Cambria Math" panose="02040503050406030204" pitchFamily="18" charset="0"/>
                                        <a:ea typeface="Cambria Math" panose="02040503050406030204" pitchFamily="18" charset="0"/>
                                      </a:rPr>
                                      <m:t>𝑡</m:t>
                                    </m:r>
                                  </m:e>
                                </m:d>
                                <m:r>
                                  <a:rPr lang="pl-PL" b="0" i="1" smtClean="0">
                                    <a:solidFill>
                                      <a:schemeClr val="tx1"/>
                                    </a:solidFill>
                                    <a:latin typeface="Cambria Math" panose="02040503050406030204" pitchFamily="18" charset="0"/>
                                    <a:ea typeface="Cambria Math" panose="02040503050406030204" pitchFamily="18" charset="0"/>
                                  </a:rPr>
                                  <m:t>∗</m:t>
                                </m:r>
                                <m:r>
                                  <a:rPr lang="pl-PL" i="1">
                                    <a:solidFill>
                                      <a:schemeClr val="tx1"/>
                                    </a:solidFill>
                                    <a:latin typeface="Cambria Math" panose="02040503050406030204" pitchFamily="18" charset="0"/>
                                    <a:ea typeface="Cambria Math" panose="02040503050406030204" pitchFamily="18" charset="0"/>
                                  </a:rPr>
                                  <m:t>∆</m:t>
                                </m:r>
                                <m:acc>
                                  <m:accPr>
                                    <m:chr m:val="̅"/>
                                    <m:ctrlPr>
                                      <a:rPr lang="pl-PL" i="1">
                                        <a:solidFill>
                                          <a:schemeClr val="tx1"/>
                                        </a:solidFill>
                                        <a:latin typeface="Cambria Math" panose="02040503050406030204" pitchFamily="18" charset="0"/>
                                        <a:ea typeface="Cambria Math" panose="02040503050406030204" pitchFamily="18" charset="0"/>
                                      </a:rPr>
                                    </m:ctrlPr>
                                  </m:accPr>
                                  <m:e>
                                    <m:sSub>
                                      <m:sSubPr>
                                        <m:ctrlPr>
                                          <a:rPr lang="pl-PL" i="1">
                                            <a:solidFill>
                                              <a:schemeClr val="tx1"/>
                                            </a:solidFill>
                                            <a:latin typeface="Cambria Math" panose="02040503050406030204" pitchFamily="18" charset="0"/>
                                            <a:ea typeface="Cambria Math" panose="02040503050406030204" pitchFamily="18" charset="0"/>
                                          </a:rPr>
                                        </m:ctrlPr>
                                      </m:sSubPr>
                                      <m:e>
                                        <m:r>
                                          <a:rPr lang="pl-PL" i="1">
                                            <a:solidFill>
                                              <a:schemeClr val="tx1"/>
                                            </a:solidFill>
                                            <a:latin typeface="Cambria Math" panose="02040503050406030204" pitchFamily="18" charset="0"/>
                                            <a:ea typeface="Cambria Math" panose="02040503050406030204" pitchFamily="18" charset="0"/>
                                          </a:rPr>
                                          <m:t>𝑅</m:t>
                                        </m:r>
                                      </m:e>
                                      <m:sub>
                                        <m:r>
                                          <a:rPr lang="pl-PL" i="1">
                                            <a:solidFill>
                                              <a:schemeClr val="tx1"/>
                                            </a:solidFill>
                                            <a:latin typeface="Cambria Math" panose="02040503050406030204" pitchFamily="18" charset="0"/>
                                            <a:ea typeface="Cambria Math" panose="02040503050406030204" pitchFamily="18" charset="0"/>
                                          </a:rPr>
                                          <m:t>𝑖</m:t>
                                        </m:r>
                                        <m:r>
                                          <a:rPr lang="pl-PL" b="0" i="1" smtClean="0">
                                            <a:solidFill>
                                              <a:schemeClr val="tx1"/>
                                            </a:solidFill>
                                            <a:latin typeface="Cambria Math" panose="02040503050406030204" pitchFamily="18" charset="0"/>
                                            <a:ea typeface="Cambria Math" panose="02040503050406030204" pitchFamily="18" charset="0"/>
                                          </a:rPr>
                                          <m:t>𝑖</m:t>
                                        </m:r>
                                      </m:sub>
                                    </m:sSub>
                                  </m:e>
                                </m:acc>
                                <m:d>
                                  <m:dPr>
                                    <m:ctrlPr>
                                      <a:rPr lang="pl-PL" i="1">
                                        <a:solidFill>
                                          <a:schemeClr val="tx1"/>
                                        </a:solidFill>
                                        <a:latin typeface="Cambria Math" panose="02040503050406030204" pitchFamily="18" charset="0"/>
                                        <a:ea typeface="Cambria Math" panose="02040503050406030204" pitchFamily="18" charset="0"/>
                                      </a:rPr>
                                    </m:ctrlPr>
                                  </m:dPr>
                                  <m:e>
                                    <m:r>
                                      <a:rPr lang="pl-PL" i="1">
                                        <a:solidFill>
                                          <a:schemeClr val="tx1"/>
                                        </a:solidFill>
                                        <a:latin typeface="Cambria Math" panose="02040503050406030204" pitchFamily="18" charset="0"/>
                                        <a:ea typeface="Cambria Math" panose="02040503050406030204" pitchFamily="18" charset="0"/>
                                      </a:rPr>
                                      <m:t>𝑡</m:t>
                                    </m:r>
                                  </m:e>
                                </m:d>
                              </m:e>
                            </m:nary>
                          </m:e>
                        </m:nary>
                      </m:e>
                    </m:func>
                    <m:r>
                      <a:rPr lang="pl-PL" b="0" i="1" smtClean="0">
                        <a:solidFill>
                          <a:schemeClr val="tx1"/>
                        </a:solidFill>
                        <a:latin typeface="Cambria Math" panose="02040503050406030204" pitchFamily="18" charset="0"/>
                        <a:ea typeface="Cambria Math" panose="02040503050406030204" pitchFamily="18" charset="0"/>
                      </a:rPr>
                      <m:t>&gt;0</m:t>
                    </m:r>
                  </m:oMath>
                </a14:m>
                <a:r>
                  <a:rPr lang="pl-PL" i="1" dirty="0"/>
                  <a:t> and H</a:t>
                </a:r>
                <a:r>
                  <a:rPr lang="pl-PL" i="1" baseline="-25000" dirty="0"/>
                  <a:t>R</a:t>
                </a:r>
                <a:r>
                  <a:rPr lang="pl-PL" i="1" dirty="0"/>
                  <a:t>&lt;1, </a:t>
                </a:r>
                <a:r>
                  <a:rPr lang="pl-PL" i="1" dirty="0" err="1"/>
                  <a:t>which</a:t>
                </a:r>
                <a:r>
                  <a:rPr lang="pl-PL" i="1" dirty="0"/>
                  <a:t> </a:t>
                </a:r>
                <a:r>
                  <a:rPr lang="pl-PL" i="1" dirty="0" err="1"/>
                  <a:t>is</a:t>
                </a:r>
                <a:r>
                  <a:rPr lang="pl-PL" i="1" dirty="0"/>
                  <a:t> </a:t>
                </a:r>
                <a:r>
                  <a:rPr lang="pl-PL" i="1" dirty="0" err="1"/>
                  <a:t>usually</a:t>
                </a:r>
                <a:r>
                  <a:rPr lang="pl-PL" i="1" dirty="0"/>
                  <a:t> </a:t>
                </a:r>
                <a:r>
                  <a:rPr lang="pl-PL" i="1" dirty="0" err="1"/>
                  <a:t>observed</a:t>
                </a:r>
                <a:r>
                  <a:rPr lang="pl-PL" i="1" dirty="0"/>
                  <a:t> for single-</a:t>
                </a:r>
                <a:r>
                  <a:rPr lang="pl-PL" i="1" dirty="0" err="1"/>
                  <a:t>ion</a:t>
                </a:r>
                <a:r>
                  <a:rPr lang="pl-PL" i="1" dirty="0"/>
                  <a:t> </a:t>
                </a:r>
                <a:r>
                  <a:rPr lang="pl-PL" i="1" dirty="0" err="1"/>
                  <a:t>conductors</a:t>
                </a:r>
                <a:r>
                  <a:rPr lang="pl-PL" i="1" dirty="0"/>
                  <a:t>.</a:t>
                </a:r>
              </a:p>
              <a:p>
                <a:endParaRPr lang="pl-PL" i="1" baseline="30000" dirty="0"/>
              </a:p>
              <a:p>
                <a:endParaRPr lang="pl-PL" i="1" baseline="30000" dirty="0"/>
              </a:p>
              <a:p>
                <a:endParaRPr lang="pl-PL" i="1" dirty="0"/>
              </a:p>
              <a:p>
                <a:endParaRPr lang="pl-PL" dirty="0"/>
              </a:p>
              <a:p>
                <a:pPr marL="285750" indent="-285750">
                  <a:buFont typeface="Arial" panose="020B0604020202020204" pitchFamily="34" charset="0"/>
                  <a:buChar char="•"/>
                </a:pPr>
                <a:endParaRPr lang="pl-PL" i="1" dirty="0"/>
              </a:p>
            </p:txBody>
          </p:sp>
        </mc:Choice>
        <mc:Fallback xmlns="">
          <p:sp>
            <p:nvSpPr>
              <p:cNvPr id="34" name="TextBox 33">
                <a:extLst>
                  <a:ext uri="{FF2B5EF4-FFF2-40B4-BE49-F238E27FC236}">
                    <a16:creationId xmlns:a16="http://schemas.microsoft.com/office/drawing/2014/main" id="{08F6E162-73CF-84D5-EF6B-CE33673405A0}"/>
                  </a:ext>
                </a:extLst>
              </p:cNvPr>
              <p:cNvSpPr txBox="1">
                <a:spLocks noRot="1" noChangeAspect="1" noMove="1" noResize="1" noEditPoints="1" noAdjustHandles="1" noChangeArrowheads="1" noChangeShapeType="1" noTextEdit="1"/>
              </p:cNvSpPr>
              <p:nvPr/>
            </p:nvSpPr>
            <p:spPr>
              <a:xfrm>
                <a:off x="667353" y="4133811"/>
                <a:ext cx="10580772" cy="2663871"/>
              </a:xfrm>
              <a:prstGeom prst="rect">
                <a:avLst/>
              </a:prstGeom>
              <a:blipFill>
                <a:blip r:embed="rId40"/>
                <a:stretch>
                  <a:fillRect l="-461" t="-915" r="-576"/>
                </a:stretch>
              </a:blipFill>
            </p:spPr>
            <p:txBody>
              <a:bodyPr/>
              <a:lstStyle/>
              <a:p>
                <a:r>
                  <a:rPr lang="pl-PL">
                    <a:noFill/>
                  </a:rPr>
                  <a:t> </a:t>
                </a:r>
              </a:p>
            </p:txBody>
          </p:sp>
        </mc:Fallback>
      </mc:AlternateContent>
    </p:spTree>
    <p:extLst>
      <p:ext uri="{BB962C8B-B14F-4D97-AF65-F5344CB8AC3E}">
        <p14:creationId xmlns:p14="http://schemas.microsoft.com/office/powerpoint/2010/main" val="238347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3645DFAB-EB76-B68C-A963-B8EAB394F862}"/>
              </a:ext>
            </a:extLst>
          </p:cNvPr>
          <p:cNvSpPr txBox="1"/>
          <p:nvPr/>
        </p:nvSpPr>
        <p:spPr>
          <a:xfrm>
            <a:off x="353683" y="224287"/>
            <a:ext cx="11455879" cy="369332"/>
          </a:xfrm>
          <a:prstGeom prst="rect">
            <a:avLst/>
          </a:prstGeom>
          <a:noFill/>
        </p:spPr>
        <p:txBody>
          <a:bodyPr wrap="square" rtlCol="0">
            <a:spAutoFit/>
          </a:bodyPr>
          <a:lstStyle/>
          <a:p>
            <a:r>
              <a:rPr lang="pl-PL" dirty="0"/>
              <a:t>MSD </a:t>
            </a:r>
            <a:r>
              <a:rPr lang="pl-PL" dirty="0" err="1"/>
              <a:t>calculation</a:t>
            </a:r>
            <a:r>
              <a:rPr lang="pl-PL" dirty="0"/>
              <a:t> for </a:t>
            </a:r>
            <a:r>
              <a:rPr lang="pl-PL" dirty="0" err="1"/>
              <a:t>actual</a:t>
            </a:r>
            <a:r>
              <a:rPr lang="pl-PL" dirty="0"/>
              <a:t> </a:t>
            </a:r>
            <a:r>
              <a:rPr lang="pl-PL" dirty="0" err="1"/>
              <a:t>usage</a:t>
            </a:r>
            <a:r>
              <a:rPr lang="pl-PL" dirty="0"/>
              <a:t> in </a:t>
            </a:r>
            <a:r>
              <a:rPr lang="pl-PL" dirty="0" err="1"/>
              <a:t>Python</a:t>
            </a:r>
            <a:endParaRPr lang="pl-PL" dirty="0"/>
          </a:p>
        </p:txBody>
      </p:sp>
      <p:pic>
        <p:nvPicPr>
          <p:cNvPr id="4" name="Obraz 3">
            <a:extLst>
              <a:ext uri="{FF2B5EF4-FFF2-40B4-BE49-F238E27FC236}">
                <a16:creationId xmlns:a16="http://schemas.microsoft.com/office/drawing/2014/main" id="{80DF3ACE-F02F-D16C-4E9F-71429FEE6FA3}"/>
              </a:ext>
            </a:extLst>
          </p:cNvPr>
          <p:cNvPicPr>
            <a:picLocks noChangeAspect="1"/>
          </p:cNvPicPr>
          <p:nvPr/>
        </p:nvPicPr>
        <p:blipFill>
          <a:blip r:embed="rId2"/>
          <a:stretch>
            <a:fillRect/>
          </a:stretch>
        </p:blipFill>
        <p:spPr>
          <a:xfrm>
            <a:off x="353683" y="825559"/>
            <a:ext cx="6125430" cy="876422"/>
          </a:xfrm>
          <a:prstGeom prst="rect">
            <a:avLst/>
          </a:prstGeom>
        </p:spPr>
      </p:pic>
      <mc:AlternateContent xmlns:mc="http://schemas.openxmlformats.org/markup-compatibility/2006" xmlns:a14="http://schemas.microsoft.com/office/drawing/2010/main">
        <mc:Choice Requires="a14">
          <p:sp>
            <p:nvSpPr>
              <p:cNvPr id="5" name="pole tekstowe 4">
                <a:extLst>
                  <a:ext uri="{FF2B5EF4-FFF2-40B4-BE49-F238E27FC236}">
                    <a16:creationId xmlns:a16="http://schemas.microsoft.com/office/drawing/2014/main" id="{E4130397-E859-208B-1345-D88A2EACFAF9}"/>
                  </a:ext>
                </a:extLst>
              </p:cNvPr>
              <p:cNvSpPr txBox="1"/>
              <p:nvPr/>
            </p:nvSpPr>
            <p:spPr>
              <a:xfrm>
                <a:off x="353683" y="2061713"/>
                <a:ext cx="7082287" cy="1754326"/>
              </a:xfrm>
              <a:prstGeom prst="rect">
                <a:avLst/>
              </a:prstGeom>
              <a:noFill/>
            </p:spPr>
            <p:txBody>
              <a:bodyPr wrap="square" rtlCol="0">
                <a:spAutoFit/>
              </a:bodyPr>
              <a:lstStyle/>
              <a:p>
                <a14:m>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rPr>
                          <m:t>𝑟</m:t>
                        </m:r>
                      </m:e>
                      <m:sub>
                        <m:r>
                          <a:rPr lang="pl-PL" b="0" i="1" smtClean="0">
                            <a:latin typeface="Cambria Math" panose="02040503050406030204" pitchFamily="18" charset="0"/>
                          </a:rPr>
                          <m:t>𝑖</m:t>
                        </m:r>
                      </m:sub>
                    </m:sSub>
                    <m:d>
                      <m:dPr>
                        <m:ctrlPr>
                          <a:rPr lang="pl-PL" b="0" i="1" smtClean="0">
                            <a:latin typeface="Cambria Math" panose="02040503050406030204" pitchFamily="18" charset="0"/>
                          </a:rPr>
                        </m:ctrlPr>
                      </m:dPr>
                      <m:e>
                        <m:r>
                          <a:rPr lang="pl-PL" b="0" i="1" smtClean="0">
                            <a:latin typeface="Cambria Math" panose="02040503050406030204" pitchFamily="18" charset="0"/>
                          </a:rPr>
                          <m:t>𝑡</m:t>
                        </m:r>
                      </m:e>
                    </m:d>
                  </m:oMath>
                </a14:m>
                <a:r>
                  <a:rPr lang="pl-PL" dirty="0"/>
                  <a:t> </a:t>
                </a:r>
                <a:r>
                  <a:rPr lang="pl-PL" dirty="0" err="1"/>
                  <a:t>is</a:t>
                </a:r>
                <a:r>
                  <a:rPr lang="pl-PL" dirty="0"/>
                  <a:t> the </a:t>
                </a:r>
                <a:r>
                  <a:rPr lang="pl-PL" dirty="0" err="1"/>
                  <a:t>position</a:t>
                </a:r>
                <a:r>
                  <a:rPr lang="pl-PL" dirty="0"/>
                  <a:t> of </a:t>
                </a:r>
                <a:r>
                  <a:rPr lang="pl-PL" dirty="0" err="1"/>
                  <a:t>particle</a:t>
                </a:r>
                <a:r>
                  <a:rPr lang="pl-PL" dirty="0"/>
                  <a:t> i in </a:t>
                </a:r>
                <a:r>
                  <a:rPr lang="pl-PL" dirty="0" err="1"/>
                  <a:t>frame</a:t>
                </a:r>
                <a:r>
                  <a:rPr lang="pl-PL" dirty="0"/>
                  <a:t> t. </a:t>
                </a:r>
                <a:r>
                  <a:rPr lang="pl-PL" dirty="0" err="1"/>
                  <a:t>According</a:t>
                </a:r>
                <a:r>
                  <a:rPr lang="pl-PL" dirty="0"/>
                  <a:t> to </a:t>
                </a:r>
                <a:r>
                  <a:rPr lang="pl-PL" dirty="0" err="1"/>
                  <a:t>this</a:t>
                </a:r>
                <a:r>
                  <a:rPr lang="pl-PL" dirty="0"/>
                  <a:t> definitione, the </a:t>
                </a:r>
                <a:r>
                  <a:rPr lang="pl-PL" dirty="0" err="1"/>
                  <a:t>mean</a:t>
                </a:r>
                <a:r>
                  <a:rPr lang="pl-PL" dirty="0"/>
                  <a:t> </a:t>
                </a:r>
                <a:r>
                  <a:rPr lang="pl-PL" dirty="0" err="1"/>
                  <a:t>squared</a:t>
                </a:r>
                <a:r>
                  <a:rPr lang="pl-PL" dirty="0"/>
                  <a:t> </a:t>
                </a:r>
                <a:r>
                  <a:rPr lang="pl-PL" dirty="0" err="1"/>
                  <a:t>displacement</a:t>
                </a:r>
                <a:r>
                  <a:rPr lang="pl-PL" dirty="0"/>
                  <a:t> </a:t>
                </a:r>
                <a:r>
                  <a:rPr lang="pl-PL" dirty="0" err="1"/>
                  <a:t>is</a:t>
                </a:r>
                <a:r>
                  <a:rPr lang="pl-PL" dirty="0"/>
                  <a:t> the </a:t>
                </a:r>
                <a:r>
                  <a:rPr lang="pl-PL" dirty="0" err="1"/>
                  <a:t>average</a:t>
                </a:r>
                <a:r>
                  <a:rPr lang="pl-PL" dirty="0"/>
                  <a:t> </a:t>
                </a:r>
                <a:r>
                  <a:rPr lang="pl-PL" dirty="0" err="1"/>
                  <a:t>displacement</a:t>
                </a:r>
                <a:r>
                  <a:rPr lang="pl-PL" dirty="0"/>
                  <a:t> </a:t>
                </a:r>
                <a:r>
                  <a:rPr lang="pl-PL" dirty="0" err="1"/>
                  <a:t>is</a:t>
                </a:r>
                <a:r>
                  <a:rPr lang="pl-PL" dirty="0"/>
                  <a:t> the </a:t>
                </a:r>
                <a:r>
                  <a:rPr lang="pl-PL" dirty="0" err="1"/>
                  <a:t>average</a:t>
                </a:r>
                <a:r>
                  <a:rPr lang="pl-PL" dirty="0"/>
                  <a:t> </a:t>
                </a:r>
                <a:r>
                  <a:rPr lang="pl-PL" dirty="0" err="1"/>
                  <a:t>displacement</a:t>
                </a:r>
                <a:r>
                  <a:rPr lang="pl-PL" dirty="0"/>
                  <a:t> </a:t>
                </a:r>
                <a:r>
                  <a:rPr lang="pl-PL" dirty="0" err="1"/>
                  <a:t>over</a:t>
                </a:r>
                <a:r>
                  <a:rPr lang="pl-PL" dirty="0"/>
                  <a:t> </a:t>
                </a:r>
                <a:r>
                  <a:rPr lang="pl-PL" dirty="0" err="1"/>
                  <a:t>all</a:t>
                </a:r>
                <a:r>
                  <a:rPr lang="pl-PL" dirty="0"/>
                  <a:t> </a:t>
                </a:r>
                <a:r>
                  <a:rPr lang="pl-PL" dirty="0" err="1"/>
                  <a:t>windows</a:t>
                </a:r>
                <a:r>
                  <a:rPr lang="pl-PL" dirty="0"/>
                  <a:t> of </a:t>
                </a:r>
                <a:r>
                  <a:rPr lang="pl-PL" dirty="0" err="1"/>
                  <a:t>length</a:t>
                </a:r>
                <a:r>
                  <a:rPr lang="pl-PL" dirty="0"/>
                  <a:t> m </a:t>
                </a:r>
                <a:r>
                  <a:rPr lang="pl-PL" dirty="0" err="1"/>
                  <a:t>over</a:t>
                </a:r>
                <a:r>
                  <a:rPr lang="pl-PL" dirty="0"/>
                  <a:t> the </a:t>
                </a:r>
                <a:r>
                  <a:rPr lang="pl-PL" dirty="0" err="1"/>
                  <a:t>course</a:t>
                </a:r>
                <a:r>
                  <a:rPr lang="pl-PL" dirty="0"/>
                  <a:t> of the </a:t>
                </a:r>
                <a:r>
                  <a:rPr lang="pl-PL" dirty="0" err="1"/>
                  <a:t>simulation</a:t>
                </a:r>
                <a:r>
                  <a:rPr lang="pl-PL" dirty="0"/>
                  <a:t>. </a:t>
                </a:r>
                <a:r>
                  <a:rPr lang="pl-PL" dirty="0" err="1"/>
                  <a:t>Therefore</a:t>
                </a:r>
                <a:r>
                  <a:rPr lang="pl-PL" dirty="0"/>
                  <a:t>, for </a:t>
                </a:r>
                <a:r>
                  <a:rPr lang="pl-PL" dirty="0" err="1"/>
                  <a:t>any</a:t>
                </a:r>
                <a:r>
                  <a:rPr lang="pl-PL" dirty="0"/>
                  <a:t> m, </a:t>
                </a:r>
                <a:r>
                  <a:rPr lang="pl-PL" b="1" dirty="0"/>
                  <a:t>MSD(m) </a:t>
                </a:r>
                <a:r>
                  <a:rPr lang="pl-PL" b="1" dirty="0" err="1"/>
                  <a:t>is</a:t>
                </a:r>
                <a:r>
                  <a:rPr lang="pl-PL" b="1" dirty="0"/>
                  <a:t> </a:t>
                </a:r>
                <a:r>
                  <a:rPr lang="pl-PL" b="1" dirty="0" err="1"/>
                  <a:t>averaged</a:t>
                </a:r>
                <a:r>
                  <a:rPr lang="pl-PL" b="1" dirty="0"/>
                  <a:t> </a:t>
                </a:r>
                <a:r>
                  <a:rPr lang="pl-PL" b="1" dirty="0" err="1"/>
                  <a:t>over</a:t>
                </a:r>
                <a:r>
                  <a:rPr lang="pl-PL" b="1" dirty="0"/>
                  <a:t> </a:t>
                </a:r>
                <a:r>
                  <a:rPr lang="pl-PL" b="1" dirty="0" err="1"/>
                  <a:t>all</a:t>
                </a:r>
                <a:r>
                  <a:rPr lang="pl-PL" b="1" dirty="0"/>
                  <a:t> </a:t>
                </a:r>
                <a:r>
                  <a:rPr lang="pl-PL" b="1" dirty="0" err="1"/>
                  <a:t>windows</a:t>
                </a:r>
                <a:r>
                  <a:rPr lang="pl-PL" b="1" dirty="0"/>
                  <a:t> of </a:t>
                </a:r>
                <a:r>
                  <a:rPr lang="pl-PL" b="1" dirty="0" err="1"/>
                  <a:t>length</a:t>
                </a:r>
                <a:r>
                  <a:rPr lang="pl-PL" b="1" dirty="0"/>
                  <a:t> m and </a:t>
                </a:r>
                <a:r>
                  <a:rPr lang="pl-PL" b="1" dirty="0" err="1"/>
                  <a:t>over</a:t>
                </a:r>
                <a:r>
                  <a:rPr lang="pl-PL" b="1" dirty="0"/>
                  <a:t> </a:t>
                </a:r>
                <a:r>
                  <a:rPr lang="pl-PL" b="1" dirty="0" err="1"/>
                  <a:t>all</a:t>
                </a:r>
                <a:r>
                  <a:rPr lang="pl-PL" b="1" dirty="0"/>
                  <a:t> </a:t>
                </a:r>
                <a:r>
                  <a:rPr lang="pl-PL" b="1" dirty="0" err="1"/>
                  <a:t>particles</a:t>
                </a:r>
                <a:r>
                  <a:rPr lang="pl-PL" dirty="0"/>
                  <a:t>.</a:t>
                </a:r>
              </a:p>
            </p:txBody>
          </p:sp>
        </mc:Choice>
        <mc:Fallback xmlns="">
          <p:sp>
            <p:nvSpPr>
              <p:cNvPr id="5" name="pole tekstowe 4">
                <a:extLst>
                  <a:ext uri="{FF2B5EF4-FFF2-40B4-BE49-F238E27FC236}">
                    <a16:creationId xmlns:a16="http://schemas.microsoft.com/office/drawing/2014/main" id="{E4130397-E859-208B-1345-D88A2EACFAF9}"/>
                  </a:ext>
                </a:extLst>
              </p:cNvPr>
              <p:cNvSpPr txBox="1">
                <a:spLocks noRot="1" noChangeAspect="1" noMove="1" noResize="1" noEditPoints="1" noAdjustHandles="1" noChangeArrowheads="1" noChangeShapeType="1" noTextEdit="1"/>
              </p:cNvSpPr>
              <p:nvPr/>
            </p:nvSpPr>
            <p:spPr>
              <a:xfrm>
                <a:off x="353683" y="2061713"/>
                <a:ext cx="7082287" cy="1754326"/>
              </a:xfrm>
              <a:prstGeom prst="rect">
                <a:avLst/>
              </a:prstGeom>
              <a:blipFill>
                <a:blip r:embed="rId3"/>
                <a:stretch>
                  <a:fillRect l="-688" t="-1042" b="-4861"/>
                </a:stretch>
              </a:blipFill>
            </p:spPr>
            <p:txBody>
              <a:bodyPr/>
              <a:lstStyle/>
              <a:p>
                <a:r>
                  <a:rPr lang="pl-PL">
                    <a:noFill/>
                  </a:rPr>
                  <a:t> </a:t>
                </a:r>
              </a:p>
            </p:txBody>
          </p:sp>
        </mc:Fallback>
      </mc:AlternateContent>
    </p:spTree>
    <p:extLst>
      <p:ext uri="{BB962C8B-B14F-4D97-AF65-F5344CB8AC3E}">
        <p14:creationId xmlns:p14="http://schemas.microsoft.com/office/powerpoint/2010/main" val="1148159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68038DA3-8DED-C694-0845-EDE625CC2043}"/>
              </a:ext>
            </a:extLst>
          </p:cNvPr>
          <p:cNvSpPr txBox="1"/>
          <p:nvPr/>
        </p:nvSpPr>
        <p:spPr>
          <a:xfrm>
            <a:off x="241540" y="258792"/>
            <a:ext cx="3027871" cy="369332"/>
          </a:xfrm>
          <a:prstGeom prst="rect">
            <a:avLst/>
          </a:prstGeom>
          <a:noFill/>
        </p:spPr>
        <p:txBody>
          <a:bodyPr wrap="square" rtlCol="0">
            <a:spAutoFit/>
          </a:bodyPr>
          <a:lstStyle/>
          <a:p>
            <a:r>
              <a:rPr lang="pl-PL" dirty="0" err="1"/>
              <a:t>Code</a:t>
            </a:r>
            <a:endParaRPr lang="pl-PL" dirty="0"/>
          </a:p>
        </p:txBody>
      </p:sp>
      <p:pic>
        <p:nvPicPr>
          <p:cNvPr id="4" name="Picture 3">
            <a:extLst>
              <a:ext uri="{FF2B5EF4-FFF2-40B4-BE49-F238E27FC236}">
                <a16:creationId xmlns:a16="http://schemas.microsoft.com/office/drawing/2014/main" id="{37340BF5-3B28-FF38-5507-FDBF4D19B70A}"/>
              </a:ext>
            </a:extLst>
          </p:cNvPr>
          <p:cNvPicPr>
            <a:picLocks noChangeAspect="1"/>
          </p:cNvPicPr>
          <p:nvPr/>
        </p:nvPicPr>
        <p:blipFill>
          <a:blip r:embed="rId2"/>
          <a:stretch>
            <a:fillRect/>
          </a:stretch>
        </p:blipFill>
        <p:spPr>
          <a:xfrm>
            <a:off x="297196" y="847365"/>
            <a:ext cx="5944430" cy="2581635"/>
          </a:xfrm>
          <a:prstGeom prst="rect">
            <a:avLst/>
          </a:prstGeom>
        </p:spPr>
      </p:pic>
      <p:pic>
        <p:nvPicPr>
          <p:cNvPr id="6" name="Picture 5">
            <a:extLst>
              <a:ext uri="{FF2B5EF4-FFF2-40B4-BE49-F238E27FC236}">
                <a16:creationId xmlns:a16="http://schemas.microsoft.com/office/drawing/2014/main" id="{B6FB02B5-01AD-291C-8128-1D7243F3B747}"/>
              </a:ext>
            </a:extLst>
          </p:cNvPr>
          <p:cNvPicPr>
            <a:picLocks noChangeAspect="1"/>
          </p:cNvPicPr>
          <p:nvPr/>
        </p:nvPicPr>
        <p:blipFill>
          <a:blip r:embed="rId3"/>
          <a:stretch>
            <a:fillRect/>
          </a:stretch>
        </p:blipFill>
        <p:spPr>
          <a:xfrm>
            <a:off x="297196" y="3767675"/>
            <a:ext cx="5953956" cy="2600688"/>
          </a:xfrm>
          <a:prstGeom prst="rect">
            <a:avLst/>
          </a:prstGeom>
        </p:spPr>
      </p:pic>
    </p:spTree>
    <p:extLst>
      <p:ext uri="{BB962C8B-B14F-4D97-AF65-F5344CB8AC3E}">
        <p14:creationId xmlns:p14="http://schemas.microsoft.com/office/powerpoint/2010/main" val="227299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7EDF41-EF45-3641-7233-8C28956A2620}"/>
              </a:ext>
            </a:extLst>
          </p:cNvPr>
          <p:cNvSpPr txBox="1"/>
          <p:nvPr/>
        </p:nvSpPr>
        <p:spPr>
          <a:xfrm>
            <a:off x="491706" y="1371600"/>
            <a:ext cx="2182483" cy="1200329"/>
          </a:xfrm>
          <a:prstGeom prst="rect">
            <a:avLst/>
          </a:prstGeom>
          <a:noFill/>
        </p:spPr>
        <p:txBody>
          <a:bodyPr wrap="square" rtlCol="0">
            <a:spAutoFit/>
          </a:bodyPr>
          <a:lstStyle/>
          <a:p>
            <a:r>
              <a:rPr lang="pl-PL" b="1" dirty="0" err="1"/>
              <a:t>Tracer</a:t>
            </a:r>
            <a:r>
              <a:rPr lang="pl-PL" b="1" dirty="0"/>
              <a:t> </a:t>
            </a:r>
            <a:r>
              <a:rPr lang="pl-PL" b="1" dirty="0" err="1"/>
              <a:t>diffusion</a:t>
            </a:r>
            <a:r>
              <a:rPr lang="pl-PL" b="1" dirty="0"/>
              <a:t> </a:t>
            </a:r>
            <a:r>
              <a:rPr lang="pl-PL" b="1" dirty="0" err="1"/>
              <a:t>coefficients</a:t>
            </a:r>
            <a:r>
              <a:rPr lang="pl-PL" b="1" dirty="0"/>
              <a:t> for </a:t>
            </a:r>
            <a:r>
              <a:rPr lang="pl-PL" b="1" dirty="0" err="1"/>
              <a:t>every</a:t>
            </a:r>
            <a:r>
              <a:rPr lang="pl-PL" b="1" dirty="0"/>
              <a:t> </a:t>
            </a:r>
            <a:r>
              <a:rPr lang="pl-PL" b="1" dirty="0" err="1"/>
              <a:t>species</a:t>
            </a:r>
            <a:r>
              <a:rPr lang="pl-PL" b="1" dirty="0"/>
              <a:t> of </a:t>
            </a:r>
            <a:r>
              <a:rPr lang="pl-PL" b="1" dirty="0" err="1"/>
              <a:t>atoms</a:t>
            </a:r>
            <a:endParaRPr lang="pl-PL" b="1" dirty="0"/>
          </a:p>
        </p:txBody>
      </p:sp>
      <p:sp>
        <p:nvSpPr>
          <p:cNvPr id="8" name="TextBox 7">
            <a:extLst>
              <a:ext uri="{FF2B5EF4-FFF2-40B4-BE49-F238E27FC236}">
                <a16:creationId xmlns:a16="http://schemas.microsoft.com/office/drawing/2014/main" id="{3FAE5A90-4A53-E6EF-9577-52B6B631380A}"/>
              </a:ext>
            </a:extLst>
          </p:cNvPr>
          <p:cNvSpPr txBox="1"/>
          <p:nvPr/>
        </p:nvSpPr>
        <p:spPr>
          <a:xfrm>
            <a:off x="491706" y="3154393"/>
            <a:ext cx="2182483" cy="1754326"/>
          </a:xfrm>
          <a:prstGeom prst="rect">
            <a:avLst/>
          </a:prstGeom>
          <a:noFill/>
        </p:spPr>
        <p:txBody>
          <a:bodyPr wrap="square" rtlCol="0">
            <a:spAutoFit/>
          </a:bodyPr>
          <a:lstStyle/>
          <a:p>
            <a:r>
              <a:rPr lang="pl-PL" b="1" dirty="0" err="1"/>
              <a:t>You</a:t>
            </a:r>
            <a:r>
              <a:rPr lang="pl-PL" b="1" dirty="0"/>
              <a:t> </a:t>
            </a:r>
            <a:r>
              <a:rPr lang="pl-PL" b="1" dirty="0" err="1"/>
              <a:t>can</a:t>
            </a:r>
            <a:r>
              <a:rPr lang="pl-PL" b="1" dirty="0"/>
              <a:t> </a:t>
            </a:r>
            <a:r>
              <a:rPr lang="pl-PL" b="1" dirty="0" err="1"/>
              <a:t>see</a:t>
            </a:r>
            <a:r>
              <a:rPr lang="pl-PL" b="1" dirty="0"/>
              <a:t> </a:t>
            </a:r>
            <a:r>
              <a:rPr lang="pl-PL" b="1" dirty="0" err="1"/>
              <a:t>that</a:t>
            </a:r>
            <a:r>
              <a:rPr lang="pl-PL" b="1" dirty="0"/>
              <a:t> the atom </a:t>
            </a:r>
            <a:r>
              <a:rPr lang="pl-PL" b="1" dirty="0" err="1"/>
              <a:t>responsible</a:t>
            </a:r>
            <a:r>
              <a:rPr lang="pl-PL" b="1" dirty="0"/>
              <a:t> for </a:t>
            </a:r>
            <a:r>
              <a:rPr lang="pl-PL" b="1" dirty="0" err="1"/>
              <a:t>ionic</a:t>
            </a:r>
            <a:r>
              <a:rPr lang="pl-PL" b="1" dirty="0"/>
              <a:t> </a:t>
            </a:r>
            <a:r>
              <a:rPr lang="pl-PL" b="1" dirty="0" err="1"/>
              <a:t>conductivity</a:t>
            </a:r>
            <a:r>
              <a:rPr lang="pl-PL" b="1" dirty="0"/>
              <a:t> </a:t>
            </a:r>
            <a:r>
              <a:rPr lang="pl-PL" b="1" dirty="0" err="1"/>
              <a:t>is</a:t>
            </a:r>
            <a:r>
              <a:rPr lang="pl-PL" b="1" dirty="0"/>
              <a:t> </a:t>
            </a:r>
            <a:r>
              <a:rPr lang="pl-PL" b="1" dirty="0" err="1"/>
              <a:t>oxygen</a:t>
            </a:r>
            <a:endParaRPr lang="pl-PL" b="1" dirty="0"/>
          </a:p>
        </p:txBody>
      </p:sp>
      <p:pic>
        <p:nvPicPr>
          <p:cNvPr id="4" name="Picture 3">
            <a:extLst>
              <a:ext uri="{FF2B5EF4-FFF2-40B4-BE49-F238E27FC236}">
                <a16:creationId xmlns:a16="http://schemas.microsoft.com/office/drawing/2014/main" id="{F029A2B7-44BA-DEBA-2C50-613FF9833320}"/>
              </a:ext>
            </a:extLst>
          </p:cNvPr>
          <p:cNvPicPr>
            <a:picLocks noChangeAspect="1"/>
          </p:cNvPicPr>
          <p:nvPr/>
        </p:nvPicPr>
        <p:blipFill>
          <a:blip r:embed="rId2"/>
          <a:stretch>
            <a:fillRect/>
          </a:stretch>
        </p:blipFill>
        <p:spPr>
          <a:xfrm>
            <a:off x="4076508" y="582972"/>
            <a:ext cx="6766895" cy="5445046"/>
          </a:xfrm>
          <a:prstGeom prst="rect">
            <a:avLst/>
          </a:prstGeom>
        </p:spPr>
      </p:pic>
    </p:spTree>
    <p:extLst>
      <p:ext uri="{BB962C8B-B14F-4D97-AF65-F5344CB8AC3E}">
        <p14:creationId xmlns:p14="http://schemas.microsoft.com/office/powerpoint/2010/main" val="3632914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001D4D4-9DB2-AA13-5F3D-5FC7C9F99478}"/>
                  </a:ext>
                </a:extLst>
              </p:cNvPr>
              <p:cNvSpPr txBox="1"/>
              <p:nvPr/>
            </p:nvSpPr>
            <p:spPr>
              <a:xfrm>
                <a:off x="3950898" y="5929765"/>
                <a:ext cx="4290204" cy="778996"/>
              </a:xfrm>
              <a:prstGeom prst="rect">
                <a:avLst/>
              </a:prstGeom>
              <a:noFill/>
            </p:spPr>
            <p:txBody>
              <a:bodyPr wrap="square" rtlCol="0">
                <a:spAutoFit/>
              </a:bodyPr>
              <a:lstStyle/>
              <a:p>
                <a:pPr algn="ctr"/>
                <a14:m>
                  <m:oMath xmlns:m="http://schemas.openxmlformats.org/officeDocument/2006/math">
                    <m:sSup>
                      <m:sSupPr>
                        <m:ctrlPr>
                          <a:rPr lang="pl-PL" sz="2800" b="1" i="1" smtClean="0">
                            <a:latin typeface="Cambria Math" panose="02040503050406030204" pitchFamily="18" charset="0"/>
                          </a:rPr>
                        </m:ctrlPr>
                      </m:sSupPr>
                      <m:e>
                        <m:r>
                          <a:rPr lang="pl-PL" sz="2800" b="1" i="1" smtClean="0">
                            <a:latin typeface="Cambria Math" panose="02040503050406030204" pitchFamily="18" charset="0"/>
                          </a:rPr>
                          <m:t>𝑫</m:t>
                        </m:r>
                      </m:e>
                      <m:sup>
                        <m:r>
                          <a:rPr lang="pl-PL" sz="2800" b="1" i="1" smtClean="0">
                            <a:latin typeface="Cambria Math" panose="02040503050406030204" pitchFamily="18" charset="0"/>
                          </a:rPr>
                          <m:t>∗</m:t>
                        </m:r>
                      </m:sup>
                    </m:sSup>
                    <m:r>
                      <a:rPr lang="pl-PL" sz="2800" b="1" i="1">
                        <a:latin typeface="Cambria Math" panose="02040503050406030204" pitchFamily="18" charset="0"/>
                      </a:rPr>
                      <m:t>=</m:t>
                    </m:r>
                    <m:r>
                      <a:rPr lang="pl-PL" sz="2800" b="1" i="1" smtClean="0">
                        <a:latin typeface="Cambria Math" panose="02040503050406030204" pitchFamily="18" charset="0"/>
                      </a:rPr>
                      <m:t>𝟕</m:t>
                    </m:r>
                    <m:r>
                      <a:rPr lang="pl-PL" sz="2800" b="1" i="1" smtClean="0">
                        <a:latin typeface="Cambria Math" panose="02040503050406030204" pitchFamily="18" charset="0"/>
                      </a:rPr>
                      <m:t>.</m:t>
                    </m:r>
                    <m:r>
                      <a:rPr lang="pl-PL" sz="2800" b="1" i="1" smtClean="0">
                        <a:latin typeface="Cambria Math" panose="02040503050406030204" pitchFamily="18" charset="0"/>
                      </a:rPr>
                      <m:t>𝟕𝟑𝟖𝟑</m:t>
                    </m:r>
                    <m:r>
                      <a:rPr lang="pl-PL" sz="2800" b="1" i="1">
                        <a:latin typeface="Cambria Math" panose="02040503050406030204" pitchFamily="18" charset="0"/>
                      </a:rPr>
                      <m:t>∗</m:t>
                    </m:r>
                    <m:r>
                      <a:rPr lang="pl-PL" sz="2800" b="1" i="1">
                        <a:latin typeface="Cambria Math" panose="02040503050406030204" pitchFamily="18" charset="0"/>
                      </a:rPr>
                      <m:t>𝟏</m:t>
                    </m:r>
                    <m:sSup>
                      <m:sSupPr>
                        <m:ctrlPr>
                          <a:rPr lang="pl-PL" sz="2800" b="1" i="1">
                            <a:latin typeface="Cambria Math" panose="02040503050406030204" pitchFamily="18" charset="0"/>
                          </a:rPr>
                        </m:ctrlPr>
                      </m:sSupPr>
                      <m:e>
                        <m:r>
                          <a:rPr lang="pl-PL" sz="2800" b="1" i="1">
                            <a:latin typeface="Cambria Math" panose="02040503050406030204" pitchFamily="18" charset="0"/>
                          </a:rPr>
                          <m:t>𝟎</m:t>
                        </m:r>
                      </m:e>
                      <m:sup>
                        <m:r>
                          <a:rPr lang="pl-PL" sz="2800" b="1" i="1">
                            <a:latin typeface="Cambria Math" panose="02040503050406030204" pitchFamily="18" charset="0"/>
                          </a:rPr>
                          <m:t>−</m:t>
                        </m:r>
                        <m:r>
                          <a:rPr lang="pl-PL" sz="2800" b="1" i="1">
                            <a:latin typeface="Cambria Math" panose="02040503050406030204" pitchFamily="18" charset="0"/>
                          </a:rPr>
                          <m:t>𝟏𝟏</m:t>
                        </m:r>
                      </m:sup>
                    </m:sSup>
                    <m:f>
                      <m:fPr>
                        <m:ctrlPr>
                          <a:rPr lang="pl-PL" sz="2800" b="1" i="1" smtClean="0">
                            <a:latin typeface="Cambria Math" panose="02040503050406030204" pitchFamily="18" charset="0"/>
                          </a:rPr>
                        </m:ctrlPr>
                      </m:fPr>
                      <m:num>
                        <m:sSup>
                          <m:sSupPr>
                            <m:ctrlPr>
                              <a:rPr lang="pl-PL" sz="2800" b="1" i="1" smtClean="0">
                                <a:latin typeface="Cambria Math" panose="02040503050406030204" pitchFamily="18" charset="0"/>
                              </a:rPr>
                            </m:ctrlPr>
                          </m:sSupPr>
                          <m:e>
                            <m:r>
                              <a:rPr lang="pl-PL" sz="2800" b="1" i="1" smtClean="0">
                                <a:latin typeface="Cambria Math" panose="02040503050406030204" pitchFamily="18" charset="0"/>
                              </a:rPr>
                              <m:t> </m:t>
                            </m:r>
                            <m:r>
                              <a:rPr lang="pl-PL" sz="2800" b="1" i="1" smtClean="0">
                                <a:latin typeface="Cambria Math" panose="02040503050406030204" pitchFamily="18" charset="0"/>
                              </a:rPr>
                              <m:t>𝒎</m:t>
                            </m:r>
                          </m:e>
                          <m:sup>
                            <m:r>
                              <a:rPr lang="pl-PL" sz="2800" b="1" i="1" smtClean="0">
                                <a:latin typeface="Cambria Math" panose="02040503050406030204" pitchFamily="18" charset="0"/>
                              </a:rPr>
                              <m:t>𝟐</m:t>
                            </m:r>
                          </m:sup>
                        </m:sSup>
                      </m:num>
                      <m:den>
                        <m:r>
                          <a:rPr lang="pl-PL" sz="2800" b="1" i="1" smtClean="0">
                            <a:latin typeface="Cambria Math" panose="02040503050406030204" pitchFamily="18" charset="0"/>
                          </a:rPr>
                          <m:t>𝒔</m:t>
                        </m:r>
                      </m:den>
                    </m:f>
                  </m:oMath>
                </a14:m>
                <a:r>
                  <a:rPr lang="pl-PL" sz="2800" b="1" dirty="0">
                    <a:latin typeface="Consolas" panose="020B0609020204030204" pitchFamily="49" charset="0"/>
                  </a:rPr>
                  <a:t>  </a:t>
                </a:r>
                <a:endParaRPr lang="pl-PL" sz="2800" b="1" dirty="0"/>
              </a:p>
            </p:txBody>
          </p:sp>
        </mc:Choice>
        <mc:Fallback xmlns="">
          <p:sp>
            <p:nvSpPr>
              <p:cNvPr id="9" name="TextBox 8">
                <a:extLst>
                  <a:ext uri="{FF2B5EF4-FFF2-40B4-BE49-F238E27FC236}">
                    <a16:creationId xmlns:a16="http://schemas.microsoft.com/office/drawing/2014/main" id="{3001D4D4-9DB2-AA13-5F3D-5FC7C9F99478}"/>
                  </a:ext>
                </a:extLst>
              </p:cNvPr>
              <p:cNvSpPr txBox="1">
                <a:spLocks noRot="1" noChangeAspect="1" noMove="1" noResize="1" noEditPoints="1" noAdjustHandles="1" noChangeArrowheads="1" noChangeShapeType="1" noTextEdit="1"/>
              </p:cNvSpPr>
              <p:nvPr/>
            </p:nvSpPr>
            <p:spPr>
              <a:xfrm>
                <a:off x="3950898" y="5929765"/>
                <a:ext cx="4290204" cy="778996"/>
              </a:xfrm>
              <a:prstGeom prst="rect">
                <a:avLst/>
              </a:prstGeom>
              <a:blipFill>
                <a:blip r:embed="rId2"/>
                <a:stretch>
                  <a:fillRect/>
                </a:stretch>
              </a:blipFill>
            </p:spPr>
            <p:txBody>
              <a:bodyPr/>
              <a:lstStyle/>
              <a:p>
                <a:r>
                  <a:rPr lang="pl-PL">
                    <a:noFill/>
                  </a:rPr>
                  <a:t> </a:t>
                </a:r>
              </a:p>
            </p:txBody>
          </p:sp>
        </mc:Fallback>
      </mc:AlternateContent>
      <p:sp>
        <p:nvSpPr>
          <p:cNvPr id="2" name="TextBox 1">
            <a:extLst>
              <a:ext uri="{FF2B5EF4-FFF2-40B4-BE49-F238E27FC236}">
                <a16:creationId xmlns:a16="http://schemas.microsoft.com/office/drawing/2014/main" id="{CF7EDF41-EF45-3641-7233-8C28956A2620}"/>
              </a:ext>
            </a:extLst>
          </p:cNvPr>
          <p:cNvSpPr txBox="1"/>
          <p:nvPr/>
        </p:nvSpPr>
        <p:spPr>
          <a:xfrm>
            <a:off x="163902" y="1483743"/>
            <a:ext cx="2182483" cy="369332"/>
          </a:xfrm>
          <a:prstGeom prst="rect">
            <a:avLst/>
          </a:prstGeom>
          <a:noFill/>
        </p:spPr>
        <p:txBody>
          <a:bodyPr wrap="square" rtlCol="0">
            <a:spAutoFit/>
          </a:bodyPr>
          <a:lstStyle/>
          <a:p>
            <a:r>
              <a:rPr lang="pl-PL" b="1" dirty="0" err="1"/>
              <a:t>Tracer</a:t>
            </a:r>
            <a:r>
              <a:rPr lang="pl-PL" b="1" dirty="0"/>
              <a:t> </a:t>
            </a:r>
            <a:r>
              <a:rPr lang="pl-PL" b="1" dirty="0" err="1"/>
              <a:t>diffusion</a:t>
            </a:r>
            <a:endParaRPr lang="pl-PL" b="1" dirty="0"/>
          </a:p>
        </p:txBody>
      </p:sp>
      <p:pic>
        <p:nvPicPr>
          <p:cNvPr id="3" name="Picture 2">
            <a:extLst>
              <a:ext uri="{FF2B5EF4-FFF2-40B4-BE49-F238E27FC236}">
                <a16:creationId xmlns:a16="http://schemas.microsoft.com/office/drawing/2014/main" id="{9C5F0187-222B-0743-B45C-C5D82396A479}"/>
              </a:ext>
            </a:extLst>
          </p:cNvPr>
          <p:cNvPicPr>
            <a:picLocks noChangeAspect="1"/>
          </p:cNvPicPr>
          <p:nvPr/>
        </p:nvPicPr>
        <p:blipFill>
          <a:blip r:embed="rId3"/>
          <a:stretch>
            <a:fillRect/>
          </a:stretch>
        </p:blipFill>
        <p:spPr>
          <a:xfrm>
            <a:off x="3006832" y="289673"/>
            <a:ext cx="6766895" cy="5445046"/>
          </a:xfrm>
          <a:prstGeom prst="rect">
            <a:avLst/>
          </a:prstGeom>
        </p:spPr>
      </p:pic>
    </p:spTree>
    <p:extLst>
      <p:ext uri="{BB962C8B-B14F-4D97-AF65-F5344CB8AC3E}">
        <p14:creationId xmlns:p14="http://schemas.microsoft.com/office/powerpoint/2010/main" val="321538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C6F1BA5-3F90-6A97-77FA-54E2318CD77C}"/>
              </a:ext>
            </a:extLst>
          </p:cNvPr>
          <p:cNvSpPr>
            <a:spLocks noGrp="1"/>
          </p:cNvSpPr>
          <p:nvPr>
            <p:ph type="title"/>
          </p:nvPr>
        </p:nvSpPr>
        <p:spPr/>
        <p:txBody>
          <a:bodyPr/>
          <a:lstStyle/>
          <a:p>
            <a:r>
              <a:rPr lang="pl-PL" dirty="0" err="1"/>
              <a:t>Introduction</a:t>
            </a:r>
            <a:r>
              <a:rPr lang="pl-PL" dirty="0"/>
              <a:t>	</a:t>
            </a:r>
          </a:p>
        </p:txBody>
      </p:sp>
      <p:sp>
        <p:nvSpPr>
          <p:cNvPr id="3" name="Symbol zastępczy zawartości 2">
            <a:extLst>
              <a:ext uri="{FF2B5EF4-FFF2-40B4-BE49-F238E27FC236}">
                <a16:creationId xmlns:a16="http://schemas.microsoft.com/office/drawing/2014/main" id="{41026656-5529-9499-6093-A8127EA67A06}"/>
              </a:ext>
            </a:extLst>
          </p:cNvPr>
          <p:cNvSpPr>
            <a:spLocks noGrp="1"/>
          </p:cNvSpPr>
          <p:nvPr>
            <p:ph idx="1"/>
          </p:nvPr>
        </p:nvSpPr>
        <p:spPr/>
        <p:txBody>
          <a:bodyPr/>
          <a:lstStyle/>
          <a:p>
            <a:r>
              <a:rPr lang="pl-PL" dirty="0"/>
              <a:t>A </a:t>
            </a:r>
            <a:r>
              <a:rPr lang="pl-PL" dirty="0" err="1"/>
              <a:t>useful</a:t>
            </a:r>
            <a:r>
              <a:rPr lang="pl-PL" dirty="0"/>
              <a:t> </a:t>
            </a:r>
            <a:r>
              <a:rPr lang="pl-PL" dirty="0" err="1"/>
              <a:t>tool</a:t>
            </a:r>
            <a:r>
              <a:rPr lang="pl-PL" dirty="0"/>
              <a:t> to </a:t>
            </a:r>
            <a:r>
              <a:rPr lang="pl-PL" dirty="0" err="1"/>
              <a:t>study</a:t>
            </a:r>
            <a:r>
              <a:rPr lang="pl-PL" dirty="0"/>
              <a:t> </a:t>
            </a:r>
            <a:r>
              <a:rPr lang="pl-PL" b="1" dirty="0" err="1"/>
              <a:t>ionic</a:t>
            </a:r>
            <a:r>
              <a:rPr lang="pl-PL" b="1" dirty="0"/>
              <a:t> </a:t>
            </a:r>
            <a:r>
              <a:rPr lang="pl-PL" b="1" dirty="0" err="1"/>
              <a:t>conductivity</a:t>
            </a:r>
            <a:r>
              <a:rPr lang="pl-PL" b="1" dirty="0"/>
              <a:t> </a:t>
            </a:r>
            <a:r>
              <a:rPr lang="pl-PL" b="1" dirty="0" err="1"/>
              <a:t>mechanisms</a:t>
            </a:r>
            <a:r>
              <a:rPr lang="pl-PL" dirty="0"/>
              <a:t> in fast-</a:t>
            </a:r>
            <a:r>
              <a:rPr lang="pl-PL" dirty="0" err="1"/>
              <a:t>ion</a:t>
            </a:r>
            <a:r>
              <a:rPr lang="pl-PL" dirty="0"/>
              <a:t> </a:t>
            </a:r>
            <a:r>
              <a:rPr lang="pl-PL" dirty="0" err="1"/>
              <a:t>conductors</a:t>
            </a:r>
            <a:r>
              <a:rPr lang="pl-PL" dirty="0"/>
              <a:t> </a:t>
            </a:r>
            <a:r>
              <a:rPr lang="pl-PL" dirty="0" err="1"/>
              <a:t>is</a:t>
            </a:r>
            <a:r>
              <a:rPr lang="pl-PL" dirty="0"/>
              <a:t> the </a:t>
            </a:r>
            <a:r>
              <a:rPr lang="pl-PL" dirty="0" err="1"/>
              <a:t>molecular</a:t>
            </a:r>
            <a:r>
              <a:rPr lang="pl-PL" dirty="0"/>
              <a:t> dynamics (MD) </a:t>
            </a:r>
            <a:r>
              <a:rPr lang="pl-PL" dirty="0" err="1"/>
              <a:t>simulation</a:t>
            </a:r>
            <a:r>
              <a:rPr lang="pl-PL" dirty="0"/>
              <a:t> performer on </a:t>
            </a:r>
            <a:r>
              <a:rPr lang="pl-PL" b="1" dirty="0" err="1"/>
              <a:t>finite</a:t>
            </a:r>
            <a:r>
              <a:rPr lang="pl-PL" dirty="0"/>
              <a:t> </a:t>
            </a:r>
            <a:r>
              <a:rPr lang="pl-PL" dirty="0" err="1"/>
              <a:t>simulation</a:t>
            </a:r>
            <a:r>
              <a:rPr lang="pl-PL" dirty="0"/>
              <a:t> </a:t>
            </a:r>
            <a:r>
              <a:rPr lang="pl-PL" dirty="0" err="1"/>
              <a:t>cells</a:t>
            </a:r>
            <a:r>
              <a:rPr lang="pl-PL" dirty="0"/>
              <a:t> with </a:t>
            </a:r>
            <a:r>
              <a:rPr lang="pl-PL" b="1" dirty="0" err="1"/>
              <a:t>periodic</a:t>
            </a:r>
            <a:r>
              <a:rPr lang="pl-PL" b="1" dirty="0"/>
              <a:t> </a:t>
            </a:r>
            <a:r>
              <a:rPr lang="pl-PL" b="1" dirty="0" err="1"/>
              <a:t>boundary</a:t>
            </a:r>
            <a:r>
              <a:rPr lang="pl-PL" b="1" dirty="0"/>
              <a:t> </a:t>
            </a:r>
            <a:r>
              <a:rPr lang="pl-PL" b="1" dirty="0" err="1"/>
              <a:t>conditions</a:t>
            </a:r>
            <a:r>
              <a:rPr lang="pl-PL" dirty="0"/>
              <a:t>. </a:t>
            </a:r>
          </a:p>
          <a:p>
            <a:r>
              <a:rPr lang="pl-PL" dirty="0"/>
              <a:t>It was </a:t>
            </a:r>
            <a:r>
              <a:rPr lang="pl-PL" dirty="0" err="1"/>
              <a:t>found</a:t>
            </a:r>
            <a:r>
              <a:rPr lang="pl-PL" dirty="0"/>
              <a:t> </a:t>
            </a:r>
            <a:r>
              <a:rPr lang="pl-PL" dirty="0" err="1"/>
              <a:t>that</a:t>
            </a:r>
            <a:r>
              <a:rPr lang="pl-PL" dirty="0"/>
              <a:t> </a:t>
            </a:r>
            <a:r>
              <a:rPr lang="pl-PL" dirty="0" err="1"/>
              <a:t>cell</a:t>
            </a:r>
            <a:r>
              <a:rPr lang="pl-PL" dirty="0"/>
              <a:t> </a:t>
            </a:r>
            <a:r>
              <a:rPr lang="pl-PL" dirty="0" err="1"/>
              <a:t>sizes</a:t>
            </a:r>
            <a:r>
              <a:rPr lang="pl-PL" dirty="0"/>
              <a:t> influence </a:t>
            </a:r>
            <a:r>
              <a:rPr lang="pl-PL" dirty="0" err="1"/>
              <a:t>extracted</a:t>
            </a:r>
            <a:r>
              <a:rPr lang="pl-PL" dirty="0"/>
              <a:t> </a:t>
            </a:r>
            <a:r>
              <a:rPr lang="pl-PL" dirty="0" err="1"/>
              <a:t>thermodynamic</a:t>
            </a:r>
            <a:r>
              <a:rPr lang="pl-PL" dirty="0"/>
              <a:t> and </a:t>
            </a:r>
            <a:r>
              <a:rPr lang="pl-PL" dirty="0" err="1"/>
              <a:t>kinetic</a:t>
            </a:r>
            <a:r>
              <a:rPr lang="pl-PL" dirty="0"/>
              <a:t> </a:t>
            </a:r>
            <a:r>
              <a:rPr lang="pl-PL" dirty="0" err="1"/>
              <a:t>characteristics</a:t>
            </a:r>
            <a:r>
              <a:rPr lang="pl-PL" dirty="0"/>
              <a:t> in </a:t>
            </a:r>
            <a:r>
              <a:rPr lang="pl-PL" dirty="0" err="1"/>
              <a:t>different</a:t>
            </a:r>
            <a:r>
              <a:rPr lang="pl-PL" dirty="0"/>
              <a:t> </a:t>
            </a:r>
            <a:r>
              <a:rPr lang="pl-PL" dirty="0" err="1"/>
              <a:t>ways</a:t>
            </a:r>
            <a:r>
              <a:rPr lang="pl-PL" dirty="0"/>
              <a:t> with </a:t>
            </a:r>
            <a:r>
              <a:rPr lang="pl-PL" dirty="0" err="1"/>
              <a:t>magnitude</a:t>
            </a:r>
            <a:r>
              <a:rPr lang="pl-PL" dirty="0"/>
              <a:t> </a:t>
            </a:r>
            <a:r>
              <a:rPr lang="pl-PL" dirty="0" err="1"/>
              <a:t>ranging</a:t>
            </a:r>
            <a:r>
              <a:rPr lang="pl-PL" dirty="0"/>
              <a:t> from </a:t>
            </a:r>
            <a:r>
              <a:rPr lang="pl-PL" dirty="0" err="1"/>
              <a:t>weak</a:t>
            </a:r>
            <a:r>
              <a:rPr lang="pl-PL" dirty="0"/>
              <a:t> to </a:t>
            </a:r>
            <a:r>
              <a:rPr lang="pl-PL" dirty="0" err="1"/>
              <a:t>strong</a:t>
            </a:r>
            <a:r>
              <a:rPr lang="pl-PL" dirty="0"/>
              <a:t>.</a:t>
            </a:r>
          </a:p>
        </p:txBody>
      </p:sp>
    </p:spTree>
    <p:extLst>
      <p:ext uri="{BB962C8B-B14F-4D97-AF65-F5344CB8AC3E}">
        <p14:creationId xmlns:p14="http://schemas.microsoft.com/office/powerpoint/2010/main" val="3191664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001D4D4-9DB2-AA13-5F3D-5FC7C9F99478}"/>
                  </a:ext>
                </a:extLst>
              </p:cNvPr>
              <p:cNvSpPr txBox="1"/>
              <p:nvPr/>
            </p:nvSpPr>
            <p:spPr>
              <a:xfrm>
                <a:off x="3288102" y="5890043"/>
                <a:ext cx="5615796" cy="96795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pl-PL" sz="2800" b="1" i="1" smtClean="0">
                              <a:latin typeface="Cambria Math" panose="02040503050406030204" pitchFamily="18" charset="0"/>
                            </a:rPr>
                          </m:ctrlPr>
                        </m:sSubPr>
                        <m:e>
                          <m:r>
                            <a:rPr lang="pl-PL" sz="2800" b="1" i="1" smtClean="0">
                              <a:latin typeface="Cambria Math" panose="02040503050406030204" pitchFamily="18" charset="0"/>
                            </a:rPr>
                            <m:t>𝑫</m:t>
                          </m:r>
                        </m:e>
                        <m:sub>
                          <m:r>
                            <a:rPr lang="pl-PL" sz="2800" i="1">
                              <a:latin typeface="Cambria Math" panose="02040503050406030204" pitchFamily="18" charset="0"/>
                              <a:ea typeface="Cambria Math" panose="02040503050406030204" pitchFamily="18" charset="0"/>
                            </a:rPr>
                            <m:t>𝜎</m:t>
                          </m:r>
                        </m:sub>
                      </m:sSub>
                      <m:r>
                        <a:rPr lang="pl-PL" sz="2800" b="1" i="1">
                          <a:latin typeface="Cambria Math" panose="02040503050406030204" pitchFamily="18" charset="0"/>
                        </a:rPr>
                        <m:t>=</m:t>
                      </m:r>
                      <m:r>
                        <a:rPr lang="pl-PL" sz="2800" b="1" i="1" smtClean="0">
                          <a:latin typeface="Cambria Math" panose="02040503050406030204" pitchFamily="18" charset="0"/>
                        </a:rPr>
                        <m:t>𝟐</m:t>
                      </m:r>
                      <m:r>
                        <a:rPr lang="pl-PL" sz="2800" b="1" i="1" smtClean="0">
                          <a:latin typeface="Cambria Math" panose="02040503050406030204" pitchFamily="18" charset="0"/>
                        </a:rPr>
                        <m:t>.</m:t>
                      </m:r>
                      <m:r>
                        <a:rPr lang="pl-PL" sz="2800" b="1" i="1" smtClean="0">
                          <a:latin typeface="Cambria Math" panose="02040503050406030204" pitchFamily="18" charset="0"/>
                        </a:rPr>
                        <m:t>𝟏𝟓𝟓𝟐</m:t>
                      </m:r>
                      <m:r>
                        <a:rPr lang="pl-PL" sz="2800" b="1" i="1">
                          <a:latin typeface="Cambria Math" panose="02040503050406030204" pitchFamily="18" charset="0"/>
                        </a:rPr>
                        <m:t>∗</m:t>
                      </m:r>
                      <m:r>
                        <a:rPr lang="pl-PL" sz="2800" b="1" i="1">
                          <a:latin typeface="Cambria Math" panose="02040503050406030204" pitchFamily="18" charset="0"/>
                        </a:rPr>
                        <m:t>𝟏</m:t>
                      </m:r>
                      <m:sSup>
                        <m:sSupPr>
                          <m:ctrlPr>
                            <a:rPr lang="pl-PL" sz="2800" b="1" i="1">
                              <a:latin typeface="Cambria Math" panose="02040503050406030204" pitchFamily="18" charset="0"/>
                            </a:rPr>
                          </m:ctrlPr>
                        </m:sSupPr>
                        <m:e>
                          <m:r>
                            <a:rPr lang="pl-PL" sz="2800" b="1" i="1">
                              <a:latin typeface="Cambria Math" panose="02040503050406030204" pitchFamily="18" charset="0"/>
                            </a:rPr>
                            <m:t>𝟎</m:t>
                          </m:r>
                        </m:e>
                        <m:sup>
                          <m:r>
                            <a:rPr lang="pl-PL" sz="2800" b="1" i="1">
                              <a:latin typeface="Cambria Math" panose="02040503050406030204" pitchFamily="18" charset="0"/>
                            </a:rPr>
                            <m:t>−</m:t>
                          </m:r>
                          <m:r>
                            <a:rPr lang="pl-PL" sz="2800" b="1" i="1">
                              <a:latin typeface="Cambria Math" panose="02040503050406030204" pitchFamily="18" charset="0"/>
                            </a:rPr>
                            <m:t>𝟏𝟎</m:t>
                          </m:r>
                        </m:sup>
                      </m:sSup>
                      <m:f>
                        <m:fPr>
                          <m:ctrlPr>
                            <a:rPr lang="pl-PL" sz="2800" b="1" i="1">
                              <a:latin typeface="Cambria Math" panose="02040503050406030204" pitchFamily="18" charset="0"/>
                            </a:rPr>
                          </m:ctrlPr>
                        </m:fPr>
                        <m:num>
                          <m:sSup>
                            <m:sSupPr>
                              <m:ctrlPr>
                                <a:rPr lang="pl-PL" sz="2800" b="1" i="1">
                                  <a:latin typeface="Cambria Math" panose="02040503050406030204" pitchFamily="18" charset="0"/>
                                </a:rPr>
                              </m:ctrlPr>
                            </m:sSupPr>
                            <m:e>
                              <m:r>
                                <a:rPr lang="pl-PL" sz="2800" b="1" i="1">
                                  <a:latin typeface="Cambria Math" panose="02040503050406030204" pitchFamily="18" charset="0"/>
                                </a:rPr>
                                <m:t> </m:t>
                              </m:r>
                              <m:r>
                                <a:rPr lang="pl-PL" sz="2800" b="1" i="1">
                                  <a:latin typeface="Cambria Math" panose="02040503050406030204" pitchFamily="18" charset="0"/>
                                </a:rPr>
                                <m:t>𝒎</m:t>
                              </m:r>
                            </m:e>
                            <m:sup>
                              <m:r>
                                <a:rPr lang="pl-PL" sz="2800" b="1" i="1">
                                  <a:latin typeface="Cambria Math" panose="02040503050406030204" pitchFamily="18" charset="0"/>
                                </a:rPr>
                                <m:t>𝟐</m:t>
                              </m:r>
                            </m:sup>
                          </m:sSup>
                        </m:num>
                        <m:den>
                          <m:r>
                            <a:rPr lang="pl-PL" sz="2800" b="1" i="1">
                              <a:latin typeface="Cambria Math" panose="02040503050406030204" pitchFamily="18" charset="0"/>
                            </a:rPr>
                            <m:t>𝒔</m:t>
                          </m:r>
                        </m:den>
                      </m:f>
                    </m:oMath>
                  </m:oMathPara>
                </a14:m>
                <a:endParaRPr lang="pl-PL" sz="2800" b="1" dirty="0"/>
              </a:p>
            </p:txBody>
          </p:sp>
        </mc:Choice>
        <mc:Fallback>
          <p:sp>
            <p:nvSpPr>
              <p:cNvPr id="9" name="TextBox 8">
                <a:extLst>
                  <a:ext uri="{FF2B5EF4-FFF2-40B4-BE49-F238E27FC236}">
                    <a16:creationId xmlns:a16="http://schemas.microsoft.com/office/drawing/2014/main" id="{3001D4D4-9DB2-AA13-5F3D-5FC7C9F99478}"/>
                  </a:ext>
                </a:extLst>
              </p:cNvPr>
              <p:cNvSpPr txBox="1">
                <a:spLocks noRot="1" noChangeAspect="1" noMove="1" noResize="1" noEditPoints="1" noAdjustHandles="1" noChangeArrowheads="1" noChangeShapeType="1" noTextEdit="1"/>
              </p:cNvSpPr>
              <p:nvPr/>
            </p:nvSpPr>
            <p:spPr>
              <a:xfrm>
                <a:off x="3288102" y="5890043"/>
                <a:ext cx="5615796" cy="967957"/>
              </a:xfrm>
              <a:prstGeom prst="rect">
                <a:avLst/>
              </a:prstGeom>
              <a:blipFill>
                <a:blip r:embed="rId2"/>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D893BC3-D048-85D8-C3F8-9DC6FCCEE716}"/>
              </a:ext>
            </a:extLst>
          </p:cNvPr>
          <p:cNvSpPr txBox="1"/>
          <p:nvPr/>
        </p:nvSpPr>
        <p:spPr>
          <a:xfrm>
            <a:off x="163902" y="1483743"/>
            <a:ext cx="2182483" cy="1477328"/>
          </a:xfrm>
          <a:prstGeom prst="rect">
            <a:avLst/>
          </a:prstGeom>
          <a:noFill/>
        </p:spPr>
        <p:txBody>
          <a:bodyPr wrap="square" rtlCol="0">
            <a:spAutoFit/>
          </a:bodyPr>
          <a:lstStyle/>
          <a:p>
            <a:r>
              <a:rPr lang="pl-PL" b="1" dirty="0" err="1"/>
              <a:t>Ionic</a:t>
            </a:r>
            <a:r>
              <a:rPr lang="pl-PL" b="1" dirty="0"/>
              <a:t> </a:t>
            </a:r>
            <a:r>
              <a:rPr lang="pl-PL" b="1" dirty="0" err="1"/>
              <a:t>conductivity</a:t>
            </a:r>
            <a:r>
              <a:rPr lang="pl-PL" b="1" dirty="0"/>
              <a:t> (</a:t>
            </a:r>
            <a:r>
              <a:rPr lang="pl-PL" b="1" dirty="0" err="1"/>
              <a:t>tracer</a:t>
            </a:r>
            <a:r>
              <a:rPr lang="pl-PL" b="1" dirty="0"/>
              <a:t> </a:t>
            </a:r>
            <a:r>
              <a:rPr lang="pl-PL" b="1" dirty="0" err="1"/>
              <a:t>diffusion</a:t>
            </a:r>
            <a:r>
              <a:rPr lang="pl-PL" b="1" dirty="0"/>
              <a:t> part + cross </a:t>
            </a:r>
            <a:r>
              <a:rPr lang="pl-PL" b="1" dirty="0" err="1"/>
              <a:t>terms</a:t>
            </a:r>
            <a:r>
              <a:rPr lang="pl-PL" b="1" dirty="0"/>
              <a:t>)</a:t>
            </a:r>
          </a:p>
        </p:txBody>
      </p:sp>
      <p:pic>
        <p:nvPicPr>
          <p:cNvPr id="5" name="Picture 4">
            <a:extLst>
              <a:ext uri="{FF2B5EF4-FFF2-40B4-BE49-F238E27FC236}">
                <a16:creationId xmlns:a16="http://schemas.microsoft.com/office/drawing/2014/main" id="{F0D2BFD4-024B-D996-43F2-00EFA53F8496}"/>
              </a:ext>
            </a:extLst>
          </p:cNvPr>
          <p:cNvPicPr>
            <a:picLocks noChangeAspect="1"/>
          </p:cNvPicPr>
          <p:nvPr/>
        </p:nvPicPr>
        <p:blipFill>
          <a:blip r:embed="rId3"/>
          <a:stretch>
            <a:fillRect/>
          </a:stretch>
        </p:blipFill>
        <p:spPr>
          <a:xfrm>
            <a:off x="3485785" y="1299865"/>
            <a:ext cx="5220429" cy="4258269"/>
          </a:xfrm>
          <a:prstGeom prst="rect">
            <a:avLst/>
          </a:prstGeom>
        </p:spPr>
      </p:pic>
    </p:spTree>
    <p:extLst>
      <p:ext uri="{BB962C8B-B14F-4D97-AF65-F5344CB8AC3E}">
        <p14:creationId xmlns:p14="http://schemas.microsoft.com/office/powerpoint/2010/main" val="2832323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935FA8-9702-A588-2863-9EDAE68459E6}"/>
              </a:ext>
            </a:extLst>
          </p:cNvPr>
          <p:cNvSpPr txBox="1"/>
          <p:nvPr/>
        </p:nvSpPr>
        <p:spPr>
          <a:xfrm>
            <a:off x="1923690" y="2372264"/>
            <a:ext cx="7366959" cy="369332"/>
          </a:xfrm>
          <a:prstGeom prst="rect">
            <a:avLst/>
          </a:prstGeom>
          <a:noFill/>
        </p:spPr>
        <p:txBody>
          <a:bodyPr wrap="square" rtlCol="0">
            <a:spAutoFit/>
          </a:bodyPr>
          <a:lstStyle/>
          <a:p>
            <a:r>
              <a:rPr lang="pl-PL" b="1" dirty="0" err="1"/>
              <a:t>So</a:t>
            </a:r>
            <a:r>
              <a:rPr lang="pl-PL" b="1" dirty="0"/>
              <a:t> the </a:t>
            </a:r>
            <a:r>
              <a:rPr lang="pl-PL" b="1" dirty="0" err="1"/>
              <a:t>haven</a:t>
            </a:r>
            <a:r>
              <a:rPr lang="pl-PL" b="1" dirty="0"/>
              <a:t> ratio from MSD/Einstein </a:t>
            </a:r>
            <a:r>
              <a:rPr lang="pl-PL" b="1" dirty="0" err="1"/>
              <a:t>formalism</a:t>
            </a:r>
            <a:r>
              <a:rPr lang="pl-PL" b="1" dirty="0"/>
              <a:t> </a:t>
            </a:r>
            <a:r>
              <a:rPr lang="pl-PL" b="1" dirty="0" err="1"/>
              <a:t>is</a:t>
            </a:r>
            <a:r>
              <a:rPr lang="pl-PL" b="1" dirty="0"/>
              <a:t>:</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530DE59-73D2-95C0-EE28-3506F2056516}"/>
                  </a:ext>
                </a:extLst>
              </p:cNvPr>
              <p:cNvSpPr txBox="1"/>
              <p:nvPr/>
            </p:nvSpPr>
            <p:spPr>
              <a:xfrm>
                <a:off x="3863587" y="2871235"/>
                <a:ext cx="3980962" cy="9947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l-PL" i="1" smtClean="0">
                              <a:latin typeface="Cambria Math" panose="02040503050406030204" pitchFamily="18" charset="0"/>
                            </a:rPr>
                          </m:ctrlPr>
                        </m:sSubPr>
                        <m:e>
                          <m:r>
                            <a:rPr lang="pl-PL" i="1">
                              <a:latin typeface="Cambria Math" panose="02040503050406030204" pitchFamily="18" charset="0"/>
                            </a:rPr>
                            <m:t>𝐻</m:t>
                          </m:r>
                        </m:e>
                        <m:sub>
                          <m:r>
                            <a:rPr lang="pl-PL" i="1">
                              <a:latin typeface="Cambria Math" panose="02040503050406030204" pitchFamily="18" charset="0"/>
                            </a:rPr>
                            <m:t>𝑅</m:t>
                          </m:r>
                        </m:sub>
                      </m:sSub>
                      <m:r>
                        <a:rPr lang="pl-PL" i="1">
                          <a:latin typeface="Cambria Math" panose="02040503050406030204" pitchFamily="18" charset="0"/>
                        </a:rPr>
                        <m:t>=</m:t>
                      </m:r>
                      <m:f>
                        <m:fPr>
                          <m:ctrlPr>
                            <a:rPr lang="pl-PL" i="1">
                              <a:latin typeface="Cambria Math" panose="02040503050406030204" pitchFamily="18" charset="0"/>
                            </a:rPr>
                          </m:ctrlPr>
                        </m:fPr>
                        <m:num>
                          <m:sSup>
                            <m:sSupPr>
                              <m:ctrlPr>
                                <a:rPr lang="pl-PL" i="1">
                                  <a:latin typeface="Cambria Math" panose="02040503050406030204" pitchFamily="18" charset="0"/>
                                </a:rPr>
                              </m:ctrlPr>
                            </m:sSupPr>
                            <m:e>
                              <m:r>
                                <a:rPr lang="pl-PL" i="1">
                                  <a:latin typeface="Cambria Math" panose="02040503050406030204" pitchFamily="18" charset="0"/>
                                </a:rPr>
                                <m:t>𝐷</m:t>
                              </m:r>
                            </m:e>
                            <m:sup>
                              <m:r>
                                <a:rPr lang="pl-PL" i="1">
                                  <a:latin typeface="Cambria Math" panose="02040503050406030204" pitchFamily="18" charset="0"/>
                                </a:rPr>
                                <m:t>∗</m:t>
                              </m:r>
                            </m:sup>
                          </m:sSup>
                        </m:num>
                        <m:den>
                          <m:sSub>
                            <m:sSubPr>
                              <m:ctrlPr>
                                <a:rPr lang="pl-PL" i="1">
                                  <a:latin typeface="Cambria Math" panose="02040503050406030204" pitchFamily="18" charset="0"/>
                                </a:rPr>
                              </m:ctrlPr>
                            </m:sSubPr>
                            <m:e>
                              <m:r>
                                <a:rPr lang="pl-PL" i="1">
                                  <a:latin typeface="Cambria Math" panose="02040503050406030204" pitchFamily="18" charset="0"/>
                                </a:rPr>
                                <m:t>𝐷</m:t>
                              </m:r>
                            </m:e>
                            <m:sub>
                              <m:r>
                                <a:rPr lang="pl-PL" i="1">
                                  <a:latin typeface="Cambria Math" panose="02040503050406030204" pitchFamily="18" charset="0"/>
                                  <a:ea typeface="Cambria Math" panose="02040503050406030204" pitchFamily="18" charset="0"/>
                                </a:rPr>
                                <m:t>𝜎</m:t>
                              </m:r>
                            </m:sub>
                          </m:sSub>
                        </m:den>
                      </m:f>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1" i="1">
                              <a:latin typeface="Cambria Math" panose="02040503050406030204" pitchFamily="18" charset="0"/>
                            </a:rPr>
                            <m:t>𝟕</m:t>
                          </m:r>
                          <m:r>
                            <a:rPr lang="pl-PL" b="1" i="1">
                              <a:latin typeface="Cambria Math" panose="02040503050406030204" pitchFamily="18" charset="0"/>
                            </a:rPr>
                            <m:t>.</m:t>
                          </m:r>
                          <m:r>
                            <a:rPr lang="pl-PL" b="1" i="1">
                              <a:latin typeface="Cambria Math" panose="02040503050406030204" pitchFamily="18" charset="0"/>
                            </a:rPr>
                            <m:t>𝟕𝟑𝟖𝟑</m:t>
                          </m:r>
                          <m:r>
                            <a:rPr lang="pl-PL" b="1" i="1">
                              <a:latin typeface="Cambria Math" panose="02040503050406030204" pitchFamily="18" charset="0"/>
                            </a:rPr>
                            <m:t>∗</m:t>
                          </m:r>
                          <m:r>
                            <a:rPr lang="pl-PL" b="1" i="1">
                              <a:latin typeface="Cambria Math" panose="02040503050406030204" pitchFamily="18" charset="0"/>
                            </a:rPr>
                            <m:t>𝟏</m:t>
                          </m:r>
                          <m:sSup>
                            <m:sSupPr>
                              <m:ctrlPr>
                                <a:rPr lang="pl-PL" b="1" i="1">
                                  <a:latin typeface="Cambria Math" panose="02040503050406030204" pitchFamily="18" charset="0"/>
                                </a:rPr>
                              </m:ctrlPr>
                            </m:sSupPr>
                            <m:e>
                              <m:r>
                                <a:rPr lang="pl-PL" b="1" i="1">
                                  <a:latin typeface="Cambria Math" panose="02040503050406030204" pitchFamily="18" charset="0"/>
                                </a:rPr>
                                <m:t>𝟎</m:t>
                              </m:r>
                            </m:e>
                            <m:sup>
                              <m:r>
                                <a:rPr lang="pl-PL" b="1" i="1">
                                  <a:latin typeface="Cambria Math" panose="02040503050406030204" pitchFamily="18" charset="0"/>
                                </a:rPr>
                                <m:t>−</m:t>
                              </m:r>
                              <m:r>
                                <a:rPr lang="pl-PL" b="1" i="1">
                                  <a:latin typeface="Cambria Math" panose="02040503050406030204" pitchFamily="18" charset="0"/>
                                </a:rPr>
                                <m:t>𝟏𝟏</m:t>
                              </m:r>
                            </m:sup>
                          </m:sSup>
                          <m:f>
                            <m:fPr>
                              <m:ctrlPr>
                                <a:rPr lang="pl-PL" b="1" i="1">
                                  <a:latin typeface="Cambria Math" panose="02040503050406030204" pitchFamily="18" charset="0"/>
                                </a:rPr>
                              </m:ctrlPr>
                            </m:fPr>
                            <m:num>
                              <m:sSup>
                                <m:sSupPr>
                                  <m:ctrlPr>
                                    <a:rPr lang="pl-PL" b="1" i="1">
                                      <a:latin typeface="Cambria Math" panose="02040503050406030204" pitchFamily="18" charset="0"/>
                                    </a:rPr>
                                  </m:ctrlPr>
                                </m:sSupPr>
                                <m:e>
                                  <m:r>
                                    <a:rPr lang="pl-PL" b="1" i="1">
                                      <a:latin typeface="Cambria Math" panose="02040503050406030204" pitchFamily="18" charset="0"/>
                                    </a:rPr>
                                    <m:t> </m:t>
                                  </m:r>
                                  <m:r>
                                    <a:rPr lang="pl-PL" b="1" i="1">
                                      <a:latin typeface="Cambria Math" panose="02040503050406030204" pitchFamily="18" charset="0"/>
                                    </a:rPr>
                                    <m:t>𝒎</m:t>
                                  </m:r>
                                </m:e>
                                <m:sup>
                                  <m:r>
                                    <a:rPr lang="pl-PL" b="1" i="1">
                                      <a:latin typeface="Cambria Math" panose="02040503050406030204" pitchFamily="18" charset="0"/>
                                    </a:rPr>
                                    <m:t>𝟐</m:t>
                                  </m:r>
                                </m:sup>
                              </m:sSup>
                            </m:num>
                            <m:den>
                              <m:r>
                                <a:rPr lang="pl-PL" b="1" i="1">
                                  <a:latin typeface="Cambria Math" panose="02040503050406030204" pitchFamily="18" charset="0"/>
                                </a:rPr>
                                <m:t>𝒔</m:t>
                              </m:r>
                            </m:den>
                          </m:f>
                        </m:num>
                        <m:den>
                          <m:r>
                            <a:rPr lang="pl-PL" b="1" i="1">
                              <a:latin typeface="Cambria Math" panose="02040503050406030204" pitchFamily="18" charset="0"/>
                            </a:rPr>
                            <m:t>𝟐</m:t>
                          </m:r>
                          <m:r>
                            <a:rPr lang="pl-PL" b="1" i="1">
                              <a:latin typeface="Cambria Math" panose="02040503050406030204" pitchFamily="18" charset="0"/>
                            </a:rPr>
                            <m:t>.</m:t>
                          </m:r>
                          <m:r>
                            <a:rPr lang="pl-PL" b="1" i="1">
                              <a:latin typeface="Cambria Math" panose="02040503050406030204" pitchFamily="18" charset="0"/>
                            </a:rPr>
                            <m:t>𝟏𝟓𝟓𝟐</m:t>
                          </m:r>
                          <m:r>
                            <a:rPr lang="pl-PL" b="1" i="1">
                              <a:latin typeface="Cambria Math" panose="02040503050406030204" pitchFamily="18" charset="0"/>
                            </a:rPr>
                            <m:t>∗</m:t>
                          </m:r>
                          <m:r>
                            <a:rPr lang="pl-PL" b="1" i="1">
                              <a:latin typeface="Cambria Math" panose="02040503050406030204" pitchFamily="18" charset="0"/>
                            </a:rPr>
                            <m:t>𝟏</m:t>
                          </m:r>
                          <m:sSup>
                            <m:sSupPr>
                              <m:ctrlPr>
                                <a:rPr lang="pl-PL" b="1" i="1">
                                  <a:latin typeface="Cambria Math" panose="02040503050406030204" pitchFamily="18" charset="0"/>
                                </a:rPr>
                              </m:ctrlPr>
                            </m:sSupPr>
                            <m:e>
                              <m:r>
                                <a:rPr lang="pl-PL" b="1" i="1">
                                  <a:latin typeface="Cambria Math" panose="02040503050406030204" pitchFamily="18" charset="0"/>
                                </a:rPr>
                                <m:t>𝟎</m:t>
                              </m:r>
                            </m:e>
                            <m:sup>
                              <m:r>
                                <a:rPr lang="pl-PL" b="1" i="1">
                                  <a:latin typeface="Cambria Math" panose="02040503050406030204" pitchFamily="18" charset="0"/>
                                </a:rPr>
                                <m:t>−</m:t>
                              </m:r>
                              <m:r>
                                <a:rPr lang="pl-PL" b="1" i="1">
                                  <a:latin typeface="Cambria Math" panose="02040503050406030204" pitchFamily="18" charset="0"/>
                                </a:rPr>
                                <m:t>𝟏𝟎</m:t>
                              </m:r>
                            </m:sup>
                          </m:sSup>
                          <m:f>
                            <m:fPr>
                              <m:ctrlPr>
                                <a:rPr lang="pl-PL" b="1" i="1">
                                  <a:latin typeface="Cambria Math" panose="02040503050406030204" pitchFamily="18" charset="0"/>
                                </a:rPr>
                              </m:ctrlPr>
                            </m:fPr>
                            <m:num>
                              <m:sSup>
                                <m:sSupPr>
                                  <m:ctrlPr>
                                    <a:rPr lang="pl-PL" b="1" i="1">
                                      <a:latin typeface="Cambria Math" panose="02040503050406030204" pitchFamily="18" charset="0"/>
                                    </a:rPr>
                                  </m:ctrlPr>
                                </m:sSupPr>
                                <m:e>
                                  <m:r>
                                    <a:rPr lang="pl-PL" b="1" i="1">
                                      <a:latin typeface="Cambria Math" panose="02040503050406030204" pitchFamily="18" charset="0"/>
                                    </a:rPr>
                                    <m:t> </m:t>
                                  </m:r>
                                  <m:r>
                                    <a:rPr lang="pl-PL" b="1" i="1">
                                      <a:latin typeface="Cambria Math" panose="02040503050406030204" pitchFamily="18" charset="0"/>
                                    </a:rPr>
                                    <m:t>𝒎</m:t>
                                  </m:r>
                                </m:e>
                                <m:sup>
                                  <m:r>
                                    <a:rPr lang="pl-PL" b="1" i="1">
                                      <a:latin typeface="Cambria Math" panose="02040503050406030204" pitchFamily="18" charset="0"/>
                                    </a:rPr>
                                    <m:t>𝟐</m:t>
                                  </m:r>
                                </m:sup>
                              </m:sSup>
                            </m:num>
                            <m:den>
                              <m:r>
                                <a:rPr lang="pl-PL" b="1" i="1">
                                  <a:latin typeface="Cambria Math" panose="02040503050406030204" pitchFamily="18" charset="0"/>
                                </a:rPr>
                                <m:t>𝒔</m:t>
                              </m:r>
                            </m:den>
                          </m:f>
                        </m:den>
                      </m:f>
                      <m:r>
                        <a:rPr lang="pl-PL" b="0" i="1" smtClean="0">
                          <a:latin typeface="Cambria Math" panose="02040503050406030204" pitchFamily="18" charset="0"/>
                        </a:rPr>
                        <m:t>=0.36</m:t>
                      </m:r>
                    </m:oMath>
                  </m:oMathPara>
                </a14:m>
                <a:endParaRPr lang="pl-PL" dirty="0"/>
              </a:p>
            </p:txBody>
          </p:sp>
        </mc:Choice>
        <mc:Fallback>
          <p:sp>
            <p:nvSpPr>
              <p:cNvPr id="3" name="TextBox 2">
                <a:extLst>
                  <a:ext uri="{FF2B5EF4-FFF2-40B4-BE49-F238E27FC236}">
                    <a16:creationId xmlns:a16="http://schemas.microsoft.com/office/drawing/2014/main" id="{E530DE59-73D2-95C0-EE28-3506F2056516}"/>
                  </a:ext>
                </a:extLst>
              </p:cNvPr>
              <p:cNvSpPr txBox="1">
                <a:spLocks noRot="1" noChangeAspect="1" noMove="1" noResize="1" noEditPoints="1" noAdjustHandles="1" noChangeArrowheads="1" noChangeShapeType="1" noTextEdit="1"/>
              </p:cNvSpPr>
              <p:nvPr/>
            </p:nvSpPr>
            <p:spPr>
              <a:xfrm>
                <a:off x="3863587" y="2871235"/>
                <a:ext cx="3980962" cy="99475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4861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D01D-5609-D48D-AD0F-2E887894945C}"/>
              </a:ext>
            </a:extLst>
          </p:cNvPr>
          <p:cNvSpPr>
            <a:spLocks noGrp="1"/>
          </p:cNvSpPr>
          <p:nvPr>
            <p:ph type="title"/>
          </p:nvPr>
        </p:nvSpPr>
        <p:spPr/>
        <p:txBody>
          <a:bodyPr>
            <a:normAutofit fontScale="90000"/>
          </a:bodyPr>
          <a:lstStyle/>
          <a:p>
            <a:r>
              <a:rPr lang="pl-PL" dirty="0"/>
              <a:t>Auto-</a:t>
            </a:r>
            <a:r>
              <a:rPr lang="pl-PL" dirty="0" err="1"/>
              <a:t>correlation</a:t>
            </a:r>
            <a:r>
              <a:rPr lang="pl-PL" dirty="0"/>
              <a:t> </a:t>
            </a:r>
            <a:r>
              <a:rPr lang="pl-PL" dirty="0" err="1"/>
              <a:t>functions</a:t>
            </a:r>
            <a:r>
              <a:rPr lang="pl-PL" dirty="0"/>
              <a:t>/Green Kubo</a:t>
            </a:r>
          </a:p>
        </p:txBody>
      </p:sp>
      <p:pic>
        <p:nvPicPr>
          <p:cNvPr id="5" name="Content Placeholder 4" descr="A picture containing line, font, handwriting, text&#10;&#10;Description automatically generated">
            <a:extLst>
              <a:ext uri="{FF2B5EF4-FFF2-40B4-BE49-F238E27FC236}">
                <a16:creationId xmlns:a16="http://schemas.microsoft.com/office/drawing/2014/main" id="{7CE49FFB-02C6-D4A9-65EE-E653F95DB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4704" y="2613062"/>
            <a:ext cx="7372350" cy="2457450"/>
          </a:xfrm>
        </p:spPr>
      </p:pic>
    </p:spTree>
    <p:extLst>
      <p:ext uri="{BB962C8B-B14F-4D97-AF65-F5344CB8AC3E}">
        <p14:creationId xmlns:p14="http://schemas.microsoft.com/office/powerpoint/2010/main" val="258004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A3BB-9C33-40E6-FCC4-1FC5ACE0720F}"/>
              </a:ext>
            </a:extLst>
          </p:cNvPr>
          <p:cNvSpPr>
            <a:spLocks noGrp="1"/>
          </p:cNvSpPr>
          <p:nvPr>
            <p:ph type="title"/>
          </p:nvPr>
        </p:nvSpPr>
        <p:spPr/>
        <p:txBody>
          <a:bodyPr/>
          <a:lstStyle/>
          <a:p>
            <a:r>
              <a:rPr lang="pl-PL" dirty="0"/>
              <a:t>Green Kubo</a:t>
            </a:r>
          </a:p>
        </p:txBody>
      </p:sp>
      <p:sp>
        <p:nvSpPr>
          <p:cNvPr id="3" name="Content Placeholder 2">
            <a:extLst>
              <a:ext uri="{FF2B5EF4-FFF2-40B4-BE49-F238E27FC236}">
                <a16:creationId xmlns:a16="http://schemas.microsoft.com/office/drawing/2014/main" id="{2E82AEEB-FC13-2DDE-09A9-07E3B7AF0384}"/>
              </a:ext>
            </a:extLst>
          </p:cNvPr>
          <p:cNvSpPr>
            <a:spLocks noGrp="1"/>
          </p:cNvSpPr>
          <p:nvPr>
            <p:ph idx="1"/>
          </p:nvPr>
        </p:nvSpPr>
        <p:spPr/>
        <p:txBody>
          <a:bodyPr/>
          <a:lstStyle/>
          <a:p>
            <a:r>
              <a:rPr lang="en-US" dirty="0"/>
              <a:t>The Green-Kubo formalism relates macroscopic properties (e.g. the diffusion coefficient) to microscopic properties (fluctuations of the equilibrium distribution).</a:t>
            </a:r>
            <a:endParaRPr lang="pl-PL" dirty="0"/>
          </a:p>
          <a:p>
            <a:r>
              <a:rPr lang="pl-PL" b="1" dirty="0" err="1"/>
              <a:t>Velocity-velocity</a:t>
            </a:r>
            <a:r>
              <a:rPr lang="pl-PL" b="1" dirty="0"/>
              <a:t> </a:t>
            </a:r>
            <a:r>
              <a:rPr lang="pl-PL" b="1" dirty="0" err="1"/>
              <a:t>autocorrelation</a:t>
            </a:r>
            <a:r>
              <a:rPr lang="pl-PL" b="1" dirty="0"/>
              <a:t> </a:t>
            </a:r>
            <a:r>
              <a:rPr lang="pl-PL" b="1" dirty="0" err="1"/>
              <a:t>function</a:t>
            </a:r>
            <a:r>
              <a:rPr lang="pl-PL" b="1" dirty="0"/>
              <a:t>:</a:t>
            </a:r>
          </a:p>
          <a:p>
            <a:endParaRPr lang="pl-PL" b="1" dirty="0"/>
          </a:p>
        </p:txBody>
      </p:sp>
      <p:pic>
        <p:nvPicPr>
          <p:cNvPr id="5" name="Picture 4">
            <a:extLst>
              <a:ext uri="{FF2B5EF4-FFF2-40B4-BE49-F238E27FC236}">
                <a16:creationId xmlns:a16="http://schemas.microsoft.com/office/drawing/2014/main" id="{0CE002F0-2BE7-D641-0710-A533364CBA18}"/>
              </a:ext>
            </a:extLst>
          </p:cNvPr>
          <p:cNvPicPr>
            <a:picLocks noChangeAspect="1"/>
          </p:cNvPicPr>
          <p:nvPr/>
        </p:nvPicPr>
        <p:blipFill>
          <a:blip r:embed="rId2"/>
          <a:stretch>
            <a:fillRect/>
          </a:stretch>
        </p:blipFill>
        <p:spPr>
          <a:xfrm>
            <a:off x="1724896" y="4421439"/>
            <a:ext cx="9040487" cy="1457528"/>
          </a:xfrm>
          <a:prstGeom prst="rect">
            <a:avLst/>
          </a:prstGeom>
        </p:spPr>
      </p:pic>
    </p:spTree>
    <p:extLst>
      <p:ext uri="{BB962C8B-B14F-4D97-AF65-F5344CB8AC3E}">
        <p14:creationId xmlns:p14="http://schemas.microsoft.com/office/powerpoint/2010/main" val="123297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E8093-98D0-F5AB-4BB0-80BDEE4B801B}"/>
              </a:ext>
            </a:extLst>
          </p:cNvPr>
          <p:cNvSpPr txBox="1"/>
          <p:nvPr/>
        </p:nvSpPr>
        <p:spPr>
          <a:xfrm>
            <a:off x="301925" y="301925"/>
            <a:ext cx="6191085" cy="6463308"/>
          </a:xfrm>
          <a:prstGeom prst="rect">
            <a:avLst/>
          </a:prstGeom>
          <a:noFill/>
        </p:spPr>
        <p:txBody>
          <a:bodyPr wrap="square" rtlCol="0">
            <a:spAutoFit/>
          </a:bodyPr>
          <a:lstStyle/>
          <a:p>
            <a:r>
              <a:rPr lang="pl-PL" i="1" dirty="0" err="1"/>
              <a:t>Ions</a:t>
            </a:r>
            <a:r>
              <a:rPr lang="pl-PL" i="1" dirty="0"/>
              <a:t> </a:t>
            </a:r>
            <a:r>
              <a:rPr lang="pl-PL" i="1" dirty="0" err="1"/>
              <a:t>move</a:t>
            </a:r>
            <a:r>
              <a:rPr lang="pl-PL" i="1" dirty="0"/>
              <a:t> in </a:t>
            </a:r>
            <a:r>
              <a:rPr lang="pl-PL" i="1" dirty="0" err="1"/>
              <a:t>some</a:t>
            </a:r>
            <a:r>
              <a:rPr lang="pl-PL" i="1" dirty="0"/>
              <a:t> </a:t>
            </a:r>
            <a:r>
              <a:rPr lang="pl-PL" i="1" dirty="0" err="1"/>
              <a:t>kind</a:t>
            </a:r>
            <a:r>
              <a:rPr lang="pl-PL" i="1" dirty="0"/>
              <a:t> of </a:t>
            </a:r>
            <a:r>
              <a:rPr lang="pl-PL" i="1" dirty="0" err="1"/>
              <a:t>collective</a:t>
            </a:r>
            <a:r>
              <a:rPr lang="pl-PL" i="1" dirty="0"/>
              <a:t> </a:t>
            </a:r>
            <a:r>
              <a:rPr lang="pl-PL" i="1" dirty="0" err="1"/>
              <a:t>fashion</a:t>
            </a:r>
            <a:r>
              <a:rPr lang="pl-PL" i="1" dirty="0"/>
              <a:t> </a:t>
            </a:r>
            <a:r>
              <a:rPr lang="pl-PL" i="1" dirty="0" err="1"/>
              <a:t>along</a:t>
            </a:r>
            <a:r>
              <a:rPr lang="pl-PL" i="1" dirty="0"/>
              <a:t> </a:t>
            </a:r>
            <a:r>
              <a:rPr lang="pl-PL" i="1" dirty="0" err="1"/>
              <a:t>fluctuating</a:t>
            </a:r>
            <a:r>
              <a:rPr lang="pl-PL" i="1" dirty="0"/>
              <a:t> </a:t>
            </a:r>
            <a:r>
              <a:rPr lang="pl-PL" i="1" dirty="0" err="1"/>
              <a:t>or</a:t>
            </a:r>
            <a:r>
              <a:rPr lang="pl-PL" i="1" dirty="0"/>
              <a:t> </a:t>
            </a:r>
            <a:r>
              <a:rPr lang="pl-PL" i="1" dirty="0" err="1"/>
              <a:t>predetermined</a:t>
            </a:r>
            <a:r>
              <a:rPr lang="pl-PL" i="1" dirty="0"/>
              <a:t> </a:t>
            </a:r>
            <a:r>
              <a:rPr lang="pl-PL" i="1" dirty="0" err="1"/>
              <a:t>pathways</a:t>
            </a:r>
            <a:r>
              <a:rPr lang="pl-PL" i="1" dirty="0"/>
              <a:t>. </a:t>
            </a:r>
            <a:r>
              <a:rPr lang="pl-PL" i="1" dirty="0" err="1"/>
              <a:t>There</a:t>
            </a:r>
            <a:r>
              <a:rPr lang="pl-PL" i="1" dirty="0"/>
              <a:t> </a:t>
            </a:r>
            <a:r>
              <a:rPr lang="pl-PL" i="1" dirty="0" err="1"/>
              <a:t>is</a:t>
            </a:r>
            <a:r>
              <a:rPr lang="pl-PL" i="1" dirty="0"/>
              <a:t> </a:t>
            </a:r>
            <a:r>
              <a:rPr lang="pl-PL" i="1" dirty="0" err="1"/>
              <a:t>continuing</a:t>
            </a:r>
            <a:r>
              <a:rPr lang="pl-PL" i="1" dirty="0"/>
              <a:t> </a:t>
            </a:r>
            <a:r>
              <a:rPr lang="pl-PL" i="1" dirty="0" err="1"/>
              <a:t>debate</a:t>
            </a:r>
            <a:r>
              <a:rPr lang="pl-PL" i="1" dirty="0"/>
              <a:t> </a:t>
            </a:r>
            <a:r>
              <a:rPr lang="pl-PL" i="1" dirty="0" err="1"/>
              <a:t>concerning</a:t>
            </a:r>
            <a:r>
              <a:rPr lang="pl-PL" i="1" dirty="0"/>
              <a:t> the </a:t>
            </a:r>
            <a:r>
              <a:rPr lang="pl-PL" i="1" dirty="0" err="1"/>
              <a:t>nature</a:t>
            </a:r>
            <a:r>
              <a:rPr lang="pl-PL" i="1" dirty="0"/>
              <a:t> of </a:t>
            </a:r>
            <a:r>
              <a:rPr lang="pl-PL" i="1" dirty="0" err="1"/>
              <a:t>these</a:t>
            </a:r>
            <a:r>
              <a:rPr lang="pl-PL" i="1" dirty="0"/>
              <a:t> </a:t>
            </a:r>
            <a:r>
              <a:rPr lang="pl-PL" i="1" dirty="0" err="1"/>
              <a:t>pathways</a:t>
            </a:r>
            <a:r>
              <a:rPr lang="pl-PL" i="1" dirty="0"/>
              <a:t> </a:t>
            </a:r>
            <a:r>
              <a:rPr lang="pl-PL" i="1" dirty="0" err="1"/>
              <a:t>regarding</a:t>
            </a:r>
            <a:r>
              <a:rPr lang="pl-PL" i="1" dirty="0"/>
              <a:t>, for </a:t>
            </a:r>
            <a:r>
              <a:rPr lang="pl-PL" i="1" dirty="0" err="1"/>
              <a:t>example</a:t>
            </a:r>
            <a:r>
              <a:rPr lang="pl-PL" i="1" dirty="0"/>
              <a:t>, </a:t>
            </a:r>
            <a:r>
              <a:rPr lang="pl-PL" i="1" dirty="0" err="1"/>
              <a:t>which</a:t>
            </a:r>
            <a:r>
              <a:rPr lang="pl-PL" i="1" dirty="0"/>
              <a:t> </a:t>
            </a:r>
            <a:r>
              <a:rPr lang="pl-PL" i="1" dirty="0" err="1"/>
              <a:t>structural</a:t>
            </a:r>
            <a:r>
              <a:rPr lang="pl-PL" i="1" dirty="0"/>
              <a:t> </a:t>
            </a:r>
            <a:r>
              <a:rPr lang="pl-PL" i="1" dirty="0" err="1"/>
              <a:t>features</a:t>
            </a:r>
            <a:r>
              <a:rPr lang="pl-PL" i="1" dirty="0"/>
              <a:t> of the network </a:t>
            </a:r>
            <a:r>
              <a:rPr lang="pl-PL" i="1" dirty="0" err="1"/>
              <a:t>are</a:t>
            </a:r>
            <a:r>
              <a:rPr lang="pl-PL" i="1" dirty="0"/>
              <a:t> </a:t>
            </a:r>
            <a:r>
              <a:rPr lang="pl-PL" i="1" dirty="0" err="1"/>
              <a:t>important</a:t>
            </a:r>
            <a:r>
              <a:rPr lang="pl-PL" i="1" dirty="0"/>
              <a:t>, </a:t>
            </a:r>
            <a:r>
              <a:rPr lang="pl-PL" i="1" dirty="0" err="1"/>
              <a:t>whether</a:t>
            </a:r>
            <a:r>
              <a:rPr lang="pl-PL" i="1" dirty="0"/>
              <a:t> </a:t>
            </a:r>
            <a:r>
              <a:rPr lang="pl-PL" i="1" dirty="0" err="1"/>
              <a:t>or</a:t>
            </a:r>
            <a:r>
              <a:rPr lang="pl-PL" i="1" dirty="0"/>
              <a:t> not </a:t>
            </a:r>
            <a:r>
              <a:rPr lang="pl-PL" i="1" dirty="0" err="1"/>
              <a:t>actual</a:t>
            </a:r>
            <a:r>
              <a:rPr lang="pl-PL" i="1" dirty="0"/>
              <a:t> </a:t>
            </a:r>
            <a:r>
              <a:rPr lang="pl-PL" i="1" dirty="0" err="1"/>
              <a:t>channels</a:t>
            </a:r>
            <a:r>
              <a:rPr lang="pl-PL" i="1" dirty="0"/>
              <a:t> </a:t>
            </a:r>
            <a:r>
              <a:rPr lang="pl-PL" i="1" dirty="0" err="1"/>
              <a:t>exist</a:t>
            </a:r>
            <a:r>
              <a:rPr lang="pl-PL" i="1" dirty="0"/>
              <a:t>, and </a:t>
            </a:r>
            <a:r>
              <a:rPr lang="pl-PL" i="1" dirty="0" err="1"/>
              <a:t>what</a:t>
            </a:r>
            <a:r>
              <a:rPr lang="pl-PL" i="1" dirty="0"/>
              <a:t> </a:t>
            </a:r>
            <a:r>
              <a:rPr lang="pl-PL" i="1" dirty="0" err="1"/>
              <a:t>kind</a:t>
            </a:r>
            <a:r>
              <a:rPr lang="pl-PL" i="1" dirty="0"/>
              <a:t> of </a:t>
            </a:r>
            <a:r>
              <a:rPr lang="pl-PL" i="1" dirty="0" err="1"/>
              <a:t>site</a:t>
            </a:r>
            <a:r>
              <a:rPr lang="pl-PL" i="1" dirty="0"/>
              <a:t> </a:t>
            </a:r>
            <a:r>
              <a:rPr lang="pl-PL" i="1" dirty="0" err="1"/>
              <a:t>relaxations</a:t>
            </a:r>
            <a:r>
              <a:rPr lang="pl-PL" i="1" dirty="0"/>
              <a:t> </a:t>
            </a:r>
            <a:r>
              <a:rPr lang="pl-PL" i="1" dirty="0" err="1"/>
              <a:t>may</a:t>
            </a:r>
            <a:r>
              <a:rPr lang="pl-PL" i="1" dirty="0"/>
              <a:t> </a:t>
            </a:r>
            <a:r>
              <a:rPr lang="pl-PL" i="1" dirty="0" err="1"/>
              <a:t>occur</a:t>
            </a:r>
            <a:r>
              <a:rPr lang="pl-PL" i="1" dirty="0"/>
              <a:t> </a:t>
            </a:r>
            <a:r>
              <a:rPr lang="pl-PL" i="1" dirty="0" err="1"/>
              <a:t>during</a:t>
            </a:r>
            <a:r>
              <a:rPr lang="pl-PL" i="1" dirty="0"/>
              <a:t> the </a:t>
            </a:r>
            <a:r>
              <a:rPr lang="pl-PL" i="1" dirty="0" err="1"/>
              <a:t>processes</a:t>
            </a:r>
            <a:r>
              <a:rPr lang="pl-PL" i="1" dirty="0"/>
              <a:t> of </a:t>
            </a:r>
            <a:r>
              <a:rPr lang="pl-PL" i="1" dirty="0" err="1"/>
              <a:t>ion</a:t>
            </a:r>
            <a:r>
              <a:rPr lang="pl-PL" i="1" dirty="0"/>
              <a:t> transport. The </a:t>
            </a:r>
            <a:r>
              <a:rPr lang="pl-PL" i="1" dirty="0" err="1"/>
              <a:t>simplest</a:t>
            </a:r>
            <a:r>
              <a:rPr lang="pl-PL" i="1" dirty="0"/>
              <a:t> </a:t>
            </a:r>
            <a:r>
              <a:rPr lang="pl-PL" i="1" dirty="0" err="1"/>
              <a:t>view</a:t>
            </a:r>
            <a:r>
              <a:rPr lang="pl-PL" i="1" dirty="0"/>
              <a:t>, in the </a:t>
            </a:r>
            <a:r>
              <a:rPr lang="pl-PL" i="1" dirty="0" err="1"/>
              <a:t>sense</a:t>
            </a:r>
            <a:r>
              <a:rPr lang="pl-PL" i="1" dirty="0"/>
              <a:t> of </a:t>
            </a:r>
            <a:r>
              <a:rPr lang="pl-PL" i="1" dirty="0" err="1"/>
              <a:t>making</a:t>
            </a:r>
            <a:r>
              <a:rPr lang="pl-PL" i="1" dirty="0"/>
              <a:t>, the </a:t>
            </a:r>
            <a:r>
              <a:rPr lang="pl-PL" i="1" dirty="0" err="1"/>
              <a:t>fewest</a:t>
            </a:r>
            <a:r>
              <a:rPr lang="pl-PL" i="1" dirty="0"/>
              <a:t> </a:t>
            </a:r>
            <a:r>
              <a:rPr lang="pl-PL" i="1" dirty="0" err="1"/>
              <a:t>assumptions</a:t>
            </a:r>
            <a:r>
              <a:rPr lang="pl-PL" i="1" dirty="0"/>
              <a:t> </a:t>
            </a:r>
            <a:r>
              <a:rPr lang="pl-PL" i="1" dirty="0" err="1"/>
              <a:t>is</a:t>
            </a:r>
            <a:r>
              <a:rPr lang="pl-PL" i="1" dirty="0"/>
              <a:t> </a:t>
            </a:r>
            <a:r>
              <a:rPr lang="pl-PL" i="1" dirty="0" err="1"/>
              <a:t>that</a:t>
            </a:r>
            <a:r>
              <a:rPr lang="pl-PL" i="1" dirty="0"/>
              <a:t> </a:t>
            </a:r>
            <a:r>
              <a:rPr lang="pl-PL" i="1" dirty="0" err="1"/>
              <a:t>these</a:t>
            </a:r>
            <a:r>
              <a:rPr lang="pl-PL" i="1" dirty="0"/>
              <a:t> </a:t>
            </a:r>
            <a:r>
              <a:rPr lang="pl-PL" i="1" dirty="0" err="1"/>
              <a:t>pathways</a:t>
            </a:r>
            <a:r>
              <a:rPr lang="pl-PL" i="1" dirty="0"/>
              <a:t> </a:t>
            </a:r>
            <a:r>
              <a:rPr lang="pl-PL" i="1" dirty="0" err="1"/>
              <a:t>are</a:t>
            </a:r>
            <a:r>
              <a:rPr lang="pl-PL" i="1" dirty="0"/>
              <a:t> </a:t>
            </a:r>
            <a:r>
              <a:rPr lang="pl-PL" i="1" dirty="0" err="1"/>
              <a:t>formed</a:t>
            </a:r>
            <a:r>
              <a:rPr lang="pl-PL" i="1" dirty="0"/>
              <a:t> </a:t>
            </a:r>
            <a:r>
              <a:rPr lang="pl-PL" i="1" dirty="0" err="1"/>
              <a:t>through</a:t>
            </a:r>
            <a:r>
              <a:rPr lang="pl-PL" i="1" dirty="0"/>
              <a:t> a </a:t>
            </a:r>
            <a:r>
              <a:rPr lang="pl-PL" i="1" dirty="0" err="1"/>
              <a:t>statistical</a:t>
            </a:r>
            <a:r>
              <a:rPr lang="pl-PL" i="1" dirty="0"/>
              <a:t> </a:t>
            </a:r>
            <a:r>
              <a:rPr lang="pl-PL" i="1" dirty="0" err="1"/>
              <a:t>selection</a:t>
            </a:r>
            <a:r>
              <a:rPr lang="pl-PL" i="1" dirty="0"/>
              <a:t> proces, </a:t>
            </a:r>
            <a:r>
              <a:rPr lang="pl-PL" i="1" dirty="0" err="1"/>
              <a:t>which</a:t>
            </a:r>
            <a:r>
              <a:rPr lang="pl-PL" i="1" dirty="0"/>
              <a:t> </a:t>
            </a:r>
            <a:r>
              <a:rPr lang="pl-PL" i="1" dirty="0" err="1"/>
              <a:t>is</a:t>
            </a:r>
            <a:r>
              <a:rPr lang="pl-PL" i="1" dirty="0"/>
              <a:t> </a:t>
            </a:r>
            <a:r>
              <a:rPr lang="pl-PL" i="1" dirty="0" err="1"/>
              <a:t>influenced</a:t>
            </a:r>
            <a:r>
              <a:rPr lang="pl-PL" i="1" dirty="0"/>
              <a:t> but NOT ENTIRELY CONTROLLED by </a:t>
            </a:r>
            <a:r>
              <a:rPr lang="pl-PL" i="1" dirty="0" err="1"/>
              <a:t>local</a:t>
            </a:r>
            <a:r>
              <a:rPr lang="pl-PL" i="1" dirty="0"/>
              <a:t> </a:t>
            </a:r>
            <a:r>
              <a:rPr lang="pl-PL" i="1" dirty="0" err="1"/>
              <a:t>variations</a:t>
            </a:r>
            <a:r>
              <a:rPr lang="pl-PL" i="1" dirty="0"/>
              <a:t> in network </a:t>
            </a:r>
            <a:r>
              <a:rPr lang="pl-PL" i="1" dirty="0" err="1"/>
              <a:t>structure</a:t>
            </a:r>
            <a:r>
              <a:rPr lang="pl-PL" i="1" dirty="0"/>
              <a:t>. </a:t>
            </a:r>
            <a:r>
              <a:rPr lang="pl-PL" i="1" dirty="0" err="1"/>
              <a:t>This</a:t>
            </a:r>
            <a:r>
              <a:rPr lang="pl-PL" i="1" dirty="0"/>
              <a:t> </a:t>
            </a:r>
            <a:r>
              <a:rPr lang="pl-PL" i="1" dirty="0" err="1"/>
              <a:t>seems</a:t>
            </a:r>
            <a:r>
              <a:rPr lang="pl-PL" i="1" dirty="0"/>
              <a:t> to </a:t>
            </a:r>
            <a:r>
              <a:rPr lang="pl-PL" i="1" dirty="0" err="1"/>
              <a:t>us</a:t>
            </a:r>
            <a:r>
              <a:rPr lang="pl-PL" i="1" dirty="0"/>
              <a:t> to be a </a:t>
            </a:r>
            <a:r>
              <a:rPr lang="pl-PL" i="1" dirty="0" err="1"/>
              <a:t>good</a:t>
            </a:r>
            <a:r>
              <a:rPr lang="pl-PL" i="1" dirty="0"/>
              <a:t> </a:t>
            </a:r>
            <a:r>
              <a:rPr lang="pl-PL" i="1" dirty="0" err="1"/>
              <a:t>starting</a:t>
            </a:r>
            <a:r>
              <a:rPr lang="pl-PL" i="1" dirty="0"/>
              <a:t> point for the </a:t>
            </a:r>
            <a:r>
              <a:rPr lang="pl-PL" i="1" dirty="0" err="1"/>
              <a:t>discussion</a:t>
            </a:r>
            <a:r>
              <a:rPr lang="pl-PL" i="1" dirty="0"/>
              <a:t> of the </a:t>
            </a:r>
            <a:r>
              <a:rPr lang="pl-PL" i="1" dirty="0" err="1"/>
              <a:t>observed</a:t>
            </a:r>
            <a:r>
              <a:rPr lang="pl-PL" i="1" dirty="0"/>
              <a:t> </a:t>
            </a:r>
            <a:r>
              <a:rPr lang="pl-PL" i="1" dirty="0" err="1"/>
              <a:t>pressure</a:t>
            </a:r>
            <a:r>
              <a:rPr lang="pl-PL" i="1" dirty="0"/>
              <a:t> </a:t>
            </a:r>
            <a:r>
              <a:rPr lang="pl-PL" i="1" dirty="0" err="1"/>
              <a:t>effects</a:t>
            </a:r>
            <a:r>
              <a:rPr lang="pl-PL" i="1" dirty="0"/>
              <a:t>.</a:t>
            </a:r>
          </a:p>
          <a:p>
            <a:endParaRPr lang="pl-PL" i="1" dirty="0"/>
          </a:p>
          <a:p>
            <a:r>
              <a:rPr lang="pl-PL" i="1" dirty="0"/>
              <a:t>We </a:t>
            </a:r>
            <a:r>
              <a:rPr lang="pl-PL" i="1" dirty="0" err="1"/>
              <a:t>identify</a:t>
            </a:r>
            <a:r>
              <a:rPr lang="pl-PL" i="1" dirty="0"/>
              <a:t> </a:t>
            </a:r>
            <a:r>
              <a:rPr lang="pl-PL" i="1" dirty="0" err="1"/>
              <a:t>three</a:t>
            </a:r>
            <a:r>
              <a:rPr lang="pl-PL" i="1" dirty="0"/>
              <a:t> </a:t>
            </a:r>
            <a:r>
              <a:rPr lang="pl-PL" i="1" dirty="0" err="1"/>
              <a:t>recurring</a:t>
            </a:r>
            <a:r>
              <a:rPr lang="pl-PL" i="1" dirty="0"/>
              <a:t> </a:t>
            </a:r>
            <a:r>
              <a:rPr lang="pl-PL" i="1" dirty="0" err="1"/>
              <a:t>features</a:t>
            </a:r>
            <a:r>
              <a:rPr lang="pl-PL" i="1" dirty="0"/>
              <a:t>:</a:t>
            </a:r>
          </a:p>
          <a:p>
            <a:pPr marL="285750" indent="-285750">
              <a:buFont typeface="Arial" panose="020B0604020202020204" pitchFamily="34" charset="0"/>
              <a:buChar char="•"/>
            </a:pPr>
            <a:r>
              <a:rPr lang="pl-PL" i="1" dirty="0" err="1"/>
              <a:t>There</a:t>
            </a:r>
            <a:r>
              <a:rPr lang="pl-PL" i="1" dirty="0"/>
              <a:t> </a:t>
            </a:r>
            <a:r>
              <a:rPr lang="pl-PL" i="1" dirty="0" err="1"/>
              <a:t>are</a:t>
            </a:r>
            <a:r>
              <a:rPr lang="pl-PL" i="1" dirty="0"/>
              <a:t> </a:t>
            </a:r>
            <a:r>
              <a:rPr lang="pl-PL" i="1" dirty="0" err="1"/>
              <a:t>relatively</a:t>
            </a:r>
            <a:r>
              <a:rPr lang="pl-PL" i="1" dirty="0"/>
              <a:t> </a:t>
            </a:r>
            <a:r>
              <a:rPr lang="pl-PL" i="1" dirty="0" err="1"/>
              <a:t>few</a:t>
            </a:r>
            <a:r>
              <a:rPr lang="pl-PL" i="1" dirty="0"/>
              <a:t> </a:t>
            </a:r>
            <a:r>
              <a:rPr lang="pl-PL" i="1" dirty="0" err="1"/>
              <a:t>empty</a:t>
            </a:r>
            <a:r>
              <a:rPr lang="pl-PL" i="1" dirty="0"/>
              <a:t> </a:t>
            </a:r>
            <a:r>
              <a:rPr lang="pl-PL" i="1" dirty="0" err="1"/>
              <a:t>cation</a:t>
            </a:r>
            <a:r>
              <a:rPr lang="pl-PL" i="1" dirty="0"/>
              <a:t> </a:t>
            </a:r>
            <a:r>
              <a:rPr lang="pl-PL" i="1" dirty="0" err="1"/>
              <a:t>sites</a:t>
            </a:r>
            <a:r>
              <a:rPr lang="pl-PL" i="1" dirty="0"/>
              <a:t> in </a:t>
            </a:r>
            <a:r>
              <a:rPr lang="pl-PL" i="1" dirty="0" err="1"/>
              <a:t>glass</a:t>
            </a:r>
            <a:endParaRPr lang="pl-PL" i="1" dirty="0"/>
          </a:p>
          <a:p>
            <a:pPr marL="285750" indent="-285750">
              <a:buFont typeface="Arial" panose="020B0604020202020204" pitchFamily="34" charset="0"/>
              <a:buChar char="•"/>
            </a:pPr>
            <a:r>
              <a:rPr lang="pl-PL" i="1" dirty="0"/>
              <a:t>„</a:t>
            </a:r>
            <a:r>
              <a:rPr lang="pl-PL" i="1" dirty="0" err="1"/>
              <a:t>Vacancy-like</a:t>
            </a:r>
            <a:r>
              <a:rPr lang="pl-PL" i="1" dirty="0"/>
              <a:t>” </a:t>
            </a:r>
            <a:r>
              <a:rPr lang="pl-PL" i="1" dirty="0" err="1"/>
              <a:t>mechanism</a:t>
            </a:r>
            <a:endParaRPr lang="pl-PL" i="1" dirty="0"/>
          </a:p>
          <a:p>
            <a:pPr marL="285750" indent="-285750">
              <a:buFont typeface="Arial" panose="020B0604020202020204" pitchFamily="34" charset="0"/>
              <a:buChar char="•"/>
            </a:pPr>
            <a:r>
              <a:rPr lang="pl-PL" i="1" dirty="0"/>
              <a:t>„Fast </a:t>
            </a:r>
            <a:r>
              <a:rPr lang="pl-PL" i="1" dirty="0" err="1"/>
              <a:t>hopping</a:t>
            </a:r>
            <a:r>
              <a:rPr lang="pl-PL" i="1" dirty="0"/>
              <a:t>” of </a:t>
            </a:r>
            <a:r>
              <a:rPr lang="pl-PL" i="1" dirty="0" err="1"/>
              <a:t>ions</a:t>
            </a:r>
            <a:r>
              <a:rPr lang="pl-PL" i="1" dirty="0"/>
              <a:t> </a:t>
            </a:r>
            <a:r>
              <a:rPr lang="pl-PL" i="1" dirty="0" err="1"/>
              <a:t>relies</a:t>
            </a:r>
            <a:r>
              <a:rPr lang="pl-PL" i="1" dirty="0"/>
              <a:t> to </a:t>
            </a:r>
            <a:r>
              <a:rPr lang="pl-PL" i="1" dirty="0" err="1"/>
              <a:t>some</a:t>
            </a:r>
            <a:r>
              <a:rPr lang="pl-PL" i="1" dirty="0"/>
              <a:t> </a:t>
            </a:r>
            <a:r>
              <a:rPr lang="pl-PL" i="1" dirty="0" err="1"/>
              <a:t>extent</a:t>
            </a:r>
            <a:r>
              <a:rPr lang="pl-PL" i="1" dirty="0"/>
              <a:t> on </a:t>
            </a:r>
            <a:r>
              <a:rPr lang="pl-PL" i="1" dirty="0" err="1"/>
              <a:t>there</a:t>
            </a:r>
            <a:r>
              <a:rPr lang="pl-PL" i="1" dirty="0"/>
              <a:t> </a:t>
            </a:r>
            <a:r>
              <a:rPr lang="pl-PL" i="1" dirty="0" err="1"/>
              <a:t>being</a:t>
            </a:r>
            <a:r>
              <a:rPr lang="pl-PL" i="1" dirty="0"/>
              <a:t> </a:t>
            </a:r>
            <a:r>
              <a:rPr lang="pl-PL" i="1" dirty="0" err="1"/>
              <a:t>synergy</a:t>
            </a:r>
            <a:r>
              <a:rPr lang="pl-PL" i="1" dirty="0"/>
              <a:t> </a:t>
            </a:r>
            <a:r>
              <a:rPr lang="pl-PL" i="1" dirty="0" err="1"/>
              <a:t>between</a:t>
            </a:r>
            <a:r>
              <a:rPr lang="pl-PL" i="1" dirty="0"/>
              <a:t> </a:t>
            </a:r>
            <a:r>
              <a:rPr lang="pl-PL" i="1" dirty="0" err="1"/>
              <a:t>successive</a:t>
            </a:r>
            <a:r>
              <a:rPr lang="pl-PL" i="1" dirty="0"/>
              <a:t> hops, </a:t>
            </a:r>
            <a:r>
              <a:rPr lang="pl-PL" i="1" dirty="0" err="1"/>
              <a:t>which</a:t>
            </a:r>
            <a:r>
              <a:rPr lang="pl-PL" i="1" dirty="0"/>
              <a:t> in </a:t>
            </a:r>
            <a:r>
              <a:rPr lang="pl-PL" i="1" dirty="0" err="1"/>
              <a:t>turn</a:t>
            </a:r>
            <a:r>
              <a:rPr lang="pl-PL" i="1" dirty="0"/>
              <a:t> </a:t>
            </a:r>
            <a:r>
              <a:rPr lang="pl-PL" i="1" dirty="0" err="1"/>
              <a:t>implies</a:t>
            </a:r>
            <a:r>
              <a:rPr lang="pl-PL" i="1" dirty="0"/>
              <a:t> a </a:t>
            </a:r>
            <a:r>
              <a:rPr lang="pl-PL" i="1" dirty="0" err="1"/>
              <a:t>strong</a:t>
            </a:r>
            <a:r>
              <a:rPr lang="pl-PL" i="1" dirty="0"/>
              <a:t> </a:t>
            </a:r>
            <a:r>
              <a:rPr lang="pl-PL" i="1" dirty="0" err="1"/>
              <a:t>degree</a:t>
            </a:r>
            <a:r>
              <a:rPr lang="pl-PL" i="1" dirty="0"/>
              <a:t> of CORRELATION </a:t>
            </a:r>
            <a:r>
              <a:rPr lang="pl-PL" i="1" dirty="0" err="1"/>
              <a:t>between</a:t>
            </a:r>
            <a:r>
              <a:rPr lang="pl-PL" i="1" dirty="0"/>
              <a:t> </a:t>
            </a:r>
            <a:r>
              <a:rPr lang="pl-PL" i="1" dirty="0" err="1"/>
              <a:t>these</a:t>
            </a:r>
            <a:r>
              <a:rPr lang="pl-PL" i="1" dirty="0"/>
              <a:t> </a:t>
            </a:r>
            <a:r>
              <a:rPr lang="pl-PL" i="1" dirty="0" err="1"/>
              <a:t>bops</a:t>
            </a:r>
            <a:endParaRPr lang="pl-PL" i="1" dirty="0"/>
          </a:p>
          <a:p>
            <a:pPr marL="285750" indent="-285750">
              <a:buFont typeface="Arial" panose="020B0604020202020204" pitchFamily="34" charset="0"/>
              <a:buChar char="•"/>
            </a:pPr>
            <a:endParaRPr lang="pl-PL" i="1"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2242453-51C5-368C-653F-FD4445AA4A04}"/>
                  </a:ext>
                </a:extLst>
              </p:cNvPr>
              <p:cNvSpPr txBox="1"/>
              <p:nvPr/>
            </p:nvSpPr>
            <p:spPr>
              <a:xfrm>
                <a:off x="7772399" y="301925"/>
                <a:ext cx="4117675" cy="8914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l-PL" sz="2400" b="0" i="1" smtClean="0">
                              <a:latin typeface="Cambria Math" panose="02040503050406030204" pitchFamily="18" charset="0"/>
                            </a:rPr>
                          </m:ctrlPr>
                        </m:sSupPr>
                        <m:e>
                          <m:r>
                            <a:rPr lang="pl-PL" sz="2400" b="0" i="1" smtClean="0">
                              <a:latin typeface="Cambria Math" panose="02040503050406030204" pitchFamily="18" charset="0"/>
                            </a:rPr>
                            <m:t>𝐷</m:t>
                          </m:r>
                        </m:e>
                        <m:sup>
                          <m:r>
                            <a:rPr lang="pl-PL" sz="2400" b="0" i="1" smtClean="0">
                              <a:latin typeface="Cambria Math" panose="02040503050406030204" pitchFamily="18" charset="0"/>
                            </a:rPr>
                            <m:t>∗</m:t>
                          </m:r>
                        </m:sup>
                      </m:sSup>
                      <m:r>
                        <a:rPr lang="pl-PL" sz="2400" b="0" i="1" smtClean="0">
                          <a:latin typeface="Cambria Math" panose="02040503050406030204" pitchFamily="18" charset="0"/>
                        </a:rPr>
                        <m:t>=</m:t>
                      </m:r>
                      <m:f>
                        <m:fPr>
                          <m:ctrlPr>
                            <a:rPr lang="pl-PL" sz="2400" b="0" i="1" smtClean="0">
                              <a:latin typeface="Cambria Math" panose="02040503050406030204" pitchFamily="18" charset="0"/>
                            </a:rPr>
                          </m:ctrlPr>
                        </m:fPr>
                        <m:num>
                          <m:r>
                            <a:rPr lang="pl-PL" sz="2400" b="0" i="1" smtClean="0">
                              <a:latin typeface="Cambria Math" panose="02040503050406030204" pitchFamily="18" charset="0"/>
                            </a:rPr>
                            <m:t>1</m:t>
                          </m:r>
                        </m:num>
                        <m:den>
                          <m:r>
                            <a:rPr lang="pl-PL" sz="2400" b="0" i="1" smtClean="0">
                              <a:latin typeface="Cambria Math" panose="02040503050406030204" pitchFamily="18" charset="0"/>
                            </a:rPr>
                            <m:t>3</m:t>
                          </m:r>
                        </m:den>
                      </m:f>
                      <m:nary>
                        <m:naryPr>
                          <m:ctrlPr>
                            <a:rPr lang="pl-PL" sz="2400" b="0" i="1" smtClean="0">
                              <a:latin typeface="Cambria Math" panose="02040503050406030204" pitchFamily="18" charset="0"/>
                            </a:rPr>
                          </m:ctrlPr>
                        </m:naryPr>
                        <m:sub>
                          <m:r>
                            <m:rPr>
                              <m:brk m:alnAt="23"/>
                            </m:rPr>
                            <a:rPr lang="pl-PL" sz="2400" b="0" i="1" smtClean="0">
                              <a:latin typeface="Cambria Math" panose="02040503050406030204" pitchFamily="18" charset="0"/>
                            </a:rPr>
                            <m:t>0</m:t>
                          </m:r>
                        </m:sub>
                        <m:sup>
                          <m:r>
                            <a:rPr lang="pl-PL" sz="2400" b="0" i="1" smtClean="0">
                              <a:latin typeface="Cambria Math" panose="02040503050406030204" pitchFamily="18" charset="0"/>
                              <a:ea typeface="Cambria Math" panose="02040503050406030204" pitchFamily="18" charset="0"/>
                            </a:rPr>
                            <m:t>∞</m:t>
                          </m:r>
                        </m:sup>
                        <m:e>
                          <m:d>
                            <m:dPr>
                              <m:begChr m:val="⟨"/>
                              <m:endChr m:val="⟩"/>
                              <m:ctrlPr>
                                <a:rPr lang="pl-PL" sz="2400" b="0" i="1" smtClean="0">
                                  <a:latin typeface="Cambria Math" panose="02040503050406030204" pitchFamily="18" charset="0"/>
                                </a:rPr>
                              </m:ctrlPr>
                            </m:dPr>
                            <m:e>
                              <m:acc>
                                <m:accPr>
                                  <m:chr m:val="̅"/>
                                  <m:ctrlPr>
                                    <a:rPr lang="pl-PL" sz="2400" b="0" i="1" smtClean="0">
                                      <a:latin typeface="Cambria Math" panose="02040503050406030204" pitchFamily="18" charset="0"/>
                                    </a:rPr>
                                  </m:ctrlPr>
                                </m:accPr>
                                <m:e>
                                  <m:r>
                                    <a:rPr lang="pl-PL" sz="2400" i="1">
                                      <a:latin typeface="Cambria Math" panose="02040503050406030204" pitchFamily="18" charset="0"/>
                                    </a:rPr>
                                    <m:t>𝑣</m:t>
                                  </m:r>
                                </m:e>
                              </m:acc>
                              <m:d>
                                <m:dPr>
                                  <m:ctrlPr>
                                    <a:rPr lang="pl-PL" sz="2400" b="0" i="1" smtClean="0">
                                      <a:latin typeface="Cambria Math" panose="02040503050406030204" pitchFamily="18" charset="0"/>
                                    </a:rPr>
                                  </m:ctrlPr>
                                </m:dPr>
                                <m:e>
                                  <m:r>
                                    <a:rPr lang="pl-PL" sz="2400" b="0" i="1" smtClean="0">
                                      <a:latin typeface="Cambria Math" panose="02040503050406030204" pitchFamily="18" charset="0"/>
                                    </a:rPr>
                                    <m:t>0</m:t>
                                  </m:r>
                                </m:e>
                              </m:d>
                              <m:r>
                                <a:rPr lang="pl-PL" sz="2400" i="1">
                                  <a:latin typeface="Cambria Math" panose="02040503050406030204" pitchFamily="18" charset="0"/>
                                  <a:ea typeface="Cambria Math" panose="02040503050406030204" pitchFamily="18" charset="0"/>
                                </a:rPr>
                                <m:t>∙</m:t>
                              </m:r>
                              <m:acc>
                                <m:accPr>
                                  <m:chr m:val="̅"/>
                                  <m:ctrlPr>
                                    <a:rPr lang="pl-PL" sz="2400" b="0" i="1" smtClean="0">
                                      <a:latin typeface="Cambria Math" panose="02040503050406030204" pitchFamily="18" charset="0"/>
                                      <a:ea typeface="Cambria Math" panose="02040503050406030204" pitchFamily="18" charset="0"/>
                                    </a:rPr>
                                  </m:ctrlPr>
                                </m:accPr>
                                <m:e>
                                  <m:r>
                                    <a:rPr lang="pl-PL" sz="2400" i="1">
                                      <a:latin typeface="Cambria Math" panose="02040503050406030204" pitchFamily="18" charset="0"/>
                                      <a:ea typeface="Cambria Math" panose="02040503050406030204" pitchFamily="18" charset="0"/>
                                    </a:rPr>
                                    <m:t>𝑣</m:t>
                                  </m:r>
                                </m:e>
                              </m:acc>
                              <m:r>
                                <a:rPr lang="pl-PL" sz="2400" b="0" i="1" smtClean="0">
                                  <a:latin typeface="Cambria Math" panose="02040503050406030204" pitchFamily="18" charset="0"/>
                                  <a:ea typeface="Cambria Math" panose="02040503050406030204" pitchFamily="18" charset="0"/>
                                </a:rPr>
                                <m:t> (</m:t>
                              </m:r>
                              <m:r>
                                <a:rPr lang="pl-PL" sz="2400" b="0" i="1" smtClean="0">
                                  <a:latin typeface="Cambria Math" panose="02040503050406030204" pitchFamily="18" charset="0"/>
                                  <a:ea typeface="Cambria Math" panose="02040503050406030204" pitchFamily="18" charset="0"/>
                                </a:rPr>
                                <m:t>𝑡</m:t>
                              </m:r>
                              <m:r>
                                <a:rPr lang="pl-PL" sz="2400" b="0" i="1" smtClean="0">
                                  <a:latin typeface="Cambria Math" panose="02040503050406030204" pitchFamily="18" charset="0"/>
                                  <a:ea typeface="Cambria Math" panose="02040503050406030204" pitchFamily="18" charset="0"/>
                                </a:rPr>
                                <m:t>)</m:t>
                              </m:r>
                            </m:e>
                          </m:d>
                          <m:r>
                            <a:rPr lang="pl-PL" sz="2400" b="0" i="1" smtClean="0">
                              <a:latin typeface="Cambria Math" panose="02040503050406030204" pitchFamily="18" charset="0"/>
                            </a:rPr>
                            <m:t>𝑑𝑡</m:t>
                          </m:r>
                        </m:e>
                      </m:nary>
                    </m:oMath>
                  </m:oMathPara>
                </a14:m>
                <a:endParaRPr lang="pl-PL" dirty="0"/>
              </a:p>
            </p:txBody>
          </p:sp>
        </mc:Choice>
        <mc:Fallback xmlns="">
          <p:sp>
            <p:nvSpPr>
              <p:cNvPr id="13" name="TextBox 12">
                <a:extLst>
                  <a:ext uri="{FF2B5EF4-FFF2-40B4-BE49-F238E27FC236}">
                    <a16:creationId xmlns:a16="http://schemas.microsoft.com/office/drawing/2014/main" id="{62242453-51C5-368C-653F-FD4445AA4A04}"/>
                  </a:ext>
                </a:extLst>
              </p:cNvPr>
              <p:cNvSpPr txBox="1">
                <a:spLocks noRot="1" noChangeAspect="1" noMove="1" noResize="1" noEditPoints="1" noAdjustHandles="1" noChangeArrowheads="1" noChangeShapeType="1" noTextEdit="1"/>
              </p:cNvSpPr>
              <p:nvPr/>
            </p:nvSpPr>
            <p:spPr>
              <a:xfrm>
                <a:off x="7772399" y="301925"/>
                <a:ext cx="4117675" cy="891462"/>
              </a:xfrm>
              <a:prstGeom prst="rect">
                <a:avLst/>
              </a:prstGeom>
              <a:blipFill>
                <a:blip r:embed="rId2"/>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C085A0F-9FFF-646C-33BD-A81BDBE7764C}"/>
                  </a:ext>
                </a:extLst>
              </p:cNvPr>
              <p:cNvSpPr txBox="1"/>
              <p:nvPr/>
            </p:nvSpPr>
            <p:spPr>
              <a:xfrm>
                <a:off x="7427343" y="1454989"/>
                <a:ext cx="4462730" cy="12085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l-PL" sz="2400" b="0" i="1" smtClean="0">
                              <a:latin typeface="Cambria Math" panose="02040503050406030204" pitchFamily="18" charset="0"/>
                            </a:rPr>
                          </m:ctrlPr>
                        </m:sSubPr>
                        <m:e>
                          <m:r>
                            <a:rPr lang="pl-PL" sz="2400" b="0" i="1" smtClean="0">
                              <a:latin typeface="Cambria Math" panose="02040503050406030204" pitchFamily="18" charset="0"/>
                            </a:rPr>
                            <m:t>𝐷</m:t>
                          </m:r>
                        </m:e>
                        <m:sub>
                          <m:r>
                            <a:rPr lang="pl-PL" sz="2400" b="0" i="1" smtClean="0">
                              <a:latin typeface="Cambria Math" panose="02040503050406030204" pitchFamily="18" charset="0"/>
                              <a:ea typeface="Cambria Math" panose="02040503050406030204" pitchFamily="18" charset="0"/>
                            </a:rPr>
                            <m:t>𝜎</m:t>
                          </m:r>
                        </m:sub>
                      </m:sSub>
                      <m:r>
                        <a:rPr lang="pl-PL" sz="2400" b="0" i="1" smtClean="0">
                          <a:latin typeface="Cambria Math" panose="02040503050406030204" pitchFamily="18" charset="0"/>
                        </a:rPr>
                        <m:t>=</m:t>
                      </m:r>
                      <m:f>
                        <m:fPr>
                          <m:ctrlPr>
                            <a:rPr lang="pl-PL" sz="2400" b="0" i="1" smtClean="0">
                              <a:latin typeface="Cambria Math" panose="02040503050406030204" pitchFamily="18" charset="0"/>
                            </a:rPr>
                          </m:ctrlPr>
                        </m:fPr>
                        <m:num>
                          <m:r>
                            <a:rPr lang="pl-PL" sz="2400" b="0" i="1" smtClean="0">
                              <a:latin typeface="Cambria Math" panose="02040503050406030204" pitchFamily="18" charset="0"/>
                            </a:rPr>
                            <m:t>1</m:t>
                          </m:r>
                        </m:num>
                        <m:den>
                          <m:r>
                            <a:rPr lang="pl-PL" sz="2400" b="0" i="1" smtClean="0">
                              <a:latin typeface="Cambria Math" panose="02040503050406030204" pitchFamily="18" charset="0"/>
                            </a:rPr>
                            <m:t>3</m:t>
                          </m:r>
                          <m:r>
                            <a:rPr lang="pl-PL" sz="2400" b="0" i="1" smtClean="0">
                              <a:latin typeface="Cambria Math" panose="02040503050406030204" pitchFamily="18" charset="0"/>
                            </a:rPr>
                            <m:t>𝑁</m:t>
                          </m:r>
                        </m:den>
                      </m:f>
                      <m:nary>
                        <m:naryPr>
                          <m:ctrlPr>
                            <a:rPr lang="pl-PL" sz="2400" b="0" i="1" smtClean="0">
                              <a:latin typeface="Cambria Math" panose="02040503050406030204" pitchFamily="18" charset="0"/>
                            </a:rPr>
                          </m:ctrlPr>
                        </m:naryPr>
                        <m:sub>
                          <m:r>
                            <m:rPr>
                              <m:brk m:alnAt="23"/>
                            </m:rPr>
                            <a:rPr lang="pl-PL" sz="2400" b="0" i="1" smtClean="0">
                              <a:latin typeface="Cambria Math" panose="02040503050406030204" pitchFamily="18" charset="0"/>
                            </a:rPr>
                            <m:t>0</m:t>
                          </m:r>
                        </m:sub>
                        <m:sup>
                          <m:r>
                            <a:rPr lang="pl-PL" sz="2400" b="0" i="1" smtClean="0">
                              <a:latin typeface="Cambria Math" panose="02040503050406030204" pitchFamily="18" charset="0"/>
                              <a:ea typeface="Cambria Math" panose="02040503050406030204" pitchFamily="18" charset="0"/>
                            </a:rPr>
                            <m:t>∞</m:t>
                          </m:r>
                        </m:sup>
                        <m:e>
                          <m:nary>
                            <m:naryPr>
                              <m:chr m:val="∑"/>
                              <m:ctrlPr>
                                <a:rPr lang="pl-PL" sz="2400" b="0" i="1" smtClean="0">
                                  <a:latin typeface="Cambria Math" panose="02040503050406030204" pitchFamily="18" charset="0"/>
                                </a:rPr>
                              </m:ctrlPr>
                            </m:naryPr>
                            <m:sub>
                              <m:r>
                                <m:rPr>
                                  <m:brk m:alnAt="23"/>
                                </m:rPr>
                                <a:rPr lang="pl-PL" sz="2400" b="0" i="1" smtClean="0">
                                  <a:latin typeface="Cambria Math" panose="02040503050406030204" pitchFamily="18" charset="0"/>
                                </a:rPr>
                                <m:t>𝑖</m:t>
                              </m:r>
                              <m:r>
                                <a:rPr lang="pl-PL" sz="2400" b="0" i="1" smtClean="0">
                                  <a:latin typeface="Cambria Math" panose="02040503050406030204" pitchFamily="18" charset="0"/>
                                </a:rPr>
                                <m:t>,</m:t>
                              </m:r>
                              <m:r>
                                <a:rPr lang="pl-PL" sz="2400" b="0" i="1" smtClean="0">
                                  <a:latin typeface="Cambria Math" panose="02040503050406030204" pitchFamily="18" charset="0"/>
                                </a:rPr>
                                <m:t>𝑗</m:t>
                              </m:r>
                              <m:r>
                                <a:rPr lang="pl-PL" sz="2400" b="0" i="1" smtClean="0">
                                  <a:latin typeface="Cambria Math" panose="02040503050406030204" pitchFamily="18" charset="0"/>
                                </a:rPr>
                                <m:t> </m:t>
                              </m:r>
                            </m:sub>
                            <m:sup>
                              <m:r>
                                <a:rPr lang="pl-PL" sz="2400" b="0" i="1" smtClean="0">
                                  <a:latin typeface="Cambria Math" panose="02040503050406030204" pitchFamily="18" charset="0"/>
                                </a:rPr>
                                <m:t>1…</m:t>
                              </m:r>
                              <m:r>
                                <a:rPr lang="pl-PL" sz="2400" b="0" i="1" smtClean="0">
                                  <a:latin typeface="Cambria Math" panose="02040503050406030204" pitchFamily="18" charset="0"/>
                                </a:rPr>
                                <m:t>𝑁</m:t>
                              </m:r>
                            </m:sup>
                            <m:e>
                              <m:d>
                                <m:dPr>
                                  <m:begChr m:val="⟨"/>
                                  <m:endChr m:val="⟩"/>
                                  <m:ctrlPr>
                                    <a:rPr lang="pl-PL" sz="2400" i="1">
                                      <a:latin typeface="Cambria Math" panose="02040503050406030204" pitchFamily="18" charset="0"/>
                                    </a:rPr>
                                  </m:ctrlPr>
                                </m:dPr>
                                <m:e>
                                  <m:sSub>
                                    <m:sSubPr>
                                      <m:ctrlPr>
                                        <a:rPr lang="pl-PL" sz="2400" i="1">
                                          <a:latin typeface="Cambria Math" panose="02040503050406030204" pitchFamily="18" charset="0"/>
                                        </a:rPr>
                                      </m:ctrlPr>
                                    </m:sSubPr>
                                    <m:e>
                                      <m:acc>
                                        <m:accPr>
                                          <m:chr m:val="̅"/>
                                          <m:ctrlPr>
                                            <a:rPr lang="pl-PL" sz="2400" i="1">
                                              <a:latin typeface="Cambria Math" panose="02040503050406030204" pitchFamily="18" charset="0"/>
                                            </a:rPr>
                                          </m:ctrlPr>
                                        </m:accPr>
                                        <m:e>
                                          <m:r>
                                            <a:rPr lang="pl-PL" sz="2400" i="1">
                                              <a:latin typeface="Cambria Math" panose="02040503050406030204" pitchFamily="18" charset="0"/>
                                            </a:rPr>
                                            <m:t>𝑣</m:t>
                                          </m:r>
                                        </m:e>
                                      </m:acc>
                                    </m:e>
                                    <m:sub>
                                      <m:r>
                                        <a:rPr lang="pl-PL" sz="2400" i="1">
                                          <a:latin typeface="Cambria Math" panose="02040503050406030204" pitchFamily="18" charset="0"/>
                                        </a:rPr>
                                        <m:t>𝑖</m:t>
                                      </m:r>
                                    </m:sub>
                                  </m:sSub>
                                  <m:d>
                                    <m:dPr>
                                      <m:ctrlPr>
                                        <a:rPr lang="pl-PL" sz="2400" i="1">
                                          <a:latin typeface="Cambria Math" panose="02040503050406030204" pitchFamily="18" charset="0"/>
                                        </a:rPr>
                                      </m:ctrlPr>
                                    </m:dPr>
                                    <m:e>
                                      <m:r>
                                        <a:rPr lang="pl-PL" sz="2400" i="1">
                                          <a:latin typeface="Cambria Math" panose="02040503050406030204" pitchFamily="18" charset="0"/>
                                        </a:rPr>
                                        <m:t>0</m:t>
                                      </m:r>
                                    </m:e>
                                  </m:d>
                                  <m:r>
                                    <a:rPr lang="pl-PL" sz="2400" i="1">
                                      <a:latin typeface="Cambria Math" panose="02040503050406030204" pitchFamily="18" charset="0"/>
                                      <a:ea typeface="Cambria Math" panose="02040503050406030204" pitchFamily="18" charset="0"/>
                                    </a:rPr>
                                    <m:t>∙</m:t>
                                  </m:r>
                                  <m:sSub>
                                    <m:sSubPr>
                                      <m:ctrlPr>
                                        <a:rPr lang="pl-PL" sz="2400" i="1">
                                          <a:latin typeface="Cambria Math" panose="02040503050406030204" pitchFamily="18" charset="0"/>
                                          <a:ea typeface="Cambria Math" panose="02040503050406030204" pitchFamily="18" charset="0"/>
                                        </a:rPr>
                                      </m:ctrlPr>
                                    </m:sSubPr>
                                    <m:e>
                                      <m:acc>
                                        <m:accPr>
                                          <m:chr m:val="̅"/>
                                          <m:ctrlPr>
                                            <a:rPr lang="pl-PL" sz="2400" i="1">
                                              <a:latin typeface="Cambria Math" panose="02040503050406030204" pitchFamily="18" charset="0"/>
                                              <a:ea typeface="Cambria Math" panose="02040503050406030204" pitchFamily="18" charset="0"/>
                                            </a:rPr>
                                          </m:ctrlPr>
                                        </m:accPr>
                                        <m:e>
                                          <m:r>
                                            <a:rPr lang="pl-PL" sz="2400" i="1">
                                              <a:latin typeface="Cambria Math" panose="02040503050406030204" pitchFamily="18" charset="0"/>
                                              <a:ea typeface="Cambria Math" panose="02040503050406030204" pitchFamily="18" charset="0"/>
                                            </a:rPr>
                                            <m:t>𝑣</m:t>
                                          </m:r>
                                        </m:e>
                                      </m:acc>
                                    </m:e>
                                    <m:sub>
                                      <m:r>
                                        <a:rPr lang="pl-PL" sz="2400" i="1">
                                          <a:latin typeface="Cambria Math" panose="02040503050406030204" pitchFamily="18" charset="0"/>
                                        </a:rPr>
                                        <m:t>𝑗</m:t>
                                      </m:r>
                                    </m:sub>
                                  </m:sSub>
                                  <m:r>
                                    <a:rPr lang="pl-PL" sz="2400" i="1">
                                      <a:latin typeface="Cambria Math" panose="02040503050406030204" pitchFamily="18" charset="0"/>
                                      <a:ea typeface="Cambria Math" panose="02040503050406030204" pitchFamily="18" charset="0"/>
                                    </a:rPr>
                                    <m:t>(</m:t>
                                  </m:r>
                                  <m:r>
                                    <a:rPr lang="pl-PL" sz="2400" i="1">
                                      <a:latin typeface="Cambria Math" panose="02040503050406030204" pitchFamily="18" charset="0"/>
                                      <a:ea typeface="Cambria Math" panose="02040503050406030204" pitchFamily="18" charset="0"/>
                                    </a:rPr>
                                    <m:t>𝑡</m:t>
                                  </m:r>
                                  <m:r>
                                    <a:rPr lang="pl-PL" sz="2400" i="1">
                                      <a:latin typeface="Cambria Math" panose="02040503050406030204" pitchFamily="18" charset="0"/>
                                      <a:ea typeface="Cambria Math" panose="02040503050406030204" pitchFamily="18" charset="0"/>
                                    </a:rPr>
                                    <m:t>)</m:t>
                                  </m:r>
                                </m:e>
                              </m:d>
                              <m:r>
                                <a:rPr lang="pl-PL" sz="2400" i="1">
                                  <a:latin typeface="Cambria Math" panose="02040503050406030204" pitchFamily="18" charset="0"/>
                                </a:rPr>
                                <m:t>𝑑𝑡</m:t>
                              </m:r>
                            </m:e>
                          </m:nary>
                        </m:e>
                      </m:nary>
                    </m:oMath>
                  </m:oMathPara>
                </a14:m>
                <a:endParaRPr lang="pl-PL" dirty="0"/>
              </a:p>
            </p:txBody>
          </p:sp>
        </mc:Choice>
        <mc:Fallback xmlns="">
          <p:sp>
            <p:nvSpPr>
              <p:cNvPr id="17" name="TextBox 16">
                <a:extLst>
                  <a:ext uri="{FF2B5EF4-FFF2-40B4-BE49-F238E27FC236}">
                    <a16:creationId xmlns:a16="http://schemas.microsoft.com/office/drawing/2014/main" id="{5C085A0F-9FFF-646C-33BD-A81BDBE7764C}"/>
                  </a:ext>
                </a:extLst>
              </p:cNvPr>
              <p:cNvSpPr txBox="1">
                <a:spLocks noRot="1" noChangeAspect="1" noMove="1" noResize="1" noEditPoints="1" noAdjustHandles="1" noChangeArrowheads="1" noChangeShapeType="1" noTextEdit="1"/>
              </p:cNvSpPr>
              <p:nvPr/>
            </p:nvSpPr>
            <p:spPr>
              <a:xfrm>
                <a:off x="7427343" y="1454989"/>
                <a:ext cx="4462730" cy="1208536"/>
              </a:xfrm>
              <a:prstGeom prst="rect">
                <a:avLst/>
              </a:prstGeom>
              <a:blipFill>
                <a:blip r:embed="rId3"/>
                <a:stretch>
                  <a:fillRect/>
                </a:stretch>
              </a:blipFill>
            </p:spPr>
            <p:txBody>
              <a:bodyPr/>
              <a:lstStyle/>
              <a:p>
                <a:r>
                  <a:rPr lang="pl-PL">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1D024C9-FAF9-1981-0BAB-451C8F1786F4}"/>
                  </a:ext>
                </a:extLst>
              </p:cNvPr>
              <p:cNvSpPr txBox="1"/>
              <p:nvPr/>
            </p:nvSpPr>
            <p:spPr>
              <a:xfrm>
                <a:off x="6493010" y="4021881"/>
                <a:ext cx="5549465" cy="8333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l-PL" b="0" i="1" smtClean="0">
                              <a:solidFill>
                                <a:srgbClr val="FF0000"/>
                              </a:solidFill>
                              <a:latin typeface="Cambria Math" panose="02040503050406030204" pitchFamily="18" charset="0"/>
                            </a:rPr>
                          </m:ctrlPr>
                        </m:sSubPr>
                        <m:e>
                          <m:r>
                            <a:rPr lang="pl-PL" b="0" i="1" smtClean="0">
                              <a:solidFill>
                                <a:srgbClr val="FF0000"/>
                              </a:solidFill>
                              <a:latin typeface="Cambria Math" panose="02040503050406030204" pitchFamily="18" charset="0"/>
                            </a:rPr>
                            <m:t>𝐻</m:t>
                          </m:r>
                        </m:e>
                        <m:sub>
                          <m:r>
                            <a:rPr lang="pl-PL" b="0" i="1" smtClean="0">
                              <a:solidFill>
                                <a:srgbClr val="FF0000"/>
                              </a:solidFill>
                              <a:latin typeface="Cambria Math" panose="02040503050406030204" pitchFamily="18" charset="0"/>
                            </a:rPr>
                            <m:t>𝑅</m:t>
                          </m:r>
                        </m:sub>
                      </m:sSub>
                      <m:r>
                        <a:rPr lang="pl-PL" b="0" i="1" smtClean="0">
                          <a:solidFill>
                            <a:srgbClr val="FF0000"/>
                          </a:solidFill>
                          <a:latin typeface="Cambria Math" panose="02040503050406030204" pitchFamily="18" charset="0"/>
                        </a:rPr>
                        <m:t>=</m:t>
                      </m:r>
                      <m:f>
                        <m:fPr>
                          <m:ctrlPr>
                            <a:rPr lang="pl-PL" b="0" i="1" smtClean="0">
                              <a:solidFill>
                                <a:srgbClr val="FF0000"/>
                              </a:solidFill>
                              <a:latin typeface="Cambria Math" panose="02040503050406030204" pitchFamily="18" charset="0"/>
                            </a:rPr>
                          </m:ctrlPr>
                        </m:fPr>
                        <m:num>
                          <m:nary>
                            <m:naryPr>
                              <m:ctrlPr>
                                <a:rPr lang="pl-PL" i="1">
                                  <a:solidFill>
                                    <a:srgbClr val="FF0000"/>
                                  </a:solidFill>
                                  <a:latin typeface="Cambria Math" panose="02040503050406030204" pitchFamily="18" charset="0"/>
                                </a:rPr>
                              </m:ctrlPr>
                            </m:naryPr>
                            <m:sub>
                              <m:r>
                                <m:rPr>
                                  <m:brk m:alnAt="23"/>
                                </m:rPr>
                                <a:rPr lang="pl-PL" i="1">
                                  <a:solidFill>
                                    <a:srgbClr val="FF0000"/>
                                  </a:solidFill>
                                  <a:latin typeface="Cambria Math" panose="02040503050406030204" pitchFamily="18" charset="0"/>
                                </a:rPr>
                                <m:t>0</m:t>
                              </m:r>
                            </m:sub>
                            <m:sup>
                              <m:r>
                                <a:rPr lang="pl-PL" i="1">
                                  <a:solidFill>
                                    <a:srgbClr val="FF0000"/>
                                  </a:solidFill>
                                  <a:latin typeface="Cambria Math" panose="02040503050406030204" pitchFamily="18" charset="0"/>
                                  <a:ea typeface="Cambria Math" panose="02040503050406030204" pitchFamily="18" charset="0"/>
                                </a:rPr>
                                <m:t>∞</m:t>
                              </m:r>
                            </m:sup>
                            <m:e>
                              <m:d>
                                <m:dPr>
                                  <m:begChr m:val="⟨"/>
                                  <m:endChr m:val="⟩"/>
                                  <m:ctrlPr>
                                    <a:rPr lang="pl-PL" i="1">
                                      <a:solidFill>
                                        <a:srgbClr val="FF0000"/>
                                      </a:solidFill>
                                      <a:latin typeface="Cambria Math" panose="02040503050406030204" pitchFamily="18" charset="0"/>
                                    </a:rPr>
                                  </m:ctrlPr>
                                </m:dPr>
                                <m:e>
                                  <m:acc>
                                    <m:accPr>
                                      <m:chr m:val="̅"/>
                                      <m:ctrlPr>
                                        <a:rPr lang="pl-PL" i="1">
                                          <a:solidFill>
                                            <a:srgbClr val="FF0000"/>
                                          </a:solidFill>
                                          <a:latin typeface="Cambria Math" panose="02040503050406030204" pitchFamily="18" charset="0"/>
                                        </a:rPr>
                                      </m:ctrlPr>
                                    </m:accPr>
                                    <m:e>
                                      <m:r>
                                        <a:rPr lang="pl-PL" i="1">
                                          <a:solidFill>
                                            <a:srgbClr val="FF0000"/>
                                          </a:solidFill>
                                          <a:latin typeface="Cambria Math" panose="02040503050406030204" pitchFamily="18" charset="0"/>
                                        </a:rPr>
                                        <m:t>𝑣</m:t>
                                      </m:r>
                                    </m:e>
                                  </m:acc>
                                  <m:d>
                                    <m:dPr>
                                      <m:ctrlPr>
                                        <a:rPr lang="pl-PL" i="1">
                                          <a:solidFill>
                                            <a:srgbClr val="FF0000"/>
                                          </a:solidFill>
                                          <a:latin typeface="Cambria Math" panose="02040503050406030204" pitchFamily="18" charset="0"/>
                                        </a:rPr>
                                      </m:ctrlPr>
                                    </m:dPr>
                                    <m:e>
                                      <m:r>
                                        <a:rPr lang="pl-PL" i="1">
                                          <a:solidFill>
                                            <a:srgbClr val="FF0000"/>
                                          </a:solidFill>
                                          <a:latin typeface="Cambria Math" panose="02040503050406030204" pitchFamily="18" charset="0"/>
                                        </a:rPr>
                                        <m:t>0</m:t>
                                      </m:r>
                                    </m:e>
                                  </m:d>
                                  <m:r>
                                    <a:rPr lang="pl-PL" i="1">
                                      <a:solidFill>
                                        <a:srgbClr val="FF0000"/>
                                      </a:solidFill>
                                      <a:latin typeface="Cambria Math" panose="02040503050406030204" pitchFamily="18" charset="0"/>
                                      <a:ea typeface="Cambria Math" panose="02040503050406030204" pitchFamily="18" charset="0"/>
                                    </a:rPr>
                                    <m:t>∙</m:t>
                                  </m:r>
                                  <m:acc>
                                    <m:accPr>
                                      <m:chr m:val="̅"/>
                                      <m:ctrlPr>
                                        <a:rPr lang="pl-PL" i="1">
                                          <a:solidFill>
                                            <a:srgbClr val="FF0000"/>
                                          </a:solidFill>
                                          <a:latin typeface="Cambria Math" panose="02040503050406030204" pitchFamily="18" charset="0"/>
                                          <a:ea typeface="Cambria Math" panose="02040503050406030204" pitchFamily="18" charset="0"/>
                                        </a:rPr>
                                      </m:ctrlPr>
                                    </m:accPr>
                                    <m:e>
                                      <m:r>
                                        <a:rPr lang="pl-PL" i="1">
                                          <a:solidFill>
                                            <a:srgbClr val="FF0000"/>
                                          </a:solidFill>
                                          <a:latin typeface="Cambria Math" panose="02040503050406030204" pitchFamily="18" charset="0"/>
                                          <a:ea typeface="Cambria Math" panose="02040503050406030204" pitchFamily="18" charset="0"/>
                                        </a:rPr>
                                        <m:t>𝑣</m:t>
                                      </m:r>
                                    </m:e>
                                  </m:acc>
                                  <m:r>
                                    <a:rPr lang="pl-PL" i="1">
                                      <a:solidFill>
                                        <a:srgbClr val="FF0000"/>
                                      </a:solidFill>
                                      <a:latin typeface="Cambria Math" panose="02040503050406030204" pitchFamily="18" charset="0"/>
                                      <a:ea typeface="Cambria Math" panose="02040503050406030204" pitchFamily="18" charset="0"/>
                                    </a:rPr>
                                    <m:t> (</m:t>
                                  </m:r>
                                  <m:r>
                                    <a:rPr lang="pl-PL" i="1">
                                      <a:solidFill>
                                        <a:srgbClr val="FF0000"/>
                                      </a:solidFill>
                                      <a:latin typeface="Cambria Math" panose="02040503050406030204" pitchFamily="18" charset="0"/>
                                      <a:ea typeface="Cambria Math" panose="02040503050406030204" pitchFamily="18" charset="0"/>
                                    </a:rPr>
                                    <m:t>𝑡</m:t>
                                  </m:r>
                                  <m:r>
                                    <a:rPr lang="pl-PL" i="1">
                                      <a:solidFill>
                                        <a:srgbClr val="FF0000"/>
                                      </a:solidFill>
                                      <a:latin typeface="Cambria Math" panose="02040503050406030204" pitchFamily="18" charset="0"/>
                                      <a:ea typeface="Cambria Math" panose="02040503050406030204" pitchFamily="18" charset="0"/>
                                    </a:rPr>
                                    <m:t>)</m:t>
                                  </m:r>
                                </m:e>
                              </m:d>
                              <m:r>
                                <a:rPr lang="pl-PL" i="1">
                                  <a:solidFill>
                                    <a:srgbClr val="FF0000"/>
                                  </a:solidFill>
                                  <a:latin typeface="Cambria Math" panose="02040503050406030204" pitchFamily="18" charset="0"/>
                                </a:rPr>
                                <m:t>𝑑𝑡</m:t>
                              </m:r>
                            </m:e>
                          </m:nary>
                        </m:num>
                        <m:den>
                          <m:nary>
                            <m:naryPr>
                              <m:ctrlPr>
                                <a:rPr lang="pl-PL" i="1">
                                  <a:solidFill>
                                    <a:srgbClr val="FF0000"/>
                                  </a:solidFill>
                                  <a:latin typeface="Cambria Math" panose="02040503050406030204" pitchFamily="18" charset="0"/>
                                </a:rPr>
                              </m:ctrlPr>
                            </m:naryPr>
                            <m:sub>
                              <m:r>
                                <m:rPr>
                                  <m:brk m:alnAt="23"/>
                                </m:rPr>
                                <a:rPr lang="pl-PL" i="1">
                                  <a:solidFill>
                                    <a:srgbClr val="FF0000"/>
                                  </a:solidFill>
                                  <a:latin typeface="Cambria Math" panose="02040503050406030204" pitchFamily="18" charset="0"/>
                                </a:rPr>
                                <m:t>0</m:t>
                              </m:r>
                            </m:sub>
                            <m:sup>
                              <m:r>
                                <a:rPr lang="pl-PL" i="1">
                                  <a:solidFill>
                                    <a:srgbClr val="FF0000"/>
                                  </a:solidFill>
                                  <a:latin typeface="Cambria Math" panose="02040503050406030204" pitchFamily="18" charset="0"/>
                                  <a:ea typeface="Cambria Math" panose="02040503050406030204" pitchFamily="18" charset="0"/>
                                </a:rPr>
                                <m:t>∞</m:t>
                              </m:r>
                            </m:sup>
                            <m:e>
                              <m:d>
                                <m:dPr>
                                  <m:begChr m:val="⟨"/>
                                  <m:endChr m:val="⟩"/>
                                  <m:ctrlPr>
                                    <a:rPr lang="pl-PL" i="1">
                                      <a:solidFill>
                                        <a:srgbClr val="FF0000"/>
                                      </a:solidFill>
                                      <a:latin typeface="Cambria Math" panose="02040503050406030204" pitchFamily="18" charset="0"/>
                                    </a:rPr>
                                  </m:ctrlPr>
                                </m:dPr>
                                <m:e>
                                  <m:acc>
                                    <m:accPr>
                                      <m:chr m:val="̅"/>
                                      <m:ctrlPr>
                                        <a:rPr lang="pl-PL" i="1">
                                          <a:solidFill>
                                            <a:srgbClr val="FF0000"/>
                                          </a:solidFill>
                                          <a:latin typeface="Cambria Math" panose="02040503050406030204" pitchFamily="18" charset="0"/>
                                        </a:rPr>
                                      </m:ctrlPr>
                                    </m:accPr>
                                    <m:e>
                                      <m:r>
                                        <a:rPr lang="pl-PL" i="1">
                                          <a:solidFill>
                                            <a:srgbClr val="FF0000"/>
                                          </a:solidFill>
                                          <a:latin typeface="Cambria Math" panose="02040503050406030204" pitchFamily="18" charset="0"/>
                                        </a:rPr>
                                        <m:t>𝑣</m:t>
                                      </m:r>
                                    </m:e>
                                  </m:acc>
                                  <m:d>
                                    <m:dPr>
                                      <m:ctrlPr>
                                        <a:rPr lang="pl-PL" i="1">
                                          <a:solidFill>
                                            <a:srgbClr val="FF0000"/>
                                          </a:solidFill>
                                          <a:latin typeface="Cambria Math" panose="02040503050406030204" pitchFamily="18" charset="0"/>
                                        </a:rPr>
                                      </m:ctrlPr>
                                    </m:dPr>
                                    <m:e>
                                      <m:r>
                                        <a:rPr lang="pl-PL" i="1">
                                          <a:solidFill>
                                            <a:srgbClr val="FF0000"/>
                                          </a:solidFill>
                                          <a:latin typeface="Cambria Math" panose="02040503050406030204" pitchFamily="18" charset="0"/>
                                        </a:rPr>
                                        <m:t>0</m:t>
                                      </m:r>
                                    </m:e>
                                  </m:d>
                                  <m:r>
                                    <a:rPr lang="pl-PL" i="1">
                                      <a:solidFill>
                                        <a:srgbClr val="FF0000"/>
                                      </a:solidFill>
                                      <a:latin typeface="Cambria Math" panose="02040503050406030204" pitchFamily="18" charset="0"/>
                                      <a:ea typeface="Cambria Math" panose="02040503050406030204" pitchFamily="18" charset="0"/>
                                    </a:rPr>
                                    <m:t>∙</m:t>
                                  </m:r>
                                  <m:acc>
                                    <m:accPr>
                                      <m:chr m:val="̅"/>
                                      <m:ctrlPr>
                                        <a:rPr lang="pl-PL" i="1">
                                          <a:solidFill>
                                            <a:srgbClr val="FF0000"/>
                                          </a:solidFill>
                                          <a:latin typeface="Cambria Math" panose="02040503050406030204" pitchFamily="18" charset="0"/>
                                          <a:ea typeface="Cambria Math" panose="02040503050406030204" pitchFamily="18" charset="0"/>
                                        </a:rPr>
                                      </m:ctrlPr>
                                    </m:accPr>
                                    <m:e>
                                      <m:r>
                                        <a:rPr lang="pl-PL" i="1">
                                          <a:solidFill>
                                            <a:srgbClr val="FF0000"/>
                                          </a:solidFill>
                                          <a:latin typeface="Cambria Math" panose="02040503050406030204" pitchFamily="18" charset="0"/>
                                          <a:ea typeface="Cambria Math" panose="02040503050406030204" pitchFamily="18" charset="0"/>
                                        </a:rPr>
                                        <m:t>𝑣</m:t>
                                      </m:r>
                                    </m:e>
                                  </m:acc>
                                  <m:r>
                                    <a:rPr lang="pl-PL" i="1">
                                      <a:solidFill>
                                        <a:srgbClr val="FF0000"/>
                                      </a:solidFill>
                                      <a:latin typeface="Cambria Math" panose="02040503050406030204" pitchFamily="18" charset="0"/>
                                      <a:ea typeface="Cambria Math" panose="02040503050406030204" pitchFamily="18" charset="0"/>
                                    </a:rPr>
                                    <m:t> (</m:t>
                                  </m:r>
                                  <m:r>
                                    <a:rPr lang="pl-PL" i="1">
                                      <a:solidFill>
                                        <a:srgbClr val="FF0000"/>
                                      </a:solidFill>
                                      <a:latin typeface="Cambria Math" panose="02040503050406030204" pitchFamily="18" charset="0"/>
                                      <a:ea typeface="Cambria Math" panose="02040503050406030204" pitchFamily="18" charset="0"/>
                                    </a:rPr>
                                    <m:t>𝑡</m:t>
                                  </m:r>
                                  <m:r>
                                    <a:rPr lang="pl-PL" i="1">
                                      <a:solidFill>
                                        <a:srgbClr val="FF0000"/>
                                      </a:solidFill>
                                      <a:latin typeface="Cambria Math" panose="02040503050406030204" pitchFamily="18" charset="0"/>
                                      <a:ea typeface="Cambria Math" panose="02040503050406030204" pitchFamily="18" charset="0"/>
                                    </a:rPr>
                                    <m:t>)</m:t>
                                  </m:r>
                                </m:e>
                              </m:d>
                              <m:r>
                                <a:rPr lang="pl-PL" i="1">
                                  <a:solidFill>
                                    <a:srgbClr val="FF0000"/>
                                  </a:solidFill>
                                  <a:latin typeface="Cambria Math" panose="02040503050406030204" pitchFamily="18" charset="0"/>
                                </a:rPr>
                                <m:t>𝑑𝑡</m:t>
                              </m:r>
                            </m:e>
                          </m:nary>
                          <m:r>
                            <a:rPr lang="pl-PL" b="0" i="1" smtClean="0">
                              <a:solidFill>
                                <a:srgbClr val="FF0000"/>
                              </a:solidFill>
                              <a:latin typeface="Cambria Math" panose="02040503050406030204" pitchFamily="18" charset="0"/>
                            </a:rPr>
                            <m:t>+</m:t>
                          </m:r>
                          <m:f>
                            <m:fPr>
                              <m:ctrlPr>
                                <a:rPr lang="pl-PL" i="1">
                                  <a:solidFill>
                                    <a:srgbClr val="FF0000"/>
                                  </a:solidFill>
                                  <a:latin typeface="Cambria Math" panose="02040503050406030204" pitchFamily="18" charset="0"/>
                                </a:rPr>
                              </m:ctrlPr>
                            </m:fPr>
                            <m:num>
                              <m:r>
                                <a:rPr lang="pl-PL" i="1">
                                  <a:solidFill>
                                    <a:srgbClr val="FF0000"/>
                                  </a:solidFill>
                                  <a:latin typeface="Cambria Math" panose="02040503050406030204" pitchFamily="18" charset="0"/>
                                </a:rPr>
                                <m:t>1</m:t>
                              </m:r>
                            </m:num>
                            <m:den>
                              <m:r>
                                <a:rPr lang="pl-PL" b="0" i="1" smtClean="0">
                                  <a:solidFill>
                                    <a:srgbClr val="FF0000"/>
                                  </a:solidFill>
                                  <a:latin typeface="Cambria Math" panose="02040503050406030204" pitchFamily="18" charset="0"/>
                                </a:rPr>
                                <m:t>𝑁</m:t>
                              </m:r>
                            </m:den>
                          </m:f>
                          <m:nary>
                            <m:naryPr>
                              <m:ctrlPr>
                                <a:rPr lang="pl-PL" i="1">
                                  <a:solidFill>
                                    <a:srgbClr val="FF0000"/>
                                  </a:solidFill>
                                  <a:latin typeface="Cambria Math" panose="02040503050406030204" pitchFamily="18" charset="0"/>
                                </a:rPr>
                              </m:ctrlPr>
                            </m:naryPr>
                            <m:sub>
                              <m:r>
                                <m:rPr>
                                  <m:brk m:alnAt="23"/>
                                </m:rPr>
                                <a:rPr lang="pl-PL" i="1">
                                  <a:solidFill>
                                    <a:srgbClr val="FF0000"/>
                                  </a:solidFill>
                                  <a:latin typeface="Cambria Math" panose="02040503050406030204" pitchFamily="18" charset="0"/>
                                </a:rPr>
                                <m:t>0</m:t>
                              </m:r>
                            </m:sub>
                            <m:sup>
                              <m:r>
                                <a:rPr lang="pl-PL" i="1">
                                  <a:solidFill>
                                    <a:srgbClr val="FF0000"/>
                                  </a:solidFill>
                                  <a:latin typeface="Cambria Math" panose="02040503050406030204" pitchFamily="18" charset="0"/>
                                  <a:ea typeface="Cambria Math" panose="02040503050406030204" pitchFamily="18" charset="0"/>
                                </a:rPr>
                                <m:t>∞</m:t>
                              </m:r>
                            </m:sup>
                            <m:e>
                              <m:nary>
                                <m:naryPr>
                                  <m:chr m:val="∑"/>
                                  <m:ctrlPr>
                                    <a:rPr lang="pl-PL" i="1">
                                      <a:solidFill>
                                        <a:srgbClr val="FF0000"/>
                                      </a:solidFill>
                                      <a:latin typeface="Cambria Math" panose="02040503050406030204" pitchFamily="18" charset="0"/>
                                    </a:rPr>
                                  </m:ctrlPr>
                                </m:naryPr>
                                <m:sub>
                                  <m:r>
                                    <m:rPr>
                                      <m:brk m:alnAt="23"/>
                                    </m:rPr>
                                    <a:rPr lang="pl-PL" i="1">
                                      <a:solidFill>
                                        <a:srgbClr val="FF0000"/>
                                      </a:solidFill>
                                      <a:latin typeface="Cambria Math" panose="02040503050406030204" pitchFamily="18" charset="0"/>
                                    </a:rPr>
                                    <m:t>𝑖</m:t>
                                  </m:r>
                                  <m:r>
                                    <a:rPr lang="pl-PL" b="0" i="1" smtClean="0">
                                      <a:solidFill>
                                        <a:srgbClr val="FF0000"/>
                                      </a:solidFill>
                                      <a:latin typeface="Cambria Math" panose="02040503050406030204" pitchFamily="18" charset="0"/>
                                    </a:rPr>
                                    <m:t>≠</m:t>
                                  </m:r>
                                  <m:r>
                                    <a:rPr lang="pl-PL" i="1">
                                      <a:solidFill>
                                        <a:srgbClr val="FF0000"/>
                                      </a:solidFill>
                                      <a:latin typeface="Cambria Math" panose="02040503050406030204" pitchFamily="18" charset="0"/>
                                    </a:rPr>
                                    <m:t>𝑗</m:t>
                                  </m:r>
                                  <m:r>
                                    <a:rPr lang="pl-PL" i="1">
                                      <a:solidFill>
                                        <a:srgbClr val="FF0000"/>
                                      </a:solidFill>
                                      <a:latin typeface="Cambria Math" panose="02040503050406030204" pitchFamily="18" charset="0"/>
                                    </a:rPr>
                                    <m:t> </m:t>
                                  </m:r>
                                </m:sub>
                                <m:sup>
                                  <m:r>
                                    <a:rPr lang="pl-PL" i="1">
                                      <a:solidFill>
                                        <a:srgbClr val="FF0000"/>
                                      </a:solidFill>
                                      <a:latin typeface="Cambria Math" panose="02040503050406030204" pitchFamily="18" charset="0"/>
                                    </a:rPr>
                                    <m:t>1…</m:t>
                                  </m:r>
                                  <m:r>
                                    <a:rPr lang="pl-PL" i="1">
                                      <a:solidFill>
                                        <a:srgbClr val="FF0000"/>
                                      </a:solidFill>
                                      <a:latin typeface="Cambria Math" panose="02040503050406030204" pitchFamily="18" charset="0"/>
                                    </a:rPr>
                                    <m:t>𝑁</m:t>
                                  </m:r>
                                </m:sup>
                                <m:e>
                                  <m:d>
                                    <m:dPr>
                                      <m:begChr m:val="⟨"/>
                                      <m:endChr m:val="⟩"/>
                                      <m:ctrlPr>
                                        <a:rPr lang="pl-PL" i="1">
                                          <a:solidFill>
                                            <a:srgbClr val="FF0000"/>
                                          </a:solidFill>
                                          <a:latin typeface="Cambria Math" panose="02040503050406030204" pitchFamily="18" charset="0"/>
                                        </a:rPr>
                                      </m:ctrlPr>
                                    </m:dPr>
                                    <m:e>
                                      <m:sSub>
                                        <m:sSubPr>
                                          <m:ctrlPr>
                                            <a:rPr lang="pl-PL" i="1">
                                              <a:solidFill>
                                                <a:srgbClr val="FF0000"/>
                                              </a:solidFill>
                                              <a:latin typeface="Cambria Math" panose="02040503050406030204" pitchFamily="18" charset="0"/>
                                            </a:rPr>
                                          </m:ctrlPr>
                                        </m:sSubPr>
                                        <m:e>
                                          <m:acc>
                                            <m:accPr>
                                              <m:chr m:val="̅"/>
                                              <m:ctrlPr>
                                                <a:rPr lang="pl-PL" i="1">
                                                  <a:solidFill>
                                                    <a:srgbClr val="FF0000"/>
                                                  </a:solidFill>
                                                  <a:latin typeface="Cambria Math" panose="02040503050406030204" pitchFamily="18" charset="0"/>
                                                </a:rPr>
                                              </m:ctrlPr>
                                            </m:accPr>
                                            <m:e>
                                              <m:r>
                                                <a:rPr lang="pl-PL" i="1">
                                                  <a:solidFill>
                                                    <a:srgbClr val="FF0000"/>
                                                  </a:solidFill>
                                                  <a:latin typeface="Cambria Math" panose="02040503050406030204" pitchFamily="18" charset="0"/>
                                                </a:rPr>
                                                <m:t>𝑣</m:t>
                                              </m:r>
                                            </m:e>
                                          </m:acc>
                                        </m:e>
                                        <m:sub>
                                          <m:r>
                                            <a:rPr lang="pl-PL" i="1">
                                              <a:solidFill>
                                                <a:srgbClr val="FF0000"/>
                                              </a:solidFill>
                                              <a:latin typeface="Cambria Math" panose="02040503050406030204" pitchFamily="18" charset="0"/>
                                            </a:rPr>
                                            <m:t>𝑖</m:t>
                                          </m:r>
                                        </m:sub>
                                      </m:sSub>
                                      <m:d>
                                        <m:dPr>
                                          <m:ctrlPr>
                                            <a:rPr lang="pl-PL" i="1">
                                              <a:solidFill>
                                                <a:srgbClr val="FF0000"/>
                                              </a:solidFill>
                                              <a:latin typeface="Cambria Math" panose="02040503050406030204" pitchFamily="18" charset="0"/>
                                            </a:rPr>
                                          </m:ctrlPr>
                                        </m:dPr>
                                        <m:e>
                                          <m:r>
                                            <a:rPr lang="pl-PL" i="1">
                                              <a:solidFill>
                                                <a:srgbClr val="FF0000"/>
                                              </a:solidFill>
                                              <a:latin typeface="Cambria Math" panose="02040503050406030204" pitchFamily="18" charset="0"/>
                                            </a:rPr>
                                            <m:t>0</m:t>
                                          </m:r>
                                        </m:e>
                                      </m:d>
                                      <m:r>
                                        <a:rPr lang="pl-PL" i="1">
                                          <a:solidFill>
                                            <a:srgbClr val="FF0000"/>
                                          </a:solidFill>
                                          <a:latin typeface="Cambria Math" panose="02040503050406030204" pitchFamily="18" charset="0"/>
                                          <a:ea typeface="Cambria Math" panose="02040503050406030204" pitchFamily="18" charset="0"/>
                                        </a:rPr>
                                        <m:t>∙</m:t>
                                      </m:r>
                                      <m:sSub>
                                        <m:sSubPr>
                                          <m:ctrlPr>
                                            <a:rPr lang="pl-PL" i="1">
                                              <a:solidFill>
                                                <a:srgbClr val="FF0000"/>
                                              </a:solidFill>
                                              <a:latin typeface="Cambria Math" panose="02040503050406030204" pitchFamily="18" charset="0"/>
                                              <a:ea typeface="Cambria Math" panose="02040503050406030204" pitchFamily="18" charset="0"/>
                                            </a:rPr>
                                          </m:ctrlPr>
                                        </m:sSubPr>
                                        <m:e>
                                          <m:acc>
                                            <m:accPr>
                                              <m:chr m:val="̅"/>
                                              <m:ctrlPr>
                                                <a:rPr lang="pl-PL" i="1">
                                                  <a:solidFill>
                                                    <a:srgbClr val="FF0000"/>
                                                  </a:solidFill>
                                                  <a:latin typeface="Cambria Math" panose="02040503050406030204" pitchFamily="18" charset="0"/>
                                                  <a:ea typeface="Cambria Math" panose="02040503050406030204" pitchFamily="18" charset="0"/>
                                                </a:rPr>
                                              </m:ctrlPr>
                                            </m:accPr>
                                            <m:e>
                                              <m:r>
                                                <a:rPr lang="pl-PL" i="1">
                                                  <a:solidFill>
                                                    <a:srgbClr val="FF0000"/>
                                                  </a:solidFill>
                                                  <a:latin typeface="Cambria Math" panose="02040503050406030204" pitchFamily="18" charset="0"/>
                                                  <a:ea typeface="Cambria Math" panose="02040503050406030204" pitchFamily="18" charset="0"/>
                                                </a:rPr>
                                                <m:t>𝑣</m:t>
                                              </m:r>
                                            </m:e>
                                          </m:acc>
                                        </m:e>
                                        <m:sub>
                                          <m:r>
                                            <a:rPr lang="pl-PL" i="1">
                                              <a:solidFill>
                                                <a:srgbClr val="FF0000"/>
                                              </a:solidFill>
                                              <a:latin typeface="Cambria Math" panose="02040503050406030204" pitchFamily="18" charset="0"/>
                                            </a:rPr>
                                            <m:t>𝑗</m:t>
                                          </m:r>
                                        </m:sub>
                                      </m:sSub>
                                      <m:r>
                                        <a:rPr lang="pl-PL" i="1">
                                          <a:solidFill>
                                            <a:srgbClr val="FF0000"/>
                                          </a:solidFill>
                                          <a:latin typeface="Cambria Math" panose="02040503050406030204" pitchFamily="18" charset="0"/>
                                          <a:ea typeface="Cambria Math" panose="02040503050406030204" pitchFamily="18" charset="0"/>
                                        </a:rPr>
                                        <m:t>(</m:t>
                                      </m:r>
                                      <m:r>
                                        <a:rPr lang="pl-PL" i="1">
                                          <a:solidFill>
                                            <a:srgbClr val="FF0000"/>
                                          </a:solidFill>
                                          <a:latin typeface="Cambria Math" panose="02040503050406030204" pitchFamily="18" charset="0"/>
                                          <a:ea typeface="Cambria Math" panose="02040503050406030204" pitchFamily="18" charset="0"/>
                                        </a:rPr>
                                        <m:t>𝑡</m:t>
                                      </m:r>
                                      <m:r>
                                        <a:rPr lang="pl-PL" i="1">
                                          <a:solidFill>
                                            <a:srgbClr val="FF0000"/>
                                          </a:solidFill>
                                          <a:latin typeface="Cambria Math" panose="02040503050406030204" pitchFamily="18" charset="0"/>
                                          <a:ea typeface="Cambria Math" panose="02040503050406030204" pitchFamily="18" charset="0"/>
                                        </a:rPr>
                                        <m:t>)</m:t>
                                      </m:r>
                                    </m:e>
                                  </m:d>
                                  <m:r>
                                    <a:rPr lang="pl-PL" i="1">
                                      <a:solidFill>
                                        <a:srgbClr val="FF0000"/>
                                      </a:solidFill>
                                      <a:latin typeface="Cambria Math" panose="02040503050406030204" pitchFamily="18" charset="0"/>
                                    </a:rPr>
                                    <m:t>𝑑𝑡</m:t>
                                  </m:r>
                                </m:e>
                              </m:nary>
                            </m:e>
                          </m:nary>
                        </m:den>
                      </m:f>
                    </m:oMath>
                  </m:oMathPara>
                </a14:m>
                <a:endParaRPr lang="pl-PL" dirty="0">
                  <a:solidFill>
                    <a:srgbClr val="FF0000"/>
                  </a:solidFill>
                </a:endParaRPr>
              </a:p>
            </p:txBody>
          </p:sp>
        </mc:Choice>
        <mc:Fallback xmlns="">
          <p:sp>
            <p:nvSpPr>
              <p:cNvPr id="19" name="TextBox 18">
                <a:extLst>
                  <a:ext uri="{FF2B5EF4-FFF2-40B4-BE49-F238E27FC236}">
                    <a16:creationId xmlns:a16="http://schemas.microsoft.com/office/drawing/2014/main" id="{41D024C9-FAF9-1981-0BAB-451C8F1786F4}"/>
                  </a:ext>
                </a:extLst>
              </p:cNvPr>
              <p:cNvSpPr txBox="1">
                <a:spLocks noRot="1" noChangeAspect="1" noMove="1" noResize="1" noEditPoints="1" noAdjustHandles="1" noChangeArrowheads="1" noChangeShapeType="1" noTextEdit="1"/>
              </p:cNvSpPr>
              <p:nvPr/>
            </p:nvSpPr>
            <p:spPr>
              <a:xfrm>
                <a:off x="6493010" y="4021881"/>
                <a:ext cx="5549465" cy="833370"/>
              </a:xfrm>
              <a:prstGeom prst="rect">
                <a:avLst/>
              </a:prstGeom>
              <a:blipFill>
                <a:blip r:embed="rId4"/>
                <a:stretch>
                  <a:fillRect/>
                </a:stretch>
              </a:blipFill>
            </p:spPr>
            <p:txBody>
              <a:bodyPr/>
              <a:lstStyle/>
              <a:p>
                <a:r>
                  <a:rPr lang="pl-PL">
                    <a:noFill/>
                  </a:rPr>
                  <a:t> </a:t>
                </a:r>
              </a:p>
            </p:txBody>
          </p:sp>
        </mc:Fallback>
      </mc:AlternateContent>
      <p:sp>
        <p:nvSpPr>
          <p:cNvPr id="20" name="TextBox 19">
            <a:extLst>
              <a:ext uri="{FF2B5EF4-FFF2-40B4-BE49-F238E27FC236}">
                <a16:creationId xmlns:a16="http://schemas.microsoft.com/office/drawing/2014/main" id="{A8FC6E94-5278-3F56-79C0-74B38CAE1993}"/>
              </a:ext>
            </a:extLst>
          </p:cNvPr>
          <p:cNvSpPr txBox="1"/>
          <p:nvPr/>
        </p:nvSpPr>
        <p:spPr>
          <a:xfrm>
            <a:off x="6390834" y="5210077"/>
            <a:ext cx="5753818" cy="1200329"/>
          </a:xfrm>
          <a:prstGeom prst="rect">
            <a:avLst/>
          </a:prstGeom>
          <a:noFill/>
        </p:spPr>
        <p:txBody>
          <a:bodyPr wrap="square" rtlCol="0">
            <a:spAutoFit/>
          </a:bodyPr>
          <a:lstStyle/>
          <a:p>
            <a:r>
              <a:rPr lang="pl-PL" i="1" dirty="0"/>
              <a:t>The </a:t>
            </a:r>
            <a:r>
              <a:rPr lang="pl-PL" i="1" dirty="0" err="1"/>
              <a:t>experimental</a:t>
            </a:r>
            <a:r>
              <a:rPr lang="pl-PL" i="1" dirty="0"/>
              <a:t> </a:t>
            </a:r>
            <a:r>
              <a:rPr lang="pl-PL" i="1" dirty="0" err="1"/>
              <a:t>finding</a:t>
            </a:r>
            <a:r>
              <a:rPr lang="pl-PL" i="1" dirty="0"/>
              <a:t> </a:t>
            </a:r>
            <a:r>
              <a:rPr lang="pl-PL" i="1" dirty="0" err="1"/>
              <a:t>that</a:t>
            </a:r>
            <a:r>
              <a:rPr lang="pl-PL" i="1" dirty="0"/>
              <a:t> the </a:t>
            </a:r>
            <a:r>
              <a:rPr lang="pl-PL" i="1" dirty="0" err="1"/>
              <a:t>value</a:t>
            </a:r>
            <a:r>
              <a:rPr lang="pl-PL" i="1" dirty="0"/>
              <a:t> of H</a:t>
            </a:r>
            <a:r>
              <a:rPr lang="pl-PL" i="1" baseline="-25000" dirty="0"/>
              <a:t>R</a:t>
            </a:r>
            <a:r>
              <a:rPr lang="pl-PL" i="1" dirty="0"/>
              <a:t> </a:t>
            </a:r>
            <a:r>
              <a:rPr lang="pl-PL" i="1" dirty="0" err="1"/>
              <a:t>is</a:t>
            </a:r>
            <a:r>
              <a:rPr lang="pl-PL" i="1" dirty="0"/>
              <a:t> </a:t>
            </a:r>
            <a:r>
              <a:rPr lang="pl-PL" i="1" dirty="0" err="1"/>
              <a:t>considerably</a:t>
            </a:r>
            <a:r>
              <a:rPr lang="pl-PL" i="1" dirty="0"/>
              <a:t> </a:t>
            </a:r>
            <a:r>
              <a:rPr lang="pl-PL" i="1" dirty="0" err="1"/>
              <a:t>smaller</a:t>
            </a:r>
            <a:r>
              <a:rPr lang="pl-PL" i="1" dirty="0"/>
              <a:t> </a:t>
            </a:r>
            <a:r>
              <a:rPr lang="pl-PL" i="1" dirty="0" err="1"/>
              <a:t>than</a:t>
            </a:r>
            <a:r>
              <a:rPr lang="pl-PL" i="1" dirty="0"/>
              <a:t> unity </a:t>
            </a:r>
            <a:r>
              <a:rPr lang="pl-PL" i="1" dirty="0" err="1"/>
              <a:t>proves</a:t>
            </a:r>
            <a:r>
              <a:rPr lang="pl-PL" i="1" dirty="0"/>
              <a:t> the </a:t>
            </a:r>
            <a:r>
              <a:rPr lang="pl-PL" i="1" dirty="0" err="1"/>
              <a:t>importance</a:t>
            </a:r>
            <a:r>
              <a:rPr lang="pl-PL" i="1" dirty="0"/>
              <a:t> of the cross </a:t>
            </a:r>
            <a:r>
              <a:rPr lang="pl-PL" i="1" dirty="0" err="1"/>
              <a:t>terms</a:t>
            </a:r>
            <a:r>
              <a:rPr lang="pl-PL" i="1" dirty="0"/>
              <a:t> in the </a:t>
            </a:r>
            <a:r>
              <a:rPr lang="pl-PL" i="1" dirty="0" err="1"/>
              <a:t>velocity</a:t>
            </a:r>
            <a:r>
              <a:rPr lang="pl-PL" i="1" dirty="0"/>
              <a:t> </a:t>
            </a:r>
            <a:r>
              <a:rPr lang="pl-PL" i="1" dirty="0" err="1"/>
              <a:t>correlation</a:t>
            </a:r>
            <a:r>
              <a:rPr lang="pl-PL" i="1" dirty="0"/>
              <a:t> </a:t>
            </a:r>
            <a:r>
              <a:rPr lang="pl-PL" i="1" dirty="0" err="1"/>
              <a:t>function</a:t>
            </a:r>
            <a:endParaRPr lang="pl-PL" i="1" dirty="0"/>
          </a:p>
        </p:txBody>
      </p:sp>
      <p:sp>
        <p:nvSpPr>
          <p:cNvPr id="22" name="Oval 21">
            <a:extLst>
              <a:ext uri="{FF2B5EF4-FFF2-40B4-BE49-F238E27FC236}">
                <a16:creationId xmlns:a16="http://schemas.microsoft.com/office/drawing/2014/main" id="{4254A2A6-7FBF-B39E-D5E3-0F8547782B5B}"/>
              </a:ext>
            </a:extLst>
          </p:cNvPr>
          <p:cNvSpPr/>
          <p:nvPr/>
        </p:nvSpPr>
        <p:spPr>
          <a:xfrm>
            <a:off x="10708020" y="1597744"/>
            <a:ext cx="644342" cy="83490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n w="0"/>
              <a:solidFill>
                <a:schemeClr val="tx1"/>
              </a:solidFill>
              <a:effectLst>
                <a:outerShdw blurRad="38100" dist="19050" dir="2700000" algn="tl" rotWithShape="0">
                  <a:schemeClr val="dk1">
                    <a:alpha val="40000"/>
                  </a:schemeClr>
                </a:outerShdw>
              </a:effectLst>
            </a:endParaRPr>
          </a:p>
        </p:txBody>
      </p:sp>
      <p:sp>
        <p:nvSpPr>
          <p:cNvPr id="23" name="Arrow: Down 22">
            <a:extLst>
              <a:ext uri="{FF2B5EF4-FFF2-40B4-BE49-F238E27FC236}">
                <a16:creationId xmlns:a16="http://schemas.microsoft.com/office/drawing/2014/main" id="{4D63DA40-01BE-3D72-8B53-398457F5DFB1}"/>
              </a:ext>
            </a:extLst>
          </p:cNvPr>
          <p:cNvSpPr/>
          <p:nvPr/>
        </p:nvSpPr>
        <p:spPr>
          <a:xfrm rot="14762244">
            <a:off x="9989154" y="2011531"/>
            <a:ext cx="362309" cy="1208536"/>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24" name="TextBox 23">
            <a:extLst>
              <a:ext uri="{FF2B5EF4-FFF2-40B4-BE49-F238E27FC236}">
                <a16:creationId xmlns:a16="http://schemas.microsoft.com/office/drawing/2014/main" id="{1A790C5C-74A4-16BE-3DEE-3900E9863815}"/>
              </a:ext>
            </a:extLst>
          </p:cNvPr>
          <p:cNvSpPr txBox="1"/>
          <p:nvPr/>
        </p:nvSpPr>
        <p:spPr>
          <a:xfrm>
            <a:off x="6875017" y="3013537"/>
            <a:ext cx="4675517" cy="923330"/>
          </a:xfrm>
          <a:prstGeom prst="rect">
            <a:avLst/>
          </a:prstGeom>
          <a:noFill/>
        </p:spPr>
        <p:txBody>
          <a:bodyPr wrap="square" rtlCol="0">
            <a:spAutoFit/>
          </a:bodyPr>
          <a:lstStyle/>
          <a:p>
            <a:r>
              <a:rPr lang="pl-PL" dirty="0" err="1"/>
              <a:t>This</a:t>
            </a:r>
            <a:r>
              <a:rPr lang="pl-PL" dirty="0"/>
              <a:t> </a:t>
            </a:r>
            <a:r>
              <a:rPr lang="pl-PL" dirty="0" err="1"/>
              <a:t>denotes</a:t>
            </a:r>
            <a:r>
              <a:rPr lang="pl-PL" dirty="0"/>
              <a:t> the </a:t>
            </a:r>
            <a:r>
              <a:rPr lang="pl-PL" dirty="0" err="1"/>
              <a:t>vectorial</a:t>
            </a:r>
            <a:r>
              <a:rPr lang="pl-PL" dirty="0"/>
              <a:t> </a:t>
            </a:r>
            <a:r>
              <a:rPr lang="pl-PL" dirty="0" err="1"/>
              <a:t>velocity</a:t>
            </a:r>
            <a:r>
              <a:rPr lang="pl-PL" dirty="0"/>
              <a:t> of </a:t>
            </a:r>
            <a:r>
              <a:rPr lang="pl-PL" dirty="0" err="1"/>
              <a:t>ion</a:t>
            </a:r>
            <a:r>
              <a:rPr lang="pl-PL" dirty="0"/>
              <a:t> </a:t>
            </a:r>
            <a:r>
              <a:rPr lang="pl-PL" dirty="0" err="1"/>
              <a:t>number</a:t>
            </a:r>
            <a:r>
              <a:rPr lang="pl-PL" dirty="0"/>
              <a:t> j </a:t>
            </a:r>
            <a:r>
              <a:rPr lang="pl-PL" dirty="0" err="1"/>
              <a:t>at</a:t>
            </a:r>
            <a:r>
              <a:rPr lang="pl-PL" dirty="0"/>
              <a:t> </a:t>
            </a:r>
            <a:r>
              <a:rPr lang="pl-PL" dirty="0" err="1"/>
              <a:t>time</a:t>
            </a:r>
            <a:r>
              <a:rPr lang="pl-PL" dirty="0"/>
              <a:t> t and N </a:t>
            </a:r>
            <a:r>
              <a:rPr lang="pl-PL" dirty="0" err="1"/>
              <a:t>is</a:t>
            </a:r>
            <a:r>
              <a:rPr lang="pl-PL" dirty="0"/>
              <a:t> the numer of MOBILE IONS in the system.</a:t>
            </a:r>
          </a:p>
        </p:txBody>
      </p:sp>
    </p:spTree>
    <p:extLst>
      <p:ext uri="{BB962C8B-B14F-4D97-AF65-F5344CB8AC3E}">
        <p14:creationId xmlns:p14="http://schemas.microsoft.com/office/powerpoint/2010/main" val="1849297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EDB50C6-145B-5758-00DA-AE3DD585303C}"/>
              </a:ext>
            </a:extLst>
          </p:cNvPr>
          <p:cNvPicPr>
            <a:picLocks noGrp="1" noChangeAspect="1"/>
          </p:cNvPicPr>
          <p:nvPr>
            <p:ph idx="4294967295"/>
          </p:nvPr>
        </p:nvPicPr>
        <p:blipFill>
          <a:blip r:embed="rId2"/>
          <a:stretch>
            <a:fillRect/>
          </a:stretch>
        </p:blipFill>
        <p:spPr>
          <a:xfrm>
            <a:off x="2281883" y="3660583"/>
            <a:ext cx="7212013" cy="1419225"/>
          </a:xfrm>
        </p:spPr>
      </p:pic>
      <p:pic>
        <p:nvPicPr>
          <p:cNvPr id="5" name="Picture 4">
            <a:extLst>
              <a:ext uri="{FF2B5EF4-FFF2-40B4-BE49-F238E27FC236}">
                <a16:creationId xmlns:a16="http://schemas.microsoft.com/office/drawing/2014/main" id="{3CB06F8A-732E-6A8C-E712-14AFEFD63BCE}"/>
              </a:ext>
            </a:extLst>
          </p:cNvPr>
          <p:cNvPicPr>
            <a:picLocks noChangeAspect="1"/>
          </p:cNvPicPr>
          <p:nvPr/>
        </p:nvPicPr>
        <p:blipFill>
          <a:blip r:embed="rId3"/>
          <a:stretch>
            <a:fillRect/>
          </a:stretch>
        </p:blipFill>
        <p:spPr>
          <a:xfrm>
            <a:off x="2281883" y="328932"/>
            <a:ext cx="7068536" cy="1571844"/>
          </a:xfrm>
          <a:prstGeom prst="rect">
            <a:avLst/>
          </a:prstGeom>
        </p:spPr>
      </p:pic>
      <p:pic>
        <p:nvPicPr>
          <p:cNvPr id="7" name="Picture 6">
            <a:extLst>
              <a:ext uri="{FF2B5EF4-FFF2-40B4-BE49-F238E27FC236}">
                <a16:creationId xmlns:a16="http://schemas.microsoft.com/office/drawing/2014/main" id="{308DC45A-345D-9583-F8FB-ADD20C17616C}"/>
              </a:ext>
            </a:extLst>
          </p:cNvPr>
          <p:cNvPicPr>
            <a:picLocks noChangeAspect="1"/>
          </p:cNvPicPr>
          <p:nvPr/>
        </p:nvPicPr>
        <p:blipFill>
          <a:blip r:embed="rId4"/>
          <a:stretch>
            <a:fillRect/>
          </a:stretch>
        </p:blipFill>
        <p:spPr>
          <a:xfrm>
            <a:off x="2272356" y="2078432"/>
            <a:ext cx="7078063" cy="1495634"/>
          </a:xfrm>
          <a:prstGeom prst="rect">
            <a:avLst/>
          </a:prstGeom>
        </p:spPr>
      </p:pic>
      <p:pic>
        <p:nvPicPr>
          <p:cNvPr id="11" name="Picture 10">
            <a:extLst>
              <a:ext uri="{FF2B5EF4-FFF2-40B4-BE49-F238E27FC236}">
                <a16:creationId xmlns:a16="http://schemas.microsoft.com/office/drawing/2014/main" id="{319C2D79-5A17-9FEC-F5F1-6145D78CFC8A}"/>
              </a:ext>
            </a:extLst>
          </p:cNvPr>
          <p:cNvPicPr>
            <a:picLocks noChangeAspect="1"/>
          </p:cNvPicPr>
          <p:nvPr/>
        </p:nvPicPr>
        <p:blipFill>
          <a:blip r:embed="rId5"/>
          <a:stretch>
            <a:fillRect/>
          </a:stretch>
        </p:blipFill>
        <p:spPr>
          <a:xfrm>
            <a:off x="3520596" y="5166325"/>
            <a:ext cx="4734586" cy="1562318"/>
          </a:xfrm>
          <a:prstGeom prst="rect">
            <a:avLst/>
          </a:prstGeom>
        </p:spPr>
      </p:pic>
      <p:sp>
        <p:nvSpPr>
          <p:cNvPr id="14" name="TextBox 13">
            <a:extLst>
              <a:ext uri="{FF2B5EF4-FFF2-40B4-BE49-F238E27FC236}">
                <a16:creationId xmlns:a16="http://schemas.microsoft.com/office/drawing/2014/main" id="{94575715-4197-A484-493E-6165B3ADA3A2}"/>
              </a:ext>
            </a:extLst>
          </p:cNvPr>
          <p:cNvSpPr txBox="1"/>
          <p:nvPr/>
        </p:nvSpPr>
        <p:spPr>
          <a:xfrm>
            <a:off x="992038" y="655608"/>
            <a:ext cx="1069675" cy="369332"/>
          </a:xfrm>
          <a:prstGeom prst="rect">
            <a:avLst/>
          </a:prstGeom>
          <a:noFill/>
        </p:spPr>
        <p:txBody>
          <a:bodyPr wrap="square" rtlCol="0">
            <a:spAutoFit/>
          </a:bodyPr>
          <a:lstStyle/>
          <a:p>
            <a:r>
              <a:rPr lang="pl-PL" dirty="0"/>
              <a:t>1.</a:t>
            </a:r>
          </a:p>
        </p:txBody>
      </p:sp>
      <p:sp>
        <p:nvSpPr>
          <p:cNvPr id="15" name="TextBox 14">
            <a:extLst>
              <a:ext uri="{FF2B5EF4-FFF2-40B4-BE49-F238E27FC236}">
                <a16:creationId xmlns:a16="http://schemas.microsoft.com/office/drawing/2014/main" id="{E7C900CE-591B-AD25-4215-05DFB26FEFC1}"/>
              </a:ext>
            </a:extLst>
          </p:cNvPr>
          <p:cNvSpPr txBox="1"/>
          <p:nvPr/>
        </p:nvSpPr>
        <p:spPr>
          <a:xfrm>
            <a:off x="957533" y="2078432"/>
            <a:ext cx="992038" cy="369332"/>
          </a:xfrm>
          <a:prstGeom prst="rect">
            <a:avLst/>
          </a:prstGeom>
          <a:noFill/>
        </p:spPr>
        <p:txBody>
          <a:bodyPr wrap="square" rtlCol="0">
            <a:spAutoFit/>
          </a:bodyPr>
          <a:lstStyle/>
          <a:p>
            <a:r>
              <a:rPr lang="pl-PL" dirty="0"/>
              <a:t>2.</a:t>
            </a:r>
          </a:p>
        </p:txBody>
      </p:sp>
      <p:sp>
        <p:nvSpPr>
          <p:cNvPr id="16" name="TextBox 15">
            <a:extLst>
              <a:ext uri="{FF2B5EF4-FFF2-40B4-BE49-F238E27FC236}">
                <a16:creationId xmlns:a16="http://schemas.microsoft.com/office/drawing/2014/main" id="{60EDEDEA-F641-5B2F-BFEE-5DB50C7E65D7}"/>
              </a:ext>
            </a:extLst>
          </p:cNvPr>
          <p:cNvSpPr txBox="1"/>
          <p:nvPr/>
        </p:nvSpPr>
        <p:spPr>
          <a:xfrm>
            <a:off x="942084" y="3769744"/>
            <a:ext cx="992038" cy="369332"/>
          </a:xfrm>
          <a:prstGeom prst="rect">
            <a:avLst/>
          </a:prstGeom>
          <a:noFill/>
        </p:spPr>
        <p:txBody>
          <a:bodyPr wrap="square" rtlCol="0">
            <a:spAutoFit/>
          </a:bodyPr>
          <a:lstStyle/>
          <a:p>
            <a:r>
              <a:rPr lang="pl-PL" dirty="0"/>
              <a:t>n.</a:t>
            </a:r>
          </a:p>
        </p:txBody>
      </p:sp>
      <p:sp>
        <p:nvSpPr>
          <p:cNvPr id="4" name="Arrow: Right 3">
            <a:extLst>
              <a:ext uri="{FF2B5EF4-FFF2-40B4-BE49-F238E27FC236}">
                <a16:creationId xmlns:a16="http://schemas.microsoft.com/office/drawing/2014/main" id="{085D3050-510A-60AF-FFA1-8A2B3A08EBF7}"/>
              </a:ext>
            </a:extLst>
          </p:cNvPr>
          <p:cNvSpPr/>
          <p:nvPr/>
        </p:nvSpPr>
        <p:spPr>
          <a:xfrm rot="1036335">
            <a:off x="1807805" y="5026787"/>
            <a:ext cx="3038505" cy="374735"/>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pl-PL"/>
          </a:p>
        </p:txBody>
      </p:sp>
      <p:sp>
        <p:nvSpPr>
          <p:cNvPr id="6" name="TextBox 5">
            <a:extLst>
              <a:ext uri="{FF2B5EF4-FFF2-40B4-BE49-F238E27FC236}">
                <a16:creationId xmlns:a16="http://schemas.microsoft.com/office/drawing/2014/main" id="{AC3B3D71-F611-3954-35C4-4109FF10B3AC}"/>
              </a:ext>
            </a:extLst>
          </p:cNvPr>
          <p:cNvSpPr txBox="1"/>
          <p:nvPr/>
        </p:nvSpPr>
        <p:spPr>
          <a:xfrm>
            <a:off x="0" y="4370195"/>
            <a:ext cx="2182483" cy="923330"/>
          </a:xfrm>
          <a:prstGeom prst="rect">
            <a:avLst/>
          </a:prstGeom>
          <a:noFill/>
        </p:spPr>
        <p:txBody>
          <a:bodyPr wrap="square" rtlCol="0">
            <a:spAutoFit/>
          </a:bodyPr>
          <a:lstStyle/>
          <a:p>
            <a:r>
              <a:rPr lang="pl-PL" b="1" dirty="0"/>
              <a:t>We </a:t>
            </a:r>
            <a:r>
              <a:rPr lang="pl-PL" b="1" dirty="0" err="1"/>
              <a:t>are</a:t>
            </a:r>
            <a:r>
              <a:rPr lang="pl-PL" b="1" dirty="0"/>
              <a:t> </a:t>
            </a:r>
            <a:r>
              <a:rPr lang="pl-PL" b="1" dirty="0" err="1"/>
              <a:t>dealing</a:t>
            </a:r>
            <a:r>
              <a:rPr lang="pl-PL" b="1" dirty="0"/>
              <a:t> with 3 </a:t>
            </a:r>
            <a:r>
              <a:rPr lang="pl-PL" b="1" dirty="0" err="1"/>
              <a:t>dimensions</a:t>
            </a:r>
            <a:endParaRPr lang="pl-PL" b="1" dirty="0"/>
          </a:p>
        </p:txBody>
      </p:sp>
      <p:sp>
        <p:nvSpPr>
          <p:cNvPr id="10" name="Oval 9">
            <a:extLst>
              <a:ext uri="{FF2B5EF4-FFF2-40B4-BE49-F238E27FC236}">
                <a16:creationId xmlns:a16="http://schemas.microsoft.com/office/drawing/2014/main" id="{C277C5B5-90FA-3471-37B5-23209BA52121}"/>
              </a:ext>
            </a:extLst>
          </p:cNvPr>
          <p:cNvSpPr/>
          <p:nvPr/>
        </p:nvSpPr>
        <p:spPr>
          <a:xfrm>
            <a:off x="4833431" y="5451894"/>
            <a:ext cx="316539" cy="9230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ln w="0"/>
              <a:solidFill>
                <a:schemeClr val="tx1"/>
              </a:solidFill>
              <a:effectLst>
                <a:outerShdw blurRad="38100" dist="19050" dir="2700000" algn="tl" rotWithShape="0">
                  <a:schemeClr val="dk1">
                    <a:alpha val="40000"/>
                  </a:schemeClr>
                </a:outerShdw>
              </a:effectLst>
            </a:endParaRPr>
          </a:p>
        </p:txBody>
      </p:sp>
      <p:sp>
        <p:nvSpPr>
          <p:cNvPr id="2" name="pole tekstowe 1">
            <a:extLst>
              <a:ext uri="{FF2B5EF4-FFF2-40B4-BE49-F238E27FC236}">
                <a16:creationId xmlns:a16="http://schemas.microsoft.com/office/drawing/2014/main" id="{B8354ED2-74DA-72BB-B9FA-0078FD80EB56}"/>
              </a:ext>
            </a:extLst>
          </p:cNvPr>
          <p:cNvSpPr txBox="1"/>
          <p:nvPr/>
        </p:nvSpPr>
        <p:spPr>
          <a:xfrm>
            <a:off x="9493896" y="1414732"/>
            <a:ext cx="2531327" cy="1477328"/>
          </a:xfrm>
          <a:prstGeom prst="rect">
            <a:avLst/>
          </a:prstGeom>
          <a:noFill/>
        </p:spPr>
        <p:txBody>
          <a:bodyPr wrap="square" rtlCol="0">
            <a:spAutoFit/>
          </a:bodyPr>
          <a:lstStyle/>
          <a:p>
            <a:r>
              <a:rPr lang="pl-PL" b="1" dirty="0" err="1"/>
              <a:t>Calculating</a:t>
            </a:r>
            <a:r>
              <a:rPr lang="pl-PL" b="1" dirty="0"/>
              <a:t> </a:t>
            </a:r>
            <a:r>
              <a:rPr lang="pl-PL" b="1" dirty="0" err="1"/>
              <a:t>velocity-velocity</a:t>
            </a:r>
            <a:r>
              <a:rPr lang="pl-PL" b="1" dirty="0"/>
              <a:t> </a:t>
            </a:r>
            <a:r>
              <a:rPr lang="pl-PL" b="1" dirty="0" err="1"/>
              <a:t>autocorrelation</a:t>
            </a:r>
            <a:r>
              <a:rPr lang="pl-PL" b="1" dirty="0"/>
              <a:t> </a:t>
            </a:r>
            <a:r>
              <a:rPr lang="pl-PL" b="1" dirty="0" err="1"/>
              <a:t>function</a:t>
            </a:r>
            <a:r>
              <a:rPr lang="pl-PL" b="1" dirty="0"/>
              <a:t> step by step</a:t>
            </a:r>
          </a:p>
        </p:txBody>
      </p:sp>
    </p:spTree>
    <p:extLst>
      <p:ext uri="{BB962C8B-B14F-4D97-AF65-F5344CB8AC3E}">
        <p14:creationId xmlns:p14="http://schemas.microsoft.com/office/powerpoint/2010/main" val="1904602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E982C-1441-74D1-BBEF-AB2CC5D4D85C}"/>
              </a:ext>
            </a:extLst>
          </p:cNvPr>
          <p:cNvSpPr txBox="1"/>
          <p:nvPr/>
        </p:nvSpPr>
        <p:spPr>
          <a:xfrm>
            <a:off x="267419" y="181155"/>
            <a:ext cx="11602528" cy="369332"/>
          </a:xfrm>
          <a:prstGeom prst="rect">
            <a:avLst/>
          </a:prstGeom>
          <a:noFill/>
        </p:spPr>
        <p:txBody>
          <a:bodyPr wrap="square" rtlCol="0">
            <a:spAutoFit/>
          </a:bodyPr>
          <a:lstStyle/>
          <a:p>
            <a:r>
              <a:rPr lang="pl-PL" b="1" dirty="0" err="1"/>
              <a:t>Velocity</a:t>
            </a:r>
            <a:r>
              <a:rPr lang="pl-PL" b="1" dirty="0"/>
              <a:t> </a:t>
            </a:r>
            <a:r>
              <a:rPr lang="pl-PL" b="1" dirty="0" err="1"/>
              <a:t>autocorrelation</a:t>
            </a:r>
            <a:r>
              <a:rPr lang="pl-PL" b="1" dirty="0"/>
              <a:t> </a:t>
            </a:r>
            <a:r>
              <a:rPr lang="pl-PL" b="1" dirty="0" err="1"/>
              <a:t>function</a:t>
            </a:r>
            <a:endParaRPr lang="en-US" b="1" dirty="0"/>
          </a:p>
        </p:txBody>
      </p:sp>
      <p:sp>
        <p:nvSpPr>
          <p:cNvPr id="3" name="TextBox 2">
            <a:extLst>
              <a:ext uri="{FF2B5EF4-FFF2-40B4-BE49-F238E27FC236}">
                <a16:creationId xmlns:a16="http://schemas.microsoft.com/office/drawing/2014/main" id="{549E4540-1AC5-E76D-259C-BB72F7A22B90}"/>
              </a:ext>
            </a:extLst>
          </p:cNvPr>
          <p:cNvSpPr txBox="1"/>
          <p:nvPr/>
        </p:nvSpPr>
        <p:spPr>
          <a:xfrm>
            <a:off x="362309" y="776377"/>
            <a:ext cx="6573329" cy="5632311"/>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Consider a single atom at time zero. At that instant the atom (</a:t>
            </a:r>
            <a:r>
              <a:rPr lang="en-US" b="0" i="0" dirty="0" err="1">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 will have a specific velocity v</a:t>
            </a:r>
            <a:r>
              <a:rPr lang="en-US" b="0" i="0" baseline="-25000" dirty="0">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 If the atoms in the system did not interact with each other, the Newton's Laws of motion tell us that the atom would retain this velocity for all time. </a:t>
            </a:r>
            <a:endParaRPr lang="pl-PL"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of course means that all our points </a:t>
            </a:r>
            <a:r>
              <a:rPr lang="en-US" b="0" i="0" dirty="0" err="1">
                <a:solidFill>
                  <a:srgbClr val="000000"/>
                </a:solidFill>
                <a:effectLst/>
                <a:latin typeface="Times New Roman" panose="02020603050405020304" pitchFamily="18" charset="0"/>
              </a:rPr>
              <a:t>C</a:t>
            </a:r>
            <a:r>
              <a:rPr lang="en-US" b="0" i="0" baseline="-25000" dirty="0" err="1">
                <a:solidFill>
                  <a:srgbClr val="000000"/>
                </a:solidFill>
                <a:effectLst/>
                <a:latin typeface="Times New Roman" panose="02020603050405020304" pitchFamily="18" charset="0"/>
              </a:rPr>
              <a:t>v</a:t>
            </a:r>
            <a:r>
              <a:rPr lang="en-US" b="0" i="0" dirty="0">
                <a:solidFill>
                  <a:srgbClr val="000000"/>
                </a:solidFill>
                <a:effectLst/>
                <a:latin typeface="Times New Roman" panose="02020603050405020304" pitchFamily="18" charset="0"/>
              </a:rPr>
              <a:t>(t) would have the same value, and if all the atoms behaved like this, the plot would be a horizontal line. It follows that a VAF plot that is almost horizontal, implies very weak forces are acting in the system.</a:t>
            </a:r>
            <a:endParaRPr lang="pl-PL"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On the other hand, what happens to the velocity if the forces are small but not negligible? Then we would expect both its magnitude and direction to change gradually under the influence of these weak forces. In this case we expect the scalar product of V</a:t>
            </a:r>
            <a:r>
              <a:rPr lang="en-US" b="0" i="0" baseline="-25000" dirty="0">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(t=t</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with V</a:t>
            </a:r>
            <a:r>
              <a:rPr lang="en-US" b="0" i="0" baseline="-25000" dirty="0">
                <a:solidFill>
                  <a:srgbClr val="000000"/>
                </a:solidFill>
                <a:effectLst/>
                <a:latin typeface="Times New Roman" panose="02020603050405020304" pitchFamily="18" charset="0"/>
              </a:rPr>
              <a:t>i</a:t>
            </a:r>
            <a:r>
              <a:rPr lang="en-US" b="0" i="0" dirty="0">
                <a:solidFill>
                  <a:srgbClr val="000000"/>
                </a:solidFill>
                <a:effectLst/>
                <a:latin typeface="Times New Roman" panose="02020603050405020304" pitchFamily="18" charset="0"/>
              </a:rPr>
              <a:t>(t=t</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+n</a:t>
            </a:r>
            <a:r>
              <a:rPr lang="en-US" b="0" i="0" dirty="0">
                <a:solidFill>
                  <a:srgbClr val="000000"/>
                </a:solidFill>
                <a:effectLst/>
                <a:latin typeface="Symbol" panose="05050102010706020507" pitchFamily="18" charset="2"/>
              </a:rPr>
              <a:t>D</a:t>
            </a:r>
            <a:r>
              <a:rPr lang="en-US" b="0" i="0" dirty="0">
                <a:solidFill>
                  <a:srgbClr val="000000"/>
                </a:solidFill>
                <a:effectLst/>
                <a:latin typeface="Times New Roman" panose="02020603050405020304" pitchFamily="18" charset="0"/>
              </a:rPr>
              <a:t>t) to decrease on average, as the velocity is changed. (In statistical mechanics we say that the velocity decorrelates with time, which is the same as saying the atom 'forgets' what its initial velocity was.) In such a system, the VAF plot is a simple exponential decay, revealing the presence of weak forces slowly destroying the velocity correlation. Such a result is typical of the molecules in a gas.</a:t>
            </a:r>
          </a:p>
          <a:p>
            <a:endParaRPr lang="en-US" dirty="0"/>
          </a:p>
        </p:txBody>
      </p:sp>
      <p:pic>
        <p:nvPicPr>
          <p:cNvPr id="5" name="Picture 4">
            <a:extLst>
              <a:ext uri="{FF2B5EF4-FFF2-40B4-BE49-F238E27FC236}">
                <a16:creationId xmlns:a16="http://schemas.microsoft.com/office/drawing/2014/main" id="{D108684C-DCF1-EF3A-6EA1-281CB40CF832}"/>
              </a:ext>
            </a:extLst>
          </p:cNvPr>
          <p:cNvPicPr>
            <a:picLocks noChangeAspect="1"/>
          </p:cNvPicPr>
          <p:nvPr/>
        </p:nvPicPr>
        <p:blipFill>
          <a:blip r:embed="rId2"/>
          <a:stretch>
            <a:fillRect/>
          </a:stretch>
        </p:blipFill>
        <p:spPr>
          <a:xfrm>
            <a:off x="7163068" y="1279266"/>
            <a:ext cx="4352925" cy="350520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0D039C4-5423-3A13-F79B-8E52C41256BE}"/>
                  </a:ext>
                </a:extLst>
              </p:cNvPr>
              <p:cNvSpPr txBox="1"/>
              <p:nvPr/>
            </p:nvSpPr>
            <p:spPr>
              <a:xfrm>
                <a:off x="7953735" y="776377"/>
                <a:ext cx="277159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nor/>
                        </m:rPr>
                        <a:rPr lang="en-US"/>
                        <m:t>C</m:t>
                      </m:r>
                      <m:r>
                        <m:rPr>
                          <m:nor/>
                        </m:rPr>
                        <a:rPr lang="en-US" baseline="-25000"/>
                        <m:t>v</m:t>
                      </m:r>
                      <m:r>
                        <m:rPr>
                          <m:nor/>
                        </m:rPr>
                        <a:rPr lang="en-US"/>
                        <m:t>(</m:t>
                      </m:r>
                      <m:r>
                        <m:rPr>
                          <m:nor/>
                        </m:rPr>
                        <a:rPr lang="en-US"/>
                        <m:t>t</m:t>
                      </m:r>
                      <m:r>
                        <m:rPr>
                          <m:nor/>
                        </m:rPr>
                        <a:rPr lang="en-US"/>
                        <m:t>) = &lt; </m:t>
                      </m:r>
                      <m:r>
                        <m:rPr>
                          <m:nor/>
                        </m:rPr>
                        <a:rPr lang="en-US"/>
                        <m:t>vi</m:t>
                      </m:r>
                      <m:r>
                        <m:rPr>
                          <m:nor/>
                        </m:rPr>
                        <a:rPr lang="en-US"/>
                        <m:t>(0) . </m:t>
                      </m:r>
                      <m:r>
                        <m:rPr>
                          <m:nor/>
                        </m:rPr>
                        <a:rPr lang="en-US"/>
                        <m:t>vi</m:t>
                      </m:r>
                      <m:r>
                        <m:rPr>
                          <m:nor/>
                        </m:rPr>
                        <a:rPr lang="en-US"/>
                        <m:t>(</m:t>
                      </m:r>
                      <m:r>
                        <m:rPr>
                          <m:nor/>
                        </m:rPr>
                        <a:rPr lang="en-US"/>
                        <m:t>t</m:t>
                      </m:r>
                      <m:r>
                        <m:rPr>
                          <m:nor/>
                        </m:rPr>
                        <a:rPr lang="en-US"/>
                        <m:t>) &gt;.</m:t>
                      </m:r>
                    </m:oMath>
                  </m:oMathPara>
                </a14:m>
                <a:endParaRPr lang="en-US" dirty="0"/>
              </a:p>
            </p:txBody>
          </p:sp>
        </mc:Choice>
        <mc:Fallback>
          <p:sp>
            <p:nvSpPr>
              <p:cNvPr id="6" name="TextBox 5">
                <a:extLst>
                  <a:ext uri="{FF2B5EF4-FFF2-40B4-BE49-F238E27FC236}">
                    <a16:creationId xmlns:a16="http://schemas.microsoft.com/office/drawing/2014/main" id="{90D039C4-5423-3A13-F79B-8E52C41256BE}"/>
                  </a:ext>
                </a:extLst>
              </p:cNvPr>
              <p:cNvSpPr txBox="1">
                <a:spLocks noRot="1" noChangeAspect="1" noMove="1" noResize="1" noEditPoints="1" noAdjustHandles="1" noChangeArrowheads="1" noChangeShapeType="1" noTextEdit="1"/>
              </p:cNvSpPr>
              <p:nvPr/>
            </p:nvSpPr>
            <p:spPr>
              <a:xfrm>
                <a:off x="7953735" y="776377"/>
                <a:ext cx="2771593" cy="276999"/>
              </a:xfrm>
              <a:prstGeom prst="rect">
                <a:avLst/>
              </a:prstGeom>
              <a:blipFill>
                <a:blip r:embed="rId3"/>
                <a:stretch>
                  <a:fillRect l="-1542" t="-10870" r="-1101" b="-30435"/>
                </a:stretch>
              </a:blipFill>
            </p:spPr>
            <p:txBody>
              <a:bodyPr/>
              <a:lstStyle/>
              <a:p>
                <a:r>
                  <a:rPr lang="en-US">
                    <a:noFill/>
                  </a:rPr>
                  <a:t> </a:t>
                </a:r>
              </a:p>
            </p:txBody>
          </p:sp>
        </mc:Fallback>
      </mc:AlternateContent>
    </p:spTree>
    <p:extLst>
      <p:ext uri="{BB962C8B-B14F-4D97-AF65-F5344CB8AC3E}">
        <p14:creationId xmlns:p14="http://schemas.microsoft.com/office/powerpoint/2010/main" val="53806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3">
            <a:extLst>
              <a:ext uri="{FF2B5EF4-FFF2-40B4-BE49-F238E27FC236}">
                <a16:creationId xmlns:a16="http://schemas.microsoft.com/office/drawing/2014/main" id="{4A9DC488-1083-C9CA-DFEE-DA7F9E3AE159}"/>
              </a:ext>
            </a:extLst>
          </p:cNvPr>
          <p:cNvPicPr>
            <a:picLocks noChangeAspect="1"/>
          </p:cNvPicPr>
          <p:nvPr/>
        </p:nvPicPr>
        <p:blipFill>
          <a:blip r:embed="rId2"/>
          <a:stretch>
            <a:fillRect/>
          </a:stretch>
        </p:blipFill>
        <p:spPr>
          <a:xfrm>
            <a:off x="1170887" y="1885734"/>
            <a:ext cx="9850225" cy="3086531"/>
          </a:xfrm>
          <a:prstGeom prst="rect">
            <a:avLst/>
          </a:prstGeom>
        </p:spPr>
      </p:pic>
    </p:spTree>
    <p:extLst>
      <p:ext uri="{BB962C8B-B14F-4D97-AF65-F5344CB8AC3E}">
        <p14:creationId xmlns:p14="http://schemas.microsoft.com/office/powerpoint/2010/main" val="76453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8EAB0-EAA5-92E5-171D-184AD4601D3B}"/>
              </a:ext>
            </a:extLst>
          </p:cNvPr>
          <p:cNvSpPr txBox="1"/>
          <p:nvPr/>
        </p:nvSpPr>
        <p:spPr>
          <a:xfrm>
            <a:off x="163902" y="1483743"/>
            <a:ext cx="2182483" cy="646331"/>
          </a:xfrm>
          <a:prstGeom prst="rect">
            <a:avLst/>
          </a:prstGeom>
          <a:noFill/>
        </p:spPr>
        <p:txBody>
          <a:bodyPr wrap="square" rtlCol="0">
            <a:spAutoFit/>
          </a:bodyPr>
          <a:lstStyle/>
          <a:p>
            <a:r>
              <a:rPr lang="pl-PL" b="1" dirty="0" err="1"/>
              <a:t>Tracer</a:t>
            </a:r>
            <a:r>
              <a:rPr lang="pl-PL" b="1" dirty="0"/>
              <a:t> </a:t>
            </a:r>
            <a:r>
              <a:rPr lang="pl-PL" b="1" dirty="0" err="1"/>
              <a:t>diffusion</a:t>
            </a:r>
            <a:endParaRPr lang="pl-PL" b="1" dirty="0"/>
          </a:p>
          <a:p>
            <a:r>
              <a:rPr lang="pl-PL" b="1" dirty="0" err="1"/>
              <a:t>autocorrelation</a:t>
            </a:r>
            <a:endParaRPr lang="pl-PL" b="1" dirty="0"/>
          </a:p>
        </p:txBody>
      </p:sp>
      <p:pic>
        <p:nvPicPr>
          <p:cNvPr id="4" name="Picture 3">
            <a:extLst>
              <a:ext uri="{FF2B5EF4-FFF2-40B4-BE49-F238E27FC236}">
                <a16:creationId xmlns:a16="http://schemas.microsoft.com/office/drawing/2014/main" id="{6E0FDA4C-49A2-0648-151A-8F26DF223874}"/>
              </a:ext>
            </a:extLst>
          </p:cNvPr>
          <p:cNvPicPr>
            <a:picLocks noChangeAspect="1"/>
          </p:cNvPicPr>
          <p:nvPr/>
        </p:nvPicPr>
        <p:blipFill>
          <a:blip r:embed="rId2"/>
          <a:stretch>
            <a:fillRect/>
          </a:stretch>
        </p:blipFill>
        <p:spPr>
          <a:xfrm>
            <a:off x="3503302" y="1280812"/>
            <a:ext cx="5306165" cy="4296375"/>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C47D93F-5EB6-8F26-A0A9-27B23B3C31F6}"/>
                  </a:ext>
                </a:extLst>
              </p:cNvPr>
              <p:cNvSpPr txBox="1"/>
              <p:nvPr/>
            </p:nvSpPr>
            <p:spPr>
              <a:xfrm>
                <a:off x="163902" y="3290499"/>
                <a:ext cx="2133468" cy="4744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pl-PL" b="0" i="1" smtClean="0">
                              <a:latin typeface="Cambria Math" panose="02040503050406030204" pitchFamily="18" charset="0"/>
                            </a:rPr>
                          </m:ctrlPr>
                        </m:sSupPr>
                        <m:e>
                          <m:r>
                            <a:rPr lang="pl-PL" b="0" i="1" smtClean="0">
                              <a:latin typeface="Cambria Math" panose="02040503050406030204" pitchFamily="18" charset="0"/>
                            </a:rPr>
                            <m:t>𝐷</m:t>
                          </m:r>
                        </m:e>
                        <m:sup>
                          <m:r>
                            <a:rPr lang="pl-PL" b="0" i="1" smtClean="0">
                              <a:latin typeface="Cambria Math" panose="02040503050406030204" pitchFamily="18" charset="0"/>
                            </a:rPr>
                            <m:t>∗</m:t>
                          </m:r>
                        </m:sup>
                      </m:sSup>
                      <m:r>
                        <a:rPr lang="pl-PL" b="0" i="1" smtClean="0">
                          <a:latin typeface="Cambria Math" panose="02040503050406030204" pitchFamily="18" charset="0"/>
                        </a:rPr>
                        <m:t>=9.53∗</m:t>
                      </m:r>
                      <m:sSup>
                        <m:sSupPr>
                          <m:ctrlPr>
                            <a:rPr lang="pl-PL" b="0" i="1" smtClean="0">
                              <a:latin typeface="Cambria Math" panose="02040503050406030204" pitchFamily="18" charset="0"/>
                            </a:rPr>
                          </m:ctrlPr>
                        </m:sSupPr>
                        <m:e>
                          <m:r>
                            <a:rPr lang="pl-PL" b="0" i="1" smtClean="0">
                              <a:latin typeface="Cambria Math" panose="02040503050406030204" pitchFamily="18" charset="0"/>
                            </a:rPr>
                            <m:t>10</m:t>
                          </m:r>
                        </m:e>
                        <m:sup>
                          <m:r>
                            <a:rPr lang="pl-PL" b="0" i="1" smtClean="0">
                              <a:latin typeface="Cambria Math" panose="02040503050406030204" pitchFamily="18" charset="0"/>
                            </a:rPr>
                            <m:t>−11</m:t>
                          </m:r>
                        </m:sup>
                      </m:sSup>
                      <m:f>
                        <m:fPr>
                          <m:ctrlPr>
                            <a:rPr lang="pl-PL" b="0" i="1" smtClean="0">
                              <a:latin typeface="Cambria Math" panose="02040503050406030204" pitchFamily="18" charset="0"/>
                            </a:rPr>
                          </m:ctrlPr>
                        </m:fPr>
                        <m:num>
                          <m:r>
                            <a:rPr lang="pl-PL" b="0" i="1" smtClean="0">
                              <a:latin typeface="Cambria Math" panose="02040503050406030204" pitchFamily="18" charset="0"/>
                            </a:rPr>
                            <m:t>𝑚</m:t>
                          </m:r>
                        </m:num>
                        <m:den>
                          <m:sSup>
                            <m:sSupPr>
                              <m:ctrlPr>
                                <a:rPr lang="pl-PL" b="0" i="1" smtClean="0">
                                  <a:latin typeface="Cambria Math" panose="02040503050406030204" pitchFamily="18" charset="0"/>
                                </a:rPr>
                              </m:ctrlPr>
                            </m:sSupPr>
                            <m:e>
                              <m:r>
                                <a:rPr lang="pl-PL" b="0" i="1" smtClean="0">
                                  <a:latin typeface="Cambria Math" panose="02040503050406030204" pitchFamily="18" charset="0"/>
                                </a:rPr>
                                <m:t>𝑠</m:t>
                              </m:r>
                            </m:e>
                            <m:sup>
                              <m:r>
                                <a:rPr lang="pl-PL" b="0" i="1" smtClean="0">
                                  <a:latin typeface="Cambria Math" panose="02040503050406030204" pitchFamily="18" charset="0"/>
                                </a:rPr>
                                <m:t>2</m:t>
                              </m:r>
                            </m:sup>
                          </m:sSup>
                        </m:den>
                      </m:f>
                    </m:oMath>
                  </m:oMathPara>
                </a14:m>
                <a:endParaRPr lang="en-US" dirty="0"/>
              </a:p>
            </p:txBody>
          </p:sp>
        </mc:Choice>
        <mc:Fallback>
          <p:sp>
            <p:nvSpPr>
              <p:cNvPr id="5" name="TextBox 4">
                <a:extLst>
                  <a:ext uri="{FF2B5EF4-FFF2-40B4-BE49-F238E27FC236}">
                    <a16:creationId xmlns:a16="http://schemas.microsoft.com/office/drawing/2014/main" id="{9C47D93F-5EB6-8F26-A0A9-27B23B3C31F6}"/>
                  </a:ext>
                </a:extLst>
              </p:cNvPr>
              <p:cNvSpPr txBox="1">
                <a:spLocks noRot="1" noChangeAspect="1" noMove="1" noResize="1" noEditPoints="1" noAdjustHandles="1" noChangeArrowheads="1" noChangeShapeType="1" noTextEdit="1"/>
              </p:cNvSpPr>
              <p:nvPr/>
            </p:nvSpPr>
            <p:spPr>
              <a:xfrm>
                <a:off x="163902" y="3290499"/>
                <a:ext cx="2133468" cy="47442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63499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25">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53715D9-8B45-0350-46A9-5C72023EF0D7}"/>
              </a:ext>
            </a:extLst>
          </p:cNvPr>
          <p:cNvSpPr txBox="1"/>
          <p:nvPr/>
        </p:nvSpPr>
        <p:spPr>
          <a:xfrm>
            <a:off x="1086929" y="1656272"/>
            <a:ext cx="2044460" cy="1477328"/>
          </a:xfrm>
          <a:prstGeom prst="rect">
            <a:avLst/>
          </a:prstGeom>
          <a:noFill/>
        </p:spPr>
        <p:txBody>
          <a:bodyPr wrap="square" rtlCol="0">
            <a:spAutoFit/>
          </a:bodyPr>
          <a:lstStyle/>
          <a:p>
            <a:r>
              <a:rPr lang="pl-PL" b="1" dirty="0"/>
              <a:t>D.C. </a:t>
            </a:r>
            <a:r>
              <a:rPr lang="pl-PL" b="1" dirty="0" err="1"/>
              <a:t>ionic</a:t>
            </a:r>
            <a:r>
              <a:rPr lang="pl-PL" b="1" dirty="0"/>
              <a:t> </a:t>
            </a:r>
            <a:r>
              <a:rPr lang="pl-PL" b="1" dirty="0" err="1"/>
              <a:t>conductivity</a:t>
            </a:r>
            <a:endParaRPr lang="pl-PL" b="1" dirty="0"/>
          </a:p>
          <a:p>
            <a:r>
              <a:rPr lang="pl-PL" b="1" dirty="0"/>
              <a:t>(</a:t>
            </a:r>
            <a:r>
              <a:rPr lang="pl-PL" b="1" dirty="0" err="1"/>
              <a:t>tracer</a:t>
            </a:r>
            <a:r>
              <a:rPr lang="pl-PL" b="1" dirty="0"/>
              <a:t> </a:t>
            </a:r>
            <a:r>
              <a:rPr lang="pl-PL" b="1" dirty="0" err="1"/>
              <a:t>diffusion</a:t>
            </a:r>
            <a:r>
              <a:rPr lang="pl-PL" b="1" dirty="0"/>
              <a:t> part + cross </a:t>
            </a:r>
            <a:r>
              <a:rPr lang="pl-PL" b="1" dirty="0" err="1"/>
              <a:t>terms</a:t>
            </a:r>
            <a:r>
              <a:rPr lang="pl-PL" b="1" dirty="0"/>
              <a:t>)</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D50A3E7-DE2D-8E6C-CFC0-A4BF2C2740A6}"/>
                  </a:ext>
                </a:extLst>
              </p:cNvPr>
              <p:cNvSpPr txBox="1"/>
              <p:nvPr/>
            </p:nvSpPr>
            <p:spPr>
              <a:xfrm>
                <a:off x="6418580" y="5781085"/>
                <a:ext cx="2145780" cy="4744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rPr>
                            <m:t>𝐷</m:t>
                          </m:r>
                        </m:e>
                        <m:sub>
                          <m:r>
                            <a:rPr lang="pl-PL" b="0" i="1" smtClean="0">
                              <a:latin typeface="Cambria Math" panose="02040503050406030204" pitchFamily="18" charset="0"/>
                              <a:ea typeface="Cambria Math" panose="02040503050406030204" pitchFamily="18" charset="0"/>
                            </a:rPr>
                            <m:t>𝜎</m:t>
                          </m:r>
                        </m:sub>
                      </m:sSub>
                      <m:r>
                        <a:rPr lang="pl-PL" b="0" i="1" smtClean="0">
                          <a:latin typeface="Cambria Math" panose="02040503050406030204" pitchFamily="18" charset="0"/>
                          <a:ea typeface="Cambria Math" panose="02040503050406030204" pitchFamily="18" charset="0"/>
                        </a:rPr>
                        <m:t>=4.24∗</m:t>
                      </m:r>
                      <m:sSup>
                        <m:sSupPr>
                          <m:ctrlPr>
                            <a:rPr lang="pl-PL" b="0" i="1" smtClean="0">
                              <a:latin typeface="Cambria Math" panose="02040503050406030204" pitchFamily="18" charset="0"/>
                              <a:ea typeface="Cambria Math" panose="02040503050406030204" pitchFamily="18" charset="0"/>
                            </a:rPr>
                          </m:ctrlPr>
                        </m:sSupPr>
                        <m:e>
                          <m:r>
                            <a:rPr lang="pl-PL" b="0" i="1" smtClean="0">
                              <a:latin typeface="Cambria Math" panose="02040503050406030204" pitchFamily="18" charset="0"/>
                              <a:ea typeface="Cambria Math" panose="02040503050406030204" pitchFamily="18" charset="0"/>
                            </a:rPr>
                            <m:t>10</m:t>
                          </m:r>
                        </m:e>
                        <m:sup>
                          <m:r>
                            <a:rPr lang="pl-PL" b="0" i="1" smtClean="0">
                              <a:latin typeface="Cambria Math" panose="02040503050406030204" pitchFamily="18" charset="0"/>
                              <a:ea typeface="Cambria Math" panose="02040503050406030204" pitchFamily="18" charset="0"/>
                            </a:rPr>
                            <m:t>−15</m:t>
                          </m:r>
                        </m:sup>
                      </m:sSup>
                      <m:f>
                        <m:fPr>
                          <m:ctrlPr>
                            <a:rPr lang="pl-PL" b="0" i="1" smtClean="0">
                              <a:latin typeface="Cambria Math" panose="02040503050406030204" pitchFamily="18" charset="0"/>
                              <a:ea typeface="Cambria Math" panose="02040503050406030204" pitchFamily="18" charset="0"/>
                            </a:rPr>
                          </m:ctrlPr>
                        </m:fPr>
                        <m:num>
                          <m:r>
                            <a:rPr lang="pl-PL" b="0" i="1" smtClean="0">
                              <a:latin typeface="Cambria Math" panose="02040503050406030204" pitchFamily="18" charset="0"/>
                              <a:ea typeface="Cambria Math" panose="02040503050406030204" pitchFamily="18" charset="0"/>
                            </a:rPr>
                            <m:t>𝑚</m:t>
                          </m:r>
                        </m:num>
                        <m:den>
                          <m:sSup>
                            <m:sSupPr>
                              <m:ctrlPr>
                                <a:rPr lang="pl-PL" b="0" i="1" smtClean="0">
                                  <a:latin typeface="Cambria Math" panose="02040503050406030204" pitchFamily="18" charset="0"/>
                                  <a:ea typeface="Cambria Math" panose="02040503050406030204" pitchFamily="18" charset="0"/>
                                </a:rPr>
                              </m:ctrlPr>
                            </m:sSupPr>
                            <m:e>
                              <m:r>
                                <a:rPr lang="pl-PL" b="0" i="1" smtClean="0">
                                  <a:latin typeface="Cambria Math" panose="02040503050406030204" pitchFamily="18" charset="0"/>
                                  <a:ea typeface="Cambria Math" panose="02040503050406030204" pitchFamily="18" charset="0"/>
                                </a:rPr>
                                <m:t>𝑠</m:t>
                              </m:r>
                            </m:e>
                            <m:sup>
                              <m:r>
                                <a:rPr lang="pl-PL" b="0" i="1" smtClean="0">
                                  <a:latin typeface="Cambria Math" panose="02040503050406030204" pitchFamily="18" charset="0"/>
                                  <a:ea typeface="Cambria Math" panose="02040503050406030204" pitchFamily="18" charset="0"/>
                                </a:rPr>
                                <m:t>2</m:t>
                              </m:r>
                            </m:sup>
                          </m:sSup>
                        </m:den>
                      </m:f>
                    </m:oMath>
                  </m:oMathPara>
                </a14:m>
                <a:endParaRPr lang="en-US" dirty="0"/>
              </a:p>
            </p:txBody>
          </p:sp>
        </mc:Choice>
        <mc:Fallback>
          <p:sp>
            <p:nvSpPr>
              <p:cNvPr id="3" name="TextBox 2">
                <a:extLst>
                  <a:ext uri="{FF2B5EF4-FFF2-40B4-BE49-F238E27FC236}">
                    <a16:creationId xmlns:a16="http://schemas.microsoft.com/office/drawing/2014/main" id="{FD50A3E7-DE2D-8E6C-CFC0-A4BF2C2740A6}"/>
                  </a:ext>
                </a:extLst>
              </p:cNvPr>
              <p:cNvSpPr txBox="1">
                <a:spLocks noRot="1" noChangeAspect="1" noMove="1" noResize="1" noEditPoints="1" noAdjustHandles="1" noChangeArrowheads="1" noChangeShapeType="1" noTextEdit="1"/>
              </p:cNvSpPr>
              <p:nvPr/>
            </p:nvSpPr>
            <p:spPr>
              <a:xfrm>
                <a:off x="6418580" y="5781085"/>
                <a:ext cx="2145780" cy="474425"/>
              </a:xfrm>
              <a:prstGeom prst="rect">
                <a:avLst/>
              </a:prstGeom>
              <a:blipFill>
                <a:blip r:embed="rId2"/>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0B2C4A-213E-AB11-778B-F69B2E069537}"/>
              </a:ext>
            </a:extLst>
          </p:cNvPr>
          <p:cNvPicPr>
            <a:picLocks noChangeAspect="1"/>
          </p:cNvPicPr>
          <p:nvPr/>
        </p:nvPicPr>
        <p:blipFill>
          <a:blip r:embed="rId3"/>
          <a:stretch>
            <a:fillRect/>
          </a:stretch>
        </p:blipFill>
        <p:spPr>
          <a:xfrm>
            <a:off x="4448344" y="483320"/>
            <a:ext cx="5296639" cy="4286848"/>
          </a:xfrm>
          <a:prstGeom prst="rect">
            <a:avLst/>
          </a:prstGeom>
        </p:spPr>
      </p:pic>
    </p:spTree>
    <p:extLst>
      <p:ext uri="{BB962C8B-B14F-4D97-AF65-F5344CB8AC3E}">
        <p14:creationId xmlns:p14="http://schemas.microsoft.com/office/powerpoint/2010/main" val="360246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B2ABCFC-3724-75B2-DD9B-1D834A56C8D5}"/>
              </a:ext>
            </a:extLst>
          </p:cNvPr>
          <p:cNvSpPr>
            <a:spLocks noGrp="1"/>
          </p:cNvSpPr>
          <p:nvPr>
            <p:ph type="title"/>
          </p:nvPr>
        </p:nvSpPr>
        <p:spPr/>
        <p:txBody>
          <a:bodyPr/>
          <a:lstStyle/>
          <a:p>
            <a:r>
              <a:rPr lang="en-US" dirty="0"/>
              <a:t>Diffusion</a:t>
            </a:r>
            <a:r>
              <a:rPr lang="pl-PL" dirty="0"/>
              <a:t> and </a:t>
            </a:r>
            <a:r>
              <a:rPr lang="pl-PL" dirty="0" err="1"/>
              <a:t>conductivity</a:t>
            </a:r>
            <a:endParaRPr lang="pl-PL" dirty="0"/>
          </a:p>
        </p:txBody>
      </p:sp>
      <p:sp>
        <p:nvSpPr>
          <p:cNvPr id="3" name="Symbol zastępczy zawartości 2">
            <a:extLst>
              <a:ext uri="{FF2B5EF4-FFF2-40B4-BE49-F238E27FC236}">
                <a16:creationId xmlns:a16="http://schemas.microsoft.com/office/drawing/2014/main" id="{657DAA0D-6EB9-3379-E77B-0FE20477BDA0}"/>
              </a:ext>
            </a:extLst>
          </p:cNvPr>
          <p:cNvSpPr>
            <a:spLocks noGrp="1"/>
          </p:cNvSpPr>
          <p:nvPr>
            <p:ph idx="1"/>
          </p:nvPr>
        </p:nvSpPr>
        <p:spPr>
          <a:xfrm>
            <a:off x="1920240" y="2312275"/>
            <a:ext cx="8770571" cy="4235173"/>
          </a:xfrm>
        </p:spPr>
        <p:txBody>
          <a:bodyPr>
            <a:normAutofit/>
          </a:bodyPr>
          <a:lstStyle/>
          <a:p>
            <a:pPr algn="just"/>
            <a:r>
              <a:rPr lang="pl-PL" dirty="0" err="1"/>
              <a:t>Crystals</a:t>
            </a:r>
            <a:r>
              <a:rPr lang="en-US" dirty="0"/>
              <a:t> with good ionic conduction have always a high concentration of </a:t>
            </a:r>
            <a:r>
              <a:rPr lang="en-US" b="1" dirty="0"/>
              <a:t>monovalent ions </a:t>
            </a:r>
            <a:r>
              <a:rPr lang="en-US" dirty="0"/>
              <a:t>that are acting as charge carriers. Because of this high concentration, ionic transport is determined not only by interactions between the ions and the </a:t>
            </a:r>
            <a:r>
              <a:rPr lang="pl-PL" dirty="0" err="1"/>
              <a:t>crystal</a:t>
            </a:r>
            <a:r>
              <a:rPr lang="en-US" dirty="0"/>
              <a:t> network but also by </a:t>
            </a:r>
            <a:r>
              <a:rPr lang="en-US" b="1" dirty="0"/>
              <a:t>correlations</a:t>
            </a:r>
            <a:r>
              <a:rPr lang="en-US" dirty="0"/>
              <a:t> between the </a:t>
            </a:r>
            <a:r>
              <a:rPr lang="en-US" b="1" dirty="0"/>
              <a:t>moving ions </a:t>
            </a:r>
            <a:r>
              <a:rPr lang="en-US" dirty="0"/>
              <a:t>themselves. </a:t>
            </a:r>
            <a:endParaRPr lang="pl-PL" dirty="0"/>
          </a:p>
          <a:p>
            <a:pPr algn="just"/>
            <a:r>
              <a:rPr lang="en-US" dirty="0"/>
              <a:t>Ion motions are considered in the light of general aspects of transport processes in solids such as interactions of moving ions with the surrounding network or with other mobile ions and the influence of structure on the geometry of transport pathways. </a:t>
            </a:r>
            <a:endParaRPr lang="pl-PL" dirty="0"/>
          </a:p>
        </p:txBody>
      </p:sp>
    </p:spTree>
    <p:extLst>
      <p:ext uri="{BB962C8B-B14F-4D97-AF65-F5344CB8AC3E}">
        <p14:creationId xmlns:p14="http://schemas.microsoft.com/office/powerpoint/2010/main" val="3626148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935FA8-9702-A588-2863-9EDAE68459E6}"/>
              </a:ext>
            </a:extLst>
          </p:cNvPr>
          <p:cNvSpPr txBox="1"/>
          <p:nvPr/>
        </p:nvSpPr>
        <p:spPr>
          <a:xfrm>
            <a:off x="1923690" y="2372264"/>
            <a:ext cx="7366959" cy="369332"/>
          </a:xfrm>
          <a:prstGeom prst="rect">
            <a:avLst/>
          </a:prstGeom>
          <a:noFill/>
        </p:spPr>
        <p:txBody>
          <a:bodyPr wrap="square" rtlCol="0">
            <a:spAutoFit/>
          </a:bodyPr>
          <a:lstStyle/>
          <a:p>
            <a:r>
              <a:rPr lang="pl-PL" b="1" dirty="0" err="1"/>
              <a:t>So</a:t>
            </a:r>
            <a:r>
              <a:rPr lang="pl-PL" b="1" dirty="0"/>
              <a:t> the </a:t>
            </a:r>
            <a:r>
              <a:rPr lang="pl-PL" b="1" dirty="0" err="1"/>
              <a:t>haven</a:t>
            </a:r>
            <a:r>
              <a:rPr lang="pl-PL" b="1" dirty="0"/>
              <a:t> ratio from Green-Kubo </a:t>
            </a:r>
            <a:r>
              <a:rPr lang="pl-PL" b="1" dirty="0" err="1"/>
              <a:t>formalism</a:t>
            </a:r>
            <a:r>
              <a:rPr lang="pl-PL" b="1" dirty="0"/>
              <a:t> </a:t>
            </a:r>
            <a:r>
              <a:rPr lang="pl-PL" b="1" dirty="0" err="1"/>
              <a:t>is</a:t>
            </a:r>
            <a:r>
              <a:rPr lang="pl-PL" b="1" dirty="0"/>
              <a:t>:</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530DE59-73D2-95C0-EE28-3506F2056516}"/>
                  </a:ext>
                </a:extLst>
              </p:cNvPr>
              <p:cNvSpPr txBox="1"/>
              <p:nvPr/>
            </p:nvSpPr>
            <p:spPr>
              <a:xfrm>
                <a:off x="3872213" y="2871235"/>
                <a:ext cx="2932598" cy="608308"/>
              </a:xfrm>
              <a:prstGeom prst="rect">
                <a:avLst/>
              </a:prstGeom>
              <a:noFill/>
            </p:spPr>
            <p:txBody>
              <a:bodyPr wrap="none" lIns="0" tIns="0" rIns="0" bIns="0" rtlCol="0">
                <a:spAutoFit/>
              </a:bodyPr>
              <a:lstStyle/>
              <a:p>
                <a:pPr/>
                <a14:m>
                  <m:oMath xmlns:m="http://schemas.openxmlformats.org/officeDocument/2006/math">
                    <m:sSub>
                      <m:sSubPr>
                        <m:ctrlPr>
                          <a:rPr lang="pl-PL" i="1" smtClean="0">
                            <a:latin typeface="Cambria Math" panose="02040503050406030204" pitchFamily="18" charset="0"/>
                          </a:rPr>
                        </m:ctrlPr>
                      </m:sSubPr>
                      <m:e>
                        <m:r>
                          <a:rPr lang="pl-PL" i="1">
                            <a:latin typeface="Cambria Math" panose="02040503050406030204" pitchFamily="18" charset="0"/>
                          </a:rPr>
                          <m:t>𝐻</m:t>
                        </m:r>
                      </m:e>
                      <m:sub>
                        <m:r>
                          <a:rPr lang="pl-PL" i="1">
                            <a:latin typeface="Cambria Math" panose="02040503050406030204" pitchFamily="18" charset="0"/>
                          </a:rPr>
                          <m:t>𝑅</m:t>
                        </m:r>
                      </m:sub>
                    </m:sSub>
                    <m:r>
                      <a:rPr lang="pl-PL" i="1">
                        <a:latin typeface="Cambria Math" panose="02040503050406030204" pitchFamily="18" charset="0"/>
                      </a:rPr>
                      <m:t>=</m:t>
                    </m:r>
                    <m:f>
                      <m:fPr>
                        <m:ctrlPr>
                          <a:rPr lang="pl-PL" i="1">
                            <a:latin typeface="Cambria Math" panose="02040503050406030204" pitchFamily="18" charset="0"/>
                          </a:rPr>
                        </m:ctrlPr>
                      </m:fPr>
                      <m:num>
                        <m:sSup>
                          <m:sSupPr>
                            <m:ctrlPr>
                              <a:rPr lang="pl-PL" i="1">
                                <a:latin typeface="Cambria Math" panose="02040503050406030204" pitchFamily="18" charset="0"/>
                              </a:rPr>
                            </m:ctrlPr>
                          </m:sSupPr>
                          <m:e>
                            <m:r>
                              <a:rPr lang="pl-PL" i="1">
                                <a:latin typeface="Cambria Math" panose="02040503050406030204" pitchFamily="18" charset="0"/>
                              </a:rPr>
                              <m:t>𝐷</m:t>
                            </m:r>
                          </m:e>
                          <m:sup>
                            <m:r>
                              <a:rPr lang="pl-PL" i="1">
                                <a:latin typeface="Cambria Math" panose="02040503050406030204" pitchFamily="18" charset="0"/>
                              </a:rPr>
                              <m:t>∗</m:t>
                            </m:r>
                          </m:sup>
                        </m:sSup>
                      </m:num>
                      <m:den>
                        <m:sSub>
                          <m:sSubPr>
                            <m:ctrlPr>
                              <a:rPr lang="pl-PL" i="1">
                                <a:latin typeface="Cambria Math" panose="02040503050406030204" pitchFamily="18" charset="0"/>
                              </a:rPr>
                            </m:ctrlPr>
                          </m:sSubPr>
                          <m:e>
                            <m:r>
                              <a:rPr lang="pl-PL" i="1">
                                <a:latin typeface="Cambria Math" panose="02040503050406030204" pitchFamily="18" charset="0"/>
                              </a:rPr>
                              <m:t>𝐷</m:t>
                            </m:r>
                          </m:e>
                          <m:sub>
                            <m:r>
                              <a:rPr lang="pl-PL" i="1">
                                <a:latin typeface="Cambria Math" panose="02040503050406030204" pitchFamily="18" charset="0"/>
                                <a:ea typeface="Cambria Math" panose="02040503050406030204" pitchFamily="18" charset="0"/>
                              </a:rPr>
                              <m:t>𝜎</m:t>
                            </m:r>
                          </m:sub>
                        </m:sSub>
                      </m:den>
                    </m:f>
                    <m:r>
                      <a:rPr lang="pl-PL" b="0" i="1" smtClean="0">
                        <a:latin typeface="Cambria Math" panose="02040503050406030204" pitchFamily="18" charset="0"/>
                      </a:rPr>
                      <m:t>=</m:t>
                    </m:r>
                  </m:oMath>
                </a14:m>
                <a:r>
                  <a:rPr lang="pl-PL" dirty="0"/>
                  <a:t> </a:t>
                </a:r>
                <a14:m>
                  <m:oMath xmlns:m="http://schemas.openxmlformats.org/officeDocument/2006/math">
                    <m:f>
                      <m:fPr>
                        <m:ctrlPr>
                          <a:rPr lang="pl-PL" i="1" smtClean="0">
                            <a:latin typeface="Cambria Math" panose="02040503050406030204" pitchFamily="18" charset="0"/>
                          </a:rPr>
                        </m:ctrlPr>
                      </m:fPr>
                      <m:num>
                        <m:r>
                          <a:rPr lang="pl-PL" i="1">
                            <a:latin typeface="Cambria Math" panose="02040503050406030204" pitchFamily="18" charset="0"/>
                          </a:rPr>
                          <m:t>9.53∗</m:t>
                        </m:r>
                        <m:sSup>
                          <m:sSupPr>
                            <m:ctrlPr>
                              <a:rPr lang="pl-PL" i="1">
                                <a:latin typeface="Cambria Math" panose="02040503050406030204" pitchFamily="18" charset="0"/>
                              </a:rPr>
                            </m:ctrlPr>
                          </m:sSupPr>
                          <m:e>
                            <m:r>
                              <a:rPr lang="pl-PL" i="1">
                                <a:latin typeface="Cambria Math" panose="02040503050406030204" pitchFamily="18" charset="0"/>
                              </a:rPr>
                              <m:t>10</m:t>
                            </m:r>
                          </m:e>
                          <m:sup>
                            <m:r>
                              <a:rPr lang="pl-PL" i="1">
                                <a:latin typeface="Cambria Math" panose="02040503050406030204" pitchFamily="18" charset="0"/>
                              </a:rPr>
                              <m:t>−</m:t>
                            </m:r>
                            <m:r>
                              <a:rPr lang="pl-PL" b="0" i="1" smtClean="0">
                                <a:latin typeface="Cambria Math" panose="02040503050406030204" pitchFamily="18" charset="0"/>
                              </a:rPr>
                              <m:t>11</m:t>
                            </m:r>
                          </m:sup>
                        </m:sSup>
                        <m:f>
                          <m:fPr>
                            <m:ctrlPr>
                              <a:rPr lang="pl-PL" i="1">
                                <a:latin typeface="Cambria Math" panose="02040503050406030204" pitchFamily="18" charset="0"/>
                              </a:rPr>
                            </m:ctrlPr>
                          </m:fPr>
                          <m:num>
                            <m:r>
                              <a:rPr lang="pl-PL" i="1">
                                <a:latin typeface="Cambria Math" panose="02040503050406030204" pitchFamily="18" charset="0"/>
                              </a:rPr>
                              <m:t>𝑚</m:t>
                            </m:r>
                          </m:num>
                          <m:den>
                            <m:sSup>
                              <m:sSupPr>
                                <m:ctrlPr>
                                  <a:rPr lang="pl-PL" i="1">
                                    <a:latin typeface="Cambria Math" panose="02040503050406030204" pitchFamily="18" charset="0"/>
                                  </a:rPr>
                                </m:ctrlPr>
                              </m:sSupPr>
                              <m:e>
                                <m:r>
                                  <a:rPr lang="pl-PL" i="1">
                                    <a:latin typeface="Cambria Math" panose="02040503050406030204" pitchFamily="18" charset="0"/>
                                  </a:rPr>
                                  <m:t>𝑠</m:t>
                                </m:r>
                              </m:e>
                              <m:sup>
                                <m:r>
                                  <a:rPr lang="pl-PL" i="1">
                                    <a:latin typeface="Cambria Math" panose="02040503050406030204" pitchFamily="18" charset="0"/>
                                  </a:rPr>
                                  <m:t>2</m:t>
                                </m:r>
                              </m:sup>
                            </m:sSup>
                          </m:den>
                        </m:f>
                      </m:num>
                      <m:den>
                        <m:r>
                          <a:rPr lang="pl-PL" i="1">
                            <a:latin typeface="Cambria Math" panose="02040503050406030204" pitchFamily="18" charset="0"/>
                            <a:ea typeface="Cambria Math" panose="02040503050406030204" pitchFamily="18" charset="0"/>
                          </a:rPr>
                          <m:t>4.24∗</m:t>
                        </m:r>
                        <m:sSup>
                          <m:sSupPr>
                            <m:ctrlPr>
                              <a:rPr lang="pl-PL" i="1">
                                <a:latin typeface="Cambria Math" panose="02040503050406030204" pitchFamily="18" charset="0"/>
                                <a:ea typeface="Cambria Math" panose="02040503050406030204" pitchFamily="18" charset="0"/>
                              </a:rPr>
                            </m:ctrlPr>
                          </m:sSupPr>
                          <m:e>
                            <m:r>
                              <a:rPr lang="pl-PL" i="1">
                                <a:latin typeface="Cambria Math" panose="02040503050406030204" pitchFamily="18" charset="0"/>
                                <a:ea typeface="Cambria Math" panose="02040503050406030204" pitchFamily="18" charset="0"/>
                              </a:rPr>
                              <m:t>10</m:t>
                            </m:r>
                          </m:e>
                          <m:sup>
                            <m:r>
                              <a:rPr lang="pl-PL" i="1">
                                <a:latin typeface="Cambria Math" panose="02040503050406030204" pitchFamily="18" charset="0"/>
                                <a:ea typeface="Cambria Math" panose="02040503050406030204" pitchFamily="18" charset="0"/>
                              </a:rPr>
                              <m:t>−</m:t>
                            </m:r>
                            <m:r>
                              <a:rPr lang="pl-PL" b="0" i="1" smtClean="0">
                                <a:latin typeface="Cambria Math" panose="02040503050406030204" pitchFamily="18" charset="0"/>
                                <a:ea typeface="Cambria Math" panose="02040503050406030204" pitchFamily="18" charset="0"/>
                              </a:rPr>
                              <m:t>10</m:t>
                            </m:r>
                          </m:sup>
                        </m:sSup>
                        <m:f>
                          <m:fPr>
                            <m:ctrlPr>
                              <a:rPr lang="pl-PL" i="1">
                                <a:latin typeface="Cambria Math" panose="02040503050406030204" pitchFamily="18" charset="0"/>
                                <a:ea typeface="Cambria Math" panose="02040503050406030204" pitchFamily="18" charset="0"/>
                              </a:rPr>
                            </m:ctrlPr>
                          </m:fPr>
                          <m:num>
                            <m:r>
                              <a:rPr lang="pl-PL" i="1">
                                <a:latin typeface="Cambria Math" panose="02040503050406030204" pitchFamily="18" charset="0"/>
                                <a:ea typeface="Cambria Math" panose="02040503050406030204" pitchFamily="18" charset="0"/>
                              </a:rPr>
                              <m:t>𝑚</m:t>
                            </m:r>
                          </m:num>
                          <m:den>
                            <m:sSup>
                              <m:sSupPr>
                                <m:ctrlPr>
                                  <a:rPr lang="pl-PL" i="1">
                                    <a:latin typeface="Cambria Math" panose="02040503050406030204" pitchFamily="18" charset="0"/>
                                    <a:ea typeface="Cambria Math" panose="02040503050406030204" pitchFamily="18" charset="0"/>
                                  </a:rPr>
                                </m:ctrlPr>
                              </m:sSupPr>
                              <m:e>
                                <m:r>
                                  <a:rPr lang="pl-PL" i="1">
                                    <a:latin typeface="Cambria Math" panose="02040503050406030204" pitchFamily="18" charset="0"/>
                                    <a:ea typeface="Cambria Math" panose="02040503050406030204" pitchFamily="18" charset="0"/>
                                  </a:rPr>
                                  <m:t>𝑠</m:t>
                                </m:r>
                              </m:e>
                              <m:sup>
                                <m:r>
                                  <a:rPr lang="pl-PL" i="1">
                                    <a:latin typeface="Cambria Math" panose="02040503050406030204" pitchFamily="18" charset="0"/>
                                    <a:ea typeface="Cambria Math" panose="02040503050406030204" pitchFamily="18" charset="0"/>
                                  </a:rPr>
                                  <m:t>2</m:t>
                                </m:r>
                              </m:sup>
                            </m:sSup>
                          </m:den>
                        </m:f>
                      </m:den>
                    </m:f>
                    <m:r>
                      <a:rPr lang="pl-PL" b="0" i="0" smtClean="0">
                        <a:latin typeface="Cambria Math" panose="02040503050406030204" pitchFamily="18" charset="0"/>
                      </a:rPr>
                      <m:t>=0.23 </m:t>
                    </m:r>
                  </m:oMath>
                </a14:m>
                <a:endParaRPr lang="pl-PL" dirty="0"/>
              </a:p>
            </p:txBody>
          </p:sp>
        </mc:Choice>
        <mc:Fallback>
          <p:sp>
            <p:nvSpPr>
              <p:cNvPr id="3" name="TextBox 2">
                <a:extLst>
                  <a:ext uri="{FF2B5EF4-FFF2-40B4-BE49-F238E27FC236}">
                    <a16:creationId xmlns:a16="http://schemas.microsoft.com/office/drawing/2014/main" id="{E530DE59-73D2-95C0-EE28-3506F2056516}"/>
                  </a:ext>
                </a:extLst>
              </p:cNvPr>
              <p:cNvSpPr txBox="1">
                <a:spLocks noRot="1" noChangeAspect="1" noMove="1" noResize="1" noEditPoints="1" noAdjustHandles="1" noChangeArrowheads="1" noChangeShapeType="1" noTextEdit="1"/>
              </p:cNvSpPr>
              <p:nvPr/>
            </p:nvSpPr>
            <p:spPr>
              <a:xfrm>
                <a:off x="3872213" y="2871235"/>
                <a:ext cx="2932598" cy="60830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9597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ACD4-B44E-CB52-570C-6D236AC39E56}"/>
              </a:ext>
            </a:extLst>
          </p:cNvPr>
          <p:cNvSpPr>
            <a:spLocks noGrp="1"/>
          </p:cNvSpPr>
          <p:nvPr>
            <p:ph type="title"/>
          </p:nvPr>
        </p:nvSpPr>
        <p:spPr/>
        <p:txBody>
          <a:bodyPr/>
          <a:lstStyle/>
          <a:p>
            <a:r>
              <a:rPr lang="pl-PL" dirty="0" err="1"/>
              <a:t>Bibliography</a:t>
            </a:r>
            <a:endParaRPr lang="pl-PL" dirty="0"/>
          </a:p>
        </p:txBody>
      </p:sp>
      <p:sp>
        <p:nvSpPr>
          <p:cNvPr id="3" name="Content Placeholder 2">
            <a:extLst>
              <a:ext uri="{FF2B5EF4-FFF2-40B4-BE49-F238E27FC236}">
                <a16:creationId xmlns:a16="http://schemas.microsoft.com/office/drawing/2014/main" id="{DD1EB9B3-2097-9C16-3BD9-12C3850DBF33}"/>
              </a:ext>
            </a:extLst>
          </p:cNvPr>
          <p:cNvSpPr>
            <a:spLocks noGrp="1"/>
          </p:cNvSpPr>
          <p:nvPr>
            <p:ph idx="1"/>
          </p:nvPr>
        </p:nvSpPr>
        <p:spPr>
          <a:xfrm>
            <a:off x="1920240" y="2312275"/>
            <a:ext cx="8770571" cy="4390449"/>
          </a:xfrm>
        </p:spPr>
        <p:txBody>
          <a:bodyPr>
            <a:normAutofit lnSpcReduction="10000"/>
          </a:bodyPr>
          <a:lstStyle/>
          <a:p>
            <a:pPr marL="171450" indent="-171450">
              <a:buFont typeface="Arial" panose="020B0604020202020204" pitchFamily="34" charset="0"/>
              <a:buChar char="•"/>
            </a:pPr>
            <a:r>
              <a:rPr lang="pl-PL" sz="1100" b="1" i="0" dirty="0" err="1">
                <a:solidFill>
                  <a:srgbClr val="666666"/>
                </a:solidFill>
                <a:effectLst/>
                <a:latin typeface="Arial" panose="020B0604020202020204" pitchFamily="34" charset="0"/>
              </a:rPr>
              <a:t>Salrin</a:t>
            </a:r>
            <a:r>
              <a:rPr lang="pl-PL" sz="1100" b="1" i="0" dirty="0">
                <a:solidFill>
                  <a:srgbClr val="666666"/>
                </a:solidFill>
                <a:effectLst/>
                <a:latin typeface="Arial" panose="020B0604020202020204" pitchFamily="34" charset="0"/>
              </a:rPr>
              <a:t>, T. C., Johnson, L., White, S., Kilpatrick, G., Weber, E., &amp; </a:t>
            </a:r>
            <a:r>
              <a:rPr lang="pl-PL" sz="1100" b="1" i="0" dirty="0" err="1">
                <a:solidFill>
                  <a:srgbClr val="666666"/>
                </a:solidFill>
                <a:effectLst/>
                <a:latin typeface="Arial" panose="020B0604020202020204" pitchFamily="34" charset="0"/>
              </a:rPr>
              <a:t>Bragatto</a:t>
            </a:r>
            <a:r>
              <a:rPr lang="pl-PL" sz="1100" b="1" i="0" dirty="0">
                <a:solidFill>
                  <a:srgbClr val="666666"/>
                </a:solidFill>
                <a:effectLst/>
                <a:latin typeface="Arial" panose="020B0604020202020204" pitchFamily="34" charset="0"/>
              </a:rPr>
              <a:t>, C. (2023). Using LAMMPS to </a:t>
            </a:r>
            <a:r>
              <a:rPr lang="pl-PL" sz="1100" b="1" i="0" dirty="0" err="1">
                <a:solidFill>
                  <a:srgbClr val="666666"/>
                </a:solidFill>
                <a:effectLst/>
                <a:latin typeface="Arial" panose="020B0604020202020204" pitchFamily="34" charset="0"/>
              </a:rPr>
              <a:t>shed</a:t>
            </a:r>
            <a:r>
              <a:rPr lang="pl-PL" sz="1100" b="1" i="0" dirty="0">
                <a:solidFill>
                  <a:srgbClr val="666666"/>
                </a:solidFill>
                <a:effectLst/>
                <a:latin typeface="Arial" panose="020B0604020202020204" pitchFamily="34" charset="0"/>
              </a:rPr>
              <a:t> </a:t>
            </a:r>
            <a:r>
              <a:rPr lang="pl-PL" sz="1100" b="1" i="0" dirty="0" err="1">
                <a:solidFill>
                  <a:srgbClr val="666666"/>
                </a:solidFill>
                <a:effectLst/>
                <a:latin typeface="Arial" panose="020B0604020202020204" pitchFamily="34" charset="0"/>
              </a:rPr>
              <a:t>light</a:t>
            </a:r>
            <a:r>
              <a:rPr lang="pl-PL" sz="1100" b="1" i="0" dirty="0">
                <a:solidFill>
                  <a:srgbClr val="666666"/>
                </a:solidFill>
                <a:effectLst/>
                <a:latin typeface="Arial" panose="020B0604020202020204" pitchFamily="34" charset="0"/>
              </a:rPr>
              <a:t> on </a:t>
            </a:r>
            <a:r>
              <a:rPr lang="pl-PL" sz="1100" b="1" i="0" dirty="0" err="1">
                <a:solidFill>
                  <a:srgbClr val="666666"/>
                </a:solidFill>
                <a:effectLst/>
                <a:latin typeface="Arial" panose="020B0604020202020204" pitchFamily="34" charset="0"/>
              </a:rPr>
              <a:t>Haven’s</a:t>
            </a:r>
            <a:r>
              <a:rPr lang="pl-PL" sz="1100" b="1" i="0" dirty="0">
                <a:solidFill>
                  <a:srgbClr val="666666"/>
                </a:solidFill>
                <a:effectLst/>
                <a:latin typeface="Arial" panose="020B0604020202020204" pitchFamily="34" charset="0"/>
              </a:rPr>
              <a:t> ratio: </a:t>
            </a:r>
            <a:r>
              <a:rPr lang="pl-PL" sz="1100" b="1" i="0" dirty="0" err="1">
                <a:solidFill>
                  <a:srgbClr val="666666"/>
                </a:solidFill>
                <a:effectLst/>
                <a:latin typeface="Arial" panose="020B0604020202020204" pitchFamily="34" charset="0"/>
              </a:rPr>
              <a:t>Calculation</a:t>
            </a:r>
            <a:r>
              <a:rPr lang="pl-PL" sz="1100" b="1" i="0" dirty="0">
                <a:solidFill>
                  <a:srgbClr val="666666"/>
                </a:solidFill>
                <a:effectLst/>
                <a:latin typeface="Arial" panose="020B0604020202020204" pitchFamily="34" charset="0"/>
              </a:rPr>
              <a:t> of </a:t>
            </a:r>
            <a:r>
              <a:rPr lang="pl-PL" sz="1100" b="1" i="0" dirty="0" err="1">
                <a:solidFill>
                  <a:srgbClr val="666666"/>
                </a:solidFill>
                <a:effectLst/>
                <a:latin typeface="Arial" panose="020B0604020202020204" pitchFamily="34" charset="0"/>
              </a:rPr>
              <a:t>Haven’s</a:t>
            </a:r>
            <a:r>
              <a:rPr lang="pl-PL" sz="1100" b="1" i="0" dirty="0">
                <a:solidFill>
                  <a:srgbClr val="666666"/>
                </a:solidFill>
                <a:effectLst/>
                <a:latin typeface="Arial" panose="020B0604020202020204" pitchFamily="34" charset="0"/>
              </a:rPr>
              <a:t> ratio in </a:t>
            </a:r>
            <a:r>
              <a:rPr lang="pl-PL" sz="1100" b="1" i="0" dirty="0" err="1">
                <a:solidFill>
                  <a:srgbClr val="666666"/>
                </a:solidFill>
                <a:effectLst/>
                <a:latin typeface="Arial" panose="020B0604020202020204" pitchFamily="34" charset="0"/>
              </a:rPr>
              <a:t>alkali</a:t>
            </a:r>
            <a:r>
              <a:rPr lang="pl-PL" sz="1100" b="1" i="0" dirty="0">
                <a:solidFill>
                  <a:srgbClr val="666666"/>
                </a:solidFill>
                <a:effectLst/>
                <a:latin typeface="Arial" panose="020B0604020202020204" pitchFamily="34" charset="0"/>
              </a:rPr>
              <a:t> </a:t>
            </a:r>
            <a:r>
              <a:rPr lang="pl-PL" sz="1100" b="1" i="0" dirty="0" err="1">
                <a:solidFill>
                  <a:srgbClr val="666666"/>
                </a:solidFill>
                <a:effectLst/>
                <a:latin typeface="Arial" panose="020B0604020202020204" pitchFamily="34" charset="0"/>
              </a:rPr>
              <a:t>silicate</a:t>
            </a:r>
            <a:r>
              <a:rPr lang="pl-PL" sz="1100" b="1" i="0" dirty="0">
                <a:solidFill>
                  <a:srgbClr val="666666"/>
                </a:solidFill>
                <a:effectLst/>
                <a:latin typeface="Arial" panose="020B0604020202020204" pitchFamily="34" charset="0"/>
              </a:rPr>
              <a:t> </a:t>
            </a:r>
            <a:r>
              <a:rPr lang="pl-PL" sz="1100" b="1" i="0" dirty="0" err="1">
                <a:solidFill>
                  <a:srgbClr val="666666"/>
                </a:solidFill>
                <a:effectLst/>
                <a:latin typeface="Arial" panose="020B0604020202020204" pitchFamily="34" charset="0"/>
              </a:rPr>
              <a:t>glasses</a:t>
            </a:r>
            <a:r>
              <a:rPr lang="pl-PL" sz="1100" b="1" i="0" dirty="0">
                <a:solidFill>
                  <a:srgbClr val="666666"/>
                </a:solidFill>
                <a:effectLst/>
                <a:latin typeface="Arial" panose="020B0604020202020204" pitchFamily="34" charset="0"/>
              </a:rPr>
              <a:t> </a:t>
            </a:r>
            <a:r>
              <a:rPr lang="pl-PL" sz="1100" b="1" i="0" dirty="0" err="1">
                <a:solidFill>
                  <a:srgbClr val="666666"/>
                </a:solidFill>
                <a:effectLst/>
                <a:latin typeface="Arial" panose="020B0604020202020204" pitchFamily="34" charset="0"/>
              </a:rPr>
              <a:t>using</a:t>
            </a:r>
            <a:r>
              <a:rPr lang="pl-PL" sz="1100" b="1" i="0" dirty="0">
                <a:solidFill>
                  <a:srgbClr val="666666"/>
                </a:solidFill>
                <a:effectLst/>
                <a:latin typeface="Arial" panose="020B0604020202020204" pitchFamily="34" charset="0"/>
              </a:rPr>
              <a:t> </a:t>
            </a:r>
            <a:r>
              <a:rPr lang="pl-PL" sz="1100" b="1" i="0" dirty="0" err="1">
                <a:solidFill>
                  <a:srgbClr val="666666"/>
                </a:solidFill>
                <a:effectLst/>
                <a:latin typeface="Arial" panose="020B0604020202020204" pitchFamily="34" charset="0"/>
              </a:rPr>
              <a:t>molecular</a:t>
            </a:r>
            <a:r>
              <a:rPr lang="pl-PL" sz="1100" b="1" i="0" dirty="0">
                <a:solidFill>
                  <a:srgbClr val="666666"/>
                </a:solidFill>
                <a:effectLst/>
                <a:latin typeface="Arial" panose="020B0604020202020204" pitchFamily="34" charset="0"/>
              </a:rPr>
              <a:t> dynamics. In </a:t>
            </a:r>
            <a:r>
              <a:rPr lang="pl-PL" sz="1100" b="1" i="0" dirty="0" err="1">
                <a:solidFill>
                  <a:srgbClr val="666666"/>
                </a:solidFill>
                <a:effectLst/>
                <a:latin typeface="Arial" panose="020B0604020202020204" pitchFamily="34" charset="0"/>
              </a:rPr>
              <a:t>Frontiers</a:t>
            </a:r>
            <a:r>
              <a:rPr lang="pl-PL" sz="1100" b="1" i="0" dirty="0">
                <a:solidFill>
                  <a:srgbClr val="666666"/>
                </a:solidFill>
                <a:effectLst/>
                <a:latin typeface="Arial" panose="020B0604020202020204" pitchFamily="34" charset="0"/>
              </a:rPr>
              <a:t> in Materials (Vol. 10). </a:t>
            </a:r>
            <a:r>
              <a:rPr lang="pl-PL" sz="1100" b="1" i="0" dirty="0" err="1">
                <a:solidFill>
                  <a:srgbClr val="666666"/>
                </a:solidFill>
                <a:effectLst/>
                <a:latin typeface="Arial" panose="020B0604020202020204" pitchFamily="34" charset="0"/>
              </a:rPr>
              <a:t>Frontiers</a:t>
            </a:r>
            <a:r>
              <a:rPr lang="pl-PL" sz="1100" b="1" i="0" dirty="0">
                <a:solidFill>
                  <a:srgbClr val="666666"/>
                </a:solidFill>
                <a:effectLst/>
                <a:latin typeface="Arial" panose="020B0604020202020204" pitchFamily="34" charset="0"/>
              </a:rPr>
              <a:t> Media SA. </a:t>
            </a:r>
            <a:r>
              <a:rPr lang="pl-PL" sz="1100" b="1" i="0" dirty="0">
                <a:solidFill>
                  <a:srgbClr val="666666"/>
                </a:solidFill>
                <a:effectLst/>
                <a:latin typeface="Arial" panose="020B0604020202020204" pitchFamily="34" charset="0"/>
                <a:hlinkClick r:id="rId2"/>
              </a:rPr>
              <a:t>https://doi.org/10.3389/fmats.2023.1123213</a:t>
            </a:r>
            <a:endParaRPr lang="pl-PL" sz="1100" b="1" i="0" dirty="0">
              <a:solidFill>
                <a:srgbClr val="666666"/>
              </a:solidFill>
              <a:effectLst/>
              <a:latin typeface="Arial" panose="020B0604020202020204" pitchFamily="34" charset="0"/>
            </a:endParaRPr>
          </a:p>
          <a:p>
            <a:pPr marL="171450" indent="-171450">
              <a:buFont typeface="Arial" panose="020B0604020202020204" pitchFamily="34" charset="0"/>
              <a:buChar char="•"/>
            </a:pPr>
            <a:r>
              <a:rPr lang="pl-PL" sz="1100" b="1" i="0" dirty="0">
                <a:solidFill>
                  <a:srgbClr val="666666"/>
                </a:solidFill>
                <a:effectLst/>
                <a:latin typeface="Arial" panose="020B0604020202020204" pitchFamily="34" charset="0"/>
              </a:rPr>
              <a:t>Imre, Á. W., </a:t>
            </a:r>
            <a:r>
              <a:rPr lang="pl-PL" sz="1100" b="1" i="0" dirty="0" err="1">
                <a:solidFill>
                  <a:srgbClr val="666666"/>
                </a:solidFill>
                <a:effectLst/>
                <a:latin typeface="Arial" panose="020B0604020202020204" pitchFamily="34" charset="0"/>
              </a:rPr>
              <a:t>Staesche</a:t>
            </a:r>
            <a:r>
              <a:rPr lang="pl-PL" sz="1100" b="1" i="0" dirty="0">
                <a:solidFill>
                  <a:srgbClr val="666666"/>
                </a:solidFill>
                <a:effectLst/>
                <a:latin typeface="Arial" panose="020B0604020202020204" pitchFamily="34" charset="0"/>
              </a:rPr>
              <a:t>, H., </a:t>
            </a:r>
            <a:r>
              <a:rPr lang="pl-PL" sz="1100" b="1" i="0" dirty="0" err="1">
                <a:solidFill>
                  <a:srgbClr val="666666"/>
                </a:solidFill>
                <a:effectLst/>
                <a:latin typeface="Arial" panose="020B0604020202020204" pitchFamily="34" charset="0"/>
              </a:rPr>
              <a:t>Voss</a:t>
            </a:r>
            <a:r>
              <a:rPr lang="pl-PL" sz="1100" b="1" i="0" dirty="0">
                <a:solidFill>
                  <a:srgbClr val="666666"/>
                </a:solidFill>
                <a:effectLst/>
                <a:latin typeface="Arial" panose="020B0604020202020204" pitchFamily="34" charset="0"/>
              </a:rPr>
              <a:t>, S., Ingram, M. D., </a:t>
            </a:r>
            <a:r>
              <a:rPr lang="pl-PL" sz="1100" b="1" i="0" dirty="0" err="1">
                <a:solidFill>
                  <a:srgbClr val="666666"/>
                </a:solidFill>
                <a:effectLst/>
                <a:latin typeface="Arial" panose="020B0604020202020204" pitchFamily="34" charset="0"/>
              </a:rPr>
              <a:t>Funke</a:t>
            </a:r>
            <a:r>
              <a:rPr lang="pl-PL" sz="1100" b="1" i="0" dirty="0">
                <a:solidFill>
                  <a:srgbClr val="666666"/>
                </a:solidFill>
                <a:effectLst/>
                <a:latin typeface="Arial" panose="020B0604020202020204" pitchFamily="34" charset="0"/>
              </a:rPr>
              <a:t>, K., &amp; </a:t>
            </a:r>
            <a:r>
              <a:rPr lang="pl-PL" sz="1100" b="1" i="0" dirty="0" err="1">
                <a:solidFill>
                  <a:srgbClr val="666666"/>
                </a:solidFill>
                <a:effectLst/>
                <a:latin typeface="Arial" panose="020B0604020202020204" pitchFamily="34" charset="0"/>
              </a:rPr>
              <a:t>Mehrer</a:t>
            </a:r>
            <a:r>
              <a:rPr lang="pl-PL" sz="1100" b="1" i="0" dirty="0">
                <a:solidFill>
                  <a:srgbClr val="666666"/>
                </a:solidFill>
                <a:effectLst/>
                <a:latin typeface="Arial" panose="020B0604020202020204" pitchFamily="34" charset="0"/>
              </a:rPr>
              <a:t>, H. (2007). </a:t>
            </a:r>
            <a:r>
              <a:rPr lang="pl-PL" sz="1100" b="1" i="0" dirty="0" err="1">
                <a:solidFill>
                  <a:srgbClr val="666666"/>
                </a:solidFill>
                <a:effectLst/>
                <a:latin typeface="Arial" panose="020B0604020202020204" pitchFamily="34" charset="0"/>
              </a:rPr>
              <a:t>Pressure</a:t>
            </a:r>
            <a:r>
              <a:rPr lang="pl-PL" sz="1100" b="1" i="0" dirty="0">
                <a:solidFill>
                  <a:srgbClr val="666666"/>
                </a:solidFill>
                <a:effectLst/>
                <a:latin typeface="Arial" panose="020B0604020202020204" pitchFamily="34" charset="0"/>
              </a:rPr>
              <a:t>-Dependent </a:t>
            </a:r>
            <a:r>
              <a:rPr lang="pl-PL" sz="1100" b="1" i="0" dirty="0" err="1">
                <a:solidFill>
                  <a:srgbClr val="666666"/>
                </a:solidFill>
                <a:effectLst/>
                <a:latin typeface="Arial" panose="020B0604020202020204" pitchFamily="34" charset="0"/>
              </a:rPr>
              <a:t>Diffusion</a:t>
            </a:r>
            <a:r>
              <a:rPr lang="pl-PL" sz="1100" b="1" i="0" dirty="0">
                <a:solidFill>
                  <a:srgbClr val="666666"/>
                </a:solidFill>
                <a:effectLst/>
                <a:latin typeface="Arial" panose="020B0604020202020204" pitchFamily="34" charset="0"/>
              </a:rPr>
              <a:t> </a:t>
            </a:r>
            <a:r>
              <a:rPr lang="pl-PL" sz="1100" b="1" i="0" dirty="0" err="1">
                <a:solidFill>
                  <a:srgbClr val="666666"/>
                </a:solidFill>
                <a:effectLst/>
                <a:latin typeface="Arial" panose="020B0604020202020204" pitchFamily="34" charset="0"/>
              </a:rPr>
              <a:t>Coefficients</a:t>
            </a:r>
            <a:r>
              <a:rPr lang="pl-PL" sz="1100" b="1" i="0" dirty="0">
                <a:solidFill>
                  <a:srgbClr val="666666"/>
                </a:solidFill>
                <a:effectLst/>
                <a:latin typeface="Arial" panose="020B0604020202020204" pitchFamily="34" charset="0"/>
              </a:rPr>
              <a:t> and Haven </a:t>
            </a:r>
            <a:r>
              <a:rPr lang="pl-PL" sz="1100" b="1" i="0" dirty="0" err="1">
                <a:solidFill>
                  <a:srgbClr val="666666"/>
                </a:solidFill>
                <a:effectLst/>
                <a:latin typeface="Arial" panose="020B0604020202020204" pitchFamily="34" charset="0"/>
              </a:rPr>
              <a:t>Ratios</a:t>
            </a:r>
            <a:r>
              <a:rPr lang="pl-PL" sz="1100" b="1" i="0" dirty="0">
                <a:solidFill>
                  <a:srgbClr val="666666"/>
                </a:solidFill>
                <a:effectLst/>
                <a:latin typeface="Arial" panose="020B0604020202020204" pitchFamily="34" charset="0"/>
              </a:rPr>
              <a:t> in </a:t>
            </a:r>
            <a:r>
              <a:rPr lang="pl-PL" sz="1100" b="1" i="0" dirty="0" err="1">
                <a:solidFill>
                  <a:srgbClr val="666666"/>
                </a:solidFill>
                <a:effectLst/>
                <a:latin typeface="Arial" panose="020B0604020202020204" pitchFamily="34" charset="0"/>
              </a:rPr>
              <a:t>Cation-Conducting</a:t>
            </a:r>
            <a:r>
              <a:rPr lang="pl-PL" sz="1100" b="1" i="0" dirty="0">
                <a:solidFill>
                  <a:srgbClr val="666666"/>
                </a:solidFill>
                <a:effectLst/>
                <a:latin typeface="Arial" panose="020B0604020202020204" pitchFamily="34" charset="0"/>
              </a:rPr>
              <a:t> </a:t>
            </a:r>
            <a:r>
              <a:rPr lang="pl-PL" sz="1100" b="1" i="0" dirty="0" err="1">
                <a:solidFill>
                  <a:srgbClr val="666666"/>
                </a:solidFill>
                <a:effectLst/>
                <a:latin typeface="Arial" panose="020B0604020202020204" pitchFamily="34" charset="0"/>
              </a:rPr>
              <a:t>Glasses</a:t>
            </a:r>
            <a:r>
              <a:rPr lang="pl-PL" sz="1100" b="1" i="0" dirty="0">
                <a:solidFill>
                  <a:srgbClr val="666666"/>
                </a:solidFill>
                <a:effectLst/>
                <a:latin typeface="Arial" panose="020B0604020202020204" pitchFamily="34" charset="0"/>
              </a:rPr>
              <a:t>. In The </a:t>
            </a:r>
            <a:r>
              <a:rPr lang="pl-PL" sz="1100" b="1" i="0" dirty="0" err="1">
                <a:solidFill>
                  <a:srgbClr val="666666"/>
                </a:solidFill>
                <a:effectLst/>
                <a:latin typeface="Arial" panose="020B0604020202020204" pitchFamily="34" charset="0"/>
              </a:rPr>
              <a:t>Journal</a:t>
            </a:r>
            <a:r>
              <a:rPr lang="pl-PL" sz="1100" b="1" i="0" dirty="0">
                <a:solidFill>
                  <a:srgbClr val="666666"/>
                </a:solidFill>
                <a:effectLst/>
                <a:latin typeface="Arial" panose="020B0604020202020204" pitchFamily="34" charset="0"/>
              </a:rPr>
              <a:t> of </a:t>
            </a:r>
            <a:r>
              <a:rPr lang="pl-PL" sz="1100" b="1" i="0" dirty="0" err="1">
                <a:solidFill>
                  <a:srgbClr val="666666"/>
                </a:solidFill>
                <a:effectLst/>
                <a:latin typeface="Arial" panose="020B0604020202020204" pitchFamily="34" charset="0"/>
              </a:rPr>
              <a:t>Physical</a:t>
            </a:r>
            <a:r>
              <a:rPr lang="pl-PL" sz="1100" b="1" i="0" dirty="0">
                <a:solidFill>
                  <a:srgbClr val="666666"/>
                </a:solidFill>
                <a:effectLst/>
                <a:latin typeface="Arial" panose="020B0604020202020204" pitchFamily="34" charset="0"/>
              </a:rPr>
              <a:t> </a:t>
            </a:r>
            <a:r>
              <a:rPr lang="pl-PL" sz="1100" b="1" i="0" dirty="0" err="1">
                <a:solidFill>
                  <a:srgbClr val="666666"/>
                </a:solidFill>
                <a:effectLst/>
                <a:latin typeface="Arial" panose="020B0604020202020204" pitchFamily="34" charset="0"/>
              </a:rPr>
              <a:t>Chemistry</a:t>
            </a:r>
            <a:r>
              <a:rPr lang="pl-PL" sz="1100" b="1" i="0" dirty="0">
                <a:solidFill>
                  <a:srgbClr val="666666"/>
                </a:solidFill>
                <a:effectLst/>
                <a:latin typeface="Arial" panose="020B0604020202020204" pitchFamily="34" charset="0"/>
              </a:rPr>
              <a:t> B (Vol. 111, </a:t>
            </a:r>
            <a:r>
              <a:rPr lang="pl-PL" sz="1100" b="1" i="0" dirty="0" err="1">
                <a:solidFill>
                  <a:srgbClr val="666666"/>
                </a:solidFill>
                <a:effectLst/>
                <a:latin typeface="Arial" panose="020B0604020202020204" pitchFamily="34" charset="0"/>
              </a:rPr>
              <a:t>Issue</a:t>
            </a:r>
            <a:r>
              <a:rPr lang="pl-PL" sz="1100" b="1" i="0" dirty="0">
                <a:solidFill>
                  <a:srgbClr val="666666"/>
                </a:solidFill>
                <a:effectLst/>
                <a:latin typeface="Arial" panose="020B0604020202020204" pitchFamily="34" charset="0"/>
              </a:rPr>
              <a:t> 19, pp. 5301–5307). American </a:t>
            </a:r>
            <a:r>
              <a:rPr lang="pl-PL" sz="1100" b="1" i="0" dirty="0" err="1">
                <a:solidFill>
                  <a:srgbClr val="666666"/>
                </a:solidFill>
                <a:effectLst/>
                <a:latin typeface="Arial" panose="020B0604020202020204" pitchFamily="34" charset="0"/>
              </a:rPr>
              <a:t>Chemical</a:t>
            </a:r>
            <a:r>
              <a:rPr lang="pl-PL" sz="1100" b="1" i="0" dirty="0">
                <a:solidFill>
                  <a:srgbClr val="666666"/>
                </a:solidFill>
                <a:effectLst/>
                <a:latin typeface="Arial" panose="020B0604020202020204" pitchFamily="34" charset="0"/>
              </a:rPr>
              <a:t> </a:t>
            </a:r>
            <a:r>
              <a:rPr lang="pl-PL" sz="1100" b="1" i="0" dirty="0" err="1">
                <a:solidFill>
                  <a:srgbClr val="666666"/>
                </a:solidFill>
                <a:effectLst/>
                <a:latin typeface="Arial" panose="020B0604020202020204" pitchFamily="34" charset="0"/>
              </a:rPr>
              <a:t>Society</a:t>
            </a:r>
            <a:r>
              <a:rPr lang="pl-PL" sz="1100" b="1" i="0" dirty="0">
                <a:solidFill>
                  <a:srgbClr val="666666"/>
                </a:solidFill>
                <a:effectLst/>
                <a:latin typeface="Arial" panose="020B0604020202020204" pitchFamily="34" charset="0"/>
              </a:rPr>
              <a:t> (ACS). </a:t>
            </a:r>
            <a:r>
              <a:rPr lang="pl-PL" sz="1100" b="1" i="0" dirty="0">
                <a:solidFill>
                  <a:srgbClr val="666666"/>
                </a:solidFill>
                <a:effectLst/>
                <a:latin typeface="Arial" panose="020B0604020202020204" pitchFamily="34" charset="0"/>
                <a:hlinkClick r:id="rId3"/>
              </a:rPr>
              <a:t>https://doi.org/10.1021/jp070478q</a:t>
            </a:r>
            <a:endParaRPr lang="pl-PL" sz="1100" b="1" dirty="0">
              <a:solidFill>
                <a:schemeClr val="tx1"/>
              </a:solidFill>
            </a:endParaRPr>
          </a:p>
          <a:p>
            <a:pPr marL="171450" indent="-171450">
              <a:buFont typeface="Arial" panose="020B0604020202020204" pitchFamily="34" charset="0"/>
              <a:buChar char="•"/>
            </a:pPr>
            <a:r>
              <a:rPr lang="pl-PL" sz="1100" b="1" i="0" dirty="0" err="1">
                <a:solidFill>
                  <a:srgbClr val="666666"/>
                </a:solidFill>
                <a:effectLst/>
                <a:latin typeface="Arial" panose="020B0604020202020204" pitchFamily="34" charset="0"/>
              </a:rPr>
              <a:t>Kahnt</a:t>
            </a:r>
            <a:r>
              <a:rPr lang="pl-PL" sz="1100" b="1" i="0" dirty="0">
                <a:solidFill>
                  <a:srgbClr val="666666"/>
                </a:solidFill>
                <a:effectLst/>
                <a:latin typeface="Arial" panose="020B0604020202020204" pitchFamily="34" charset="0"/>
              </a:rPr>
              <a:t>, H. (1996). </a:t>
            </a:r>
            <a:r>
              <a:rPr lang="pl-PL" sz="1100" b="1" i="0" dirty="0" err="1">
                <a:solidFill>
                  <a:srgbClr val="666666"/>
                </a:solidFill>
                <a:effectLst/>
                <a:latin typeface="Arial" panose="020B0604020202020204" pitchFamily="34" charset="0"/>
              </a:rPr>
              <a:t>Ionic</a:t>
            </a:r>
            <a:r>
              <a:rPr lang="pl-PL" sz="1100" b="1" i="0" dirty="0">
                <a:solidFill>
                  <a:srgbClr val="666666"/>
                </a:solidFill>
                <a:effectLst/>
                <a:latin typeface="Arial" panose="020B0604020202020204" pitchFamily="34" charset="0"/>
              </a:rPr>
              <a:t> transport in </a:t>
            </a:r>
            <a:r>
              <a:rPr lang="pl-PL" sz="1100" b="1" i="0" dirty="0" err="1">
                <a:solidFill>
                  <a:srgbClr val="666666"/>
                </a:solidFill>
                <a:effectLst/>
                <a:latin typeface="Arial" panose="020B0604020202020204" pitchFamily="34" charset="0"/>
              </a:rPr>
              <a:t>glasses</a:t>
            </a:r>
            <a:r>
              <a:rPr lang="pl-PL" sz="1100" b="1" i="0" dirty="0">
                <a:solidFill>
                  <a:srgbClr val="666666"/>
                </a:solidFill>
                <a:effectLst/>
                <a:latin typeface="Arial" panose="020B0604020202020204" pitchFamily="34" charset="0"/>
              </a:rPr>
              <a:t>. In </a:t>
            </a:r>
            <a:r>
              <a:rPr lang="pl-PL" sz="1100" b="1" i="0" dirty="0" err="1">
                <a:solidFill>
                  <a:srgbClr val="666666"/>
                </a:solidFill>
                <a:effectLst/>
                <a:latin typeface="Arial" panose="020B0604020202020204" pitchFamily="34" charset="0"/>
              </a:rPr>
              <a:t>Journal</a:t>
            </a:r>
            <a:r>
              <a:rPr lang="pl-PL" sz="1100" b="1" i="0" dirty="0">
                <a:solidFill>
                  <a:srgbClr val="666666"/>
                </a:solidFill>
                <a:effectLst/>
                <a:latin typeface="Arial" panose="020B0604020202020204" pitchFamily="34" charset="0"/>
              </a:rPr>
              <a:t> of Non-</a:t>
            </a:r>
            <a:r>
              <a:rPr lang="pl-PL" sz="1100" b="1" i="0" dirty="0" err="1">
                <a:solidFill>
                  <a:srgbClr val="666666"/>
                </a:solidFill>
                <a:effectLst/>
                <a:latin typeface="Arial" panose="020B0604020202020204" pitchFamily="34" charset="0"/>
              </a:rPr>
              <a:t>Crystalline</a:t>
            </a:r>
            <a:r>
              <a:rPr lang="pl-PL" sz="1100" b="1" i="0" dirty="0">
                <a:solidFill>
                  <a:srgbClr val="666666"/>
                </a:solidFill>
                <a:effectLst/>
                <a:latin typeface="Arial" panose="020B0604020202020204" pitchFamily="34" charset="0"/>
              </a:rPr>
              <a:t> </a:t>
            </a:r>
            <a:r>
              <a:rPr lang="pl-PL" sz="1100" b="1" i="0" dirty="0" err="1">
                <a:solidFill>
                  <a:srgbClr val="666666"/>
                </a:solidFill>
                <a:effectLst/>
                <a:latin typeface="Arial" panose="020B0604020202020204" pitchFamily="34" charset="0"/>
              </a:rPr>
              <a:t>Solids</a:t>
            </a:r>
            <a:r>
              <a:rPr lang="pl-PL" sz="1100" b="1" i="0" dirty="0">
                <a:solidFill>
                  <a:srgbClr val="666666"/>
                </a:solidFill>
                <a:effectLst/>
                <a:latin typeface="Arial" panose="020B0604020202020204" pitchFamily="34" charset="0"/>
              </a:rPr>
              <a:t> (Vol. 203, pp. 225–231). </a:t>
            </a:r>
            <a:r>
              <a:rPr lang="pl-PL" sz="1100" b="1" i="0" dirty="0" err="1">
                <a:solidFill>
                  <a:srgbClr val="666666"/>
                </a:solidFill>
                <a:effectLst/>
                <a:latin typeface="Arial" panose="020B0604020202020204" pitchFamily="34" charset="0"/>
              </a:rPr>
              <a:t>Elsevier</a:t>
            </a:r>
            <a:r>
              <a:rPr lang="pl-PL" sz="1100" b="1" i="0" dirty="0">
                <a:solidFill>
                  <a:srgbClr val="666666"/>
                </a:solidFill>
                <a:effectLst/>
                <a:latin typeface="Arial" panose="020B0604020202020204" pitchFamily="34" charset="0"/>
              </a:rPr>
              <a:t> BV. </a:t>
            </a:r>
            <a:r>
              <a:rPr lang="pl-PL" sz="1100" b="1" dirty="0">
                <a:solidFill>
                  <a:srgbClr val="666666"/>
                </a:solidFill>
                <a:latin typeface="Arial" panose="020B0604020202020204" pitchFamily="34" charset="0"/>
                <a:hlinkClick r:id="rId4">
                  <a:extLst>
                    <a:ext uri="{A12FA001-AC4F-418D-AE19-62706E023703}">
                      <ahyp:hlinkClr xmlns:ahyp="http://schemas.microsoft.com/office/drawing/2018/hyperlinkcolor" val="tx"/>
                    </a:ext>
                  </a:extLst>
                </a:hlinkClick>
              </a:rPr>
              <a:t>https://doi.org/10.1016/0022-3093(96)00354-7</a:t>
            </a:r>
            <a:endParaRPr lang="pl-PL" sz="1100" b="1" dirty="0">
              <a:solidFill>
                <a:srgbClr val="666666"/>
              </a:solidFill>
              <a:latin typeface="Arial" panose="020B0604020202020204" pitchFamily="34" charset="0"/>
            </a:endParaRPr>
          </a:p>
          <a:p>
            <a:pPr marL="171450" indent="-171450">
              <a:buFont typeface="Arial" panose="020B0604020202020204" pitchFamily="34" charset="0"/>
              <a:buChar char="•"/>
            </a:pPr>
            <a:r>
              <a:rPr lang="en-US" sz="1100" b="1" dirty="0">
                <a:solidFill>
                  <a:srgbClr val="666666"/>
                </a:solidFill>
                <a:latin typeface="Arial" panose="020B0604020202020204" pitchFamily="34" charset="0"/>
              </a:rPr>
              <a:t>MURCH, G. (1982). The haven ratio in fast ionic conductors. In Solid State Ionics (Vol. 7, Issue 3, pp. 177–198). Elsevier BV. </a:t>
            </a:r>
            <a:r>
              <a:rPr lang="en-US" sz="1100" b="1" dirty="0">
                <a:solidFill>
                  <a:srgbClr val="666666"/>
                </a:solidFill>
                <a:latin typeface="Arial" panose="020B0604020202020204" pitchFamily="34" charset="0"/>
                <a:hlinkClick r:id="rId5"/>
              </a:rPr>
              <a:t>https://doi.org/10.1016/0167-2738(82)90050-9</a:t>
            </a:r>
            <a:endParaRPr lang="pl-PL" sz="1100" b="1" dirty="0">
              <a:solidFill>
                <a:srgbClr val="666666"/>
              </a:solidFill>
              <a:latin typeface="Arial" panose="020B0604020202020204" pitchFamily="34" charset="0"/>
            </a:endParaRPr>
          </a:p>
          <a:p>
            <a:pPr marL="171450" indent="-171450">
              <a:buFont typeface="Arial" panose="020B0604020202020204" pitchFamily="34" charset="0"/>
              <a:buChar char="•"/>
            </a:pPr>
            <a:r>
              <a:rPr lang="en-US" sz="1100" b="1" dirty="0">
                <a:solidFill>
                  <a:srgbClr val="666666"/>
                </a:solidFill>
                <a:latin typeface="Arial" panose="020B0604020202020204" pitchFamily="34" charset="0"/>
              </a:rPr>
              <a:t>Vargas‐Barbosa, N. M., &amp; </a:t>
            </a:r>
            <a:r>
              <a:rPr lang="en-US" sz="1100" b="1" dirty="0" err="1">
                <a:solidFill>
                  <a:srgbClr val="666666"/>
                </a:solidFill>
                <a:latin typeface="Arial" panose="020B0604020202020204" pitchFamily="34" charset="0"/>
              </a:rPr>
              <a:t>Roling</a:t>
            </a:r>
            <a:r>
              <a:rPr lang="en-US" sz="1100" b="1" dirty="0">
                <a:solidFill>
                  <a:srgbClr val="666666"/>
                </a:solidFill>
                <a:latin typeface="Arial" panose="020B0604020202020204" pitchFamily="34" charset="0"/>
              </a:rPr>
              <a:t>, B. (2019). Dynamic Ion Correlations in Solid and Liquid Electrolytes: How Do They Affect Charge and Mass Transport? In </a:t>
            </a:r>
            <a:r>
              <a:rPr lang="en-US" sz="1100" b="1" dirty="0" err="1">
                <a:solidFill>
                  <a:srgbClr val="666666"/>
                </a:solidFill>
                <a:latin typeface="Arial" panose="020B0604020202020204" pitchFamily="34" charset="0"/>
              </a:rPr>
              <a:t>ChemElectroChem</a:t>
            </a:r>
            <a:r>
              <a:rPr lang="en-US" sz="1100" b="1" dirty="0">
                <a:solidFill>
                  <a:srgbClr val="666666"/>
                </a:solidFill>
                <a:latin typeface="Arial" panose="020B0604020202020204" pitchFamily="34" charset="0"/>
              </a:rPr>
              <a:t> (Vol. 7, Issue 2, pp. 367–385). Wiley. </a:t>
            </a:r>
            <a:r>
              <a:rPr lang="en-US" sz="1100" b="1" dirty="0">
                <a:solidFill>
                  <a:srgbClr val="666666"/>
                </a:solidFill>
                <a:latin typeface="Arial" panose="020B0604020202020204" pitchFamily="34" charset="0"/>
                <a:hlinkClick r:id="rId6"/>
              </a:rPr>
              <a:t>https://doi.org/10.1002/celc.201901627</a:t>
            </a:r>
            <a:endParaRPr lang="pl-PL" sz="1100" b="1" dirty="0">
              <a:solidFill>
                <a:srgbClr val="666666"/>
              </a:solidFill>
              <a:latin typeface="Arial" panose="020B0604020202020204" pitchFamily="34" charset="0"/>
            </a:endParaRPr>
          </a:p>
          <a:p>
            <a:pPr marL="171450" indent="-171450">
              <a:buFont typeface="Arial" panose="020B0604020202020204" pitchFamily="34" charset="0"/>
              <a:buChar char="•"/>
            </a:pPr>
            <a:r>
              <a:rPr lang="pl-PL" sz="1100" b="1" dirty="0">
                <a:solidFill>
                  <a:srgbClr val="666666"/>
                </a:solidFill>
                <a:latin typeface="Arial" panose="020B0604020202020204" pitchFamily="34" charset="0"/>
                <a:hlinkClick r:id="rId7">
                  <a:extLst>
                    <a:ext uri="{A12FA001-AC4F-418D-AE19-62706E023703}">
                      <ahyp:hlinkClr xmlns:ahyp="http://schemas.microsoft.com/office/drawing/2018/hyperlinkcolor" val="tx"/>
                    </a:ext>
                  </a:extLst>
                </a:hlinkClick>
              </a:rPr>
              <a:t>https://www.ucl.ac.uk/~ucfbasc/Theory/vaf.html</a:t>
            </a:r>
            <a:endParaRPr lang="pl-PL" sz="1100" b="1" dirty="0">
              <a:solidFill>
                <a:srgbClr val="666666"/>
              </a:solidFill>
              <a:latin typeface="Arial" panose="020B0604020202020204" pitchFamily="34" charset="0"/>
            </a:endParaRPr>
          </a:p>
          <a:p>
            <a:pPr marL="171450" indent="-171450">
              <a:buFont typeface="Arial" panose="020B0604020202020204" pitchFamily="34" charset="0"/>
              <a:buChar char="•"/>
            </a:pPr>
            <a:endParaRPr lang="pl-PL" sz="1100" b="0" i="0" dirty="0">
              <a:solidFill>
                <a:srgbClr val="666666"/>
              </a:solidFill>
              <a:effectLst/>
              <a:latin typeface="Arial" panose="020B0604020202020204" pitchFamily="34" charset="0"/>
            </a:endParaRPr>
          </a:p>
          <a:p>
            <a:pPr marL="171450" indent="-171450">
              <a:buFont typeface="Arial" panose="020B0604020202020204" pitchFamily="34" charset="0"/>
              <a:buChar char="•"/>
            </a:pPr>
            <a:endParaRPr lang="pl-PL" sz="1100" dirty="0"/>
          </a:p>
        </p:txBody>
      </p:sp>
    </p:spTree>
    <p:extLst>
      <p:ext uri="{BB962C8B-B14F-4D97-AF65-F5344CB8AC3E}">
        <p14:creationId xmlns:p14="http://schemas.microsoft.com/office/powerpoint/2010/main" val="3385885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C1BE72-185D-5C13-A27F-1B6185313B80}"/>
              </a:ext>
            </a:extLst>
          </p:cNvPr>
          <p:cNvSpPr>
            <a:spLocks noGrp="1"/>
          </p:cNvSpPr>
          <p:nvPr>
            <p:ph type="title"/>
          </p:nvPr>
        </p:nvSpPr>
        <p:spPr/>
        <p:txBody>
          <a:bodyPr/>
          <a:lstStyle/>
          <a:p>
            <a:r>
              <a:rPr lang="en-US" dirty="0"/>
              <a:t>Bibliography</a:t>
            </a:r>
            <a:endParaRPr lang="pl-PL" dirty="0"/>
          </a:p>
        </p:txBody>
      </p:sp>
      <p:sp>
        <p:nvSpPr>
          <p:cNvPr id="3" name="Symbol zastępczy zawartości 2">
            <a:extLst>
              <a:ext uri="{FF2B5EF4-FFF2-40B4-BE49-F238E27FC236}">
                <a16:creationId xmlns:a16="http://schemas.microsoft.com/office/drawing/2014/main" id="{E7E3FD39-ED1F-AD24-6E67-D7F90FB524BC}"/>
              </a:ext>
            </a:extLst>
          </p:cNvPr>
          <p:cNvSpPr>
            <a:spLocks noGrp="1"/>
          </p:cNvSpPr>
          <p:nvPr>
            <p:ph idx="1"/>
          </p:nvPr>
        </p:nvSpPr>
        <p:spPr>
          <a:xfrm>
            <a:off x="1920240" y="2312275"/>
            <a:ext cx="8770571" cy="4243799"/>
          </a:xfrm>
        </p:spPr>
        <p:txBody>
          <a:bodyPr>
            <a:normAutofit fontScale="47500" lnSpcReduction="20000"/>
          </a:bodyPr>
          <a:lstStyle/>
          <a:p>
            <a:pPr marL="285750" indent="-285750">
              <a:buFont typeface="Arial" panose="020B0604020202020204" pitchFamily="34" charset="0"/>
              <a:buChar char="•"/>
            </a:pPr>
            <a:r>
              <a:rPr lang="en-US" b="0" i="0" dirty="0" err="1">
                <a:solidFill>
                  <a:srgbClr val="666666"/>
                </a:solidFill>
                <a:effectLst/>
                <a:latin typeface="Arial" panose="020B0604020202020204" pitchFamily="34" charset="0"/>
              </a:rPr>
              <a:t>Haarmann</a:t>
            </a:r>
            <a:r>
              <a:rPr lang="en-US" b="0" i="0" dirty="0">
                <a:solidFill>
                  <a:srgbClr val="666666"/>
                </a:solidFill>
                <a:effectLst/>
                <a:latin typeface="Arial" panose="020B0604020202020204" pitchFamily="34" charset="0"/>
              </a:rPr>
              <a:t>, L., &amp; </a:t>
            </a:r>
            <a:r>
              <a:rPr lang="en-US" b="0" i="0" dirty="0" err="1">
                <a:solidFill>
                  <a:srgbClr val="666666"/>
                </a:solidFill>
                <a:effectLst/>
                <a:latin typeface="Arial" panose="020B0604020202020204" pitchFamily="34" charset="0"/>
              </a:rPr>
              <a:t>Albe</a:t>
            </a:r>
            <a:r>
              <a:rPr lang="en-US" b="0" i="0" dirty="0">
                <a:solidFill>
                  <a:srgbClr val="666666"/>
                </a:solidFill>
                <a:effectLst/>
                <a:latin typeface="Arial" panose="020B0604020202020204" pitchFamily="34" charset="0"/>
              </a:rPr>
              <a:t>, K. (2021). From ionic to superionic conductivity: The influence of cation order on sodium diffusion in Na3Zr2Si2PO12. In Solid State Ionics (Vol. 363, p. 115604). Elsevier BV. </a:t>
            </a:r>
            <a:r>
              <a:rPr lang="en-US" b="0" i="0" dirty="0">
                <a:solidFill>
                  <a:srgbClr val="666666"/>
                </a:solidFill>
                <a:effectLst/>
                <a:latin typeface="Arial" panose="020B0604020202020204" pitchFamily="34" charset="0"/>
                <a:hlinkClick r:id="rId2"/>
              </a:rPr>
              <a:t>https://doi.org/10.1016/j.ssi.2021.115604</a:t>
            </a:r>
            <a:endParaRPr lang="en-US" b="0" i="0" dirty="0">
              <a:solidFill>
                <a:srgbClr val="666666"/>
              </a:solidFill>
              <a:effectLst/>
              <a:latin typeface="Arial" panose="020B0604020202020204" pitchFamily="34" charset="0"/>
            </a:endParaRPr>
          </a:p>
          <a:p>
            <a:pPr marL="285750" indent="-285750">
              <a:buFont typeface="Arial" panose="020B0604020202020204" pitchFamily="34" charset="0"/>
              <a:buChar char="•"/>
            </a:pPr>
            <a:r>
              <a:rPr lang="pl-PL" b="0" i="0" dirty="0" err="1">
                <a:solidFill>
                  <a:srgbClr val="666666"/>
                </a:solidFill>
                <a:effectLst/>
                <a:latin typeface="Arial" panose="020B0604020202020204" pitchFamily="34" charset="0"/>
              </a:rPr>
              <a:t>Maginn</a:t>
            </a:r>
            <a:r>
              <a:rPr lang="pl-PL" b="0" i="0" dirty="0">
                <a:solidFill>
                  <a:srgbClr val="666666"/>
                </a:solidFill>
                <a:effectLst/>
                <a:latin typeface="Arial" panose="020B0604020202020204" pitchFamily="34" charset="0"/>
              </a:rPr>
              <a:t>, E. J., </a:t>
            </a:r>
            <a:r>
              <a:rPr lang="pl-PL" b="0" i="0" dirty="0" err="1">
                <a:solidFill>
                  <a:srgbClr val="666666"/>
                </a:solidFill>
                <a:effectLst/>
                <a:latin typeface="Arial" panose="020B0604020202020204" pitchFamily="34" charset="0"/>
              </a:rPr>
              <a:t>Messerly</a:t>
            </a:r>
            <a:r>
              <a:rPr lang="pl-PL" b="0" i="0" dirty="0">
                <a:solidFill>
                  <a:srgbClr val="666666"/>
                </a:solidFill>
                <a:effectLst/>
                <a:latin typeface="Arial" panose="020B0604020202020204" pitchFamily="34" charset="0"/>
              </a:rPr>
              <a:t>, R. A., </a:t>
            </a:r>
            <a:r>
              <a:rPr lang="pl-PL" b="0" i="0" dirty="0" err="1">
                <a:solidFill>
                  <a:srgbClr val="666666"/>
                </a:solidFill>
                <a:effectLst/>
                <a:latin typeface="Arial" panose="020B0604020202020204" pitchFamily="34" charset="0"/>
              </a:rPr>
              <a:t>Carlson</a:t>
            </a:r>
            <a:r>
              <a:rPr lang="pl-PL" b="0" i="0" dirty="0">
                <a:solidFill>
                  <a:srgbClr val="666666"/>
                </a:solidFill>
                <a:effectLst/>
                <a:latin typeface="Arial" panose="020B0604020202020204" pitchFamily="34" charset="0"/>
              </a:rPr>
              <a:t>, D. J., </a:t>
            </a:r>
            <a:r>
              <a:rPr lang="pl-PL" b="0" i="0" dirty="0" err="1">
                <a:solidFill>
                  <a:srgbClr val="666666"/>
                </a:solidFill>
                <a:effectLst/>
                <a:latin typeface="Arial" panose="020B0604020202020204" pitchFamily="34" charset="0"/>
              </a:rPr>
              <a:t>Roe</a:t>
            </a:r>
            <a:r>
              <a:rPr lang="pl-PL" b="0" i="0" dirty="0">
                <a:solidFill>
                  <a:srgbClr val="666666"/>
                </a:solidFill>
                <a:effectLst/>
                <a:latin typeface="Arial" panose="020B0604020202020204" pitchFamily="34" charset="0"/>
              </a:rPr>
              <a:t>, D. R., &amp; Elliot, J. R. (2020). Best </a:t>
            </a:r>
            <a:r>
              <a:rPr lang="pl-PL" b="0" i="0" dirty="0" err="1">
                <a:solidFill>
                  <a:srgbClr val="666666"/>
                </a:solidFill>
                <a:effectLst/>
                <a:latin typeface="Arial" panose="020B0604020202020204" pitchFamily="34" charset="0"/>
              </a:rPr>
              <a:t>Practices</a:t>
            </a:r>
            <a:r>
              <a:rPr lang="pl-PL" b="0" i="0" dirty="0">
                <a:solidFill>
                  <a:srgbClr val="666666"/>
                </a:solidFill>
                <a:effectLst/>
                <a:latin typeface="Arial" panose="020B0604020202020204" pitchFamily="34" charset="0"/>
              </a:rPr>
              <a:t> for Computing Transport </a:t>
            </a:r>
            <a:r>
              <a:rPr lang="pl-PL" b="0" i="0" dirty="0" err="1">
                <a:solidFill>
                  <a:srgbClr val="666666"/>
                </a:solidFill>
                <a:effectLst/>
                <a:latin typeface="Arial" panose="020B0604020202020204" pitchFamily="34" charset="0"/>
              </a:rPr>
              <a:t>Properties</a:t>
            </a:r>
            <a:r>
              <a:rPr lang="pl-PL" b="0" i="0" dirty="0">
                <a:solidFill>
                  <a:srgbClr val="666666"/>
                </a:solidFill>
                <a:effectLst/>
                <a:latin typeface="Arial" panose="020B0604020202020204" pitchFamily="34" charset="0"/>
              </a:rPr>
              <a:t> 1. </a:t>
            </a:r>
            <a:r>
              <a:rPr lang="pl-PL" b="0" i="0" dirty="0" err="1">
                <a:solidFill>
                  <a:srgbClr val="666666"/>
                </a:solidFill>
                <a:effectLst/>
                <a:latin typeface="Arial" panose="020B0604020202020204" pitchFamily="34" charset="0"/>
              </a:rPr>
              <a:t>Self-Diffusivity</a:t>
            </a:r>
            <a:r>
              <a:rPr lang="pl-PL" b="0" i="0" dirty="0">
                <a:solidFill>
                  <a:srgbClr val="666666"/>
                </a:solidFill>
                <a:effectLst/>
                <a:latin typeface="Arial" panose="020B0604020202020204" pitchFamily="34" charset="0"/>
              </a:rPr>
              <a:t> and </a:t>
            </a:r>
            <a:r>
              <a:rPr lang="pl-PL" b="0" i="0" dirty="0" err="1">
                <a:solidFill>
                  <a:srgbClr val="666666"/>
                </a:solidFill>
                <a:effectLst/>
                <a:latin typeface="Arial" panose="020B0604020202020204" pitchFamily="34" charset="0"/>
              </a:rPr>
              <a:t>Viscosity</a:t>
            </a:r>
            <a:r>
              <a:rPr lang="pl-PL" b="0" i="0" dirty="0">
                <a:solidFill>
                  <a:srgbClr val="666666"/>
                </a:solidFill>
                <a:effectLst/>
                <a:latin typeface="Arial" panose="020B0604020202020204" pitchFamily="34" charset="0"/>
              </a:rPr>
              <a:t> from </a:t>
            </a:r>
            <a:r>
              <a:rPr lang="pl-PL" b="0" i="0" dirty="0" err="1">
                <a:solidFill>
                  <a:srgbClr val="666666"/>
                </a:solidFill>
                <a:effectLst/>
                <a:latin typeface="Arial" panose="020B0604020202020204" pitchFamily="34" charset="0"/>
              </a:rPr>
              <a:t>Equilibrium</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Molecular</a:t>
            </a:r>
            <a:r>
              <a:rPr lang="pl-PL" b="0" i="0" dirty="0">
                <a:solidFill>
                  <a:srgbClr val="666666"/>
                </a:solidFill>
                <a:effectLst/>
                <a:latin typeface="Arial" panose="020B0604020202020204" pitchFamily="34" charset="0"/>
              </a:rPr>
              <a:t> Dynamics [</a:t>
            </a:r>
            <a:r>
              <a:rPr lang="pl-PL" b="0" i="0" dirty="0" err="1">
                <a:solidFill>
                  <a:srgbClr val="666666"/>
                </a:solidFill>
                <a:effectLst/>
                <a:latin typeface="Arial" panose="020B0604020202020204" pitchFamily="34" charset="0"/>
              </a:rPr>
              <a:t>Article</a:t>
            </a:r>
            <a:r>
              <a:rPr lang="pl-PL" b="0" i="0" dirty="0">
                <a:solidFill>
                  <a:srgbClr val="666666"/>
                </a:solidFill>
                <a:effectLst/>
                <a:latin typeface="Arial" panose="020B0604020202020204" pitchFamily="34" charset="0"/>
              </a:rPr>
              <a:t> v1.0]. In </a:t>
            </a:r>
            <a:r>
              <a:rPr lang="pl-PL" b="0" i="0" dirty="0" err="1">
                <a:solidFill>
                  <a:srgbClr val="666666"/>
                </a:solidFill>
                <a:effectLst/>
                <a:latin typeface="Arial" panose="020B0604020202020204" pitchFamily="34" charset="0"/>
              </a:rPr>
              <a:t>Living</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Journal</a:t>
            </a:r>
            <a:r>
              <a:rPr lang="pl-PL" b="0" i="0" dirty="0">
                <a:solidFill>
                  <a:srgbClr val="666666"/>
                </a:solidFill>
                <a:effectLst/>
                <a:latin typeface="Arial" panose="020B0604020202020204" pitchFamily="34" charset="0"/>
              </a:rPr>
              <a:t> of </a:t>
            </a:r>
            <a:r>
              <a:rPr lang="pl-PL" b="0" i="0" dirty="0" err="1">
                <a:solidFill>
                  <a:srgbClr val="666666"/>
                </a:solidFill>
                <a:effectLst/>
                <a:latin typeface="Arial" panose="020B0604020202020204" pitchFamily="34" charset="0"/>
              </a:rPr>
              <a:t>Computational</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Molecular</a:t>
            </a:r>
            <a:r>
              <a:rPr lang="pl-PL" b="0" i="0" dirty="0">
                <a:solidFill>
                  <a:srgbClr val="666666"/>
                </a:solidFill>
                <a:effectLst/>
                <a:latin typeface="Arial" panose="020B0604020202020204" pitchFamily="34" charset="0"/>
              </a:rPr>
              <a:t> Science (Vol. 2, </a:t>
            </a:r>
            <a:r>
              <a:rPr lang="pl-PL" b="0" i="0" dirty="0" err="1">
                <a:solidFill>
                  <a:srgbClr val="666666"/>
                </a:solidFill>
                <a:effectLst/>
                <a:latin typeface="Arial" panose="020B0604020202020204" pitchFamily="34" charset="0"/>
              </a:rPr>
              <a:t>Issue</a:t>
            </a:r>
            <a:r>
              <a:rPr lang="pl-PL" b="0" i="0" dirty="0">
                <a:solidFill>
                  <a:srgbClr val="666666"/>
                </a:solidFill>
                <a:effectLst/>
                <a:latin typeface="Arial" panose="020B0604020202020204" pitchFamily="34" charset="0"/>
              </a:rPr>
              <a:t> 1). University of Colorado </a:t>
            </a:r>
            <a:r>
              <a:rPr lang="pl-PL" b="0" i="0" dirty="0" err="1">
                <a:solidFill>
                  <a:srgbClr val="666666"/>
                </a:solidFill>
                <a:effectLst/>
                <a:latin typeface="Arial" panose="020B0604020202020204" pitchFamily="34" charset="0"/>
              </a:rPr>
              <a:t>at</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Boulder</a:t>
            </a:r>
            <a:r>
              <a:rPr lang="pl-PL" b="0" i="0" dirty="0">
                <a:solidFill>
                  <a:srgbClr val="666666"/>
                </a:solidFill>
                <a:effectLst/>
                <a:latin typeface="Arial" panose="020B0604020202020204" pitchFamily="34" charset="0"/>
              </a:rPr>
              <a:t>. </a:t>
            </a:r>
            <a:r>
              <a:rPr lang="pl-PL" b="0" i="0" dirty="0">
                <a:solidFill>
                  <a:srgbClr val="666666"/>
                </a:solidFill>
                <a:effectLst/>
                <a:latin typeface="Arial" panose="020B0604020202020204" pitchFamily="34" charset="0"/>
                <a:hlinkClick r:id="rId3"/>
              </a:rPr>
              <a:t>https://doi.org/10.33011/livecoms.1.1.6324</a:t>
            </a:r>
            <a:endParaRPr lang="en-US" b="0" i="0" dirty="0">
              <a:solidFill>
                <a:srgbClr val="666666"/>
              </a:solidFill>
              <a:effectLst/>
              <a:latin typeface="Arial" panose="020B0604020202020204" pitchFamily="34" charset="0"/>
            </a:endParaRPr>
          </a:p>
          <a:p>
            <a:pPr marL="285750" indent="-285750">
              <a:buFont typeface="Arial" panose="020B0604020202020204" pitchFamily="34" charset="0"/>
              <a:buChar char="•"/>
            </a:pPr>
            <a:r>
              <a:rPr lang="en-US" dirty="0" err="1"/>
              <a:t>Marrocchelli</a:t>
            </a:r>
            <a:r>
              <a:rPr lang="en-US" dirty="0"/>
              <a:t>, D., </a:t>
            </a:r>
            <a:r>
              <a:rPr lang="en-US" dirty="0" err="1"/>
              <a:t>Salanne</a:t>
            </a:r>
            <a:r>
              <a:rPr lang="en-US" dirty="0"/>
              <a:t>, M., &amp; Watson, G. W. (2013). Effects of Li-ion vacancies on the ionic conduction mechanism of LiMgSO4F. In Modelling and Simulation in Materials Science and Engineering (Vol. 21, Issue 7, p. 074003). IOP Publishing. </a:t>
            </a:r>
            <a:r>
              <a:rPr lang="en-US" dirty="0">
                <a:hlinkClick r:id="rId4"/>
              </a:rPr>
              <a:t>https://doi.org/10.1088/0965-0393/21/7/074003</a:t>
            </a:r>
            <a:endParaRPr lang="en-US" dirty="0"/>
          </a:p>
          <a:p>
            <a:pPr marL="285750" indent="-285750">
              <a:buFont typeface="Arial" panose="020B0604020202020204" pitchFamily="34" charset="0"/>
              <a:buChar char="•"/>
            </a:pPr>
            <a:r>
              <a:rPr lang="en-US" dirty="0"/>
              <a:t>Vargas‐Barbosa, N. M., &amp; </a:t>
            </a:r>
            <a:r>
              <a:rPr lang="en-US" dirty="0" err="1"/>
              <a:t>Roling</a:t>
            </a:r>
            <a:r>
              <a:rPr lang="en-US" dirty="0"/>
              <a:t>, B. (2019). Dynamic Ion Correlations in Solid and Liquid Electrolytes: How Do They Affect Charge and Mass Transport? In </a:t>
            </a:r>
            <a:r>
              <a:rPr lang="en-US" dirty="0" err="1"/>
              <a:t>ChemElectroChem</a:t>
            </a:r>
            <a:r>
              <a:rPr lang="en-US" dirty="0"/>
              <a:t> (Vol. 7, Issue 2, pp. 367–385). Wiley. </a:t>
            </a:r>
            <a:r>
              <a:rPr lang="en-US" dirty="0">
                <a:hlinkClick r:id="rId5"/>
              </a:rPr>
              <a:t>https://doi.org/10.1002/celc.201901627</a:t>
            </a:r>
            <a:endParaRPr lang="en-US" dirty="0"/>
          </a:p>
          <a:p>
            <a:pPr marL="285750" indent="-285750">
              <a:buFont typeface="Arial" panose="020B0604020202020204" pitchFamily="34" charset="0"/>
              <a:buChar char="•"/>
            </a:pPr>
            <a:r>
              <a:rPr lang="de-DE" b="0" i="0" dirty="0">
                <a:solidFill>
                  <a:srgbClr val="666666"/>
                </a:solidFill>
                <a:effectLst/>
                <a:latin typeface="Arial" panose="020B0604020202020204" pitchFamily="34" charset="0"/>
              </a:rPr>
              <a:t>Mehrer, H. (2007). Diffusion in </a:t>
            </a:r>
            <a:r>
              <a:rPr lang="de-DE" b="0" i="0" dirty="0" err="1">
                <a:solidFill>
                  <a:srgbClr val="666666"/>
                </a:solidFill>
                <a:effectLst/>
                <a:latin typeface="Arial" panose="020B0604020202020204" pitchFamily="34" charset="0"/>
              </a:rPr>
              <a:t>Solids</a:t>
            </a:r>
            <a:r>
              <a:rPr lang="de-DE" b="0" i="0" dirty="0">
                <a:solidFill>
                  <a:srgbClr val="666666"/>
                </a:solidFill>
                <a:effectLst/>
                <a:latin typeface="Arial" panose="020B0604020202020204" pitchFamily="34" charset="0"/>
              </a:rPr>
              <a:t>. In Springer Series in Solid-State Sciences. Springer Berlin Heidelberg. </a:t>
            </a:r>
            <a:r>
              <a:rPr lang="de-DE" b="0" i="0" dirty="0">
                <a:solidFill>
                  <a:srgbClr val="666666"/>
                </a:solidFill>
                <a:effectLst/>
                <a:latin typeface="Arial" panose="020B0604020202020204" pitchFamily="34" charset="0"/>
                <a:hlinkClick r:id="rId6"/>
              </a:rPr>
              <a:t>https://doi.org/10.1007/978-3-540-71488-0</a:t>
            </a:r>
            <a:endParaRPr lang="de-DE" b="0" i="0" dirty="0">
              <a:solidFill>
                <a:srgbClr val="666666"/>
              </a:solidFill>
              <a:effectLst/>
              <a:latin typeface="Arial" panose="020B0604020202020204" pitchFamily="34" charset="0"/>
            </a:endParaRPr>
          </a:p>
          <a:p>
            <a:pPr marL="285750" indent="-285750">
              <a:buFont typeface="Arial" panose="020B0604020202020204" pitchFamily="34" charset="0"/>
              <a:buChar char="•"/>
            </a:pPr>
            <a:r>
              <a:rPr lang="en-US" b="0" i="0" dirty="0" err="1">
                <a:solidFill>
                  <a:srgbClr val="666666"/>
                </a:solidFill>
                <a:effectLst/>
                <a:latin typeface="Arial" panose="020B0604020202020204" pitchFamily="34" charset="0"/>
              </a:rPr>
              <a:t>Varshneya</a:t>
            </a:r>
            <a:r>
              <a:rPr lang="en-US" b="0" i="0" dirty="0">
                <a:solidFill>
                  <a:srgbClr val="666666"/>
                </a:solidFill>
                <a:effectLst/>
                <a:latin typeface="Arial" panose="020B0604020202020204" pitchFamily="34" charset="0"/>
              </a:rPr>
              <a:t>, A. K., &amp; Mauro, J. C. (2019). Permeation, diffusion, and ionic conduction in glass. In Fundamentals of Inorganic Glasses (pp. 383–424). Elsevier. </a:t>
            </a:r>
            <a:r>
              <a:rPr lang="en-US" b="0" i="0" dirty="0">
                <a:solidFill>
                  <a:srgbClr val="666666"/>
                </a:solidFill>
                <a:effectLst/>
                <a:latin typeface="Arial" panose="020B0604020202020204" pitchFamily="34" charset="0"/>
                <a:hlinkClick r:id="rId7"/>
              </a:rPr>
              <a:t>https://doi.org/10.1016/b978-0-12-816225-5.00014-6 </a:t>
            </a:r>
            <a:endParaRPr lang="en-US" b="0" i="0" dirty="0">
              <a:solidFill>
                <a:srgbClr val="666666"/>
              </a:solidFill>
              <a:effectLst/>
              <a:latin typeface="Arial" panose="020B0604020202020204" pitchFamily="34" charset="0"/>
            </a:endParaRPr>
          </a:p>
          <a:p>
            <a:pPr marL="285750" indent="-285750">
              <a:buFont typeface="Arial" panose="020B0604020202020204" pitchFamily="34" charset="0"/>
              <a:buChar char="•"/>
            </a:pPr>
            <a:r>
              <a:rPr lang="pl-PL" b="0" i="0" dirty="0" err="1">
                <a:solidFill>
                  <a:srgbClr val="666666"/>
                </a:solidFill>
                <a:effectLst/>
                <a:latin typeface="Arial" panose="020B0604020202020204" pitchFamily="34" charset="0"/>
              </a:rPr>
              <a:t>Terai</a:t>
            </a:r>
            <a:r>
              <a:rPr lang="pl-PL" b="0" i="0" dirty="0">
                <a:solidFill>
                  <a:srgbClr val="666666"/>
                </a:solidFill>
                <a:effectLst/>
                <a:latin typeface="Arial" panose="020B0604020202020204" pitchFamily="34" charset="0"/>
              </a:rPr>
              <a:t>, R., &amp; Hayami, R. (1975). </a:t>
            </a:r>
            <a:r>
              <a:rPr lang="pl-PL" b="0" i="0" dirty="0" err="1">
                <a:solidFill>
                  <a:srgbClr val="666666"/>
                </a:solidFill>
                <a:effectLst/>
                <a:latin typeface="Arial" panose="020B0604020202020204" pitchFamily="34" charset="0"/>
              </a:rPr>
              <a:t>Ionic</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diffusion</a:t>
            </a:r>
            <a:r>
              <a:rPr lang="pl-PL" b="0" i="0" dirty="0">
                <a:solidFill>
                  <a:srgbClr val="666666"/>
                </a:solidFill>
                <a:effectLst/>
                <a:latin typeface="Arial" panose="020B0604020202020204" pitchFamily="34" charset="0"/>
              </a:rPr>
              <a:t> in </a:t>
            </a:r>
            <a:r>
              <a:rPr lang="pl-PL" b="0" i="0" dirty="0" err="1">
                <a:solidFill>
                  <a:srgbClr val="666666"/>
                </a:solidFill>
                <a:effectLst/>
                <a:latin typeface="Arial" panose="020B0604020202020204" pitchFamily="34" charset="0"/>
              </a:rPr>
              <a:t>glasses</a:t>
            </a:r>
            <a:r>
              <a:rPr lang="pl-PL" b="0" i="0" dirty="0">
                <a:solidFill>
                  <a:srgbClr val="666666"/>
                </a:solidFill>
                <a:effectLst/>
                <a:latin typeface="Arial" panose="020B0604020202020204" pitchFamily="34" charset="0"/>
              </a:rPr>
              <a:t>. In </a:t>
            </a:r>
            <a:r>
              <a:rPr lang="pl-PL" b="0" i="0" dirty="0" err="1">
                <a:solidFill>
                  <a:srgbClr val="666666"/>
                </a:solidFill>
                <a:effectLst/>
                <a:latin typeface="Arial" panose="020B0604020202020204" pitchFamily="34" charset="0"/>
              </a:rPr>
              <a:t>Journal</a:t>
            </a:r>
            <a:r>
              <a:rPr lang="pl-PL" b="0" i="0" dirty="0">
                <a:solidFill>
                  <a:srgbClr val="666666"/>
                </a:solidFill>
                <a:effectLst/>
                <a:latin typeface="Arial" panose="020B0604020202020204" pitchFamily="34" charset="0"/>
              </a:rPr>
              <a:t> of Non-</a:t>
            </a:r>
            <a:r>
              <a:rPr lang="pl-PL" b="0" i="0" dirty="0" err="1">
                <a:solidFill>
                  <a:srgbClr val="666666"/>
                </a:solidFill>
                <a:effectLst/>
                <a:latin typeface="Arial" panose="020B0604020202020204" pitchFamily="34" charset="0"/>
              </a:rPr>
              <a:t>Crystalline</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Solids</a:t>
            </a:r>
            <a:r>
              <a:rPr lang="pl-PL" b="0" i="0" dirty="0">
                <a:solidFill>
                  <a:srgbClr val="666666"/>
                </a:solidFill>
                <a:effectLst/>
                <a:latin typeface="Arial" panose="020B0604020202020204" pitchFamily="34" charset="0"/>
              </a:rPr>
              <a:t> (Vol. 18, </a:t>
            </a:r>
            <a:r>
              <a:rPr lang="pl-PL" b="0" i="0" dirty="0" err="1">
                <a:solidFill>
                  <a:srgbClr val="666666"/>
                </a:solidFill>
                <a:effectLst/>
                <a:latin typeface="Arial" panose="020B0604020202020204" pitchFamily="34" charset="0"/>
              </a:rPr>
              <a:t>Issue</a:t>
            </a:r>
            <a:r>
              <a:rPr lang="pl-PL" b="0" i="0" dirty="0">
                <a:solidFill>
                  <a:srgbClr val="666666"/>
                </a:solidFill>
                <a:effectLst/>
                <a:latin typeface="Arial" panose="020B0604020202020204" pitchFamily="34" charset="0"/>
              </a:rPr>
              <a:t> 2, pp. 217–264). </a:t>
            </a:r>
            <a:r>
              <a:rPr lang="pl-PL" b="0" i="0" dirty="0" err="1">
                <a:solidFill>
                  <a:srgbClr val="666666"/>
                </a:solidFill>
                <a:effectLst/>
                <a:latin typeface="Arial" panose="020B0604020202020204" pitchFamily="34" charset="0"/>
              </a:rPr>
              <a:t>Elsevier</a:t>
            </a:r>
            <a:r>
              <a:rPr lang="pl-PL" b="0" i="0" dirty="0">
                <a:solidFill>
                  <a:srgbClr val="666666"/>
                </a:solidFill>
                <a:effectLst/>
                <a:latin typeface="Arial" panose="020B0604020202020204" pitchFamily="34" charset="0"/>
              </a:rPr>
              <a:t> BV. </a:t>
            </a:r>
            <a:r>
              <a:rPr lang="pl-PL" b="0" i="0" dirty="0">
                <a:solidFill>
                  <a:srgbClr val="666666"/>
                </a:solidFill>
                <a:effectLst/>
                <a:latin typeface="Arial" panose="020B0604020202020204" pitchFamily="34" charset="0"/>
                <a:hlinkClick r:id="rId8"/>
              </a:rPr>
              <a:t>https://doi.org/10.1016/0022-3093(75)90022-8</a:t>
            </a:r>
            <a:endParaRPr lang="pl-PL" dirty="0"/>
          </a:p>
        </p:txBody>
      </p:sp>
    </p:spTree>
    <p:extLst>
      <p:ext uri="{BB962C8B-B14F-4D97-AF65-F5344CB8AC3E}">
        <p14:creationId xmlns:p14="http://schemas.microsoft.com/office/powerpoint/2010/main" val="2034944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C87436-9BC9-0C48-435D-82BE25182E67}"/>
              </a:ext>
            </a:extLst>
          </p:cNvPr>
          <p:cNvSpPr>
            <a:spLocks noGrp="1"/>
          </p:cNvSpPr>
          <p:nvPr>
            <p:ph type="title"/>
          </p:nvPr>
        </p:nvSpPr>
        <p:spPr/>
        <p:txBody>
          <a:bodyPr/>
          <a:lstStyle/>
          <a:p>
            <a:r>
              <a:rPr lang="en-US" dirty="0"/>
              <a:t>Bibliography</a:t>
            </a:r>
            <a:endParaRPr lang="pl-PL" dirty="0"/>
          </a:p>
        </p:txBody>
      </p:sp>
      <p:sp>
        <p:nvSpPr>
          <p:cNvPr id="3" name="Symbol zastępczy zawartości 2">
            <a:extLst>
              <a:ext uri="{FF2B5EF4-FFF2-40B4-BE49-F238E27FC236}">
                <a16:creationId xmlns:a16="http://schemas.microsoft.com/office/drawing/2014/main" id="{DCDCAC39-98C8-5779-FCB1-DEB007CB9457}"/>
              </a:ext>
            </a:extLst>
          </p:cNvPr>
          <p:cNvSpPr>
            <a:spLocks noGrp="1"/>
          </p:cNvSpPr>
          <p:nvPr>
            <p:ph idx="1"/>
          </p:nvPr>
        </p:nvSpPr>
        <p:spPr>
          <a:xfrm>
            <a:off x="1920240" y="2312275"/>
            <a:ext cx="8770571" cy="4355943"/>
          </a:xfrm>
        </p:spPr>
        <p:txBody>
          <a:bodyPr>
            <a:normAutofit fontScale="77500" lnSpcReduction="20000"/>
          </a:bodyPr>
          <a:lstStyle/>
          <a:p>
            <a:pPr marL="285750" indent="-285750">
              <a:buFont typeface="Arial" panose="020B0604020202020204" pitchFamily="34" charset="0"/>
              <a:buChar char="•"/>
            </a:pPr>
            <a:r>
              <a:rPr lang="pl-PL" b="0" i="0" dirty="0" err="1">
                <a:solidFill>
                  <a:srgbClr val="666666"/>
                </a:solidFill>
                <a:effectLst/>
                <a:latin typeface="Arial" panose="020B0604020202020204" pitchFamily="34" charset="0"/>
              </a:rPr>
              <a:t>Kahnt</a:t>
            </a:r>
            <a:r>
              <a:rPr lang="pl-PL" b="0" i="0" dirty="0">
                <a:solidFill>
                  <a:srgbClr val="666666"/>
                </a:solidFill>
                <a:effectLst/>
                <a:latin typeface="Arial" panose="020B0604020202020204" pitchFamily="34" charset="0"/>
              </a:rPr>
              <a:t>, H. (1996). </a:t>
            </a:r>
            <a:r>
              <a:rPr lang="pl-PL" b="0" i="0" dirty="0" err="1">
                <a:solidFill>
                  <a:srgbClr val="666666"/>
                </a:solidFill>
                <a:effectLst/>
                <a:latin typeface="Arial" panose="020B0604020202020204" pitchFamily="34" charset="0"/>
              </a:rPr>
              <a:t>Ionic</a:t>
            </a:r>
            <a:r>
              <a:rPr lang="pl-PL" b="0" i="0" dirty="0">
                <a:solidFill>
                  <a:srgbClr val="666666"/>
                </a:solidFill>
                <a:effectLst/>
                <a:latin typeface="Arial" panose="020B0604020202020204" pitchFamily="34" charset="0"/>
              </a:rPr>
              <a:t> transport in </a:t>
            </a:r>
            <a:r>
              <a:rPr lang="pl-PL" b="0" i="0" dirty="0" err="1">
                <a:solidFill>
                  <a:srgbClr val="666666"/>
                </a:solidFill>
                <a:effectLst/>
                <a:latin typeface="Arial" panose="020B0604020202020204" pitchFamily="34" charset="0"/>
              </a:rPr>
              <a:t>glasses</a:t>
            </a:r>
            <a:r>
              <a:rPr lang="pl-PL" b="0" i="0" dirty="0">
                <a:solidFill>
                  <a:srgbClr val="666666"/>
                </a:solidFill>
                <a:effectLst/>
                <a:latin typeface="Arial" panose="020B0604020202020204" pitchFamily="34" charset="0"/>
              </a:rPr>
              <a:t>. In </a:t>
            </a:r>
            <a:r>
              <a:rPr lang="pl-PL" b="0" i="0" dirty="0" err="1">
                <a:solidFill>
                  <a:srgbClr val="666666"/>
                </a:solidFill>
                <a:effectLst/>
                <a:latin typeface="Arial" panose="020B0604020202020204" pitchFamily="34" charset="0"/>
              </a:rPr>
              <a:t>Journal</a:t>
            </a:r>
            <a:r>
              <a:rPr lang="pl-PL" b="0" i="0" dirty="0">
                <a:solidFill>
                  <a:srgbClr val="666666"/>
                </a:solidFill>
                <a:effectLst/>
                <a:latin typeface="Arial" panose="020B0604020202020204" pitchFamily="34" charset="0"/>
              </a:rPr>
              <a:t> of Non-</a:t>
            </a:r>
            <a:r>
              <a:rPr lang="pl-PL" b="0" i="0" dirty="0" err="1">
                <a:solidFill>
                  <a:srgbClr val="666666"/>
                </a:solidFill>
                <a:effectLst/>
                <a:latin typeface="Arial" panose="020B0604020202020204" pitchFamily="34" charset="0"/>
              </a:rPr>
              <a:t>Crystalline</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Solids</a:t>
            </a:r>
            <a:r>
              <a:rPr lang="pl-PL" b="0" i="0" dirty="0">
                <a:solidFill>
                  <a:srgbClr val="666666"/>
                </a:solidFill>
                <a:effectLst/>
                <a:latin typeface="Arial" panose="020B0604020202020204" pitchFamily="34" charset="0"/>
              </a:rPr>
              <a:t> (Vol. 203, pp. 225–231). </a:t>
            </a:r>
            <a:r>
              <a:rPr lang="pl-PL" b="0" i="0" dirty="0" err="1">
                <a:solidFill>
                  <a:srgbClr val="666666"/>
                </a:solidFill>
                <a:effectLst/>
                <a:latin typeface="Arial" panose="020B0604020202020204" pitchFamily="34" charset="0"/>
              </a:rPr>
              <a:t>Elsevier</a:t>
            </a:r>
            <a:r>
              <a:rPr lang="pl-PL" b="0" i="0" dirty="0">
                <a:solidFill>
                  <a:srgbClr val="666666"/>
                </a:solidFill>
                <a:effectLst/>
                <a:latin typeface="Arial" panose="020B0604020202020204" pitchFamily="34" charset="0"/>
              </a:rPr>
              <a:t> BV. </a:t>
            </a:r>
            <a:r>
              <a:rPr lang="pl-PL" b="0" i="0" dirty="0">
                <a:solidFill>
                  <a:srgbClr val="666666"/>
                </a:solidFill>
                <a:effectLst/>
                <a:latin typeface="Arial" panose="020B0604020202020204" pitchFamily="34" charset="0"/>
                <a:hlinkClick r:id="rId2"/>
              </a:rPr>
              <a:t>https://doi.org/10.1016/0022-3093(96)00354-7</a:t>
            </a:r>
            <a:endParaRPr lang="pl-PL" b="0" i="0" dirty="0">
              <a:solidFill>
                <a:srgbClr val="666666"/>
              </a:solidFill>
              <a:effectLst/>
              <a:latin typeface="Arial" panose="020B0604020202020204" pitchFamily="34" charset="0"/>
            </a:endParaRPr>
          </a:p>
          <a:p>
            <a:pPr marL="285750" indent="-285750">
              <a:buFont typeface="Arial" panose="020B0604020202020204" pitchFamily="34" charset="0"/>
              <a:buChar char="•"/>
            </a:pPr>
            <a:r>
              <a:rPr lang="en-US" b="0" i="0" dirty="0">
                <a:solidFill>
                  <a:srgbClr val="666666"/>
                </a:solidFill>
                <a:effectLst/>
                <a:latin typeface="Arial" panose="020B0604020202020204" pitchFamily="34" charset="0"/>
              </a:rPr>
              <a:t>Sasaki, R., Gao, B., </a:t>
            </a:r>
            <a:r>
              <a:rPr lang="en-US" b="0" i="0" dirty="0" err="1">
                <a:solidFill>
                  <a:srgbClr val="666666"/>
                </a:solidFill>
                <a:effectLst/>
                <a:latin typeface="Arial" panose="020B0604020202020204" pitchFamily="34" charset="0"/>
              </a:rPr>
              <a:t>Hitosugi</a:t>
            </a:r>
            <a:r>
              <a:rPr lang="en-US" b="0" i="0" dirty="0">
                <a:solidFill>
                  <a:srgbClr val="666666"/>
                </a:solidFill>
                <a:effectLst/>
                <a:latin typeface="Arial" panose="020B0604020202020204" pitchFamily="34" charset="0"/>
              </a:rPr>
              <a:t>, T. et al. Nonequilibrium molecular dynamics for accelerated computation of ion–ion correlated conductivity beyond Nernst–Einstein limitation. </a:t>
            </a:r>
            <a:r>
              <a:rPr lang="en-US" b="0" i="0" dirty="0" err="1">
                <a:solidFill>
                  <a:srgbClr val="666666"/>
                </a:solidFill>
                <a:effectLst/>
                <a:latin typeface="Arial" panose="020B0604020202020204" pitchFamily="34" charset="0"/>
              </a:rPr>
              <a:t>npj</a:t>
            </a:r>
            <a:r>
              <a:rPr lang="en-US" b="0" i="0" dirty="0">
                <a:solidFill>
                  <a:srgbClr val="666666"/>
                </a:solidFill>
                <a:effectLst/>
                <a:latin typeface="Arial" panose="020B0604020202020204" pitchFamily="34" charset="0"/>
              </a:rPr>
              <a:t> </a:t>
            </a:r>
            <a:r>
              <a:rPr lang="en-US" b="0" i="0" dirty="0" err="1">
                <a:solidFill>
                  <a:srgbClr val="666666"/>
                </a:solidFill>
                <a:effectLst/>
                <a:latin typeface="Arial" panose="020B0604020202020204" pitchFamily="34" charset="0"/>
              </a:rPr>
              <a:t>Comput</a:t>
            </a:r>
            <a:r>
              <a:rPr lang="en-US" b="0" i="0" dirty="0">
                <a:solidFill>
                  <a:srgbClr val="666666"/>
                </a:solidFill>
                <a:effectLst/>
                <a:latin typeface="Arial" panose="020B0604020202020204" pitchFamily="34" charset="0"/>
              </a:rPr>
              <a:t> Mater 9, 48 (2023). </a:t>
            </a:r>
            <a:r>
              <a:rPr lang="en-US" b="0" i="0" dirty="0">
                <a:solidFill>
                  <a:srgbClr val="666666"/>
                </a:solidFill>
                <a:effectLst/>
                <a:latin typeface="Arial" panose="020B0604020202020204" pitchFamily="34" charset="0"/>
                <a:hlinkClick r:id="rId3"/>
              </a:rPr>
              <a:t>https://doi.org/10.1038/s41524-023-00996-8</a:t>
            </a:r>
            <a:endParaRPr lang="pl-PL" b="0" i="0" dirty="0">
              <a:solidFill>
                <a:srgbClr val="666666"/>
              </a:solidFill>
              <a:effectLst/>
              <a:latin typeface="Arial" panose="020B0604020202020204" pitchFamily="34" charset="0"/>
            </a:endParaRPr>
          </a:p>
          <a:p>
            <a:pPr marL="285750" indent="-285750">
              <a:buFont typeface="Arial" panose="020B0604020202020204" pitchFamily="34" charset="0"/>
              <a:buChar char="•"/>
            </a:pPr>
            <a:r>
              <a:rPr lang="en-US" b="0" i="0" dirty="0" err="1">
                <a:solidFill>
                  <a:srgbClr val="666666"/>
                </a:solidFill>
                <a:effectLst/>
                <a:latin typeface="Arial" panose="020B0604020202020204" pitchFamily="34" charset="0"/>
              </a:rPr>
              <a:t>Kubisiak</a:t>
            </a:r>
            <a:r>
              <a:rPr lang="en-US" b="0" i="0" dirty="0">
                <a:solidFill>
                  <a:srgbClr val="666666"/>
                </a:solidFill>
                <a:effectLst/>
                <a:latin typeface="Arial" panose="020B0604020202020204" pitchFamily="34" charset="0"/>
              </a:rPr>
              <a:t>, P., &amp; </a:t>
            </a:r>
            <a:r>
              <a:rPr lang="en-US" b="0" i="0" dirty="0" err="1">
                <a:solidFill>
                  <a:srgbClr val="666666"/>
                </a:solidFill>
                <a:effectLst/>
                <a:latin typeface="Arial" panose="020B0604020202020204" pitchFamily="34" charset="0"/>
              </a:rPr>
              <a:t>Eilmes</a:t>
            </a:r>
            <a:r>
              <a:rPr lang="en-US" b="0" i="0" dirty="0">
                <a:solidFill>
                  <a:srgbClr val="666666"/>
                </a:solidFill>
                <a:effectLst/>
                <a:latin typeface="Arial" panose="020B0604020202020204" pitchFamily="34" charset="0"/>
              </a:rPr>
              <a:t>, A. (2020). Estimates of Electrical Conductivity from Molecular Dynamics Simulations: How to Invest the Computational Effort. In The Journal of Physical Chemistry B (Vol. 124, Issue 43, pp. 9680–9689). American Chemical Society (ACS). </a:t>
            </a:r>
            <a:r>
              <a:rPr lang="en-US" b="0" i="0" dirty="0">
                <a:solidFill>
                  <a:srgbClr val="666666"/>
                </a:solidFill>
                <a:effectLst/>
                <a:latin typeface="Arial" panose="020B0604020202020204" pitchFamily="34" charset="0"/>
                <a:hlinkClick r:id="rId4"/>
              </a:rPr>
              <a:t>https://doi.org/10.1021/acs.jpcb.0c07704</a:t>
            </a:r>
            <a:endParaRPr lang="pl-PL" b="0" i="0" dirty="0">
              <a:solidFill>
                <a:srgbClr val="666666"/>
              </a:solidFill>
              <a:effectLst/>
              <a:latin typeface="Arial" panose="020B0604020202020204" pitchFamily="34" charset="0"/>
            </a:endParaRPr>
          </a:p>
          <a:p>
            <a:pPr marL="285750" indent="-285750">
              <a:buFont typeface="Arial" panose="020B0604020202020204" pitchFamily="34" charset="0"/>
              <a:buChar char="•"/>
            </a:pPr>
            <a:r>
              <a:rPr lang="pl-PL" b="0" i="0" dirty="0" err="1">
                <a:solidFill>
                  <a:srgbClr val="666666"/>
                </a:solidFill>
                <a:effectLst/>
                <a:latin typeface="Arial" panose="020B0604020202020204" pitchFamily="34" charset="0"/>
              </a:rPr>
              <a:t>Klenk</a:t>
            </a:r>
            <a:r>
              <a:rPr lang="pl-PL" b="0" i="0" dirty="0">
                <a:solidFill>
                  <a:srgbClr val="666666"/>
                </a:solidFill>
                <a:effectLst/>
                <a:latin typeface="Arial" panose="020B0604020202020204" pitchFamily="34" charset="0"/>
              </a:rPr>
              <a:t>, M. J., &amp; </a:t>
            </a:r>
            <a:r>
              <a:rPr lang="pl-PL" b="0" i="0" dirty="0" err="1">
                <a:solidFill>
                  <a:srgbClr val="666666"/>
                </a:solidFill>
                <a:effectLst/>
                <a:latin typeface="Arial" panose="020B0604020202020204" pitchFamily="34" charset="0"/>
              </a:rPr>
              <a:t>Lai</a:t>
            </a:r>
            <a:r>
              <a:rPr lang="pl-PL" b="0" i="0" dirty="0">
                <a:solidFill>
                  <a:srgbClr val="666666"/>
                </a:solidFill>
                <a:effectLst/>
                <a:latin typeface="Arial" panose="020B0604020202020204" pitchFamily="34" charset="0"/>
              </a:rPr>
              <a:t>, W. (2016). </a:t>
            </a:r>
            <a:r>
              <a:rPr lang="pl-PL" b="0" i="0" dirty="0" err="1">
                <a:solidFill>
                  <a:srgbClr val="666666"/>
                </a:solidFill>
                <a:effectLst/>
                <a:latin typeface="Arial" panose="020B0604020202020204" pitchFamily="34" charset="0"/>
              </a:rPr>
              <a:t>Finite-size</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effects</a:t>
            </a:r>
            <a:r>
              <a:rPr lang="pl-PL" b="0" i="0" dirty="0">
                <a:solidFill>
                  <a:srgbClr val="666666"/>
                </a:solidFill>
                <a:effectLst/>
                <a:latin typeface="Arial" panose="020B0604020202020204" pitchFamily="34" charset="0"/>
              </a:rPr>
              <a:t> on the </a:t>
            </a:r>
            <a:r>
              <a:rPr lang="pl-PL" b="0" i="0" dirty="0" err="1">
                <a:solidFill>
                  <a:srgbClr val="666666"/>
                </a:solidFill>
                <a:effectLst/>
                <a:latin typeface="Arial" panose="020B0604020202020204" pitchFamily="34" charset="0"/>
              </a:rPr>
              <a:t>molecular</a:t>
            </a:r>
            <a:r>
              <a:rPr lang="pl-PL" b="0" i="0" dirty="0">
                <a:solidFill>
                  <a:srgbClr val="666666"/>
                </a:solidFill>
                <a:effectLst/>
                <a:latin typeface="Arial" panose="020B0604020202020204" pitchFamily="34" charset="0"/>
              </a:rPr>
              <a:t> dynamics </a:t>
            </a:r>
            <a:r>
              <a:rPr lang="pl-PL" b="0" i="0" dirty="0" err="1">
                <a:solidFill>
                  <a:srgbClr val="666666"/>
                </a:solidFill>
                <a:effectLst/>
                <a:latin typeface="Arial" panose="020B0604020202020204" pitchFamily="34" charset="0"/>
              </a:rPr>
              <a:t>simulation</a:t>
            </a:r>
            <a:r>
              <a:rPr lang="pl-PL" b="0" i="0" dirty="0">
                <a:solidFill>
                  <a:srgbClr val="666666"/>
                </a:solidFill>
                <a:effectLst/>
                <a:latin typeface="Arial" panose="020B0604020202020204" pitchFamily="34" charset="0"/>
              </a:rPr>
              <a:t> of fast-</a:t>
            </a:r>
            <a:r>
              <a:rPr lang="pl-PL" b="0" i="0" dirty="0" err="1">
                <a:solidFill>
                  <a:srgbClr val="666666"/>
                </a:solidFill>
                <a:effectLst/>
                <a:latin typeface="Arial" panose="020B0604020202020204" pitchFamily="34" charset="0"/>
              </a:rPr>
              <a:t>ion</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conductors</a:t>
            </a:r>
            <a:r>
              <a:rPr lang="pl-PL" b="0" i="0" dirty="0">
                <a:solidFill>
                  <a:srgbClr val="666666"/>
                </a:solidFill>
                <a:effectLst/>
                <a:latin typeface="Arial" panose="020B0604020202020204" pitchFamily="34" charset="0"/>
              </a:rPr>
              <a:t>: A </a:t>
            </a:r>
            <a:r>
              <a:rPr lang="pl-PL" b="0" i="0" dirty="0" err="1">
                <a:solidFill>
                  <a:srgbClr val="666666"/>
                </a:solidFill>
                <a:effectLst/>
                <a:latin typeface="Arial" panose="020B0604020202020204" pitchFamily="34" charset="0"/>
              </a:rPr>
              <a:t>case</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study</a:t>
            </a:r>
            <a:r>
              <a:rPr lang="pl-PL" b="0" i="0" dirty="0">
                <a:solidFill>
                  <a:srgbClr val="666666"/>
                </a:solidFill>
                <a:effectLst/>
                <a:latin typeface="Arial" panose="020B0604020202020204" pitchFamily="34" charset="0"/>
              </a:rPr>
              <a:t> of </a:t>
            </a:r>
            <a:r>
              <a:rPr lang="pl-PL" b="0" i="0" dirty="0" err="1">
                <a:solidFill>
                  <a:srgbClr val="666666"/>
                </a:solidFill>
                <a:effectLst/>
                <a:latin typeface="Arial" panose="020B0604020202020204" pitchFamily="34" charset="0"/>
              </a:rPr>
              <a:t>lithium</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garnet</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oxide</a:t>
            </a:r>
            <a:r>
              <a:rPr lang="pl-PL" b="0" i="0" dirty="0">
                <a:solidFill>
                  <a:srgbClr val="666666"/>
                </a:solidFill>
                <a:effectLst/>
                <a:latin typeface="Arial" panose="020B0604020202020204" pitchFamily="34" charset="0"/>
              </a:rPr>
              <a:t> Li7La3Zr2O12. In Solid </a:t>
            </a:r>
            <a:r>
              <a:rPr lang="pl-PL" b="0" i="0" dirty="0" err="1">
                <a:solidFill>
                  <a:srgbClr val="666666"/>
                </a:solidFill>
                <a:effectLst/>
                <a:latin typeface="Arial" panose="020B0604020202020204" pitchFamily="34" charset="0"/>
              </a:rPr>
              <a:t>State</a:t>
            </a:r>
            <a:r>
              <a:rPr lang="pl-PL" b="0" i="0" dirty="0">
                <a:solidFill>
                  <a:srgbClr val="666666"/>
                </a:solidFill>
                <a:effectLst/>
                <a:latin typeface="Arial" panose="020B0604020202020204" pitchFamily="34" charset="0"/>
              </a:rPr>
              <a:t> </a:t>
            </a:r>
            <a:r>
              <a:rPr lang="pl-PL" b="0" i="0" dirty="0" err="1">
                <a:solidFill>
                  <a:srgbClr val="666666"/>
                </a:solidFill>
                <a:effectLst/>
                <a:latin typeface="Arial" panose="020B0604020202020204" pitchFamily="34" charset="0"/>
              </a:rPr>
              <a:t>Ionics</a:t>
            </a:r>
            <a:r>
              <a:rPr lang="pl-PL" b="0" i="0" dirty="0">
                <a:solidFill>
                  <a:srgbClr val="666666"/>
                </a:solidFill>
                <a:effectLst/>
                <a:latin typeface="Arial" panose="020B0604020202020204" pitchFamily="34" charset="0"/>
              </a:rPr>
              <a:t> (Vol. 289, pp. 143–149). </a:t>
            </a:r>
            <a:r>
              <a:rPr lang="pl-PL" b="0" i="0" dirty="0" err="1">
                <a:solidFill>
                  <a:srgbClr val="666666"/>
                </a:solidFill>
                <a:effectLst/>
                <a:latin typeface="Arial" panose="020B0604020202020204" pitchFamily="34" charset="0"/>
              </a:rPr>
              <a:t>Elsevier</a:t>
            </a:r>
            <a:r>
              <a:rPr lang="pl-PL" b="0" i="0" dirty="0">
                <a:solidFill>
                  <a:srgbClr val="666666"/>
                </a:solidFill>
                <a:effectLst/>
                <a:latin typeface="Arial" panose="020B0604020202020204" pitchFamily="34" charset="0"/>
              </a:rPr>
              <a:t> BV. </a:t>
            </a:r>
            <a:r>
              <a:rPr lang="pl-PL" b="0" i="0" dirty="0">
                <a:solidFill>
                  <a:srgbClr val="666666"/>
                </a:solidFill>
                <a:effectLst/>
                <a:latin typeface="Arial" panose="020B0604020202020204" pitchFamily="34" charset="0"/>
                <a:hlinkClick r:id="rId5"/>
              </a:rPr>
              <a:t>https://doi.org/10.1016/j.ssi.2016.03.002</a:t>
            </a:r>
            <a:endParaRPr lang="pl-PL" b="0" i="0" dirty="0">
              <a:solidFill>
                <a:srgbClr val="666666"/>
              </a:solidFill>
              <a:effectLst/>
              <a:latin typeface="Arial" panose="020B0604020202020204" pitchFamily="34" charset="0"/>
            </a:endParaRPr>
          </a:p>
          <a:p>
            <a:pPr marL="285750" indent="-285750">
              <a:buFont typeface="Arial" panose="020B0604020202020204" pitchFamily="34" charset="0"/>
              <a:buChar char="•"/>
            </a:pPr>
            <a:endParaRPr lang="pl-PL" b="0" i="0" dirty="0">
              <a:solidFill>
                <a:srgbClr val="666666"/>
              </a:solidFill>
              <a:effectLst/>
              <a:latin typeface="Arial" panose="020B0604020202020204" pitchFamily="34" charset="0"/>
            </a:endParaRPr>
          </a:p>
          <a:p>
            <a:pPr marL="285750" indent="-285750">
              <a:buFont typeface="Arial" panose="020B0604020202020204" pitchFamily="34" charset="0"/>
              <a:buChar char="•"/>
            </a:pPr>
            <a:endParaRPr lang="en-US" b="0" i="0" dirty="0">
              <a:solidFill>
                <a:srgbClr val="666666"/>
              </a:solidFill>
              <a:effectLst/>
              <a:latin typeface="Arial" panose="020B0604020202020204" pitchFamily="34" charset="0"/>
            </a:endParaRPr>
          </a:p>
          <a:p>
            <a:pPr marL="285750" indent="-285750">
              <a:buFont typeface="Arial" panose="020B0604020202020204" pitchFamily="34" charset="0"/>
              <a:buChar char="•"/>
            </a:pPr>
            <a:endParaRPr lang="en-US" b="0" i="0" dirty="0">
              <a:solidFill>
                <a:srgbClr val="666666"/>
              </a:solidFill>
              <a:effectLst/>
              <a:latin typeface="Arial" panose="020B0604020202020204" pitchFamily="34" charset="0"/>
            </a:endParaRPr>
          </a:p>
          <a:p>
            <a:pPr marL="285750" indent="-285750">
              <a:buFont typeface="Arial" panose="020B0604020202020204" pitchFamily="34" charset="0"/>
              <a:buChar char="•"/>
            </a:pPr>
            <a:endParaRPr lang="pl-PL" dirty="0"/>
          </a:p>
        </p:txBody>
      </p:sp>
    </p:spTree>
    <p:extLst>
      <p:ext uri="{BB962C8B-B14F-4D97-AF65-F5344CB8AC3E}">
        <p14:creationId xmlns:p14="http://schemas.microsoft.com/office/powerpoint/2010/main" val="339194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5938-C4EB-F35E-4D1D-5E0A7A11F789}"/>
              </a:ext>
            </a:extLst>
          </p:cNvPr>
          <p:cNvSpPr>
            <a:spLocks noGrp="1"/>
          </p:cNvSpPr>
          <p:nvPr>
            <p:ph type="title" idx="4294967295"/>
          </p:nvPr>
        </p:nvSpPr>
        <p:spPr>
          <a:xfrm>
            <a:off x="789835" y="0"/>
            <a:ext cx="8769350" cy="771957"/>
          </a:xfrm>
        </p:spPr>
        <p:txBody>
          <a:bodyPr>
            <a:normAutofit fontScale="90000"/>
          </a:bodyPr>
          <a:lstStyle/>
          <a:p>
            <a:r>
              <a:rPr lang="pl-PL" dirty="0"/>
              <a:t>Data/</a:t>
            </a:r>
            <a:r>
              <a:rPr lang="pl-PL" dirty="0" err="1"/>
              <a:t>structure</a:t>
            </a:r>
            <a:endParaRPr lang="pl-PL" dirty="0"/>
          </a:p>
        </p:txBody>
      </p:sp>
      <p:pic>
        <p:nvPicPr>
          <p:cNvPr id="5" name="Picture 4">
            <a:extLst>
              <a:ext uri="{FF2B5EF4-FFF2-40B4-BE49-F238E27FC236}">
                <a16:creationId xmlns:a16="http://schemas.microsoft.com/office/drawing/2014/main" id="{B4FDF117-3FB6-FA47-0CFE-67F834073762}"/>
              </a:ext>
            </a:extLst>
          </p:cNvPr>
          <p:cNvPicPr>
            <a:picLocks noChangeAspect="1"/>
          </p:cNvPicPr>
          <p:nvPr/>
        </p:nvPicPr>
        <p:blipFill>
          <a:blip r:embed="rId2"/>
          <a:stretch>
            <a:fillRect/>
          </a:stretch>
        </p:blipFill>
        <p:spPr>
          <a:xfrm>
            <a:off x="465608" y="771957"/>
            <a:ext cx="5306165" cy="6401693"/>
          </a:xfrm>
          <a:prstGeom prst="rect">
            <a:avLst/>
          </a:prstGeom>
        </p:spPr>
      </p:pic>
      <p:pic>
        <p:nvPicPr>
          <p:cNvPr id="7" name="Picture 6">
            <a:extLst>
              <a:ext uri="{FF2B5EF4-FFF2-40B4-BE49-F238E27FC236}">
                <a16:creationId xmlns:a16="http://schemas.microsoft.com/office/drawing/2014/main" id="{4B48B3F9-7FFE-B38B-04DB-9BE8AB1168F6}"/>
              </a:ext>
            </a:extLst>
          </p:cNvPr>
          <p:cNvPicPr>
            <a:picLocks noChangeAspect="1"/>
          </p:cNvPicPr>
          <p:nvPr/>
        </p:nvPicPr>
        <p:blipFill>
          <a:blip r:embed="rId3"/>
          <a:stretch>
            <a:fillRect/>
          </a:stretch>
        </p:blipFill>
        <p:spPr>
          <a:xfrm>
            <a:off x="6244736" y="771957"/>
            <a:ext cx="5391223" cy="4246964"/>
          </a:xfrm>
          <a:prstGeom prst="rect">
            <a:avLst/>
          </a:prstGeom>
        </p:spPr>
      </p:pic>
      <p:sp>
        <p:nvSpPr>
          <p:cNvPr id="8" name="TextBox 7">
            <a:extLst>
              <a:ext uri="{FF2B5EF4-FFF2-40B4-BE49-F238E27FC236}">
                <a16:creationId xmlns:a16="http://schemas.microsoft.com/office/drawing/2014/main" id="{EFB6FB5E-D4C2-087A-787F-4EF2587A760D}"/>
              </a:ext>
            </a:extLst>
          </p:cNvPr>
          <p:cNvSpPr txBox="1"/>
          <p:nvPr/>
        </p:nvSpPr>
        <p:spPr>
          <a:xfrm>
            <a:off x="5893757" y="6447825"/>
            <a:ext cx="3832136" cy="369332"/>
          </a:xfrm>
          <a:prstGeom prst="rect">
            <a:avLst/>
          </a:prstGeom>
          <a:noFill/>
        </p:spPr>
        <p:txBody>
          <a:bodyPr wrap="square" rtlCol="0">
            <a:spAutoFit/>
          </a:bodyPr>
          <a:lstStyle/>
          <a:p>
            <a:r>
              <a:rPr lang="pl-PL" b="1" dirty="0"/>
              <a:t>POSCAR</a:t>
            </a:r>
          </a:p>
        </p:txBody>
      </p:sp>
      <p:sp>
        <p:nvSpPr>
          <p:cNvPr id="3" name="TextBox 2">
            <a:extLst>
              <a:ext uri="{FF2B5EF4-FFF2-40B4-BE49-F238E27FC236}">
                <a16:creationId xmlns:a16="http://schemas.microsoft.com/office/drawing/2014/main" id="{B0321987-0A53-E7F8-4EF8-DE7259BE282B}"/>
              </a:ext>
            </a:extLst>
          </p:cNvPr>
          <p:cNvSpPr txBox="1"/>
          <p:nvPr/>
        </p:nvSpPr>
        <p:spPr>
          <a:xfrm>
            <a:off x="6244736" y="5244860"/>
            <a:ext cx="5391223" cy="646331"/>
          </a:xfrm>
          <a:prstGeom prst="rect">
            <a:avLst/>
          </a:prstGeom>
          <a:noFill/>
        </p:spPr>
        <p:txBody>
          <a:bodyPr wrap="square" rtlCol="0">
            <a:spAutoFit/>
          </a:bodyPr>
          <a:lstStyle/>
          <a:p>
            <a:r>
              <a:rPr lang="pl-PL" dirty="0"/>
              <a:t>In the file we </a:t>
            </a:r>
            <a:r>
              <a:rPr lang="pl-PL" dirty="0" err="1"/>
              <a:t>have</a:t>
            </a:r>
            <a:r>
              <a:rPr lang="pl-PL" dirty="0"/>
              <a:t> </a:t>
            </a:r>
            <a:r>
              <a:rPr lang="pl-PL" dirty="0" err="1"/>
              <a:t>coordinates</a:t>
            </a:r>
            <a:r>
              <a:rPr lang="pl-PL" dirty="0"/>
              <a:t> of 178 </a:t>
            </a:r>
            <a:r>
              <a:rPr lang="pl-PL" dirty="0" err="1"/>
              <a:t>atoms</a:t>
            </a:r>
            <a:r>
              <a:rPr lang="pl-PL" dirty="0"/>
              <a:t> in </a:t>
            </a:r>
            <a:r>
              <a:rPr lang="pl-PL" dirty="0" err="1"/>
              <a:t>subsequent</a:t>
            </a:r>
            <a:r>
              <a:rPr lang="pl-PL" dirty="0"/>
              <a:t> </a:t>
            </a:r>
            <a:r>
              <a:rPr lang="pl-PL" dirty="0" err="1"/>
              <a:t>time</a:t>
            </a:r>
            <a:r>
              <a:rPr lang="pl-PL" dirty="0"/>
              <a:t> </a:t>
            </a:r>
            <a:r>
              <a:rPr lang="pl-PL" dirty="0" err="1"/>
              <a:t>steps</a:t>
            </a:r>
            <a:endParaRPr lang="pl-PL" dirty="0"/>
          </a:p>
        </p:txBody>
      </p:sp>
    </p:spTree>
    <p:extLst>
      <p:ext uri="{BB962C8B-B14F-4D97-AF65-F5344CB8AC3E}">
        <p14:creationId xmlns:p14="http://schemas.microsoft.com/office/powerpoint/2010/main" val="128471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B2ABCFC-3724-75B2-DD9B-1D834A56C8D5}"/>
              </a:ext>
            </a:extLst>
          </p:cNvPr>
          <p:cNvSpPr>
            <a:spLocks noGrp="1"/>
          </p:cNvSpPr>
          <p:nvPr>
            <p:ph type="title"/>
          </p:nvPr>
        </p:nvSpPr>
        <p:spPr/>
        <p:txBody>
          <a:bodyPr/>
          <a:lstStyle/>
          <a:p>
            <a:r>
              <a:rPr lang="pl-PL" dirty="0" err="1"/>
              <a:t>Periodic</a:t>
            </a:r>
            <a:r>
              <a:rPr lang="pl-PL" dirty="0"/>
              <a:t> </a:t>
            </a:r>
            <a:r>
              <a:rPr lang="pl-PL" dirty="0" err="1"/>
              <a:t>boundary</a:t>
            </a:r>
            <a:r>
              <a:rPr lang="pl-PL" dirty="0"/>
              <a:t> </a:t>
            </a:r>
            <a:r>
              <a:rPr lang="pl-PL" dirty="0" err="1"/>
              <a:t>conditions</a:t>
            </a:r>
            <a:r>
              <a:rPr lang="pl-PL" dirty="0"/>
              <a:t> (PBC)</a:t>
            </a:r>
          </a:p>
        </p:txBody>
      </p:sp>
      <p:sp>
        <p:nvSpPr>
          <p:cNvPr id="3" name="Symbol zastępczy zawartości 2">
            <a:extLst>
              <a:ext uri="{FF2B5EF4-FFF2-40B4-BE49-F238E27FC236}">
                <a16:creationId xmlns:a16="http://schemas.microsoft.com/office/drawing/2014/main" id="{657DAA0D-6EB9-3379-E77B-0FE20477BDA0}"/>
              </a:ext>
            </a:extLst>
          </p:cNvPr>
          <p:cNvSpPr>
            <a:spLocks noGrp="1"/>
          </p:cNvSpPr>
          <p:nvPr>
            <p:ph idx="1"/>
          </p:nvPr>
        </p:nvSpPr>
        <p:spPr>
          <a:xfrm>
            <a:off x="1920240" y="2312275"/>
            <a:ext cx="8770571" cy="4235173"/>
          </a:xfrm>
        </p:spPr>
        <p:txBody>
          <a:bodyPr>
            <a:normAutofit/>
          </a:bodyPr>
          <a:lstStyle/>
          <a:p>
            <a:pPr algn="just"/>
            <a:r>
              <a:rPr lang="pl-PL" dirty="0" err="1"/>
              <a:t>When</a:t>
            </a:r>
            <a:r>
              <a:rPr lang="pl-PL" dirty="0"/>
              <a:t> we </a:t>
            </a:r>
            <a:r>
              <a:rPr lang="pl-PL" dirty="0" err="1"/>
              <a:t>are</a:t>
            </a:r>
            <a:r>
              <a:rPr lang="pl-PL" dirty="0"/>
              <a:t> </a:t>
            </a:r>
            <a:r>
              <a:rPr lang="pl-PL" dirty="0" err="1"/>
              <a:t>doing</a:t>
            </a:r>
            <a:r>
              <a:rPr lang="pl-PL" dirty="0"/>
              <a:t> </a:t>
            </a:r>
            <a:r>
              <a:rPr lang="pl-PL" dirty="0" err="1"/>
              <a:t>an</a:t>
            </a:r>
            <a:r>
              <a:rPr lang="pl-PL" dirty="0"/>
              <a:t> MD </a:t>
            </a:r>
            <a:r>
              <a:rPr lang="pl-PL" dirty="0" err="1"/>
              <a:t>simulation</a:t>
            </a:r>
            <a:r>
              <a:rPr lang="pl-PL" dirty="0"/>
              <a:t>, we </a:t>
            </a:r>
            <a:r>
              <a:rPr lang="pl-PL" dirty="0" err="1"/>
              <a:t>should</a:t>
            </a:r>
            <a:r>
              <a:rPr lang="pl-PL" dirty="0"/>
              <a:t> </a:t>
            </a:r>
            <a:r>
              <a:rPr lang="pl-PL" dirty="0" err="1"/>
              <a:t>ideally</a:t>
            </a:r>
            <a:r>
              <a:rPr lang="pl-PL" dirty="0"/>
              <a:t> be </a:t>
            </a:r>
            <a:r>
              <a:rPr lang="pl-PL" dirty="0" err="1"/>
              <a:t>using</a:t>
            </a:r>
            <a:r>
              <a:rPr lang="pl-PL" dirty="0"/>
              <a:t> a </a:t>
            </a:r>
            <a:r>
              <a:rPr lang="pl-PL" dirty="0" err="1"/>
              <a:t>large</a:t>
            </a:r>
            <a:r>
              <a:rPr lang="pl-PL" dirty="0"/>
              <a:t> </a:t>
            </a:r>
            <a:r>
              <a:rPr lang="pl-PL" dirty="0" err="1"/>
              <a:t>simulation</a:t>
            </a:r>
            <a:r>
              <a:rPr lang="pl-PL" dirty="0"/>
              <a:t> </a:t>
            </a:r>
            <a:r>
              <a:rPr lang="pl-PL" dirty="0" err="1"/>
              <a:t>box</a:t>
            </a:r>
            <a:r>
              <a:rPr lang="pl-PL" dirty="0"/>
              <a:t> </a:t>
            </a:r>
            <a:r>
              <a:rPr lang="pl-PL" dirty="0" err="1"/>
              <a:t>so</a:t>
            </a:r>
            <a:r>
              <a:rPr lang="pl-PL" dirty="0"/>
              <a:t> </a:t>
            </a:r>
            <a:r>
              <a:rPr lang="pl-PL" dirty="0" err="1"/>
              <a:t>you</a:t>
            </a:r>
            <a:r>
              <a:rPr lang="pl-PL" dirty="0"/>
              <a:t> </a:t>
            </a:r>
            <a:r>
              <a:rPr lang="pl-PL" dirty="0" err="1"/>
              <a:t>can</a:t>
            </a:r>
            <a:r>
              <a:rPr lang="pl-PL" dirty="0"/>
              <a:t> </a:t>
            </a:r>
            <a:r>
              <a:rPr lang="pl-PL" dirty="0" err="1"/>
              <a:t>study</a:t>
            </a:r>
            <a:r>
              <a:rPr lang="pl-PL" dirty="0"/>
              <a:t> the </a:t>
            </a:r>
            <a:r>
              <a:rPr lang="pl-PL" dirty="0" err="1"/>
              <a:t>properties</a:t>
            </a:r>
            <a:r>
              <a:rPr lang="pl-PL" dirty="0"/>
              <a:t> of the system. </a:t>
            </a:r>
            <a:r>
              <a:rPr lang="pl-PL" dirty="0" err="1"/>
              <a:t>However</a:t>
            </a:r>
            <a:r>
              <a:rPr lang="pl-PL" dirty="0"/>
              <a:t>, </a:t>
            </a:r>
            <a:r>
              <a:rPr lang="pl-PL" dirty="0" err="1"/>
              <a:t>this</a:t>
            </a:r>
            <a:r>
              <a:rPr lang="pl-PL" dirty="0"/>
              <a:t> </a:t>
            </a:r>
            <a:r>
              <a:rPr lang="pl-PL" dirty="0" err="1"/>
              <a:t>is</a:t>
            </a:r>
            <a:r>
              <a:rPr lang="pl-PL" dirty="0"/>
              <a:t> </a:t>
            </a:r>
            <a:r>
              <a:rPr lang="pl-PL" dirty="0" err="1"/>
              <a:t>easier</a:t>
            </a:r>
            <a:r>
              <a:rPr lang="pl-PL" dirty="0"/>
              <a:t> </a:t>
            </a:r>
            <a:r>
              <a:rPr lang="pl-PL" dirty="0" err="1"/>
              <a:t>said</a:t>
            </a:r>
            <a:r>
              <a:rPr lang="pl-PL" dirty="0"/>
              <a:t> </a:t>
            </a:r>
            <a:r>
              <a:rPr lang="pl-PL" dirty="0" err="1"/>
              <a:t>than</a:t>
            </a:r>
            <a:r>
              <a:rPr lang="pl-PL" dirty="0"/>
              <a:t> </a:t>
            </a:r>
            <a:r>
              <a:rPr lang="pl-PL" dirty="0" err="1"/>
              <a:t>done</a:t>
            </a:r>
            <a:r>
              <a:rPr lang="pl-PL" dirty="0"/>
              <a:t>, </a:t>
            </a:r>
            <a:r>
              <a:rPr lang="pl-PL" dirty="0" err="1"/>
              <a:t>because</a:t>
            </a:r>
            <a:r>
              <a:rPr lang="pl-PL" dirty="0"/>
              <a:t> of the </a:t>
            </a:r>
            <a:r>
              <a:rPr lang="pl-PL" dirty="0" err="1"/>
              <a:t>computational</a:t>
            </a:r>
            <a:r>
              <a:rPr lang="pl-PL" dirty="0"/>
              <a:t> </a:t>
            </a:r>
            <a:r>
              <a:rPr lang="pl-PL" dirty="0" err="1"/>
              <a:t>resources</a:t>
            </a:r>
            <a:r>
              <a:rPr lang="pl-PL" dirty="0"/>
              <a:t> </a:t>
            </a:r>
            <a:r>
              <a:rPr lang="pl-PL" dirty="0" err="1"/>
              <a:t>that</a:t>
            </a:r>
            <a:r>
              <a:rPr lang="pl-PL" dirty="0"/>
              <a:t> </a:t>
            </a:r>
            <a:r>
              <a:rPr lang="pl-PL" dirty="0" err="1"/>
              <a:t>would</a:t>
            </a:r>
            <a:r>
              <a:rPr lang="pl-PL" dirty="0"/>
              <a:t> be </a:t>
            </a:r>
            <a:r>
              <a:rPr lang="pl-PL" dirty="0" err="1"/>
              <a:t>required</a:t>
            </a:r>
            <a:r>
              <a:rPr lang="pl-PL" dirty="0"/>
              <a:t> to </a:t>
            </a:r>
            <a:r>
              <a:rPr lang="pl-PL" dirty="0" err="1"/>
              <a:t>study</a:t>
            </a:r>
            <a:r>
              <a:rPr lang="pl-PL" dirty="0"/>
              <a:t> the dynamics of </a:t>
            </a:r>
            <a:r>
              <a:rPr lang="pl-PL" dirty="0" err="1"/>
              <a:t>very</a:t>
            </a:r>
            <a:r>
              <a:rPr lang="pl-PL" dirty="0"/>
              <a:t> </a:t>
            </a:r>
            <a:r>
              <a:rPr lang="pl-PL" dirty="0" err="1"/>
              <a:t>large</a:t>
            </a:r>
            <a:r>
              <a:rPr lang="pl-PL" dirty="0"/>
              <a:t> </a:t>
            </a:r>
            <a:r>
              <a:rPr lang="pl-PL" dirty="0" err="1"/>
              <a:t>systems</a:t>
            </a:r>
            <a:r>
              <a:rPr lang="pl-PL" dirty="0"/>
              <a:t>. </a:t>
            </a:r>
          </a:p>
          <a:p>
            <a:pPr algn="just"/>
            <a:r>
              <a:rPr lang="pl-PL" b="1" dirty="0" err="1"/>
              <a:t>So</a:t>
            </a:r>
            <a:r>
              <a:rPr lang="pl-PL" b="1" dirty="0"/>
              <a:t> we </a:t>
            </a:r>
            <a:r>
              <a:rPr lang="pl-PL" b="1" dirty="0" err="1"/>
              <a:t>instead</a:t>
            </a:r>
            <a:r>
              <a:rPr lang="pl-PL" b="1" dirty="0"/>
              <a:t> </a:t>
            </a:r>
            <a:r>
              <a:rPr lang="pl-PL" b="1" dirty="0" err="1"/>
              <a:t>take</a:t>
            </a:r>
            <a:r>
              <a:rPr lang="pl-PL" b="1" dirty="0"/>
              <a:t> </a:t>
            </a:r>
            <a:r>
              <a:rPr lang="pl-PL" b="1" dirty="0" err="1"/>
              <a:t>simulation</a:t>
            </a:r>
            <a:r>
              <a:rPr lang="pl-PL" b="1" dirty="0"/>
              <a:t> </a:t>
            </a:r>
            <a:r>
              <a:rPr lang="pl-PL" b="1" dirty="0" err="1"/>
              <a:t>boxes</a:t>
            </a:r>
            <a:r>
              <a:rPr lang="pl-PL" b="1" dirty="0"/>
              <a:t> of </a:t>
            </a:r>
            <a:r>
              <a:rPr lang="pl-PL" b="1" dirty="0" err="1"/>
              <a:t>trackable</a:t>
            </a:r>
            <a:r>
              <a:rPr lang="pl-PL" b="1" dirty="0"/>
              <a:t> </a:t>
            </a:r>
            <a:r>
              <a:rPr lang="pl-PL" b="1" dirty="0" err="1"/>
              <a:t>size</a:t>
            </a:r>
            <a:r>
              <a:rPr lang="pl-PL" b="1" dirty="0"/>
              <a:t>, and </a:t>
            </a:r>
            <a:r>
              <a:rPr lang="pl-PL" b="1" dirty="0" err="1"/>
              <a:t>assume</a:t>
            </a:r>
            <a:r>
              <a:rPr lang="pl-PL" b="1" dirty="0"/>
              <a:t> </a:t>
            </a:r>
            <a:r>
              <a:rPr lang="pl-PL" b="1" dirty="0" err="1"/>
              <a:t>periodic</a:t>
            </a:r>
            <a:r>
              <a:rPr lang="pl-PL" b="1" dirty="0"/>
              <a:t> </a:t>
            </a:r>
            <a:r>
              <a:rPr lang="pl-PL" b="1" dirty="0" err="1"/>
              <a:t>boundary</a:t>
            </a:r>
            <a:r>
              <a:rPr lang="pl-PL" b="1" dirty="0"/>
              <a:t> </a:t>
            </a:r>
            <a:r>
              <a:rPr lang="pl-PL" b="1" dirty="0" err="1"/>
              <a:t>conditions</a:t>
            </a:r>
            <a:r>
              <a:rPr lang="pl-PL" b="1" dirty="0"/>
              <a:t> </a:t>
            </a:r>
            <a:r>
              <a:rPr lang="pl-PL" b="1" dirty="0" err="1"/>
              <a:t>so</a:t>
            </a:r>
            <a:r>
              <a:rPr lang="pl-PL" b="1" dirty="0"/>
              <a:t> </a:t>
            </a:r>
            <a:r>
              <a:rPr lang="pl-PL" b="1" dirty="0" err="1"/>
              <a:t>that</a:t>
            </a:r>
            <a:r>
              <a:rPr lang="pl-PL" b="1" dirty="0"/>
              <a:t> </a:t>
            </a:r>
            <a:r>
              <a:rPr lang="pl-PL" b="1" dirty="0" err="1"/>
              <a:t>you</a:t>
            </a:r>
            <a:r>
              <a:rPr lang="pl-PL" b="1" dirty="0"/>
              <a:t> </a:t>
            </a:r>
            <a:r>
              <a:rPr lang="pl-PL" b="1" dirty="0" err="1"/>
              <a:t>are</a:t>
            </a:r>
            <a:r>
              <a:rPr lang="pl-PL" b="1" dirty="0"/>
              <a:t> </a:t>
            </a:r>
            <a:r>
              <a:rPr lang="pl-PL" b="1" dirty="0" err="1"/>
              <a:t>essentialy</a:t>
            </a:r>
            <a:r>
              <a:rPr lang="pl-PL" b="1" dirty="0"/>
              <a:t> </a:t>
            </a:r>
            <a:r>
              <a:rPr lang="pl-PL" b="1" dirty="0" err="1"/>
              <a:t>simulating</a:t>
            </a:r>
            <a:r>
              <a:rPr lang="pl-PL" b="1" dirty="0"/>
              <a:t> a </a:t>
            </a:r>
            <a:r>
              <a:rPr lang="pl-PL" b="1" dirty="0" err="1"/>
              <a:t>very</a:t>
            </a:r>
            <a:r>
              <a:rPr lang="pl-PL" b="1" dirty="0"/>
              <a:t> </a:t>
            </a:r>
            <a:r>
              <a:rPr lang="pl-PL" b="1" dirty="0" err="1"/>
              <a:t>large</a:t>
            </a:r>
            <a:r>
              <a:rPr lang="pl-PL" b="1" dirty="0"/>
              <a:t> system.</a:t>
            </a:r>
            <a:endParaRPr lang="pl-PL" dirty="0"/>
          </a:p>
        </p:txBody>
      </p:sp>
    </p:spTree>
    <p:extLst>
      <p:ext uri="{BB962C8B-B14F-4D97-AF65-F5344CB8AC3E}">
        <p14:creationId xmlns:p14="http://schemas.microsoft.com/office/powerpoint/2010/main" val="291770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A19461-525D-1545-3F7C-C925EE09AA12}"/>
              </a:ext>
            </a:extLst>
          </p:cNvPr>
          <p:cNvSpPr txBox="1"/>
          <p:nvPr/>
        </p:nvSpPr>
        <p:spPr>
          <a:xfrm>
            <a:off x="319177" y="336430"/>
            <a:ext cx="6340415" cy="2031325"/>
          </a:xfrm>
          <a:prstGeom prst="rect">
            <a:avLst/>
          </a:prstGeom>
          <a:noFill/>
        </p:spPr>
        <p:txBody>
          <a:bodyPr wrap="square" rtlCol="0">
            <a:spAutoFit/>
          </a:bodyPr>
          <a:lstStyle/>
          <a:p>
            <a:r>
              <a:rPr lang="pl-PL" dirty="0" err="1"/>
              <a:t>This</a:t>
            </a:r>
            <a:r>
              <a:rPr lang="pl-PL" dirty="0"/>
              <a:t> </a:t>
            </a:r>
            <a:r>
              <a:rPr lang="pl-PL" dirty="0" err="1"/>
              <a:t>simulation</a:t>
            </a:r>
            <a:r>
              <a:rPr lang="pl-PL" dirty="0"/>
              <a:t> was </a:t>
            </a:r>
            <a:r>
              <a:rPr lang="pl-PL" dirty="0" err="1"/>
              <a:t>done</a:t>
            </a:r>
            <a:r>
              <a:rPr lang="pl-PL" dirty="0"/>
              <a:t> </a:t>
            </a:r>
            <a:r>
              <a:rPr lang="pl-PL" dirty="0" err="1"/>
              <a:t>using</a:t>
            </a:r>
            <a:r>
              <a:rPr lang="pl-PL" dirty="0"/>
              <a:t> PBC (</a:t>
            </a:r>
            <a:r>
              <a:rPr lang="pl-PL" dirty="0" err="1"/>
              <a:t>periodic</a:t>
            </a:r>
            <a:r>
              <a:rPr lang="pl-PL" dirty="0"/>
              <a:t> </a:t>
            </a:r>
            <a:r>
              <a:rPr lang="pl-PL" dirty="0" err="1"/>
              <a:t>boundary</a:t>
            </a:r>
            <a:r>
              <a:rPr lang="pl-PL" dirty="0"/>
              <a:t> </a:t>
            </a:r>
            <a:r>
              <a:rPr lang="pl-PL" dirty="0" err="1"/>
              <a:t>conditions</a:t>
            </a:r>
            <a:r>
              <a:rPr lang="pl-PL" dirty="0"/>
              <a:t>), </a:t>
            </a:r>
            <a:r>
              <a:rPr lang="pl-PL" dirty="0" err="1"/>
              <a:t>which</a:t>
            </a:r>
            <a:r>
              <a:rPr lang="pl-PL" dirty="0"/>
              <a:t> </a:t>
            </a:r>
            <a:r>
              <a:rPr lang="pl-PL" dirty="0" err="1"/>
              <a:t>means</a:t>
            </a:r>
            <a:r>
              <a:rPr lang="pl-PL" dirty="0"/>
              <a:t> </a:t>
            </a:r>
            <a:r>
              <a:rPr lang="pl-PL" dirty="0" err="1"/>
              <a:t>that</a:t>
            </a:r>
            <a:r>
              <a:rPr lang="pl-PL" dirty="0"/>
              <a:t> </a:t>
            </a:r>
            <a:r>
              <a:rPr lang="pl-PL" dirty="0" err="1"/>
              <a:t>when</a:t>
            </a:r>
            <a:r>
              <a:rPr lang="pl-PL" dirty="0"/>
              <a:t> a </a:t>
            </a:r>
            <a:r>
              <a:rPr lang="pl-PL" dirty="0" err="1"/>
              <a:t>particle</a:t>
            </a:r>
            <a:r>
              <a:rPr lang="pl-PL" dirty="0"/>
              <a:t> </a:t>
            </a:r>
            <a:r>
              <a:rPr lang="pl-PL" dirty="0" err="1"/>
              <a:t>leaves</a:t>
            </a:r>
            <a:r>
              <a:rPr lang="pl-PL" dirty="0"/>
              <a:t> the </a:t>
            </a:r>
            <a:r>
              <a:rPr lang="pl-PL" dirty="0" err="1"/>
              <a:t>simulation</a:t>
            </a:r>
            <a:r>
              <a:rPr lang="pl-PL" dirty="0"/>
              <a:t> </a:t>
            </a:r>
            <a:r>
              <a:rPr lang="pl-PL" dirty="0" err="1"/>
              <a:t>box</a:t>
            </a:r>
            <a:r>
              <a:rPr lang="pl-PL" dirty="0"/>
              <a:t> </a:t>
            </a:r>
            <a:r>
              <a:rPr lang="pl-PL" dirty="0" err="1"/>
              <a:t>at</a:t>
            </a:r>
            <a:r>
              <a:rPr lang="pl-PL" dirty="0"/>
              <a:t> one of the </a:t>
            </a:r>
            <a:r>
              <a:rPr lang="pl-PL" dirty="0" err="1"/>
              <a:t>ends</a:t>
            </a:r>
            <a:r>
              <a:rPr lang="pl-PL" dirty="0"/>
              <a:t>, </a:t>
            </a:r>
            <a:r>
              <a:rPr lang="pl-PL" dirty="0" err="1"/>
              <a:t>an</a:t>
            </a:r>
            <a:r>
              <a:rPr lang="pl-PL" dirty="0"/>
              <a:t> </a:t>
            </a:r>
            <a:r>
              <a:rPr lang="pl-PL" dirty="0" err="1"/>
              <a:t>equivalent</a:t>
            </a:r>
            <a:r>
              <a:rPr lang="pl-PL" dirty="0"/>
              <a:t> </a:t>
            </a:r>
            <a:r>
              <a:rPr lang="pl-PL" dirty="0" err="1"/>
              <a:t>particle</a:t>
            </a:r>
            <a:r>
              <a:rPr lang="pl-PL" dirty="0"/>
              <a:t> </a:t>
            </a:r>
            <a:r>
              <a:rPr lang="pl-PL" dirty="0" err="1"/>
              <a:t>enters</a:t>
            </a:r>
            <a:r>
              <a:rPr lang="pl-PL" dirty="0"/>
              <a:t> the </a:t>
            </a:r>
            <a:r>
              <a:rPr lang="pl-PL" dirty="0" err="1"/>
              <a:t>box</a:t>
            </a:r>
            <a:r>
              <a:rPr lang="pl-PL" dirty="0"/>
              <a:t> from the </a:t>
            </a:r>
            <a:r>
              <a:rPr lang="pl-PL" dirty="0" err="1"/>
              <a:t>other</a:t>
            </a:r>
            <a:r>
              <a:rPr lang="pl-PL" dirty="0"/>
              <a:t> end. </a:t>
            </a:r>
            <a:r>
              <a:rPr lang="pl-PL" b="1" dirty="0"/>
              <a:t>We </a:t>
            </a:r>
            <a:r>
              <a:rPr lang="pl-PL" b="1" dirty="0" err="1"/>
              <a:t>need</a:t>
            </a:r>
            <a:r>
              <a:rPr lang="pl-PL" b="1" dirty="0"/>
              <a:t> to </a:t>
            </a:r>
            <a:r>
              <a:rPr lang="pl-PL" b="1" dirty="0" err="1"/>
              <a:t>unwrap</a:t>
            </a:r>
            <a:r>
              <a:rPr lang="pl-PL" b="1" dirty="0"/>
              <a:t> the </a:t>
            </a:r>
            <a:r>
              <a:rPr lang="pl-PL" b="1" dirty="0" err="1"/>
              <a:t>coordinates</a:t>
            </a:r>
            <a:r>
              <a:rPr lang="pl-PL" b="1" dirty="0"/>
              <a:t> to </a:t>
            </a:r>
            <a:r>
              <a:rPr lang="pl-PL" b="1" dirty="0" err="1"/>
              <a:t>calculate</a:t>
            </a:r>
            <a:r>
              <a:rPr lang="pl-PL" b="1" dirty="0"/>
              <a:t> </a:t>
            </a:r>
            <a:r>
              <a:rPr lang="pl-PL" b="1" dirty="0" err="1"/>
              <a:t>various</a:t>
            </a:r>
            <a:r>
              <a:rPr lang="pl-PL" b="1" dirty="0"/>
              <a:t> </a:t>
            </a:r>
            <a:r>
              <a:rPr lang="pl-PL" b="1" dirty="0" err="1"/>
              <a:t>properties</a:t>
            </a:r>
            <a:r>
              <a:rPr lang="pl-PL" b="1" dirty="0"/>
              <a:t> </a:t>
            </a:r>
            <a:r>
              <a:rPr lang="pl-PL" b="1" dirty="0" err="1"/>
              <a:t>using</a:t>
            </a:r>
            <a:r>
              <a:rPr lang="pl-PL" b="1" dirty="0"/>
              <a:t> </a:t>
            </a:r>
            <a:r>
              <a:rPr lang="pl-PL" b="1" dirty="0" err="1"/>
              <a:t>molecular</a:t>
            </a:r>
            <a:r>
              <a:rPr lang="pl-PL" b="1" dirty="0"/>
              <a:t> dynamics </a:t>
            </a:r>
            <a:r>
              <a:rPr lang="pl-PL" b="1" dirty="0" err="1"/>
              <a:t>techniques</a:t>
            </a:r>
            <a:r>
              <a:rPr lang="pl-PL" b="1" dirty="0"/>
              <a:t>.</a:t>
            </a:r>
            <a:endParaRPr lang="en-US" b="1" dirty="0"/>
          </a:p>
        </p:txBody>
      </p:sp>
      <p:sp>
        <p:nvSpPr>
          <p:cNvPr id="6" name="TextBox 5">
            <a:extLst>
              <a:ext uri="{FF2B5EF4-FFF2-40B4-BE49-F238E27FC236}">
                <a16:creationId xmlns:a16="http://schemas.microsoft.com/office/drawing/2014/main" id="{82B7ACFE-DC13-F5C9-598F-0372AB9E7E2B}"/>
              </a:ext>
            </a:extLst>
          </p:cNvPr>
          <p:cNvSpPr txBox="1"/>
          <p:nvPr/>
        </p:nvSpPr>
        <p:spPr>
          <a:xfrm>
            <a:off x="319177" y="2743200"/>
            <a:ext cx="1342709" cy="369332"/>
          </a:xfrm>
          <a:prstGeom prst="rect">
            <a:avLst/>
          </a:prstGeom>
          <a:noFill/>
        </p:spPr>
        <p:txBody>
          <a:bodyPr wrap="square" rtlCol="0">
            <a:spAutoFit/>
          </a:bodyPr>
          <a:lstStyle/>
          <a:p>
            <a:r>
              <a:rPr lang="pl-PL" dirty="0" err="1"/>
              <a:t>Example</a:t>
            </a:r>
            <a:r>
              <a:rPr lang="pl-PL" dirty="0"/>
              <a:t>: </a:t>
            </a:r>
            <a:endParaRPr lang="en-US" dirty="0"/>
          </a:p>
        </p:txBody>
      </p:sp>
      <p:pic>
        <p:nvPicPr>
          <p:cNvPr id="8" name="Picture 7">
            <a:extLst>
              <a:ext uri="{FF2B5EF4-FFF2-40B4-BE49-F238E27FC236}">
                <a16:creationId xmlns:a16="http://schemas.microsoft.com/office/drawing/2014/main" id="{25E4EE38-A4DE-81B3-C592-19713B877A61}"/>
              </a:ext>
            </a:extLst>
          </p:cNvPr>
          <p:cNvPicPr>
            <a:picLocks noChangeAspect="1"/>
          </p:cNvPicPr>
          <p:nvPr/>
        </p:nvPicPr>
        <p:blipFill>
          <a:blip r:embed="rId2"/>
          <a:stretch>
            <a:fillRect/>
          </a:stretch>
        </p:blipFill>
        <p:spPr>
          <a:xfrm>
            <a:off x="1661886" y="2508216"/>
            <a:ext cx="5095606" cy="4013354"/>
          </a:xfrm>
          <a:prstGeom prst="rect">
            <a:avLst/>
          </a:prstGeom>
        </p:spPr>
      </p:pic>
      <p:sp>
        <p:nvSpPr>
          <p:cNvPr id="9" name="TextBox 8">
            <a:extLst>
              <a:ext uri="{FF2B5EF4-FFF2-40B4-BE49-F238E27FC236}">
                <a16:creationId xmlns:a16="http://schemas.microsoft.com/office/drawing/2014/main" id="{655E3C90-0DAB-112F-12CB-B7609FBEB218}"/>
              </a:ext>
            </a:extLst>
          </p:cNvPr>
          <p:cNvSpPr txBox="1"/>
          <p:nvPr/>
        </p:nvSpPr>
        <p:spPr>
          <a:xfrm>
            <a:off x="6975894" y="336430"/>
            <a:ext cx="1633268" cy="369332"/>
          </a:xfrm>
          <a:prstGeom prst="rect">
            <a:avLst/>
          </a:prstGeom>
          <a:noFill/>
        </p:spPr>
        <p:txBody>
          <a:bodyPr wrap="square" rtlCol="0">
            <a:spAutoFit/>
          </a:bodyPr>
          <a:lstStyle/>
          <a:p>
            <a:r>
              <a:rPr lang="pl-PL" dirty="0" err="1"/>
              <a:t>Algorithm</a:t>
            </a:r>
            <a:r>
              <a:rPr lang="pl-PL" dirty="0"/>
              <a:t>:</a:t>
            </a:r>
            <a:endParaRPr lang="en-US" dirty="0"/>
          </a:p>
        </p:txBody>
      </p:sp>
      <p:pic>
        <p:nvPicPr>
          <p:cNvPr id="11" name="Picture 10">
            <a:extLst>
              <a:ext uri="{FF2B5EF4-FFF2-40B4-BE49-F238E27FC236}">
                <a16:creationId xmlns:a16="http://schemas.microsoft.com/office/drawing/2014/main" id="{1503AC1C-17F7-7354-8150-2EFD3A55A2B8}"/>
              </a:ext>
            </a:extLst>
          </p:cNvPr>
          <p:cNvPicPr>
            <a:picLocks noChangeAspect="1"/>
          </p:cNvPicPr>
          <p:nvPr/>
        </p:nvPicPr>
        <p:blipFill>
          <a:blip r:embed="rId3"/>
          <a:stretch>
            <a:fillRect/>
          </a:stretch>
        </p:blipFill>
        <p:spPr>
          <a:xfrm>
            <a:off x="7056240" y="837670"/>
            <a:ext cx="5035290" cy="1405198"/>
          </a:xfrm>
          <a:prstGeom prst="rect">
            <a:avLst/>
          </a:prstGeom>
        </p:spPr>
      </p:pic>
    </p:spTree>
    <p:extLst>
      <p:ext uri="{BB962C8B-B14F-4D97-AF65-F5344CB8AC3E}">
        <p14:creationId xmlns:p14="http://schemas.microsoft.com/office/powerpoint/2010/main" val="340770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EC89317-571D-3131-5B06-1CD7D0AA2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100" y="552091"/>
            <a:ext cx="6415459" cy="513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02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2BCF-33E5-722C-62A7-2D9BF7A364DB}"/>
              </a:ext>
            </a:extLst>
          </p:cNvPr>
          <p:cNvSpPr>
            <a:spLocks noGrp="1"/>
          </p:cNvSpPr>
          <p:nvPr>
            <p:ph type="title"/>
          </p:nvPr>
        </p:nvSpPr>
        <p:spPr/>
        <p:txBody>
          <a:bodyPr/>
          <a:lstStyle/>
          <a:p>
            <a:r>
              <a:rPr lang="pl-PL" dirty="0" err="1"/>
              <a:t>Haven’s</a:t>
            </a:r>
            <a:r>
              <a:rPr lang="pl-PL" dirty="0"/>
              <a:t>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66FB8A-24CE-AC39-2FC4-5573C0BEFFF5}"/>
                  </a:ext>
                </a:extLst>
              </p:cNvPr>
              <p:cNvSpPr>
                <a:spLocks noGrp="1"/>
              </p:cNvSpPr>
              <p:nvPr>
                <p:ph idx="1"/>
              </p:nvPr>
            </p:nvSpPr>
            <p:spPr>
              <a:xfrm>
                <a:off x="1920240" y="2312276"/>
                <a:ext cx="8770571" cy="4103504"/>
              </a:xfrm>
            </p:spPr>
            <p:txBody>
              <a:bodyPr>
                <a:normAutofit/>
              </a:bodyPr>
              <a:lstStyle/>
              <a:p>
                <a:pPr/>
                <a14:m>
                  <m:oMathPara xmlns:m="http://schemas.openxmlformats.org/officeDocument/2006/math">
                    <m:oMathParaPr>
                      <m:jc m:val="centerGroup"/>
                    </m:oMathParaPr>
                    <m:oMath xmlns:m="http://schemas.openxmlformats.org/officeDocument/2006/math">
                      <m:sSub>
                        <m:sSubPr>
                          <m:ctrlPr>
                            <a:rPr lang="pl-PL" sz="4400" b="0" i="1" smtClean="0">
                              <a:latin typeface="Cambria Math" panose="02040503050406030204" pitchFamily="18" charset="0"/>
                            </a:rPr>
                          </m:ctrlPr>
                        </m:sSubPr>
                        <m:e>
                          <m:r>
                            <a:rPr lang="pl-PL" sz="4400" b="0" i="1" smtClean="0">
                              <a:latin typeface="Cambria Math" panose="02040503050406030204" pitchFamily="18" charset="0"/>
                            </a:rPr>
                            <m:t>𝐻</m:t>
                          </m:r>
                        </m:e>
                        <m:sub>
                          <m:r>
                            <a:rPr lang="pl-PL" sz="4400" b="0" i="1" smtClean="0">
                              <a:latin typeface="Cambria Math" panose="02040503050406030204" pitchFamily="18" charset="0"/>
                            </a:rPr>
                            <m:t>𝑅</m:t>
                          </m:r>
                        </m:sub>
                      </m:sSub>
                      <m:r>
                        <a:rPr lang="pl-PL" sz="4400" b="0" i="1" smtClean="0">
                          <a:latin typeface="Cambria Math" panose="02040503050406030204" pitchFamily="18" charset="0"/>
                        </a:rPr>
                        <m:t>=</m:t>
                      </m:r>
                      <m:f>
                        <m:fPr>
                          <m:ctrlPr>
                            <a:rPr lang="pl-PL" sz="4400" b="0" i="1" smtClean="0">
                              <a:latin typeface="Cambria Math" panose="02040503050406030204" pitchFamily="18" charset="0"/>
                            </a:rPr>
                          </m:ctrlPr>
                        </m:fPr>
                        <m:num>
                          <m:sSup>
                            <m:sSupPr>
                              <m:ctrlPr>
                                <a:rPr lang="pl-PL" sz="4400" b="0" i="1" smtClean="0">
                                  <a:latin typeface="Cambria Math" panose="02040503050406030204" pitchFamily="18" charset="0"/>
                                </a:rPr>
                              </m:ctrlPr>
                            </m:sSupPr>
                            <m:e>
                              <m:r>
                                <a:rPr lang="pl-PL" sz="4400" b="0" i="1" smtClean="0">
                                  <a:latin typeface="Cambria Math" panose="02040503050406030204" pitchFamily="18" charset="0"/>
                                </a:rPr>
                                <m:t>𝐷</m:t>
                              </m:r>
                            </m:e>
                            <m:sup>
                              <m:r>
                                <a:rPr lang="pl-PL" sz="4400" b="0" i="1" smtClean="0">
                                  <a:latin typeface="Cambria Math" panose="02040503050406030204" pitchFamily="18" charset="0"/>
                                </a:rPr>
                                <m:t>∗</m:t>
                              </m:r>
                            </m:sup>
                          </m:sSup>
                        </m:num>
                        <m:den>
                          <m:sSub>
                            <m:sSubPr>
                              <m:ctrlPr>
                                <a:rPr lang="pl-PL" sz="4400" b="0" i="1" smtClean="0">
                                  <a:latin typeface="Cambria Math" panose="02040503050406030204" pitchFamily="18" charset="0"/>
                                </a:rPr>
                              </m:ctrlPr>
                            </m:sSubPr>
                            <m:e>
                              <m:r>
                                <a:rPr lang="pl-PL" sz="4400" b="0" i="1" smtClean="0">
                                  <a:latin typeface="Cambria Math" panose="02040503050406030204" pitchFamily="18" charset="0"/>
                                </a:rPr>
                                <m:t>𝐷</m:t>
                              </m:r>
                            </m:e>
                            <m:sub>
                              <m:r>
                                <a:rPr lang="pl-PL" sz="4400" b="0" i="1" smtClean="0">
                                  <a:latin typeface="Cambria Math" panose="02040503050406030204" pitchFamily="18" charset="0"/>
                                  <a:ea typeface="Cambria Math" panose="02040503050406030204" pitchFamily="18" charset="0"/>
                                </a:rPr>
                                <m:t>𝜎</m:t>
                              </m:r>
                            </m:sub>
                          </m:sSub>
                        </m:den>
                      </m:f>
                    </m:oMath>
                  </m:oMathPara>
                </a14:m>
                <a:endParaRPr lang="pl-PL" dirty="0"/>
              </a:p>
              <a:p>
                <a14:m>
                  <m:oMath xmlns:m="http://schemas.openxmlformats.org/officeDocument/2006/math">
                    <m:sSup>
                      <m:sSupPr>
                        <m:ctrlPr>
                          <a:rPr lang="pl-PL" b="0" i="1" smtClean="0">
                            <a:latin typeface="Cambria Math" panose="02040503050406030204" pitchFamily="18" charset="0"/>
                          </a:rPr>
                        </m:ctrlPr>
                      </m:sSupPr>
                      <m:e>
                        <m:r>
                          <m:rPr>
                            <m:sty m:val="p"/>
                          </m:rPr>
                          <a:rPr lang="pl-PL" i="1">
                            <a:latin typeface="Cambria Math" panose="02040503050406030204" pitchFamily="18" charset="0"/>
                          </a:rPr>
                          <m:t>D</m:t>
                        </m:r>
                      </m:e>
                      <m:sup>
                        <m:r>
                          <a:rPr lang="pl-PL" b="0" i="1" smtClean="0">
                            <a:latin typeface="Cambria Math" panose="02040503050406030204" pitchFamily="18" charset="0"/>
                          </a:rPr>
                          <m:t>∗</m:t>
                        </m:r>
                      </m:sup>
                    </m:sSup>
                    <m:r>
                      <a:rPr lang="pl-PL" b="0" i="1" smtClean="0">
                        <a:latin typeface="Cambria Math" panose="02040503050406030204" pitchFamily="18" charset="0"/>
                      </a:rPr>
                      <m:t> </m:t>
                    </m:r>
                  </m:oMath>
                </a14:m>
                <a:r>
                  <a:rPr lang="pl-PL" dirty="0"/>
                  <a:t>- </a:t>
                </a:r>
                <a:r>
                  <a:rPr lang="pl-PL" dirty="0" err="1"/>
                  <a:t>tracer</a:t>
                </a:r>
                <a:r>
                  <a:rPr lang="pl-PL" dirty="0"/>
                  <a:t> </a:t>
                </a:r>
                <a:r>
                  <a:rPr lang="pl-PL" dirty="0" err="1"/>
                  <a:t>diffusion</a:t>
                </a:r>
                <a:endParaRPr lang="pl-PL" dirty="0"/>
              </a:p>
              <a:p>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𝐷</m:t>
                        </m:r>
                      </m:e>
                      <m:sub>
                        <m:r>
                          <a:rPr lang="pl-PL" i="1">
                            <a:latin typeface="Cambria Math" panose="02040503050406030204" pitchFamily="18" charset="0"/>
                            <a:ea typeface="Cambria Math" panose="02040503050406030204" pitchFamily="18" charset="0"/>
                          </a:rPr>
                          <m:t>𝜎</m:t>
                        </m:r>
                      </m:sub>
                    </m:sSub>
                  </m:oMath>
                </a14:m>
                <a:r>
                  <a:rPr lang="pl-PL" dirty="0"/>
                  <a:t> - </a:t>
                </a:r>
                <a:r>
                  <a:rPr lang="pl-PL" dirty="0" err="1"/>
                  <a:t>d.c</a:t>
                </a:r>
                <a:r>
                  <a:rPr lang="pl-PL" dirty="0"/>
                  <a:t>. </a:t>
                </a:r>
                <a:r>
                  <a:rPr lang="pl-PL" dirty="0" err="1"/>
                  <a:t>ionic</a:t>
                </a:r>
                <a:r>
                  <a:rPr lang="pl-PL" dirty="0"/>
                  <a:t> </a:t>
                </a:r>
                <a:r>
                  <a:rPr lang="pl-PL" dirty="0" err="1"/>
                  <a:t>conductivity</a:t>
                </a:r>
                <a:endParaRPr lang="pl-PL" dirty="0"/>
              </a:p>
            </p:txBody>
          </p:sp>
        </mc:Choice>
        <mc:Fallback xmlns="">
          <p:sp>
            <p:nvSpPr>
              <p:cNvPr id="3" name="Content Placeholder 2">
                <a:extLst>
                  <a:ext uri="{FF2B5EF4-FFF2-40B4-BE49-F238E27FC236}">
                    <a16:creationId xmlns:a16="http://schemas.microsoft.com/office/drawing/2014/main" id="{E966FB8A-24CE-AC39-2FC4-5573C0BEFFF5}"/>
                  </a:ext>
                </a:extLst>
              </p:cNvPr>
              <p:cNvSpPr>
                <a:spLocks noGrp="1" noRot="1" noChangeAspect="1" noMove="1" noResize="1" noEditPoints="1" noAdjustHandles="1" noChangeArrowheads="1" noChangeShapeType="1" noTextEdit="1"/>
              </p:cNvSpPr>
              <p:nvPr>
                <p:ph idx="1"/>
              </p:nvPr>
            </p:nvSpPr>
            <p:spPr>
              <a:xfrm>
                <a:off x="1920240" y="2312276"/>
                <a:ext cx="8770571" cy="4103504"/>
              </a:xfrm>
              <a:blipFill>
                <a:blip r:embed="rId2"/>
                <a:stretch>
                  <a:fillRect/>
                </a:stretch>
              </a:blipFill>
            </p:spPr>
            <p:txBody>
              <a:bodyPr/>
              <a:lstStyle/>
              <a:p>
                <a:r>
                  <a:rPr lang="pl-PL">
                    <a:noFill/>
                  </a:rPr>
                  <a:t> </a:t>
                </a:r>
              </a:p>
            </p:txBody>
          </p:sp>
        </mc:Fallback>
      </mc:AlternateContent>
    </p:spTree>
    <p:extLst>
      <p:ext uri="{BB962C8B-B14F-4D97-AF65-F5344CB8AC3E}">
        <p14:creationId xmlns:p14="http://schemas.microsoft.com/office/powerpoint/2010/main" val="199103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A8C1-FCB8-49E9-701A-D2D2210F71F9}"/>
              </a:ext>
            </a:extLst>
          </p:cNvPr>
          <p:cNvSpPr>
            <a:spLocks noGrp="1"/>
          </p:cNvSpPr>
          <p:nvPr>
            <p:ph type="title"/>
          </p:nvPr>
        </p:nvSpPr>
        <p:spPr/>
        <p:txBody>
          <a:bodyPr/>
          <a:lstStyle/>
          <a:p>
            <a:r>
              <a:rPr lang="pl-PL" dirty="0" err="1"/>
              <a:t>More</a:t>
            </a:r>
            <a:r>
              <a:rPr lang="pl-PL" dirty="0"/>
              <a:t> </a:t>
            </a:r>
            <a:r>
              <a:rPr lang="pl-PL" dirty="0" err="1"/>
              <a:t>about</a:t>
            </a:r>
            <a:r>
              <a:rPr lang="pl-PL" dirty="0"/>
              <a:t> Haven ratio</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83AF00-081E-4B72-B1DA-8F24F75EEBD1}"/>
                  </a:ext>
                </a:extLst>
              </p:cNvPr>
              <p:cNvSpPr>
                <a:spLocks noGrp="1"/>
              </p:cNvSpPr>
              <p:nvPr>
                <p:ph idx="1"/>
              </p:nvPr>
            </p:nvSpPr>
            <p:spPr/>
            <p:txBody>
              <a:bodyPr/>
              <a:lstStyle/>
              <a:p>
                <a:r>
                  <a:rPr lang="pl-PL" dirty="0"/>
                  <a:t>Haven ratio </a:t>
                </a:r>
                <a:r>
                  <a:rPr lang="pl-PL" dirty="0" err="1"/>
                  <a:t>is</a:t>
                </a:r>
                <a:r>
                  <a:rPr lang="pl-PL" dirty="0"/>
                  <a:t> a </a:t>
                </a:r>
                <a:r>
                  <a:rPr lang="pl-PL" dirty="0" err="1"/>
                  <a:t>measure</a:t>
                </a:r>
                <a:r>
                  <a:rPr lang="pl-PL" dirty="0"/>
                  <a:t> for </a:t>
                </a:r>
                <a:r>
                  <a:rPr lang="pl-PL" dirty="0" err="1"/>
                  <a:t>correlation</a:t>
                </a:r>
                <a:r>
                  <a:rPr lang="pl-PL" dirty="0"/>
                  <a:t> in the system. In </a:t>
                </a:r>
                <a:r>
                  <a:rPr lang="pl-PL" dirty="0" err="1"/>
                  <a:t>case</a:t>
                </a:r>
                <a:r>
                  <a:rPr lang="pl-PL" dirty="0"/>
                  <a:t> of </a:t>
                </a:r>
                <a:r>
                  <a:rPr lang="pl-PL" dirty="0" err="1"/>
                  <a:t>completely</a:t>
                </a:r>
                <a:r>
                  <a:rPr lang="pl-PL" dirty="0"/>
                  <a:t> </a:t>
                </a:r>
                <a:r>
                  <a:rPr lang="pl-PL" dirty="0" err="1"/>
                  <a:t>uncorrelated</a:t>
                </a:r>
                <a:r>
                  <a:rPr lang="pl-PL" dirty="0"/>
                  <a:t> </a:t>
                </a:r>
                <a:r>
                  <a:rPr lang="pl-PL" dirty="0" err="1"/>
                  <a:t>tracer</a:t>
                </a:r>
                <a:r>
                  <a:rPr lang="pl-PL" dirty="0"/>
                  <a:t> </a:t>
                </a:r>
                <a:r>
                  <a:rPr lang="pl-PL" dirty="0" err="1"/>
                  <a:t>diffusion</a:t>
                </a:r>
                <a:r>
                  <a:rPr lang="pl-PL" dirty="0"/>
                  <a:t>, </a:t>
                </a:r>
                <a14:m>
                  <m:oMath xmlns:m="http://schemas.openxmlformats.org/officeDocument/2006/math">
                    <m:sSup>
                      <m:sSupPr>
                        <m:ctrlPr>
                          <a:rPr lang="pl-PL" i="1">
                            <a:latin typeface="Cambria Math" panose="02040503050406030204" pitchFamily="18" charset="0"/>
                          </a:rPr>
                        </m:ctrlPr>
                      </m:sSupPr>
                      <m:e>
                        <m:r>
                          <a:rPr lang="pl-PL" i="1">
                            <a:latin typeface="Cambria Math" panose="02040503050406030204" pitchFamily="18" charset="0"/>
                          </a:rPr>
                          <m:t>𝐷</m:t>
                        </m:r>
                      </m:e>
                      <m:sup>
                        <m:r>
                          <a:rPr lang="pl-PL" i="1">
                            <a:latin typeface="Cambria Math" panose="02040503050406030204" pitchFamily="18" charset="0"/>
                          </a:rPr>
                          <m:t>∗</m:t>
                        </m:r>
                      </m:sup>
                    </m:sSup>
                  </m:oMath>
                </a14:m>
                <a:r>
                  <a:rPr lang="pl-PL" baseline="30000" dirty="0"/>
                  <a:t> </a:t>
                </a:r>
                <a:r>
                  <a:rPr lang="pl-PL" dirty="0" err="1"/>
                  <a:t>equals</a:t>
                </a:r>
                <a:r>
                  <a:rPr lang="pl-PL" dirty="0"/>
                  <a:t> </a:t>
                </a:r>
                <a14:m>
                  <m:oMath xmlns:m="http://schemas.openxmlformats.org/officeDocument/2006/math">
                    <m:sSub>
                      <m:sSubPr>
                        <m:ctrlPr>
                          <a:rPr lang="pl-PL" sz="1800" b="0" i="1" smtClean="0">
                            <a:latin typeface="Cambria Math" panose="02040503050406030204" pitchFamily="18" charset="0"/>
                          </a:rPr>
                        </m:ctrlPr>
                      </m:sSubPr>
                      <m:e>
                        <m:r>
                          <a:rPr lang="pl-PL" sz="1800" b="0" i="1" smtClean="0">
                            <a:latin typeface="Cambria Math" panose="02040503050406030204" pitchFamily="18" charset="0"/>
                          </a:rPr>
                          <m:t>𝐷</m:t>
                        </m:r>
                      </m:e>
                      <m:sub>
                        <m:r>
                          <a:rPr lang="pl-PL" sz="1800" b="0" i="1" smtClean="0">
                            <a:latin typeface="Cambria Math" panose="02040503050406030204" pitchFamily="18" charset="0"/>
                            <a:ea typeface="Cambria Math" panose="02040503050406030204" pitchFamily="18" charset="0"/>
                          </a:rPr>
                          <m:t>𝜎</m:t>
                        </m:r>
                      </m:sub>
                    </m:sSub>
                  </m:oMath>
                </a14:m>
                <a:r>
                  <a:rPr lang="pl-PL" baseline="-25000" dirty="0"/>
                  <a:t> </a:t>
                </a:r>
                <a:r>
                  <a:rPr lang="pl-PL" dirty="0"/>
                  <a:t>and </a:t>
                </a:r>
                <a14:m>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rPr>
                          <m:t>𝐻</m:t>
                        </m:r>
                      </m:e>
                      <m:sub>
                        <m:r>
                          <a:rPr lang="pl-PL" b="0" i="1" smtClean="0">
                            <a:latin typeface="Cambria Math" panose="02040503050406030204" pitchFamily="18" charset="0"/>
                          </a:rPr>
                          <m:t>𝑅</m:t>
                        </m:r>
                      </m:sub>
                    </m:sSub>
                  </m:oMath>
                </a14:m>
                <a:r>
                  <a:rPr lang="pl-PL" b="0" dirty="0"/>
                  <a:t> </a:t>
                </a:r>
                <a:r>
                  <a:rPr lang="pl-PL" b="0" dirty="0" err="1"/>
                  <a:t>is</a:t>
                </a:r>
                <a:r>
                  <a:rPr lang="pl-PL" b="0" dirty="0"/>
                  <a:t> unity. As </a:t>
                </a:r>
                <a:r>
                  <a:rPr lang="pl-PL" b="0" dirty="0" err="1"/>
                  <a:t>soon</a:t>
                </a:r>
                <a:r>
                  <a:rPr lang="pl-PL" b="0" dirty="0"/>
                  <a:t> as </a:t>
                </a:r>
                <a:r>
                  <a:rPr lang="pl-PL" b="0" dirty="0" err="1"/>
                  <a:t>tracer</a:t>
                </a:r>
                <a:r>
                  <a:rPr lang="pl-PL" b="0" dirty="0"/>
                  <a:t> </a:t>
                </a:r>
                <a:r>
                  <a:rPr lang="pl-PL" b="0" dirty="0" err="1"/>
                  <a:t>correlation</a:t>
                </a:r>
                <a:r>
                  <a:rPr lang="pl-PL" b="0" dirty="0"/>
                  <a:t> </a:t>
                </a:r>
                <a:r>
                  <a:rPr lang="pl-PL" b="0" dirty="0" err="1"/>
                  <a:t>is</a:t>
                </a:r>
                <a:r>
                  <a:rPr lang="pl-PL" b="0" dirty="0"/>
                  <a:t> </a:t>
                </a:r>
                <a:r>
                  <a:rPr lang="pl-PL" b="0" dirty="0" err="1"/>
                  <a:t>present</a:t>
                </a:r>
                <a:r>
                  <a:rPr lang="pl-PL" b="0" dirty="0"/>
                  <a:t> in the system,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rPr>
                          <m:t>𝐻</m:t>
                        </m:r>
                      </m:e>
                      <m:sub>
                        <m:r>
                          <a:rPr lang="pl-PL" i="1">
                            <a:latin typeface="Cambria Math" panose="02040503050406030204" pitchFamily="18" charset="0"/>
                          </a:rPr>
                          <m:t>𝑅</m:t>
                        </m:r>
                      </m:sub>
                    </m:sSub>
                  </m:oMath>
                </a14:m>
                <a:r>
                  <a:rPr lang="pl-PL" b="0" dirty="0"/>
                  <a:t> </a:t>
                </a:r>
                <a:r>
                  <a:rPr lang="pl-PL" b="0" dirty="0" err="1"/>
                  <a:t>decreases</a:t>
                </a:r>
                <a:r>
                  <a:rPr lang="pl-PL" b="0" dirty="0"/>
                  <a:t> </a:t>
                </a:r>
                <a:r>
                  <a:rPr lang="pl-PL" b="0" dirty="0" err="1"/>
                  <a:t>linearly</a:t>
                </a:r>
                <a:r>
                  <a:rPr lang="pl-PL" b="0" dirty="0"/>
                  <a:t> with the </a:t>
                </a:r>
                <a:r>
                  <a:rPr lang="pl-PL" b="0" dirty="0" err="1"/>
                  <a:t>strength</a:t>
                </a:r>
                <a:r>
                  <a:rPr lang="pl-PL" b="0" dirty="0"/>
                  <a:t> of </a:t>
                </a:r>
                <a:r>
                  <a:rPr lang="pl-PL" b="0" dirty="0" err="1"/>
                  <a:t>tracer</a:t>
                </a:r>
                <a:r>
                  <a:rPr lang="pl-PL" b="0" dirty="0"/>
                  <a:t> </a:t>
                </a:r>
                <a:r>
                  <a:rPr lang="pl-PL" b="0" dirty="0" err="1"/>
                  <a:t>correlation</a:t>
                </a:r>
                <a:r>
                  <a:rPr lang="pl-PL" b="0" dirty="0"/>
                  <a:t>.</a:t>
                </a:r>
              </a:p>
              <a:p>
                <a:endParaRPr lang="pl-PL" baseline="-25000" dirty="0"/>
              </a:p>
            </p:txBody>
          </p:sp>
        </mc:Choice>
        <mc:Fallback>
          <p:sp>
            <p:nvSpPr>
              <p:cNvPr id="3" name="Content Placeholder 2">
                <a:extLst>
                  <a:ext uri="{FF2B5EF4-FFF2-40B4-BE49-F238E27FC236}">
                    <a16:creationId xmlns:a16="http://schemas.microsoft.com/office/drawing/2014/main" id="{6F83AF00-081E-4B72-B1DA-8F24F75EEBD1}"/>
                  </a:ext>
                </a:extLst>
              </p:cNvPr>
              <p:cNvSpPr>
                <a:spLocks noGrp="1" noRot="1" noChangeAspect="1" noMove="1" noResize="1" noEditPoints="1" noAdjustHandles="1" noChangeArrowheads="1" noChangeShapeType="1" noTextEdit="1"/>
              </p:cNvSpPr>
              <p:nvPr>
                <p:ph idx="1"/>
              </p:nvPr>
            </p:nvSpPr>
            <p:spPr>
              <a:blipFill>
                <a:blip r:embed="rId2"/>
                <a:stretch>
                  <a:fillRect l="-347" r="-1320"/>
                </a:stretch>
              </a:blipFill>
            </p:spPr>
            <p:txBody>
              <a:bodyPr/>
              <a:lstStyle/>
              <a:p>
                <a:r>
                  <a:rPr lang="en-US">
                    <a:noFill/>
                  </a:rPr>
                  <a:t> </a:t>
                </a:r>
              </a:p>
            </p:txBody>
          </p:sp>
        </mc:Fallback>
      </mc:AlternateContent>
    </p:spTree>
    <p:extLst>
      <p:ext uri="{BB962C8B-B14F-4D97-AF65-F5344CB8AC3E}">
        <p14:creationId xmlns:p14="http://schemas.microsoft.com/office/powerpoint/2010/main" val="76535617"/>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1E362C"/>
      </a:dk2>
      <a:lt2>
        <a:srgbClr val="E2E3E8"/>
      </a:lt2>
      <a:accent1>
        <a:srgbClr val="AAA081"/>
      </a:accent1>
      <a:accent2>
        <a:srgbClr val="9CA671"/>
      </a:accent2>
      <a:accent3>
        <a:srgbClr val="90A87F"/>
      </a:accent3>
      <a:accent4>
        <a:srgbClr val="76AD77"/>
      </a:accent4>
      <a:accent5>
        <a:srgbClr val="81AB93"/>
      </a:accent5>
      <a:accent6>
        <a:srgbClr val="74AAA2"/>
      </a:accent6>
      <a:hlink>
        <a:srgbClr val="6979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15893</TotalTime>
  <Words>2647</Words>
  <Application>Microsoft Office PowerPoint</Application>
  <PresentationFormat>Widescreen</PresentationFormat>
  <Paragraphs>132</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Meiryo</vt:lpstr>
      <vt:lpstr>Arial</vt:lpstr>
      <vt:lpstr>Arial</vt:lpstr>
      <vt:lpstr>Calibri</vt:lpstr>
      <vt:lpstr>Cambria Math</vt:lpstr>
      <vt:lpstr>Consolas</vt:lpstr>
      <vt:lpstr>Corbel</vt:lpstr>
      <vt:lpstr>Symbol</vt:lpstr>
      <vt:lpstr>Times New Roman</vt:lpstr>
      <vt:lpstr>SketchLinesVTI</vt:lpstr>
      <vt:lpstr>Calculating Haven’s ratio</vt:lpstr>
      <vt:lpstr>Introduction </vt:lpstr>
      <vt:lpstr>Diffusion and conductivity</vt:lpstr>
      <vt:lpstr>Data/structure</vt:lpstr>
      <vt:lpstr>Periodic boundary conditions (PBC)</vt:lpstr>
      <vt:lpstr>PowerPoint Presentation</vt:lpstr>
      <vt:lpstr>PowerPoint Presentation</vt:lpstr>
      <vt:lpstr>Haven’s ratio</vt:lpstr>
      <vt:lpstr>More about Haven ratio</vt:lpstr>
      <vt:lpstr>Tracer diffusion</vt:lpstr>
      <vt:lpstr>D.C. ionic conductivity</vt:lpstr>
      <vt:lpstr>MSD (Mean Squared Displacement)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Auto-correlation functions/Green Kubo</vt:lpstr>
      <vt:lpstr>Green Kubo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Bibliography</vt:lpstr>
      <vt:lpstr>Bibliography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Dyfuzja</dc:title>
  <dc:creator>Grunwald Wojciech (STUD)</dc:creator>
  <cp:lastModifiedBy>Grunwald Wojciech (STUD)</cp:lastModifiedBy>
  <cp:revision>111</cp:revision>
  <dcterms:created xsi:type="dcterms:W3CDTF">2023-05-31T21:18:47Z</dcterms:created>
  <dcterms:modified xsi:type="dcterms:W3CDTF">2023-09-15T10:55:31Z</dcterms:modified>
</cp:coreProperties>
</file>