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71" r:id="rId7"/>
    <p:sldId id="259" r:id="rId8"/>
    <p:sldId id="272" r:id="rId9"/>
    <p:sldId id="273" r:id="rId10"/>
    <p:sldId id="274" r:id="rId11"/>
    <p:sldId id="264" r:id="rId12"/>
    <p:sldId id="267" r:id="rId13"/>
    <p:sldId id="265" r:id="rId14"/>
    <p:sldId id="275" r:id="rId15"/>
    <p:sldId id="288" r:id="rId16"/>
    <p:sldId id="293" r:id="rId17"/>
    <p:sldId id="297" r:id="rId18"/>
    <p:sldId id="296" r:id="rId19"/>
    <p:sldId id="295" r:id="rId20"/>
    <p:sldId id="294" r:id="rId21"/>
    <p:sldId id="278" r:id="rId22"/>
    <p:sldId id="279" r:id="rId23"/>
    <p:sldId id="280" r:id="rId24"/>
    <p:sldId id="282" r:id="rId25"/>
    <p:sldId id="283" r:id="rId26"/>
    <p:sldId id="285" r:id="rId27"/>
    <p:sldId id="286" r:id="rId28"/>
    <p:sldId id="291" r:id="rId29"/>
    <p:sldId id="292" r:id="rId30"/>
    <p:sldId id="289" r:id="rId31"/>
    <p:sldId id="298" r:id="rId32"/>
    <p:sldId id="300" r:id="rId33"/>
    <p:sldId id="299" r:id="rId34"/>
    <p:sldId id="301" r:id="rId35"/>
    <p:sldId id="302" r:id="rId36"/>
    <p:sldId id="303" r:id="rId37"/>
    <p:sldId id="318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4" r:id="rId48"/>
    <p:sldId id="315" r:id="rId49"/>
    <p:sldId id="316" r:id="rId50"/>
    <p:sldId id="317" r:id="rId51"/>
    <p:sldId id="319" r:id="rId52"/>
    <p:sldId id="320" r:id="rId53"/>
    <p:sldId id="321" r:id="rId54"/>
    <p:sldId id="322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8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5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1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8101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57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30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62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86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3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2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11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3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9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9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9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5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8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151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arison_of_command_shell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eekprank.com/hacker/" TargetMode="External"/><Relationship Id="rId2" Type="http://schemas.openxmlformats.org/officeDocument/2006/relationships/hyperlink" Target="https://hackertyper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arison_of_text_editors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arison_of_text_editors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arison_of_text_editors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arison_of_text_editors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arison_of_integrated_development_environments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arison_of_integrated_development_environmen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00B5B3-C176-4F7C-970C-B4549609DC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21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EBC9592-779D-4BEE-A24B-968C8E00C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2997" y="2382592"/>
            <a:ext cx="3602038" cy="1775341"/>
          </a:xfrm>
        </p:spPr>
        <p:txBody>
          <a:bodyPr anchor="ctr">
            <a:normAutofit fontScale="90000"/>
          </a:bodyPr>
          <a:lstStyle/>
          <a:p>
            <a:r>
              <a:rPr lang="pl-PL" sz="4000" dirty="0"/>
              <a:t>Wstęp do programowania w języku Python</a:t>
            </a:r>
            <a:endParaRPr lang="en-US" sz="40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DF3C909-9C57-4865-AD2B-372D146EA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739425"/>
            <a:ext cx="3485072" cy="445052"/>
          </a:xfrm>
        </p:spPr>
        <p:txBody>
          <a:bodyPr>
            <a:normAutofit/>
          </a:bodyPr>
          <a:lstStyle/>
          <a:p>
            <a:pPr algn="l"/>
            <a:r>
              <a:rPr lang="pl-PL" dirty="0">
                <a:solidFill>
                  <a:srgbClr val="2599B2"/>
                </a:solidFill>
              </a:rPr>
              <a:t>Jerzy Grynczewski</a:t>
            </a:r>
            <a:endParaRPr lang="en-US" dirty="0">
              <a:solidFill>
                <a:srgbClr val="2599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140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2A8724-59C1-4EF4-8593-31C371CF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 linii poleceń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AEEC34-7F88-4634-9046-3FD26A2A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714749"/>
          </a:xfrm>
        </p:spPr>
        <p:txBody>
          <a:bodyPr/>
          <a:lstStyle/>
          <a:p>
            <a:r>
              <a:rPr lang="pl-PL" dirty="0"/>
              <a:t>Co to jest interfejs (interface) ?</a:t>
            </a:r>
          </a:p>
          <a:p>
            <a:r>
              <a:rPr lang="pl-PL" dirty="0"/>
              <a:t>Dwa podstawowe typy interfejsów w informatyce:</a:t>
            </a:r>
          </a:p>
          <a:p>
            <a:pPr lvl="1"/>
            <a:r>
              <a:rPr lang="pl-PL" b="1" dirty="0"/>
              <a:t>GUI</a:t>
            </a:r>
            <a:r>
              <a:rPr lang="pl-PL" dirty="0"/>
              <a:t> - </a:t>
            </a:r>
            <a:r>
              <a:rPr lang="pl-PL" b="1" dirty="0"/>
              <a:t>G</a:t>
            </a:r>
            <a:r>
              <a:rPr lang="pl-PL" dirty="0"/>
              <a:t>raphical </a:t>
            </a:r>
            <a:r>
              <a:rPr lang="pl-PL" b="1" dirty="0"/>
              <a:t>U</a:t>
            </a:r>
            <a:r>
              <a:rPr lang="pl-PL" dirty="0"/>
              <a:t>ser </a:t>
            </a:r>
            <a:r>
              <a:rPr lang="pl-PL" b="1" dirty="0"/>
              <a:t>I</a:t>
            </a:r>
            <a:r>
              <a:rPr lang="pl-PL" dirty="0"/>
              <a:t>nterface (Graficzny interfejs użytkownika)</a:t>
            </a:r>
          </a:p>
          <a:p>
            <a:pPr lvl="1"/>
            <a:r>
              <a:rPr lang="pl-PL" b="1" dirty="0"/>
              <a:t>CLI</a:t>
            </a:r>
            <a:r>
              <a:rPr lang="pl-PL" dirty="0"/>
              <a:t> - </a:t>
            </a:r>
            <a:r>
              <a:rPr lang="pl-PL" b="1" dirty="0"/>
              <a:t>C</a:t>
            </a:r>
            <a:r>
              <a:rPr lang="pl-PL" dirty="0"/>
              <a:t>ommand </a:t>
            </a:r>
            <a:r>
              <a:rPr lang="pl-PL" b="1" dirty="0"/>
              <a:t>L</a:t>
            </a:r>
            <a:r>
              <a:rPr lang="pl-PL" dirty="0"/>
              <a:t>ine </a:t>
            </a:r>
            <a:r>
              <a:rPr lang="pl-PL" b="1" dirty="0"/>
              <a:t>I</a:t>
            </a:r>
            <a:r>
              <a:rPr lang="pl-PL" dirty="0"/>
              <a:t>nterface (Interfejs linii poleceń)</a:t>
            </a:r>
          </a:p>
        </p:txBody>
      </p:sp>
    </p:spTree>
    <p:extLst>
      <p:ext uri="{BB962C8B-B14F-4D97-AF65-F5344CB8AC3E}">
        <p14:creationId xmlns:p14="http://schemas.microsoft.com/office/powerpoint/2010/main" val="950211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2A8724-59C1-4EF4-8593-31C371CF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 linii poleceń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AEEC34-7F88-4634-9046-3FD26A2A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714749"/>
          </a:xfrm>
        </p:spPr>
        <p:txBody>
          <a:bodyPr/>
          <a:lstStyle/>
          <a:p>
            <a:r>
              <a:rPr lang="pl-PL" b="1" dirty="0"/>
              <a:t>CLI</a:t>
            </a:r>
            <a:r>
              <a:rPr lang="pl-PL" dirty="0"/>
              <a:t> – </a:t>
            </a:r>
            <a:r>
              <a:rPr lang="pl-PL" b="1" dirty="0"/>
              <a:t>C</a:t>
            </a:r>
            <a:r>
              <a:rPr lang="pl-PL" dirty="0"/>
              <a:t>ommand </a:t>
            </a:r>
            <a:r>
              <a:rPr lang="pl-PL" b="1" dirty="0"/>
              <a:t>L</a:t>
            </a:r>
            <a:r>
              <a:rPr lang="pl-PL" dirty="0"/>
              <a:t>ine </a:t>
            </a:r>
            <a:r>
              <a:rPr lang="pl-PL" b="1" dirty="0"/>
              <a:t>I</a:t>
            </a:r>
            <a:r>
              <a:rPr lang="pl-PL" dirty="0"/>
              <a:t>nterface aka:</a:t>
            </a:r>
          </a:p>
          <a:p>
            <a:pPr lvl="1"/>
            <a:r>
              <a:rPr lang="pl-PL" dirty="0"/>
              <a:t>powłoka systemowa (shell) </a:t>
            </a:r>
          </a:p>
          <a:p>
            <a:pPr lvl="1"/>
            <a:r>
              <a:rPr lang="pl-PL" dirty="0"/>
              <a:t>konsola (console), </a:t>
            </a:r>
          </a:p>
          <a:p>
            <a:pPr lvl="1"/>
            <a:r>
              <a:rPr lang="pl-PL" dirty="0"/>
              <a:t>terminal (terminal)</a:t>
            </a:r>
          </a:p>
        </p:txBody>
      </p:sp>
    </p:spTree>
    <p:extLst>
      <p:ext uri="{BB962C8B-B14F-4D97-AF65-F5344CB8AC3E}">
        <p14:creationId xmlns:p14="http://schemas.microsoft.com/office/powerpoint/2010/main" val="358797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2A8724-59C1-4EF4-8593-31C371CF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 linii poleceń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AEEC34-7F88-4634-9046-3FD26A2A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CLI</a:t>
            </a:r>
            <a:r>
              <a:rPr lang="pl-PL" dirty="0"/>
              <a:t> – </a:t>
            </a:r>
            <a:r>
              <a:rPr lang="pl-PL" b="1" dirty="0"/>
              <a:t>C</a:t>
            </a:r>
            <a:r>
              <a:rPr lang="pl-PL" dirty="0"/>
              <a:t>ommand </a:t>
            </a:r>
            <a:r>
              <a:rPr lang="pl-PL" b="1" dirty="0"/>
              <a:t>L</a:t>
            </a:r>
            <a:r>
              <a:rPr lang="pl-PL" dirty="0"/>
              <a:t>ine </a:t>
            </a:r>
            <a:r>
              <a:rPr lang="pl-PL" b="1" dirty="0"/>
              <a:t>I</a:t>
            </a:r>
            <a:r>
              <a:rPr lang="pl-PL" dirty="0"/>
              <a:t>nterface aka:</a:t>
            </a:r>
          </a:p>
          <a:p>
            <a:pPr lvl="1"/>
            <a:r>
              <a:rPr lang="pl-PL" dirty="0"/>
              <a:t>powłoka systemowa (shell) </a:t>
            </a:r>
          </a:p>
          <a:p>
            <a:pPr lvl="1"/>
            <a:r>
              <a:rPr lang="pl-PL" dirty="0"/>
              <a:t>konsola (console), </a:t>
            </a:r>
          </a:p>
          <a:p>
            <a:pPr lvl="1"/>
            <a:r>
              <a:rPr lang="pl-PL" dirty="0"/>
              <a:t>terminal (terminal)</a:t>
            </a:r>
          </a:p>
          <a:p>
            <a:r>
              <a:rPr lang="pl-PL" b="1" dirty="0"/>
              <a:t>CLI</a:t>
            </a:r>
            <a:r>
              <a:rPr lang="pl-PL" dirty="0"/>
              <a:t> vs </a:t>
            </a:r>
            <a:r>
              <a:rPr lang="pl-PL" b="1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337990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241787-622D-4C48-A78F-0FB9E2C2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C</a:t>
            </a:r>
            <a:r>
              <a:rPr lang="pl-PL" dirty="0"/>
              <a:t>ommand </a:t>
            </a:r>
            <a:r>
              <a:rPr lang="pl-PL" b="1" dirty="0"/>
              <a:t>l</a:t>
            </a:r>
            <a:r>
              <a:rPr lang="pl-PL" dirty="0"/>
              <a:t>ine </a:t>
            </a:r>
            <a:r>
              <a:rPr lang="pl-PL" b="1" dirty="0"/>
              <a:t>i</a:t>
            </a:r>
            <a:r>
              <a:rPr lang="pl-PL" dirty="0"/>
              <a:t>nterface - polecenie cd</a:t>
            </a:r>
            <a:endParaRPr lang="en-US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15B54023-3855-41DA-B9B4-5F8006408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34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241787-622D-4C48-A78F-0FB9E2C2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C</a:t>
            </a:r>
            <a:r>
              <a:rPr lang="pl-PL" dirty="0"/>
              <a:t>ommand </a:t>
            </a:r>
            <a:r>
              <a:rPr lang="pl-PL" b="1" dirty="0"/>
              <a:t>l</a:t>
            </a:r>
            <a:r>
              <a:rPr lang="pl-PL" dirty="0"/>
              <a:t>ine </a:t>
            </a:r>
            <a:r>
              <a:rPr lang="pl-PL" b="1" dirty="0"/>
              <a:t>i</a:t>
            </a:r>
            <a:r>
              <a:rPr lang="pl-PL" dirty="0"/>
              <a:t>nterface - polecenie cd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989606-AB66-4D5E-9E67-B501034B1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Znak zachęty (command prompt)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76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241787-622D-4C48-A78F-0FB9E2C2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C</a:t>
            </a:r>
            <a:r>
              <a:rPr lang="pl-PL" dirty="0"/>
              <a:t>ommand </a:t>
            </a:r>
            <a:r>
              <a:rPr lang="pl-PL" b="1" dirty="0"/>
              <a:t>l</a:t>
            </a:r>
            <a:r>
              <a:rPr lang="pl-PL" dirty="0"/>
              <a:t>ine </a:t>
            </a:r>
            <a:r>
              <a:rPr lang="pl-PL" b="1" dirty="0"/>
              <a:t>i</a:t>
            </a:r>
            <a:r>
              <a:rPr lang="pl-PL" dirty="0"/>
              <a:t>nterface - polecenie cd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989606-AB66-4D5E-9E67-B501034B1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Znak zachęty (command prompt)</a:t>
            </a:r>
          </a:p>
          <a:p>
            <a:r>
              <a:rPr lang="pl-PL" dirty="0"/>
              <a:t>Command prompt to również nazwa konsoli, której będziemy używać (są inne)</a:t>
            </a:r>
          </a:p>
        </p:txBody>
      </p:sp>
    </p:spTree>
    <p:extLst>
      <p:ext uri="{BB962C8B-B14F-4D97-AF65-F5344CB8AC3E}">
        <p14:creationId xmlns:p14="http://schemas.microsoft.com/office/powerpoint/2010/main" val="166544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241787-622D-4C48-A78F-0FB9E2C2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C</a:t>
            </a:r>
            <a:r>
              <a:rPr lang="pl-PL" dirty="0"/>
              <a:t>ommand </a:t>
            </a:r>
            <a:r>
              <a:rPr lang="pl-PL" b="1" dirty="0"/>
              <a:t>l</a:t>
            </a:r>
            <a:r>
              <a:rPr lang="pl-PL" dirty="0"/>
              <a:t>ine </a:t>
            </a:r>
            <a:r>
              <a:rPr lang="pl-PL" b="1" dirty="0"/>
              <a:t>i</a:t>
            </a:r>
            <a:r>
              <a:rPr lang="pl-PL" dirty="0"/>
              <a:t>nterface - polecenie cd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989606-AB66-4D5E-9E67-B501034B1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Znak zachęty (command prompt)</a:t>
            </a:r>
          </a:p>
          <a:p>
            <a:r>
              <a:rPr lang="pl-PL" dirty="0"/>
              <a:t>Command prompt to również nazwa konsoli, której będziemy używać (są inne)</a:t>
            </a:r>
          </a:p>
          <a:p>
            <a:r>
              <a:rPr lang="pl-PL" dirty="0"/>
              <a:t>Polecenie cd </a:t>
            </a:r>
            <a:r>
              <a:rPr lang="pl-PL" b="1" dirty="0"/>
              <a:t>(c</a:t>
            </a:r>
            <a:r>
              <a:rPr lang="pl-PL" dirty="0"/>
              <a:t>urrent </a:t>
            </a:r>
            <a:r>
              <a:rPr lang="pl-PL" b="1" dirty="0"/>
              <a:t>d</a:t>
            </a:r>
            <a:r>
              <a:rPr lang="pl-PL" dirty="0"/>
              <a:t>irectory) – wyświetla aktualny katalog</a:t>
            </a:r>
          </a:p>
        </p:txBody>
      </p:sp>
    </p:spTree>
    <p:extLst>
      <p:ext uri="{BB962C8B-B14F-4D97-AF65-F5344CB8AC3E}">
        <p14:creationId xmlns:p14="http://schemas.microsoft.com/office/powerpoint/2010/main" val="630261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241787-622D-4C48-A78F-0FB9E2C2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C</a:t>
            </a:r>
            <a:r>
              <a:rPr lang="pl-PL" dirty="0"/>
              <a:t>ommand </a:t>
            </a:r>
            <a:r>
              <a:rPr lang="pl-PL" b="1" dirty="0"/>
              <a:t>l</a:t>
            </a:r>
            <a:r>
              <a:rPr lang="pl-PL" dirty="0"/>
              <a:t>ine </a:t>
            </a:r>
            <a:r>
              <a:rPr lang="pl-PL" b="1" dirty="0"/>
              <a:t>i</a:t>
            </a:r>
            <a:r>
              <a:rPr lang="pl-PL" dirty="0"/>
              <a:t>nterface - polecenie cd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989606-AB66-4D5E-9E67-B501034B1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Znak zachęty (command prompt)</a:t>
            </a:r>
          </a:p>
          <a:p>
            <a:r>
              <a:rPr lang="pl-PL" dirty="0"/>
              <a:t>Command prompt to również nazwa konsoli, której będziemy używać (są inne)</a:t>
            </a:r>
          </a:p>
          <a:p>
            <a:r>
              <a:rPr lang="pl-PL" dirty="0"/>
              <a:t>Polecenie cd </a:t>
            </a:r>
            <a:r>
              <a:rPr lang="pl-PL" b="1" dirty="0"/>
              <a:t>(c</a:t>
            </a:r>
            <a:r>
              <a:rPr lang="pl-PL" dirty="0"/>
              <a:t>urrent </a:t>
            </a:r>
            <a:r>
              <a:rPr lang="pl-PL" b="1" dirty="0"/>
              <a:t>d</a:t>
            </a:r>
            <a:r>
              <a:rPr lang="pl-PL" dirty="0"/>
              <a:t>irectory) – wyświetla aktualny katalog</a:t>
            </a:r>
          </a:p>
          <a:p>
            <a:pPr lvl="1"/>
            <a:r>
              <a:rPr lang="pl-PL" dirty="0"/>
              <a:t>Folder (folder)</a:t>
            </a:r>
          </a:p>
          <a:p>
            <a:pPr lvl="1"/>
            <a:r>
              <a:rPr lang="pl-PL" dirty="0"/>
              <a:t>Katalog (directory)</a:t>
            </a:r>
          </a:p>
        </p:txBody>
      </p:sp>
    </p:spTree>
    <p:extLst>
      <p:ext uri="{BB962C8B-B14F-4D97-AF65-F5344CB8AC3E}">
        <p14:creationId xmlns:p14="http://schemas.microsoft.com/office/powerpoint/2010/main" val="401317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241787-622D-4C48-A78F-0FB9E2C2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C</a:t>
            </a:r>
            <a:r>
              <a:rPr lang="pl-PL" dirty="0"/>
              <a:t>ommand </a:t>
            </a:r>
            <a:r>
              <a:rPr lang="pl-PL" b="1" dirty="0"/>
              <a:t>l</a:t>
            </a:r>
            <a:r>
              <a:rPr lang="pl-PL" dirty="0"/>
              <a:t>ine </a:t>
            </a:r>
            <a:r>
              <a:rPr lang="pl-PL" b="1" dirty="0"/>
              <a:t>i</a:t>
            </a:r>
            <a:r>
              <a:rPr lang="pl-PL" dirty="0"/>
              <a:t>nterface - polecenie cd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989606-AB66-4D5E-9E67-B501034B1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Znak zachęty (command prompt)</a:t>
            </a:r>
          </a:p>
          <a:p>
            <a:r>
              <a:rPr lang="pl-PL" dirty="0"/>
              <a:t>Command prompt to również nazwa konsoli, której będziemy używać (są inne)</a:t>
            </a:r>
          </a:p>
          <a:p>
            <a:r>
              <a:rPr lang="pl-PL" dirty="0"/>
              <a:t>Polecenie cd </a:t>
            </a:r>
            <a:r>
              <a:rPr lang="pl-PL" b="1" dirty="0"/>
              <a:t>(c</a:t>
            </a:r>
            <a:r>
              <a:rPr lang="pl-PL" dirty="0"/>
              <a:t>urrent </a:t>
            </a:r>
            <a:r>
              <a:rPr lang="pl-PL" b="1" dirty="0"/>
              <a:t>d</a:t>
            </a:r>
            <a:r>
              <a:rPr lang="pl-PL" dirty="0"/>
              <a:t>irectory) – wyświetla aktualny katalog</a:t>
            </a:r>
          </a:p>
          <a:p>
            <a:pPr lvl="1"/>
            <a:r>
              <a:rPr lang="pl-PL" dirty="0"/>
              <a:t>Folder (folder)</a:t>
            </a:r>
          </a:p>
          <a:p>
            <a:pPr lvl="1"/>
            <a:r>
              <a:rPr lang="pl-PL" dirty="0"/>
              <a:t>Katalog (directory)</a:t>
            </a:r>
          </a:p>
          <a:p>
            <a:r>
              <a:rPr lang="pl-PL" dirty="0"/>
              <a:t>Polecenie mogą przyjmować dodatkowe parametry</a:t>
            </a:r>
          </a:p>
        </p:txBody>
      </p:sp>
    </p:spTree>
    <p:extLst>
      <p:ext uri="{BB962C8B-B14F-4D97-AF65-F5344CB8AC3E}">
        <p14:creationId xmlns:p14="http://schemas.microsoft.com/office/powerpoint/2010/main" val="1818938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241787-622D-4C48-A78F-0FB9E2C2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C</a:t>
            </a:r>
            <a:r>
              <a:rPr lang="pl-PL" dirty="0"/>
              <a:t>ommand </a:t>
            </a:r>
            <a:r>
              <a:rPr lang="pl-PL" b="1" dirty="0"/>
              <a:t>l</a:t>
            </a:r>
            <a:r>
              <a:rPr lang="pl-PL" dirty="0"/>
              <a:t>ine </a:t>
            </a:r>
            <a:r>
              <a:rPr lang="pl-PL" b="1" dirty="0"/>
              <a:t>i</a:t>
            </a:r>
            <a:r>
              <a:rPr lang="pl-PL" dirty="0"/>
              <a:t>nterface - polecenie cd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989606-AB66-4D5E-9E67-B501034B1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Znak zachęty (command prompt)</a:t>
            </a:r>
          </a:p>
          <a:p>
            <a:r>
              <a:rPr lang="pl-PL" dirty="0"/>
              <a:t>Command prompt to również nazwa konsoli, której będziemy używać (są inne)</a:t>
            </a:r>
          </a:p>
          <a:p>
            <a:r>
              <a:rPr lang="pl-PL" dirty="0"/>
              <a:t>Polecenie cd </a:t>
            </a:r>
            <a:r>
              <a:rPr lang="pl-PL" b="1" dirty="0"/>
              <a:t>(c</a:t>
            </a:r>
            <a:r>
              <a:rPr lang="pl-PL" dirty="0"/>
              <a:t>urrent </a:t>
            </a:r>
            <a:r>
              <a:rPr lang="pl-PL" b="1" dirty="0"/>
              <a:t>d</a:t>
            </a:r>
            <a:r>
              <a:rPr lang="pl-PL" dirty="0"/>
              <a:t>irectory) – wyświetla aktualny katalog</a:t>
            </a:r>
          </a:p>
          <a:p>
            <a:pPr lvl="1"/>
            <a:r>
              <a:rPr lang="pl-PL" dirty="0"/>
              <a:t>Folder (folder)</a:t>
            </a:r>
          </a:p>
          <a:p>
            <a:pPr lvl="1"/>
            <a:r>
              <a:rPr lang="pl-PL" dirty="0"/>
              <a:t>Katalog (directory)</a:t>
            </a:r>
          </a:p>
          <a:p>
            <a:r>
              <a:rPr lang="pl-PL" dirty="0"/>
              <a:t>Polecenie mogą przyjmować dodatkowe parametry</a:t>
            </a:r>
          </a:p>
          <a:p>
            <a:r>
              <a:rPr lang="pl-PL" dirty="0"/>
              <a:t>cd \</a:t>
            </a:r>
          </a:p>
        </p:txBody>
      </p:sp>
    </p:spTree>
    <p:extLst>
      <p:ext uri="{BB962C8B-B14F-4D97-AF65-F5344CB8AC3E}">
        <p14:creationId xmlns:p14="http://schemas.microsoft.com/office/powerpoint/2010/main" val="428596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DA11F1-7876-4729-A049-9BDEA389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na dzisiaj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EE303-3000-4AA4-98A7-DBF73C36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6850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241787-622D-4C48-A78F-0FB9E2C2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C</a:t>
            </a:r>
            <a:r>
              <a:rPr lang="pl-PL" dirty="0"/>
              <a:t>ommand </a:t>
            </a:r>
            <a:r>
              <a:rPr lang="pl-PL" b="1" dirty="0"/>
              <a:t>l</a:t>
            </a:r>
            <a:r>
              <a:rPr lang="pl-PL" dirty="0"/>
              <a:t>ine </a:t>
            </a:r>
            <a:r>
              <a:rPr lang="pl-PL" b="1" dirty="0"/>
              <a:t>i</a:t>
            </a:r>
            <a:r>
              <a:rPr lang="pl-PL" dirty="0"/>
              <a:t>nterface - polecenie cd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989606-AB66-4D5E-9E67-B501034B1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Znak zachęty (command prompt)</a:t>
            </a:r>
          </a:p>
          <a:p>
            <a:r>
              <a:rPr lang="pl-PL" dirty="0"/>
              <a:t>Command prompt to również nazwa konsoli, której będziemy używać (są inne)</a:t>
            </a:r>
          </a:p>
          <a:p>
            <a:r>
              <a:rPr lang="pl-PL" dirty="0"/>
              <a:t>Polecenie cd </a:t>
            </a:r>
            <a:r>
              <a:rPr lang="pl-PL" b="1" dirty="0"/>
              <a:t>(c</a:t>
            </a:r>
            <a:r>
              <a:rPr lang="pl-PL" dirty="0"/>
              <a:t>urrent </a:t>
            </a:r>
            <a:r>
              <a:rPr lang="pl-PL" b="1" dirty="0"/>
              <a:t>d</a:t>
            </a:r>
            <a:r>
              <a:rPr lang="pl-PL" dirty="0"/>
              <a:t>irectory) – wyświetla aktualny katalog</a:t>
            </a:r>
          </a:p>
          <a:p>
            <a:pPr lvl="1"/>
            <a:r>
              <a:rPr lang="pl-PL" dirty="0"/>
              <a:t>Folder (folder)</a:t>
            </a:r>
          </a:p>
          <a:p>
            <a:pPr lvl="1"/>
            <a:r>
              <a:rPr lang="pl-PL" dirty="0"/>
              <a:t>Katalog (directory)</a:t>
            </a:r>
          </a:p>
          <a:p>
            <a:r>
              <a:rPr lang="pl-PL" dirty="0"/>
              <a:t>Polecenie mogą przyjmować dodatkowe parametry</a:t>
            </a:r>
          </a:p>
          <a:p>
            <a:r>
              <a:rPr lang="pl-PL" dirty="0"/>
              <a:t>cd \</a:t>
            </a:r>
          </a:p>
          <a:p>
            <a:r>
              <a:rPr lang="pl-PL" dirty="0"/>
              <a:t>Katalog domowy (home directory)</a:t>
            </a:r>
          </a:p>
        </p:txBody>
      </p:sp>
    </p:spTree>
    <p:extLst>
      <p:ext uri="{BB962C8B-B14F-4D97-AF65-F5344CB8AC3E}">
        <p14:creationId xmlns:p14="http://schemas.microsoft.com/office/powerpoint/2010/main" val="2299868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241787-622D-4C48-A78F-0FB9E2C2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C</a:t>
            </a:r>
            <a:r>
              <a:rPr lang="pl-PL" dirty="0"/>
              <a:t>ommand </a:t>
            </a:r>
            <a:r>
              <a:rPr lang="pl-PL" b="1" dirty="0"/>
              <a:t>l</a:t>
            </a:r>
            <a:r>
              <a:rPr lang="pl-PL" dirty="0"/>
              <a:t>ine </a:t>
            </a:r>
            <a:r>
              <a:rPr lang="pl-PL" b="1" dirty="0"/>
              <a:t>i</a:t>
            </a:r>
            <a:r>
              <a:rPr lang="pl-PL" dirty="0"/>
              <a:t>nterface - polecenie mkdir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989606-AB66-4D5E-9E67-B501034B1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10490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241787-622D-4C48-A78F-0FB9E2C2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C</a:t>
            </a:r>
            <a:r>
              <a:rPr lang="pl-PL" dirty="0"/>
              <a:t>ommand </a:t>
            </a:r>
            <a:r>
              <a:rPr lang="pl-PL" b="1" dirty="0"/>
              <a:t>l</a:t>
            </a:r>
            <a:r>
              <a:rPr lang="pl-PL" dirty="0"/>
              <a:t>ine </a:t>
            </a:r>
            <a:r>
              <a:rPr lang="pl-PL" b="1" dirty="0"/>
              <a:t>i</a:t>
            </a:r>
            <a:r>
              <a:rPr lang="pl-PL" dirty="0"/>
              <a:t>nterface - polecenie mkdir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989606-AB66-4D5E-9E67-B501034B1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Polecenie mkdir (</a:t>
            </a:r>
            <a:r>
              <a:rPr lang="pl-PL" b="1" dirty="0"/>
              <a:t>m</a:t>
            </a:r>
            <a:r>
              <a:rPr lang="pl-PL" dirty="0"/>
              <a:t>a</a:t>
            </a:r>
            <a:r>
              <a:rPr lang="pl-PL" b="1" dirty="0"/>
              <a:t>k</a:t>
            </a:r>
            <a:r>
              <a:rPr lang="pl-PL" dirty="0"/>
              <a:t>e </a:t>
            </a:r>
            <a:r>
              <a:rPr lang="pl-PL" b="1" dirty="0"/>
              <a:t>dir</a:t>
            </a:r>
            <a:r>
              <a:rPr lang="pl-PL" dirty="0"/>
              <a:t>ectory) – tworzy nowy katalog</a:t>
            </a:r>
          </a:p>
        </p:txBody>
      </p:sp>
    </p:spTree>
    <p:extLst>
      <p:ext uri="{BB962C8B-B14F-4D97-AF65-F5344CB8AC3E}">
        <p14:creationId xmlns:p14="http://schemas.microsoft.com/office/powerpoint/2010/main" val="3691687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241787-622D-4C48-A78F-0FB9E2C2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C</a:t>
            </a:r>
            <a:r>
              <a:rPr lang="pl-PL" dirty="0"/>
              <a:t>ommand </a:t>
            </a:r>
            <a:r>
              <a:rPr lang="pl-PL" b="1" dirty="0"/>
              <a:t>l</a:t>
            </a:r>
            <a:r>
              <a:rPr lang="pl-PL" dirty="0"/>
              <a:t>ine </a:t>
            </a:r>
            <a:r>
              <a:rPr lang="pl-PL" b="1" dirty="0"/>
              <a:t>i</a:t>
            </a:r>
            <a:r>
              <a:rPr lang="pl-PL" dirty="0"/>
              <a:t>nterface - polecenie mkdir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989606-AB66-4D5E-9E67-B501034B1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Polecenie mkdir (</a:t>
            </a:r>
            <a:r>
              <a:rPr lang="pl-PL" b="1" dirty="0"/>
              <a:t>m</a:t>
            </a:r>
            <a:r>
              <a:rPr lang="pl-PL" dirty="0"/>
              <a:t>a</a:t>
            </a:r>
            <a:r>
              <a:rPr lang="pl-PL" b="1" dirty="0"/>
              <a:t>k</a:t>
            </a:r>
            <a:r>
              <a:rPr lang="pl-PL" dirty="0"/>
              <a:t>e </a:t>
            </a:r>
            <a:r>
              <a:rPr lang="pl-PL" b="1" dirty="0"/>
              <a:t>dir</a:t>
            </a:r>
            <a:r>
              <a:rPr lang="pl-PL" dirty="0"/>
              <a:t>ectory) – tworzy nowy katalog</a:t>
            </a:r>
          </a:p>
          <a:p>
            <a:r>
              <a:rPr lang="pl-PL" dirty="0"/>
              <a:t>mkdir przyklad</a:t>
            </a:r>
          </a:p>
        </p:txBody>
      </p:sp>
    </p:spTree>
    <p:extLst>
      <p:ext uri="{BB962C8B-B14F-4D97-AF65-F5344CB8AC3E}">
        <p14:creationId xmlns:p14="http://schemas.microsoft.com/office/powerpoint/2010/main" val="2319634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241787-622D-4C48-A78F-0FB9E2C2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C</a:t>
            </a:r>
            <a:r>
              <a:rPr lang="pl-PL" dirty="0"/>
              <a:t>ommand </a:t>
            </a:r>
            <a:r>
              <a:rPr lang="pl-PL" b="1" dirty="0"/>
              <a:t>l</a:t>
            </a:r>
            <a:r>
              <a:rPr lang="pl-PL" dirty="0"/>
              <a:t>ine </a:t>
            </a:r>
            <a:r>
              <a:rPr lang="pl-PL" b="1" dirty="0"/>
              <a:t>i</a:t>
            </a:r>
            <a:r>
              <a:rPr lang="pl-PL" dirty="0"/>
              <a:t>nterface - polecenie mkdir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989606-AB66-4D5E-9E67-B501034B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714749"/>
          </a:xfrm>
        </p:spPr>
        <p:txBody>
          <a:bodyPr/>
          <a:lstStyle/>
          <a:p>
            <a:r>
              <a:rPr lang="pl-PL" dirty="0"/>
              <a:t>Polecenie mkdir (</a:t>
            </a:r>
            <a:r>
              <a:rPr lang="pl-PL" b="1" dirty="0"/>
              <a:t>m</a:t>
            </a:r>
            <a:r>
              <a:rPr lang="pl-PL" dirty="0"/>
              <a:t>a</a:t>
            </a:r>
            <a:r>
              <a:rPr lang="pl-PL" b="1" dirty="0"/>
              <a:t>k</a:t>
            </a:r>
            <a:r>
              <a:rPr lang="pl-PL" dirty="0"/>
              <a:t>e </a:t>
            </a:r>
            <a:r>
              <a:rPr lang="pl-PL" b="1" dirty="0"/>
              <a:t>dir</a:t>
            </a:r>
            <a:r>
              <a:rPr lang="pl-PL" dirty="0"/>
              <a:t>ectory) – tworzy nowy katalog</a:t>
            </a:r>
          </a:p>
          <a:p>
            <a:r>
              <a:rPr lang="pl-PL" dirty="0"/>
              <a:t>mkdir przyklad</a:t>
            </a:r>
          </a:p>
          <a:p>
            <a:r>
              <a:rPr lang="pl-PL" dirty="0"/>
              <a:t>? mkdir przyklad\test\pliki</a:t>
            </a:r>
          </a:p>
        </p:txBody>
      </p:sp>
    </p:spTree>
    <p:extLst>
      <p:ext uri="{BB962C8B-B14F-4D97-AF65-F5344CB8AC3E}">
        <p14:creationId xmlns:p14="http://schemas.microsoft.com/office/powerpoint/2010/main" val="2994713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241787-622D-4C48-A78F-0FB9E2C2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C</a:t>
            </a:r>
            <a:r>
              <a:rPr lang="pl-PL" dirty="0"/>
              <a:t>ommand </a:t>
            </a:r>
            <a:r>
              <a:rPr lang="pl-PL" b="1" dirty="0"/>
              <a:t>l</a:t>
            </a:r>
            <a:r>
              <a:rPr lang="pl-PL" dirty="0"/>
              <a:t>ine </a:t>
            </a:r>
            <a:r>
              <a:rPr lang="pl-PL" b="1" dirty="0"/>
              <a:t>i</a:t>
            </a:r>
            <a:r>
              <a:rPr lang="pl-PL" dirty="0"/>
              <a:t>nterface - polecenie mkdir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989606-AB66-4D5E-9E67-B501034B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714749"/>
          </a:xfrm>
        </p:spPr>
        <p:txBody>
          <a:bodyPr/>
          <a:lstStyle/>
          <a:p>
            <a:r>
              <a:rPr lang="pl-PL" dirty="0"/>
              <a:t>Polecenie mkdir (</a:t>
            </a:r>
            <a:r>
              <a:rPr lang="pl-PL" b="1" dirty="0"/>
              <a:t>m</a:t>
            </a:r>
            <a:r>
              <a:rPr lang="pl-PL" dirty="0"/>
              <a:t>a</a:t>
            </a:r>
            <a:r>
              <a:rPr lang="pl-PL" b="1" dirty="0"/>
              <a:t>k</a:t>
            </a:r>
            <a:r>
              <a:rPr lang="pl-PL" dirty="0"/>
              <a:t>e </a:t>
            </a:r>
            <a:r>
              <a:rPr lang="pl-PL" b="1" dirty="0"/>
              <a:t>dir</a:t>
            </a:r>
            <a:r>
              <a:rPr lang="pl-PL" dirty="0"/>
              <a:t>ectory) – tworzy nowy katalog</a:t>
            </a:r>
          </a:p>
          <a:p>
            <a:r>
              <a:rPr lang="pl-PL" dirty="0"/>
              <a:t>mkdir przyklad</a:t>
            </a:r>
          </a:p>
          <a:p>
            <a:r>
              <a:rPr lang="pl-PL" dirty="0"/>
              <a:t>? mkdir przyklad\test\pliki</a:t>
            </a:r>
          </a:p>
          <a:p>
            <a:r>
              <a:rPr lang="pl-PL" dirty="0"/>
              <a:t>? mkdir przyklad</a:t>
            </a:r>
          </a:p>
        </p:txBody>
      </p:sp>
    </p:spTree>
    <p:extLst>
      <p:ext uri="{BB962C8B-B14F-4D97-AF65-F5344CB8AC3E}">
        <p14:creationId xmlns:p14="http://schemas.microsoft.com/office/powerpoint/2010/main" val="1548173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241787-622D-4C48-A78F-0FB9E2C2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C</a:t>
            </a:r>
            <a:r>
              <a:rPr lang="pl-PL" dirty="0"/>
              <a:t>ommand </a:t>
            </a:r>
            <a:r>
              <a:rPr lang="pl-PL" b="1" dirty="0"/>
              <a:t>l</a:t>
            </a:r>
            <a:r>
              <a:rPr lang="pl-PL" dirty="0"/>
              <a:t>ine </a:t>
            </a:r>
            <a:r>
              <a:rPr lang="pl-PL" b="1" dirty="0"/>
              <a:t>i</a:t>
            </a:r>
            <a:r>
              <a:rPr lang="pl-PL" dirty="0"/>
              <a:t>nterface - polecenie mkdir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989606-AB66-4D5E-9E67-B501034B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714749"/>
          </a:xfrm>
        </p:spPr>
        <p:txBody>
          <a:bodyPr/>
          <a:lstStyle/>
          <a:p>
            <a:r>
              <a:rPr lang="pl-PL" dirty="0"/>
              <a:t>Polecenie mkdir (</a:t>
            </a:r>
            <a:r>
              <a:rPr lang="pl-PL" b="1" dirty="0"/>
              <a:t>m</a:t>
            </a:r>
            <a:r>
              <a:rPr lang="pl-PL" dirty="0"/>
              <a:t>a</a:t>
            </a:r>
            <a:r>
              <a:rPr lang="pl-PL" b="1" dirty="0"/>
              <a:t>k</a:t>
            </a:r>
            <a:r>
              <a:rPr lang="pl-PL" dirty="0"/>
              <a:t>e </a:t>
            </a:r>
            <a:r>
              <a:rPr lang="pl-PL" b="1" dirty="0"/>
              <a:t>dir</a:t>
            </a:r>
            <a:r>
              <a:rPr lang="pl-PL" dirty="0"/>
              <a:t>ectory) – tworzy nowy katalog</a:t>
            </a:r>
          </a:p>
          <a:p>
            <a:r>
              <a:rPr lang="pl-PL" dirty="0"/>
              <a:t>mkdir przyklad</a:t>
            </a:r>
          </a:p>
          <a:p>
            <a:r>
              <a:rPr lang="pl-PL" dirty="0"/>
              <a:t>? mkdir przyklad\test\pliki</a:t>
            </a:r>
          </a:p>
          <a:p>
            <a:r>
              <a:rPr lang="pl-PL" dirty="0"/>
              <a:t>? mkdir przyklad</a:t>
            </a:r>
          </a:p>
          <a:p>
            <a:r>
              <a:rPr lang="pl-PL" dirty="0"/>
              <a:t>? mkdir mój długi przykład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75063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241787-622D-4C48-A78F-0FB9E2C2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/>
              <a:t>C</a:t>
            </a:r>
            <a:r>
              <a:rPr lang="pl-PL" dirty="0"/>
              <a:t>ommand </a:t>
            </a:r>
            <a:r>
              <a:rPr lang="pl-PL" b="1" dirty="0"/>
              <a:t>l</a:t>
            </a:r>
            <a:r>
              <a:rPr lang="pl-PL" dirty="0"/>
              <a:t>ine </a:t>
            </a:r>
            <a:r>
              <a:rPr lang="pl-PL" b="1" dirty="0"/>
              <a:t>i</a:t>
            </a:r>
            <a:r>
              <a:rPr lang="pl-PL" dirty="0"/>
              <a:t>nterface – polecenie cd (</a:t>
            </a:r>
            <a:r>
              <a:rPr lang="pl-PL" dirty="0" err="1"/>
              <a:t>revealed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989606-AB66-4D5E-9E67-B501034B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466018"/>
          </a:xfrm>
        </p:spPr>
        <p:txBody>
          <a:bodyPr/>
          <a:lstStyle/>
          <a:p>
            <a:r>
              <a:rPr lang="pl-PL" dirty="0"/>
              <a:t>Katalogi jak drzewa</a:t>
            </a:r>
          </a:p>
        </p:txBody>
      </p:sp>
    </p:spTree>
    <p:extLst>
      <p:ext uri="{BB962C8B-B14F-4D97-AF65-F5344CB8AC3E}">
        <p14:creationId xmlns:p14="http://schemas.microsoft.com/office/powerpoint/2010/main" val="293826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241787-622D-4C48-A78F-0FB9E2C2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/>
              <a:t>C</a:t>
            </a:r>
            <a:r>
              <a:rPr lang="pl-PL" dirty="0"/>
              <a:t>ommand </a:t>
            </a:r>
            <a:r>
              <a:rPr lang="pl-PL" b="1" dirty="0"/>
              <a:t>l</a:t>
            </a:r>
            <a:r>
              <a:rPr lang="pl-PL" dirty="0"/>
              <a:t>ine </a:t>
            </a:r>
            <a:r>
              <a:rPr lang="pl-PL" b="1" dirty="0"/>
              <a:t>i</a:t>
            </a:r>
            <a:r>
              <a:rPr lang="pl-PL" dirty="0"/>
              <a:t>nterface – polecenie cd (</a:t>
            </a:r>
            <a:r>
              <a:rPr lang="pl-PL" dirty="0" err="1"/>
              <a:t>revealed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989606-AB66-4D5E-9E67-B501034B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466018"/>
          </a:xfrm>
        </p:spPr>
        <p:txBody>
          <a:bodyPr/>
          <a:lstStyle/>
          <a:p>
            <a:r>
              <a:rPr lang="pl-PL" dirty="0"/>
              <a:t>Katalogi jak drzewa</a:t>
            </a:r>
          </a:p>
          <a:p>
            <a:r>
              <a:rPr lang="pl-PL" dirty="0"/>
              <a:t>Polecenie cd pozwala poruszać się pomiędzy katalogami</a:t>
            </a:r>
          </a:p>
        </p:txBody>
      </p:sp>
    </p:spTree>
    <p:extLst>
      <p:ext uri="{BB962C8B-B14F-4D97-AF65-F5344CB8AC3E}">
        <p14:creationId xmlns:p14="http://schemas.microsoft.com/office/powerpoint/2010/main" val="1967543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241787-622D-4C48-A78F-0FB9E2C2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/>
              <a:t>C</a:t>
            </a:r>
            <a:r>
              <a:rPr lang="pl-PL" dirty="0"/>
              <a:t>ommand </a:t>
            </a:r>
            <a:r>
              <a:rPr lang="pl-PL" b="1" dirty="0"/>
              <a:t>l</a:t>
            </a:r>
            <a:r>
              <a:rPr lang="pl-PL" dirty="0"/>
              <a:t>ine </a:t>
            </a:r>
            <a:r>
              <a:rPr lang="pl-PL" b="1" dirty="0"/>
              <a:t>i</a:t>
            </a:r>
            <a:r>
              <a:rPr lang="pl-PL" dirty="0"/>
              <a:t>nterface – polecenie cd (</a:t>
            </a:r>
            <a:r>
              <a:rPr lang="pl-PL" dirty="0" err="1"/>
              <a:t>revealed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989606-AB66-4D5E-9E67-B501034B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466018"/>
          </a:xfrm>
        </p:spPr>
        <p:txBody>
          <a:bodyPr/>
          <a:lstStyle/>
          <a:p>
            <a:r>
              <a:rPr lang="pl-PL" dirty="0"/>
              <a:t>Katalogi jak drzewa</a:t>
            </a:r>
          </a:p>
          <a:p>
            <a:r>
              <a:rPr lang="pl-PL" dirty="0"/>
              <a:t>Polecenie cd pozwala poruszać się pomiędzy katalogami</a:t>
            </a:r>
          </a:p>
          <a:p>
            <a:endParaRPr lang="pl-PL" dirty="0"/>
          </a:p>
          <a:p>
            <a:r>
              <a:rPr lang="pl-PL" dirty="0"/>
              <a:t>Specjalne oznaczenia dla wybranych katalogów:</a:t>
            </a:r>
          </a:p>
          <a:p>
            <a:pPr lvl="1"/>
            <a:r>
              <a:rPr lang="pl-PL" dirty="0"/>
              <a:t>/ - katalog korzenia (root directory) </a:t>
            </a:r>
          </a:p>
          <a:p>
            <a:pPr lvl="1"/>
            <a:r>
              <a:rPr lang="pl-PL" dirty="0"/>
              <a:t>~ - katalog domowy (home directory)</a:t>
            </a:r>
          </a:p>
          <a:p>
            <a:pPr lvl="1"/>
            <a:r>
              <a:rPr lang="pl-PL" dirty="0"/>
              <a:t>.. – katalog nadrzędny/rodzica (parent directory)</a:t>
            </a:r>
          </a:p>
          <a:p>
            <a:pPr lvl="1"/>
            <a:r>
              <a:rPr lang="pl-PL" dirty="0"/>
              <a:t>. – aktualny katalog (current directory)</a:t>
            </a:r>
          </a:p>
        </p:txBody>
      </p:sp>
    </p:spTree>
    <p:extLst>
      <p:ext uri="{BB962C8B-B14F-4D97-AF65-F5344CB8AC3E}">
        <p14:creationId xmlns:p14="http://schemas.microsoft.com/office/powerpoint/2010/main" val="293246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DA11F1-7876-4729-A049-9BDEA389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na dzisiaj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EE303-3000-4AA4-98A7-DBF73C36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Interfejs linii </a:t>
            </a:r>
            <a:r>
              <a:rPr lang="en-US" dirty="0" err="1"/>
              <a:t>polece</a:t>
            </a:r>
            <a:r>
              <a:rPr lang="pl-PL" dirty="0"/>
              <a:t>ń (CLI)</a:t>
            </a:r>
          </a:p>
        </p:txBody>
      </p:sp>
    </p:spTree>
    <p:extLst>
      <p:ext uri="{BB962C8B-B14F-4D97-AF65-F5344CB8AC3E}">
        <p14:creationId xmlns:p14="http://schemas.microsoft.com/office/powerpoint/2010/main" val="4017871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241787-622D-4C48-A78F-0FB9E2C2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C</a:t>
            </a:r>
            <a:r>
              <a:rPr lang="pl-PL" dirty="0"/>
              <a:t>ommand </a:t>
            </a:r>
            <a:r>
              <a:rPr lang="pl-PL" b="1" dirty="0"/>
              <a:t>l</a:t>
            </a:r>
            <a:r>
              <a:rPr lang="pl-PL" dirty="0"/>
              <a:t>ine </a:t>
            </a:r>
            <a:r>
              <a:rPr lang="pl-PL" b="1" dirty="0"/>
              <a:t>i</a:t>
            </a:r>
            <a:r>
              <a:rPr lang="pl-PL" dirty="0"/>
              <a:t>nterface – ćwiczenie 1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989606-AB66-4D5E-9E67-B501034B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4572000"/>
          </a:xfrm>
        </p:spPr>
        <p:txBody>
          <a:bodyPr/>
          <a:lstStyle/>
          <a:p>
            <a:r>
              <a:rPr lang="pl-PL" dirty="0"/>
              <a:t>Otwórz linię poleceń</a:t>
            </a:r>
          </a:p>
          <a:p>
            <a:r>
              <a:rPr lang="pl-PL" dirty="0"/>
              <a:t>Wyświetl katalog, w którym się znajdujesz</a:t>
            </a:r>
          </a:p>
          <a:p>
            <a:r>
              <a:rPr lang="pl-PL" dirty="0"/>
              <a:t>Stwórz zagnieżdżone katalogi example2/music/files</a:t>
            </a:r>
          </a:p>
          <a:p>
            <a:r>
              <a:rPr lang="pl-PL" dirty="0"/>
              <a:t>Wejdź do katalogu example2</a:t>
            </a:r>
          </a:p>
          <a:p>
            <a:r>
              <a:rPr lang="pl-PL" dirty="0"/>
              <a:t>Stwórz folder movies</a:t>
            </a:r>
          </a:p>
          <a:p>
            <a:r>
              <a:rPr lang="pl-PL" dirty="0"/>
              <a:t>Wejdź do katalogu music/files</a:t>
            </a:r>
          </a:p>
          <a:p>
            <a:r>
              <a:rPr lang="pl-PL" dirty="0"/>
              <a:t>Stwórz katalog tmp</a:t>
            </a:r>
          </a:p>
          <a:p>
            <a:r>
              <a:rPr lang="pl-PL" dirty="0"/>
              <a:t>Wróć do katalogu example2</a:t>
            </a:r>
          </a:p>
          <a:p>
            <a:r>
              <a:rPr lang="pl-PL" dirty="0"/>
              <a:t>Stwórz folder images</a:t>
            </a:r>
          </a:p>
          <a:p>
            <a:r>
              <a:rPr lang="pl-PL" dirty="0"/>
              <a:t>Wróć do katalogu domowego</a:t>
            </a:r>
          </a:p>
        </p:txBody>
      </p:sp>
    </p:spTree>
    <p:extLst>
      <p:ext uri="{BB962C8B-B14F-4D97-AF65-F5344CB8AC3E}">
        <p14:creationId xmlns:p14="http://schemas.microsoft.com/office/powerpoint/2010/main" val="3025180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241787-622D-4C48-A78F-0FB9E2C2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C</a:t>
            </a:r>
            <a:r>
              <a:rPr lang="pl-PL" dirty="0"/>
              <a:t>ommand </a:t>
            </a:r>
            <a:r>
              <a:rPr lang="pl-PL" b="1" dirty="0"/>
              <a:t>l</a:t>
            </a:r>
            <a:r>
              <a:rPr lang="pl-PL" dirty="0"/>
              <a:t>ine </a:t>
            </a:r>
            <a:r>
              <a:rPr lang="pl-PL" b="1" dirty="0"/>
              <a:t>i</a:t>
            </a:r>
            <a:r>
              <a:rPr lang="pl-PL" dirty="0"/>
              <a:t>nterface – polecenie dir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989606-AB66-4D5E-9E67-B501034B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4572000"/>
          </a:xfrm>
        </p:spPr>
        <p:txBody>
          <a:bodyPr/>
          <a:lstStyle/>
          <a:p>
            <a:r>
              <a:rPr lang="pl-PL" dirty="0"/>
              <a:t>?</a:t>
            </a:r>
          </a:p>
          <a:p>
            <a:pPr marL="3690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4533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241787-622D-4C48-A78F-0FB9E2C2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C</a:t>
            </a:r>
            <a:r>
              <a:rPr lang="pl-PL" dirty="0"/>
              <a:t>ommand </a:t>
            </a:r>
            <a:r>
              <a:rPr lang="pl-PL" b="1" dirty="0"/>
              <a:t>l</a:t>
            </a:r>
            <a:r>
              <a:rPr lang="pl-PL" dirty="0"/>
              <a:t>ine </a:t>
            </a:r>
            <a:r>
              <a:rPr lang="pl-PL" b="1" dirty="0"/>
              <a:t>i</a:t>
            </a:r>
            <a:r>
              <a:rPr lang="pl-PL" dirty="0"/>
              <a:t>nterface – polecenie dir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989606-AB66-4D5E-9E67-B501034B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4572000"/>
          </a:xfrm>
        </p:spPr>
        <p:txBody>
          <a:bodyPr/>
          <a:lstStyle/>
          <a:p>
            <a:r>
              <a:rPr lang="pl-PL" dirty="0"/>
              <a:t>?</a:t>
            </a:r>
          </a:p>
          <a:p>
            <a:r>
              <a:rPr lang="pl-PL" dirty="0"/>
              <a:t>help</a:t>
            </a:r>
          </a:p>
          <a:p>
            <a:pPr marL="3690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39648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241787-622D-4C48-A78F-0FB9E2C2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C</a:t>
            </a:r>
            <a:r>
              <a:rPr lang="pl-PL" dirty="0"/>
              <a:t>ommand </a:t>
            </a:r>
            <a:r>
              <a:rPr lang="pl-PL" b="1" dirty="0"/>
              <a:t>l</a:t>
            </a:r>
            <a:r>
              <a:rPr lang="pl-PL" dirty="0"/>
              <a:t>ine </a:t>
            </a:r>
            <a:r>
              <a:rPr lang="pl-PL" b="1" dirty="0"/>
              <a:t>i</a:t>
            </a:r>
            <a:r>
              <a:rPr lang="pl-PL" dirty="0"/>
              <a:t>nterface – polecenie dir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989606-AB66-4D5E-9E67-B501034B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4572000"/>
          </a:xfrm>
        </p:spPr>
        <p:txBody>
          <a:bodyPr/>
          <a:lstStyle/>
          <a:p>
            <a:r>
              <a:rPr lang="pl-PL" dirty="0"/>
              <a:t>?</a:t>
            </a:r>
          </a:p>
          <a:p>
            <a:r>
              <a:rPr lang="pl-PL" dirty="0"/>
              <a:t>help</a:t>
            </a:r>
          </a:p>
          <a:p>
            <a:r>
              <a:rPr lang="pl-PL" dirty="0"/>
              <a:t>dir (</a:t>
            </a:r>
            <a:r>
              <a:rPr lang="pl-PL" b="1" dirty="0"/>
              <a:t>dir</a:t>
            </a:r>
            <a:r>
              <a:rPr lang="pl-PL" dirty="0"/>
              <a:t>ectory) wyświetla zawartość wskazanego katalogu (domyślnie aktualnego)</a:t>
            </a:r>
          </a:p>
        </p:txBody>
      </p:sp>
    </p:spTree>
    <p:extLst>
      <p:ext uri="{BB962C8B-B14F-4D97-AF65-F5344CB8AC3E}">
        <p14:creationId xmlns:p14="http://schemas.microsoft.com/office/powerpoint/2010/main" val="1996424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241787-622D-4C48-A78F-0FB9E2C2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C</a:t>
            </a:r>
            <a:r>
              <a:rPr lang="pl-PL" dirty="0"/>
              <a:t>ommand </a:t>
            </a:r>
            <a:r>
              <a:rPr lang="pl-PL" b="1" dirty="0"/>
              <a:t>l</a:t>
            </a:r>
            <a:r>
              <a:rPr lang="pl-PL" dirty="0"/>
              <a:t>ine </a:t>
            </a:r>
            <a:r>
              <a:rPr lang="pl-PL" b="1" dirty="0"/>
              <a:t>i</a:t>
            </a:r>
            <a:r>
              <a:rPr lang="pl-PL" dirty="0"/>
              <a:t>nterface – polecenie dir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989606-AB66-4D5E-9E67-B501034B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4572000"/>
          </a:xfrm>
        </p:spPr>
        <p:txBody>
          <a:bodyPr/>
          <a:lstStyle/>
          <a:p>
            <a:r>
              <a:rPr lang="pl-PL" dirty="0"/>
              <a:t>?</a:t>
            </a:r>
          </a:p>
          <a:p>
            <a:r>
              <a:rPr lang="pl-PL" dirty="0"/>
              <a:t>help</a:t>
            </a:r>
          </a:p>
          <a:p>
            <a:r>
              <a:rPr lang="pl-PL" dirty="0"/>
              <a:t>dir (</a:t>
            </a:r>
            <a:r>
              <a:rPr lang="pl-PL" b="1" dirty="0"/>
              <a:t>dir</a:t>
            </a:r>
            <a:r>
              <a:rPr lang="pl-PL" dirty="0"/>
              <a:t>ectory) wyświetla zawartość wskazanego katalogu (domyślnie aktualnego)</a:t>
            </a:r>
          </a:p>
          <a:p>
            <a:pPr lvl="1"/>
            <a:r>
              <a:rPr lang="pl-PL" dirty="0"/>
              <a:t>ścieżka path</a:t>
            </a:r>
          </a:p>
          <a:p>
            <a:pPr marL="3690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98855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241787-622D-4C48-A78F-0FB9E2C2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C</a:t>
            </a:r>
            <a:r>
              <a:rPr lang="pl-PL" dirty="0"/>
              <a:t>ommand </a:t>
            </a:r>
            <a:r>
              <a:rPr lang="pl-PL" b="1" dirty="0"/>
              <a:t>l</a:t>
            </a:r>
            <a:r>
              <a:rPr lang="pl-PL" dirty="0"/>
              <a:t>ine </a:t>
            </a:r>
            <a:r>
              <a:rPr lang="pl-PL" b="1" dirty="0"/>
              <a:t>i</a:t>
            </a:r>
            <a:r>
              <a:rPr lang="pl-PL" dirty="0"/>
              <a:t>nterface – ćwiczenie 2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989606-AB66-4D5E-9E67-B501034B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4572000"/>
          </a:xfrm>
        </p:spPr>
        <p:txBody>
          <a:bodyPr/>
          <a:lstStyle/>
          <a:p>
            <a:pPr marL="36900" indent="0">
              <a:buNone/>
            </a:pPr>
            <a:r>
              <a:rPr lang="pl-PL" dirty="0"/>
              <a:t>Poznaj swój komputer z poziomu terminala</a:t>
            </a:r>
          </a:p>
        </p:txBody>
      </p:sp>
    </p:spTree>
    <p:extLst>
      <p:ext uri="{BB962C8B-B14F-4D97-AF65-F5344CB8AC3E}">
        <p14:creationId xmlns:p14="http://schemas.microsoft.com/office/powerpoint/2010/main" val="2928498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241787-622D-4C48-A78F-0FB9E2C2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C</a:t>
            </a:r>
            <a:r>
              <a:rPr lang="pl-PL" dirty="0"/>
              <a:t>ommand </a:t>
            </a:r>
            <a:r>
              <a:rPr lang="pl-PL" b="1" dirty="0"/>
              <a:t>l</a:t>
            </a:r>
            <a:r>
              <a:rPr lang="pl-PL" dirty="0"/>
              <a:t>ine </a:t>
            </a:r>
            <a:r>
              <a:rPr lang="pl-PL" b="1" dirty="0"/>
              <a:t>i</a:t>
            </a:r>
            <a:r>
              <a:rPr lang="pl-PL" dirty="0"/>
              <a:t>nterface – polecenie help i exit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989606-AB66-4D5E-9E67-B501034B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4572000"/>
          </a:xfrm>
        </p:spPr>
        <p:txBody>
          <a:bodyPr/>
          <a:lstStyle/>
          <a:p>
            <a:r>
              <a:rPr lang="pl-PL" dirty="0"/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3031386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241787-622D-4C48-A78F-0FB9E2C2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C</a:t>
            </a:r>
            <a:r>
              <a:rPr lang="pl-PL" dirty="0"/>
              <a:t>ommand </a:t>
            </a:r>
            <a:r>
              <a:rPr lang="pl-PL" b="1" dirty="0"/>
              <a:t>l</a:t>
            </a:r>
            <a:r>
              <a:rPr lang="pl-PL" dirty="0"/>
              <a:t>ine </a:t>
            </a:r>
            <a:r>
              <a:rPr lang="pl-PL" b="1" dirty="0"/>
              <a:t>i</a:t>
            </a:r>
            <a:r>
              <a:rPr lang="pl-PL" dirty="0"/>
              <a:t>nterface – polecenie help i exit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989606-AB66-4D5E-9E67-B501034B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4572000"/>
          </a:xfrm>
        </p:spPr>
        <p:txBody>
          <a:bodyPr/>
          <a:lstStyle/>
          <a:p>
            <a:r>
              <a:rPr lang="pl-PL" dirty="0"/>
              <a:t>help</a:t>
            </a:r>
          </a:p>
          <a:p>
            <a:r>
              <a:rPr lang="pl-PL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870594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241787-622D-4C48-A78F-0FB9E2C2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C</a:t>
            </a:r>
            <a:r>
              <a:rPr lang="pl-PL" dirty="0"/>
              <a:t>ommand </a:t>
            </a:r>
            <a:r>
              <a:rPr lang="pl-PL" b="1" dirty="0"/>
              <a:t>l</a:t>
            </a:r>
            <a:r>
              <a:rPr lang="pl-PL" dirty="0"/>
              <a:t>ine </a:t>
            </a:r>
            <a:r>
              <a:rPr lang="pl-PL" b="1" dirty="0"/>
              <a:t>i</a:t>
            </a:r>
            <a:r>
              <a:rPr lang="pl-PL" dirty="0"/>
              <a:t>nterface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989606-AB66-4D5E-9E67-B501034B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457200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pl-PL" dirty="0"/>
              <a:t>CLI vs GUI:</a:t>
            </a:r>
          </a:p>
          <a:p>
            <a:r>
              <a:rPr lang="pl-PL" dirty="0"/>
              <a:t>automatyzacja zadań</a:t>
            </a:r>
          </a:p>
          <a:p>
            <a:r>
              <a:rPr lang="pl-PL" dirty="0"/>
              <a:t>architektura klient-serwer</a:t>
            </a:r>
          </a:p>
          <a:p>
            <a:endParaRPr lang="pl-PL" dirty="0"/>
          </a:p>
          <a:p>
            <a:pPr marL="36900" indent="0">
              <a:buNone/>
            </a:pPr>
            <a:r>
              <a:rPr lang="pl-PL" dirty="0"/>
              <a:t>Istnieją też inne CLI:</a:t>
            </a:r>
          </a:p>
          <a:p>
            <a:r>
              <a:rPr lang="pl-PL" dirty="0"/>
              <a:t>Bash</a:t>
            </a:r>
          </a:p>
          <a:p>
            <a:r>
              <a:rPr lang="pl-PL" dirty="0"/>
              <a:t>Zsh</a:t>
            </a:r>
          </a:p>
          <a:p>
            <a:r>
              <a:rPr lang="pl-PL" dirty="0"/>
              <a:t>PowerShell (PS)</a:t>
            </a:r>
          </a:p>
          <a:p>
            <a:r>
              <a:rPr lang="en-US" dirty="0">
                <a:hlinkClick r:id="rId2"/>
              </a:rPr>
              <a:t>https://en.wikipedia.org/wiki/Comparison_of_command_shells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51578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241787-622D-4C48-A78F-0FB9E2C2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C</a:t>
            </a:r>
            <a:r>
              <a:rPr lang="pl-PL" dirty="0"/>
              <a:t>ommand </a:t>
            </a:r>
            <a:r>
              <a:rPr lang="pl-PL" b="1" dirty="0"/>
              <a:t>l</a:t>
            </a:r>
            <a:r>
              <a:rPr lang="pl-PL" dirty="0"/>
              <a:t>ine </a:t>
            </a:r>
            <a:r>
              <a:rPr lang="pl-PL" b="1" dirty="0"/>
              <a:t>i</a:t>
            </a:r>
            <a:r>
              <a:rPr lang="pl-PL" dirty="0"/>
              <a:t>nterface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989606-AB66-4D5E-9E67-B501034B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457200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pl-PL" dirty="0">
              <a:hlinkClick r:id="rId2"/>
            </a:endParaRPr>
          </a:p>
          <a:p>
            <a:pPr marL="36900" indent="0" algn="ctr">
              <a:buNone/>
            </a:pPr>
            <a:r>
              <a:rPr lang="en-US" sz="2400" b="1" dirty="0">
                <a:hlinkClick r:id="rId2"/>
              </a:rPr>
              <a:t>https://hackertyper.net</a:t>
            </a:r>
            <a:endParaRPr lang="pl-PL" sz="2400" b="1" dirty="0"/>
          </a:p>
          <a:p>
            <a:pPr marL="36900" indent="0">
              <a:buNone/>
            </a:pPr>
            <a:endParaRPr lang="pl-PL" dirty="0"/>
          </a:p>
          <a:p>
            <a:pPr marL="36900" indent="0" algn="ctr">
              <a:buNone/>
            </a:pPr>
            <a:r>
              <a:rPr lang="en-US" sz="2400" b="1" dirty="0">
                <a:hlinkClick r:id="rId3"/>
              </a:rPr>
              <a:t>https://geekprank.com/hacker/</a:t>
            </a:r>
            <a:endParaRPr lang="pl-PL" sz="2400" b="1" dirty="0"/>
          </a:p>
        </p:txBody>
      </p:sp>
    </p:spTree>
    <p:extLst>
      <p:ext uri="{BB962C8B-B14F-4D97-AF65-F5344CB8AC3E}">
        <p14:creationId xmlns:p14="http://schemas.microsoft.com/office/powerpoint/2010/main" val="373944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DA11F1-7876-4729-A049-9BDEA389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na dzisiaj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EE303-3000-4AA4-98A7-DBF73C36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Interfejs linii poleceń (CLI)</a:t>
            </a:r>
          </a:p>
          <a:p>
            <a:r>
              <a:rPr lang="pl-PL" dirty="0"/>
              <a:t>Zintegrowane środowisko programistyczne (IDE)</a:t>
            </a:r>
          </a:p>
          <a:p>
            <a:pPr marL="3690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858672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00B5B3-C176-4F7C-970C-B4549609DC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21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EBC9592-779D-4BEE-A24B-968C8E00C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2997" y="1673524"/>
            <a:ext cx="3602038" cy="2420504"/>
          </a:xfrm>
        </p:spPr>
        <p:txBody>
          <a:bodyPr anchor="ctr">
            <a:normAutofit/>
          </a:bodyPr>
          <a:lstStyle/>
          <a:p>
            <a:r>
              <a:rPr lang="pl-PL" sz="4000" dirty="0"/>
              <a:t>Wstęp do programowania</a:t>
            </a:r>
            <a:endParaRPr lang="en-US" sz="40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DF3C909-9C57-4865-AD2B-372D146EA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pl-PL" dirty="0">
                <a:solidFill>
                  <a:srgbClr val="2599B2"/>
                </a:solidFill>
              </a:rPr>
              <a:t>Zintegrowane środowisko programistyczne</a:t>
            </a:r>
            <a:endParaRPr lang="en-US" dirty="0">
              <a:solidFill>
                <a:srgbClr val="2599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8449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FB988C-31D8-4DFF-8758-9C38E340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I</a:t>
            </a:r>
            <a:r>
              <a:rPr lang="pl-PL" dirty="0"/>
              <a:t>ntegrated </a:t>
            </a:r>
            <a:r>
              <a:rPr lang="pl-PL" b="1" dirty="0"/>
              <a:t>d</a:t>
            </a:r>
            <a:r>
              <a:rPr lang="pl-PL" dirty="0"/>
              <a:t>evelopment </a:t>
            </a:r>
            <a:r>
              <a:rPr lang="pl-PL" b="1" dirty="0"/>
              <a:t>e</a:t>
            </a:r>
            <a:r>
              <a:rPr lang="pl-PL" dirty="0"/>
              <a:t>nvironment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8CA4D5-936B-4DF9-ACD5-0F86052A8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CLI nie umożliwia zapisywania naszego kodu.</a:t>
            </a:r>
          </a:p>
        </p:txBody>
      </p:sp>
    </p:spTree>
    <p:extLst>
      <p:ext uri="{BB962C8B-B14F-4D97-AF65-F5344CB8AC3E}">
        <p14:creationId xmlns:p14="http://schemas.microsoft.com/office/powerpoint/2010/main" val="13002838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FB988C-31D8-4DFF-8758-9C38E340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I</a:t>
            </a:r>
            <a:r>
              <a:rPr lang="pl-PL" dirty="0"/>
              <a:t>ntegrated </a:t>
            </a:r>
            <a:r>
              <a:rPr lang="pl-PL" b="1" dirty="0"/>
              <a:t>d</a:t>
            </a:r>
            <a:r>
              <a:rPr lang="pl-PL" dirty="0"/>
              <a:t>evelopment </a:t>
            </a:r>
            <a:r>
              <a:rPr lang="pl-PL" b="1" dirty="0"/>
              <a:t>e</a:t>
            </a:r>
            <a:r>
              <a:rPr lang="pl-PL" dirty="0"/>
              <a:t>nvironment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8CA4D5-936B-4DF9-ACD5-0F86052A8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CLI nie umożliwia zapisywania naszego kodu.</a:t>
            </a:r>
          </a:p>
          <a:p>
            <a:r>
              <a:rPr lang="pl-PL" dirty="0"/>
              <a:t>Jak zapisujemy i wykonujemy nasz kod ?</a:t>
            </a:r>
          </a:p>
        </p:txBody>
      </p:sp>
    </p:spTree>
    <p:extLst>
      <p:ext uri="{BB962C8B-B14F-4D97-AF65-F5344CB8AC3E}">
        <p14:creationId xmlns:p14="http://schemas.microsoft.com/office/powerpoint/2010/main" val="11454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FB988C-31D8-4DFF-8758-9C38E340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I</a:t>
            </a:r>
            <a:r>
              <a:rPr lang="pl-PL" dirty="0"/>
              <a:t>ntegrated </a:t>
            </a:r>
            <a:r>
              <a:rPr lang="pl-PL" b="1" dirty="0"/>
              <a:t>d</a:t>
            </a:r>
            <a:r>
              <a:rPr lang="pl-PL" dirty="0"/>
              <a:t>evelopment </a:t>
            </a:r>
            <a:r>
              <a:rPr lang="pl-PL" b="1" dirty="0"/>
              <a:t>e</a:t>
            </a:r>
            <a:r>
              <a:rPr lang="pl-PL" dirty="0"/>
              <a:t>nvironment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8CA4D5-936B-4DF9-ACD5-0F86052A8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CLI nie umożliwia zapisywania naszego kodu.</a:t>
            </a:r>
          </a:p>
          <a:p>
            <a:r>
              <a:rPr lang="pl-PL" dirty="0"/>
              <a:t>Jak zapisujemy i wykonujemy nasz kod ?</a:t>
            </a:r>
          </a:p>
          <a:p>
            <a:pPr marL="871200" lvl="1" indent="-457200">
              <a:buFont typeface="+mj-lt"/>
              <a:buAutoNum type="arabicPeriod"/>
            </a:pPr>
            <a:r>
              <a:rPr lang="pl-PL" dirty="0"/>
              <a:t>Używamy dowolnego edytora tekstowego:</a:t>
            </a:r>
          </a:p>
          <a:p>
            <a:pPr marL="1005750" lvl="2" indent="-285750"/>
            <a:r>
              <a:rPr lang="en-US" dirty="0">
                <a:hlinkClick r:id="rId2"/>
              </a:rPr>
              <a:t>https://en.wikipedia.org/wiki/Comparison_of_text_editors</a:t>
            </a:r>
            <a:endParaRPr lang="pl-PL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151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FB988C-31D8-4DFF-8758-9C38E340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I</a:t>
            </a:r>
            <a:r>
              <a:rPr lang="pl-PL" dirty="0"/>
              <a:t>ntegrated </a:t>
            </a:r>
            <a:r>
              <a:rPr lang="pl-PL" b="1" dirty="0"/>
              <a:t>d</a:t>
            </a:r>
            <a:r>
              <a:rPr lang="pl-PL" dirty="0"/>
              <a:t>evelopment </a:t>
            </a:r>
            <a:r>
              <a:rPr lang="pl-PL" b="1" dirty="0"/>
              <a:t>e</a:t>
            </a:r>
            <a:r>
              <a:rPr lang="pl-PL" dirty="0"/>
              <a:t>nvironment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8CA4D5-936B-4DF9-ACD5-0F86052A8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CLI nie umożliwia zapisywania naszego kodu.</a:t>
            </a:r>
          </a:p>
          <a:p>
            <a:r>
              <a:rPr lang="pl-PL" dirty="0"/>
              <a:t>Jak zapisujemy i wykonujemy nasz kod ?</a:t>
            </a:r>
          </a:p>
          <a:p>
            <a:pPr marL="871200" lvl="1" indent="-457200">
              <a:buFont typeface="+mj-lt"/>
              <a:buAutoNum type="arabicPeriod"/>
            </a:pPr>
            <a:r>
              <a:rPr lang="pl-PL" dirty="0"/>
              <a:t>Używamy dowolnego edytora tekstowego:</a:t>
            </a:r>
          </a:p>
          <a:p>
            <a:pPr marL="1005750" lvl="2" indent="-285750"/>
            <a:r>
              <a:rPr lang="en-US" dirty="0">
                <a:hlinkClick r:id="rId2"/>
              </a:rPr>
              <a:t>https://en.wikipedia.org/wiki/Comparison_of_text_editors</a:t>
            </a:r>
            <a:endParaRPr lang="pl-PL" dirty="0"/>
          </a:p>
          <a:p>
            <a:pPr marL="756900" lvl="1" indent="-342900">
              <a:buFont typeface="+mj-lt"/>
              <a:buAutoNum type="arabicPeriod"/>
            </a:pPr>
            <a:r>
              <a:rPr lang="pl-PL" dirty="0"/>
              <a:t>Piszemy nasz kod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412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FB988C-31D8-4DFF-8758-9C38E340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I</a:t>
            </a:r>
            <a:r>
              <a:rPr lang="pl-PL" dirty="0"/>
              <a:t>ntegrated </a:t>
            </a:r>
            <a:r>
              <a:rPr lang="pl-PL" b="1" dirty="0"/>
              <a:t>d</a:t>
            </a:r>
            <a:r>
              <a:rPr lang="pl-PL" dirty="0"/>
              <a:t>evelopment </a:t>
            </a:r>
            <a:r>
              <a:rPr lang="pl-PL" b="1" dirty="0"/>
              <a:t>e</a:t>
            </a:r>
            <a:r>
              <a:rPr lang="pl-PL" dirty="0"/>
              <a:t>nvironment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8CA4D5-936B-4DF9-ACD5-0F86052A8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CLI nie umożliwia zapisywania naszego kodu.</a:t>
            </a:r>
          </a:p>
          <a:p>
            <a:r>
              <a:rPr lang="pl-PL" dirty="0"/>
              <a:t>Jak zapisujemy i wykonujemy nasz kod ?</a:t>
            </a:r>
          </a:p>
          <a:p>
            <a:pPr marL="871200" lvl="1" indent="-457200">
              <a:buFont typeface="+mj-lt"/>
              <a:buAutoNum type="arabicPeriod"/>
            </a:pPr>
            <a:r>
              <a:rPr lang="pl-PL" dirty="0"/>
              <a:t>Używamy dowolnego edytora tekstowego:</a:t>
            </a:r>
          </a:p>
          <a:p>
            <a:pPr marL="1005750" lvl="2" indent="-285750"/>
            <a:r>
              <a:rPr lang="en-US" dirty="0">
                <a:hlinkClick r:id="rId2"/>
              </a:rPr>
              <a:t>https://en.wikipedia.org/wiki/Comparison_of_text_editors</a:t>
            </a:r>
            <a:endParaRPr lang="pl-PL" dirty="0"/>
          </a:p>
          <a:p>
            <a:pPr marL="756900" lvl="1" indent="-342900">
              <a:buFont typeface="+mj-lt"/>
              <a:buAutoNum type="arabicPeriod"/>
            </a:pPr>
            <a:r>
              <a:rPr lang="pl-PL" dirty="0"/>
              <a:t>Piszemy nasz kod</a:t>
            </a:r>
          </a:p>
          <a:p>
            <a:pPr marL="756900" lvl="1" indent="-342900">
              <a:buFont typeface="+mj-lt"/>
              <a:buAutoNum type="arabicPeriod"/>
            </a:pPr>
            <a:r>
              <a:rPr lang="pl-PL" dirty="0"/>
              <a:t>Zapisujemy nasz program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240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FB988C-31D8-4DFF-8758-9C38E340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I</a:t>
            </a:r>
            <a:r>
              <a:rPr lang="pl-PL" dirty="0"/>
              <a:t>ntegrated </a:t>
            </a:r>
            <a:r>
              <a:rPr lang="pl-PL" b="1" dirty="0"/>
              <a:t>d</a:t>
            </a:r>
            <a:r>
              <a:rPr lang="pl-PL" dirty="0"/>
              <a:t>evelopment </a:t>
            </a:r>
            <a:r>
              <a:rPr lang="pl-PL" b="1" dirty="0"/>
              <a:t>e</a:t>
            </a:r>
            <a:r>
              <a:rPr lang="pl-PL" dirty="0"/>
              <a:t>nvironment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8CA4D5-936B-4DF9-ACD5-0F86052A8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CLI nie umożliwia zapisywania naszego kodu.</a:t>
            </a:r>
          </a:p>
          <a:p>
            <a:r>
              <a:rPr lang="pl-PL" dirty="0"/>
              <a:t>Jak zapisujemy i wykonujemy nasz kod ?</a:t>
            </a:r>
          </a:p>
          <a:p>
            <a:pPr marL="871200" lvl="1" indent="-457200">
              <a:buFont typeface="+mj-lt"/>
              <a:buAutoNum type="arabicPeriod"/>
            </a:pPr>
            <a:r>
              <a:rPr lang="pl-PL" dirty="0"/>
              <a:t>Używamy dowolnego edytora tekstowego:</a:t>
            </a:r>
          </a:p>
          <a:p>
            <a:pPr marL="1005750" lvl="2" indent="-285750"/>
            <a:r>
              <a:rPr lang="en-US" dirty="0">
                <a:hlinkClick r:id="rId2"/>
              </a:rPr>
              <a:t>https://en.wikipedia.org/wiki/Comparison_of_text_editors</a:t>
            </a:r>
            <a:endParaRPr lang="pl-PL" dirty="0"/>
          </a:p>
          <a:p>
            <a:pPr marL="756900" lvl="1" indent="-342900">
              <a:buFont typeface="+mj-lt"/>
              <a:buAutoNum type="arabicPeriod"/>
            </a:pPr>
            <a:r>
              <a:rPr lang="pl-PL" dirty="0"/>
              <a:t>Piszemy nasz kod</a:t>
            </a:r>
          </a:p>
          <a:p>
            <a:pPr marL="756900" lvl="1" indent="-342900">
              <a:buFont typeface="+mj-lt"/>
              <a:buAutoNum type="arabicPeriod"/>
            </a:pPr>
            <a:r>
              <a:rPr lang="pl-PL" dirty="0"/>
              <a:t>Zapisujemy nasz program</a:t>
            </a:r>
          </a:p>
          <a:p>
            <a:pPr marL="756900" lvl="1" indent="-342900">
              <a:buFont typeface="+mj-lt"/>
              <a:buAutoNum type="arabicPeriod"/>
            </a:pPr>
            <a:r>
              <a:rPr lang="pl-PL" dirty="0"/>
              <a:t>Uruchamiamy nasz program z poziomu terminala.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974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FB988C-31D8-4DFF-8758-9C38E340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I</a:t>
            </a:r>
            <a:r>
              <a:rPr lang="pl-PL" dirty="0"/>
              <a:t>ntegrated </a:t>
            </a:r>
            <a:r>
              <a:rPr lang="pl-PL" b="1" dirty="0"/>
              <a:t>d</a:t>
            </a:r>
            <a:r>
              <a:rPr lang="pl-PL" dirty="0"/>
              <a:t>evelopment </a:t>
            </a:r>
            <a:r>
              <a:rPr lang="pl-PL" b="1" dirty="0"/>
              <a:t>e</a:t>
            </a:r>
            <a:r>
              <a:rPr lang="pl-PL" dirty="0"/>
              <a:t>nvironment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8CA4D5-936B-4DF9-ACD5-0F86052A8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Instnieją </a:t>
            </a:r>
            <a:r>
              <a:rPr lang="pl-PL" dirty="0"/>
              <a:t>programy, które integrują wszystkie te funkcje i dodają wiele ułatwień (sprawdzanie błędów, podświetlanie składni, obsługa bibliotek, …)</a:t>
            </a:r>
          </a:p>
        </p:txBody>
      </p:sp>
    </p:spTree>
    <p:extLst>
      <p:ext uri="{BB962C8B-B14F-4D97-AF65-F5344CB8AC3E}">
        <p14:creationId xmlns:p14="http://schemas.microsoft.com/office/powerpoint/2010/main" val="2722475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FB988C-31D8-4DFF-8758-9C38E340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I</a:t>
            </a:r>
            <a:r>
              <a:rPr lang="pl-PL" dirty="0"/>
              <a:t>ntegrated </a:t>
            </a:r>
            <a:r>
              <a:rPr lang="pl-PL" b="1" dirty="0"/>
              <a:t>d</a:t>
            </a:r>
            <a:r>
              <a:rPr lang="pl-PL" dirty="0"/>
              <a:t>evelopment </a:t>
            </a:r>
            <a:r>
              <a:rPr lang="pl-PL" b="1" dirty="0"/>
              <a:t>e</a:t>
            </a:r>
            <a:r>
              <a:rPr lang="pl-PL" dirty="0"/>
              <a:t>nvironment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8CA4D5-936B-4DF9-ACD5-0F86052A8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Istnieją programy, które integrują wszystkie te funkcje i dodają wiele ułatwień (sprawdzanie błędów, podświetlanie składni, obsługa bibliotek, …)</a:t>
            </a:r>
          </a:p>
          <a:p>
            <a:r>
              <a:rPr lang="pl-PL" dirty="0"/>
              <a:t>IDE – </a:t>
            </a:r>
            <a:r>
              <a:rPr lang="pl-PL" b="1" dirty="0"/>
              <a:t>I</a:t>
            </a:r>
            <a:r>
              <a:rPr lang="pl-PL" dirty="0"/>
              <a:t>ntegrated </a:t>
            </a:r>
            <a:r>
              <a:rPr lang="pl-PL" b="1" dirty="0"/>
              <a:t>d</a:t>
            </a:r>
            <a:r>
              <a:rPr lang="pl-PL" dirty="0"/>
              <a:t>evelopment </a:t>
            </a:r>
            <a:r>
              <a:rPr lang="pl-PL" b="1" dirty="0"/>
              <a:t>e</a:t>
            </a:r>
            <a:r>
              <a:rPr lang="pl-PL" dirty="0"/>
              <a:t>nvironment (zintegrowane środowisko programistyczne)</a:t>
            </a:r>
          </a:p>
          <a:p>
            <a:pPr lvl="1"/>
            <a:r>
              <a:rPr lang="en-US" dirty="0">
                <a:hlinkClick r:id="rId2"/>
              </a:rPr>
              <a:t>https://en.wikipedia.org/wiki/Comparison_of_integrated_development_environments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753284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FB988C-31D8-4DFF-8758-9C38E340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I</a:t>
            </a:r>
            <a:r>
              <a:rPr lang="pl-PL" dirty="0"/>
              <a:t>ntegrated </a:t>
            </a:r>
            <a:r>
              <a:rPr lang="pl-PL" b="1" dirty="0"/>
              <a:t>d</a:t>
            </a:r>
            <a:r>
              <a:rPr lang="pl-PL" dirty="0"/>
              <a:t>evelopment </a:t>
            </a:r>
            <a:r>
              <a:rPr lang="pl-PL" b="1" dirty="0"/>
              <a:t>e</a:t>
            </a:r>
            <a:r>
              <a:rPr lang="pl-PL" dirty="0"/>
              <a:t>nvironment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8CA4D5-936B-4DF9-ACD5-0F86052A8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Istnieją programy, które integrują wszystkie te funkcje i dodają wiele ułatwień (sprawdzanie błędów, podświetlanie składni, obsługa bibliotek, …)</a:t>
            </a:r>
          </a:p>
          <a:p>
            <a:r>
              <a:rPr lang="pl-PL" dirty="0"/>
              <a:t>IDE – </a:t>
            </a:r>
            <a:r>
              <a:rPr lang="pl-PL" b="1" dirty="0"/>
              <a:t>I</a:t>
            </a:r>
            <a:r>
              <a:rPr lang="pl-PL" dirty="0"/>
              <a:t>ntegrated </a:t>
            </a:r>
            <a:r>
              <a:rPr lang="pl-PL" b="1" dirty="0"/>
              <a:t>d</a:t>
            </a:r>
            <a:r>
              <a:rPr lang="pl-PL" dirty="0"/>
              <a:t>evelopment </a:t>
            </a:r>
            <a:r>
              <a:rPr lang="pl-PL" b="1" dirty="0"/>
              <a:t>e</a:t>
            </a:r>
            <a:r>
              <a:rPr lang="pl-PL" dirty="0"/>
              <a:t>nvironment (zintegrowane środowisko programistyczne)</a:t>
            </a:r>
          </a:p>
          <a:p>
            <a:pPr lvl="1"/>
            <a:r>
              <a:rPr lang="en-US" dirty="0">
                <a:hlinkClick r:id="rId2"/>
              </a:rPr>
              <a:t>https://en.wikipedia.org/wiki/Comparison_of_integrated_development_environments</a:t>
            </a:r>
            <a:endParaRPr lang="pl-PL" dirty="0"/>
          </a:p>
          <a:p>
            <a:r>
              <a:rPr lang="pl-PL" dirty="0"/>
              <a:t>My będziemy używać programu PyCharm</a:t>
            </a:r>
          </a:p>
        </p:txBody>
      </p:sp>
    </p:spTree>
    <p:extLst>
      <p:ext uri="{BB962C8B-B14F-4D97-AF65-F5344CB8AC3E}">
        <p14:creationId xmlns:p14="http://schemas.microsoft.com/office/powerpoint/2010/main" val="311272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DA11F1-7876-4729-A049-9BDEA389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na dzisiaj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EE303-3000-4AA4-98A7-DBF73C362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37814"/>
            <a:ext cx="10353762" cy="3714749"/>
          </a:xfrm>
        </p:spPr>
        <p:txBody>
          <a:bodyPr/>
          <a:lstStyle/>
          <a:p>
            <a:r>
              <a:rPr lang="pl-PL" dirty="0"/>
              <a:t>Interfejs linii poleceń (CLI)</a:t>
            </a:r>
          </a:p>
          <a:p>
            <a:r>
              <a:rPr lang="pl-PL" dirty="0"/>
              <a:t>Zintegrowane środowisko programistyczne (IDE)</a:t>
            </a:r>
          </a:p>
          <a:p>
            <a:r>
              <a:rPr lang="pl-PL" dirty="0"/>
              <a:t>Wstęp do języka Python</a:t>
            </a:r>
          </a:p>
        </p:txBody>
      </p:sp>
    </p:spTree>
    <p:extLst>
      <p:ext uri="{BB962C8B-B14F-4D97-AF65-F5344CB8AC3E}">
        <p14:creationId xmlns:p14="http://schemas.microsoft.com/office/powerpoint/2010/main" val="7967162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FB988C-31D8-4DFF-8758-9C38E340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/>
              <a:t>I</a:t>
            </a:r>
            <a:r>
              <a:rPr lang="pl-PL" dirty="0"/>
              <a:t>ntegrated </a:t>
            </a:r>
            <a:r>
              <a:rPr lang="pl-PL" b="1" dirty="0"/>
              <a:t>d</a:t>
            </a:r>
            <a:r>
              <a:rPr lang="pl-PL" dirty="0"/>
              <a:t>evelopment </a:t>
            </a:r>
            <a:r>
              <a:rPr lang="pl-PL" b="1" dirty="0"/>
              <a:t>e</a:t>
            </a:r>
            <a:r>
              <a:rPr lang="pl-PL" dirty="0"/>
              <a:t>nvironment – ćwiczenie 1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8CA4D5-936B-4DF9-ACD5-0F86052A8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l-PL" dirty="0"/>
              <a:t>Napisz program, który:</a:t>
            </a:r>
          </a:p>
          <a:p>
            <a:pPr marL="494100" indent="-457200">
              <a:buFont typeface="+mj-lt"/>
              <a:buAutoNum type="arabicPeriod"/>
            </a:pPr>
            <a:r>
              <a:rPr lang="pl-PL" dirty="0"/>
              <a:t>wypisuje na ekranie napis: Dzisiaj jest sobota</a:t>
            </a:r>
          </a:p>
          <a:p>
            <a:pPr marL="494100" indent="-457200">
              <a:buFont typeface="+mj-lt"/>
              <a:buAutoNum type="arabicPeriod"/>
            </a:pPr>
            <a:r>
              <a:rPr lang="pl-PL" dirty="0"/>
              <a:t>niech Twój program wypisuje dodatkowy komunikat: Jutro będzie niedziela</a:t>
            </a:r>
          </a:p>
          <a:p>
            <a:pPr marL="494100" indent="-457200">
              <a:buFont typeface="+mj-lt"/>
              <a:buAutoNum type="arabicPeriod"/>
            </a:pPr>
            <a:r>
              <a:rPr lang="pl-PL" dirty="0"/>
              <a:t>dodaj na początku jednej z linii symbol # (czy coś się zmieniło ?)</a:t>
            </a:r>
          </a:p>
          <a:p>
            <a:pPr marL="3690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922369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00B5B3-C176-4F7C-970C-B4549609DC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21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EBC9592-779D-4BEE-A24B-968C8E00C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2997" y="1673524"/>
            <a:ext cx="3602038" cy="2420504"/>
          </a:xfrm>
        </p:spPr>
        <p:txBody>
          <a:bodyPr anchor="ctr">
            <a:normAutofit/>
          </a:bodyPr>
          <a:lstStyle/>
          <a:p>
            <a:r>
              <a:rPr lang="pl-PL" sz="4000" dirty="0"/>
              <a:t>Wstęp do programowania</a:t>
            </a:r>
            <a:endParaRPr lang="en-US" sz="40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DF3C909-9C57-4865-AD2B-372D146EA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224269"/>
            <a:ext cx="3485072" cy="960207"/>
          </a:xfrm>
        </p:spPr>
        <p:txBody>
          <a:bodyPr>
            <a:normAutofit/>
          </a:bodyPr>
          <a:lstStyle/>
          <a:p>
            <a:pPr algn="l"/>
            <a:r>
              <a:rPr lang="pl-PL" dirty="0">
                <a:solidFill>
                  <a:srgbClr val="2599B2"/>
                </a:solidFill>
              </a:rPr>
              <a:t>Wstęp do języka Python</a:t>
            </a:r>
            <a:endParaRPr lang="en-US" dirty="0">
              <a:solidFill>
                <a:srgbClr val="2599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5167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FB988C-31D8-4DFF-8758-9C38E340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python – interpreter Python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8CA4D5-936B-4DF9-ACD5-0F86052A8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pl-PL" dirty="0"/>
              <a:t>Dwa tryby pracy interpretera:</a:t>
            </a:r>
          </a:p>
          <a:p>
            <a:pPr marL="494100" indent="-457200">
              <a:buFont typeface="+mj-lt"/>
              <a:buAutoNum type="arabicPeriod"/>
            </a:pPr>
            <a:r>
              <a:rPr lang="pl-PL" dirty="0"/>
              <a:t>Skryptowy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Zapisz kod w skrypcie (pliku)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Wykonaj w terminalu polecenie:</a:t>
            </a:r>
          </a:p>
          <a:p>
            <a:pPr marL="810000" lvl="2" indent="0">
              <a:buNone/>
            </a:pPr>
            <a:r>
              <a:rPr lang="pl-PL" dirty="0"/>
              <a:t>python &lt;nazwa_skryptu&gt;</a:t>
            </a:r>
          </a:p>
          <a:p>
            <a:pPr marL="494100" indent="-457200">
              <a:buFont typeface="+mj-lt"/>
              <a:buAutoNum type="arabicPeriod"/>
            </a:pPr>
            <a:r>
              <a:rPr lang="pl-PL" dirty="0"/>
              <a:t>Natychmiastowy (interaktywny) aka REPL: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dirty="0"/>
              <a:t>R</a:t>
            </a:r>
            <a:r>
              <a:rPr lang="pl-PL" dirty="0"/>
              <a:t>ead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dirty="0"/>
              <a:t>E</a:t>
            </a:r>
            <a:r>
              <a:rPr lang="pl-PL" dirty="0"/>
              <a:t>valuate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dirty="0"/>
              <a:t>P</a:t>
            </a:r>
            <a:r>
              <a:rPr lang="pl-PL" dirty="0"/>
              <a:t>rint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dirty="0"/>
              <a:t>L</a:t>
            </a:r>
            <a:r>
              <a:rPr lang="pl-PL" dirty="0"/>
              <a:t>oop</a:t>
            </a:r>
          </a:p>
        </p:txBody>
      </p:sp>
    </p:spTree>
    <p:extLst>
      <p:ext uri="{BB962C8B-B14F-4D97-AF65-F5344CB8AC3E}">
        <p14:creationId xmlns:p14="http://schemas.microsoft.com/office/powerpoint/2010/main" val="9892830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FB988C-31D8-4DFF-8758-9C38E340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Ćwiczenie 1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8CA4D5-936B-4DF9-ACD5-0F86052A8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l-PL" dirty="0"/>
              <a:t>Napisz skrypt, który dla danego promienia wyświetli wartość pola koła o takim promieniu.</a:t>
            </a:r>
          </a:p>
        </p:txBody>
      </p:sp>
    </p:spTree>
    <p:extLst>
      <p:ext uri="{BB962C8B-B14F-4D97-AF65-F5344CB8AC3E}">
        <p14:creationId xmlns:p14="http://schemas.microsoft.com/office/powerpoint/2010/main" val="21860554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FB988C-31D8-4DFF-8758-9C38E340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Ćwiczenie 1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8CA4D5-936B-4DF9-ACD5-0F86052A8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pl-PL" dirty="0"/>
              <a:t>Napisz skrypt, który dla danego promienia wyświetli wartość pola koła o takim promieniu.</a:t>
            </a:r>
          </a:p>
          <a:p>
            <a:pPr marL="36900" indent="0">
              <a:buNone/>
            </a:pPr>
            <a:endParaRPr lang="pl-PL" dirty="0"/>
          </a:p>
          <a:p>
            <a:pPr marL="36900" indent="0">
              <a:buNone/>
            </a:pPr>
            <a:r>
              <a:rPr lang="en-US" altLang="en-US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Script computes area of the circle with the given radius r.</a:t>
            </a:r>
            <a:br>
              <a:rPr lang="en-US" altLang="en-US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altLang="en-US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altLang="en-US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math </a:t>
            </a:r>
            <a:r>
              <a:rPr lang="en-US" altLang="en-US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altLang="en-US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pi</a:t>
            </a:r>
            <a:br>
              <a:rPr lang="en-US" altLang="en-US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lang="en-US" altLang="en-US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lang="en-US" altLang="en-US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raw_r = </a:t>
            </a:r>
            <a:r>
              <a:rPr lang="en-US" altLang="en-US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en-US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"Proszę, podaj mi promień koła: "</a:t>
            </a:r>
            <a:r>
              <a:rPr lang="en-US" altLang="en-US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en-US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lang="en-US" altLang="en-US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 = </a:t>
            </a:r>
            <a:r>
              <a:rPr lang="en-US" altLang="en-US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en-US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(raw_r)</a:t>
            </a:r>
            <a:br>
              <a:rPr lang="en-US" altLang="en-US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lang="en-US" altLang="en-US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lang="en-US" altLang="en-US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area = pi * r**</a:t>
            </a:r>
            <a:r>
              <a:rPr lang="en-US" altLang="en-US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br>
              <a:rPr lang="en-US" altLang="en-US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lang="en-US" altLang="en-US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rounded_area = </a:t>
            </a:r>
            <a:r>
              <a:rPr lang="en-US" altLang="en-US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altLang="en-US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(area</a:t>
            </a:r>
            <a:r>
              <a:rPr lang="en-US" altLang="en-US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en-US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en-US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en-US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lang="en-US" altLang="en-US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en-US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"Pole koła wynosi:"</a:t>
            </a:r>
            <a:r>
              <a:rPr lang="en-US" altLang="en-US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en-US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rounded_area</a:t>
            </a:r>
            <a:r>
              <a:rPr lang="en-US" altLang="en-US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en-US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sep</a:t>
            </a:r>
            <a:r>
              <a:rPr lang="en-US" altLang="en-US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en-US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en-US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en-US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en-US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en-US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en-US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24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690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294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DA11F1-7876-4729-A049-9BDEA389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na dzisiaj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EE303-3000-4AA4-98A7-DBF73C362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37814"/>
            <a:ext cx="10353762" cy="3714749"/>
          </a:xfrm>
        </p:spPr>
        <p:txBody>
          <a:bodyPr/>
          <a:lstStyle/>
          <a:p>
            <a:r>
              <a:rPr lang="pl-PL" dirty="0"/>
              <a:t>Interfejs linii poleceń (CLI)</a:t>
            </a:r>
          </a:p>
          <a:p>
            <a:r>
              <a:rPr lang="pl-PL" dirty="0"/>
              <a:t>Zintegrowane środowisko programistyczne (IDE)</a:t>
            </a:r>
          </a:p>
          <a:p>
            <a:r>
              <a:rPr lang="pl-PL" dirty="0"/>
              <a:t>Wstęp do języka Python</a:t>
            </a:r>
          </a:p>
          <a:p>
            <a:r>
              <a:rPr lang="pl-PL" dirty="0"/>
              <a:t>Ogólny obraz informatyki (CS)</a:t>
            </a:r>
          </a:p>
        </p:txBody>
      </p:sp>
    </p:spTree>
    <p:extLst>
      <p:ext uri="{BB962C8B-B14F-4D97-AF65-F5344CB8AC3E}">
        <p14:creationId xmlns:p14="http://schemas.microsoft.com/office/powerpoint/2010/main" val="242771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00B5B3-C176-4F7C-970C-B4549609DC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21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EBC9592-779D-4BEE-A24B-968C8E00C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2997" y="1673524"/>
            <a:ext cx="3602038" cy="2420504"/>
          </a:xfrm>
        </p:spPr>
        <p:txBody>
          <a:bodyPr anchor="ctr">
            <a:normAutofit/>
          </a:bodyPr>
          <a:lstStyle/>
          <a:p>
            <a:r>
              <a:rPr lang="pl-PL" sz="4000" dirty="0"/>
              <a:t>Wstęp do programowania</a:t>
            </a:r>
            <a:endParaRPr lang="en-US" sz="40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DF3C909-9C57-4865-AD2B-372D146EA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pl-PL" dirty="0">
                <a:solidFill>
                  <a:srgbClr val="2599B2"/>
                </a:solidFill>
              </a:rPr>
              <a:t>Interfejs linii poleceń</a:t>
            </a:r>
            <a:endParaRPr lang="en-US" dirty="0">
              <a:solidFill>
                <a:srgbClr val="2599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859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2A8724-59C1-4EF4-8593-31C371CF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 linii poleceń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AEEC34-7F88-4634-9046-3FD26A2A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714749"/>
          </a:xfrm>
        </p:spPr>
        <p:txBody>
          <a:bodyPr/>
          <a:lstStyle/>
          <a:p>
            <a:r>
              <a:rPr lang="pl-PL" dirty="0"/>
              <a:t>Co to jest interfejs (interface) ?</a:t>
            </a:r>
          </a:p>
        </p:txBody>
      </p:sp>
    </p:spTree>
    <p:extLst>
      <p:ext uri="{BB962C8B-B14F-4D97-AF65-F5344CB8AC3E}">
        <p14:creationId xmlns:p14="http://schemas.microsoft.com/office/powerpoint/2010/main" val="4002778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2A8724-59C1-4EF4-8593-31C371CF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 linii poleceń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AEEC34-7F88-4634-9046-3FD26A2A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714749"/>
          </a:xfrm>
        </p:spPr>
        <p:txBody>
          <a:bodyPr/>
          <a:lstStyle/>
          <a:p>
            <a:r>
              <a:rPr lang="pl-PL" dirty="0"/>
              <a:t>Co to jest interfejs (interface) ?</a:t>
            </a:r>
          </a:p>
          <a:p>
            <a:r>
              <a:rPr lang="pl-PL" dirty="0"/>
              <a:t>Dwa podstawowe typy interfejsów w informatyce:</a:t>
            </a:r>
          </a:p>
          <a:p>
            <a:pPr lvl="1"/>
            <a:r>
              <a:rPr lang="pl-PL" b="1" dirty="0"/>
              <a:t>GUI</a:t>
            </a:r>
            <a:r>
              <a:rPr lang="pl-PL" dirty="0"/>
              <a:t> - </a:t>
            </a:r>
            <a:r>
              <a:rPr lang="pl-PL" b="1" dirty="0"/>
              <a:t>G</a:t>
            </a:r>
            <a:r>
              <a:rPr lang="pl-PL" dirty="0"/>
              <a:t>raphical </a:t>
            </a:r>
            <a:r>
              <a:rPr lang="pl-PL" b="1" dirty="0"/>
              <a:t>U</a:t>
            </a:r>
            <a:r>
              <a:rPr lang="pl-PL" dirty="0"/>
              <a:t>ser </a:t>
            </a:r>
            <a:r>
              <a:rPr lang="pl-PL" b="1" dirty="0"/>
              <a:t>I</a:t>
            </a:r>
            <a:r>
              <a:rPr lang="pl-PL" dirty="0"/>
              <a:t>nterface (Graficzny interfejs użytkownika)</a:t>
            </a:r>
          </a:p>
        </p:txBody>
      </p:sp>
    </p:spTree>
    <p:extLst>
      <p:ext uri="{BB962C8B-B14F-4D97-AF65-F5344CB8AC3E}">
        <p14:creationId xmlns:p14="http://schemas.microsoft.com/office/powerpoint/2010/main" val="473288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243441"/>
      </a:dk2>
      <a:lt2>
        <a:srgbClr val="E2E8E3"/>
      </a:lt2>
      <a:accent1>
        <a:srgbClr val="E729CF"/>
      </a:accent1>
      <a:accent2>
        <a:srgbClr val="9D17D5"/>
      </a:accent2>
      <a:accent3>
        <a:srgbClr val="6A37E8"/>
      </a:accent3>
      <a:accent4>
        <a:srgbClr val="394EDB"/>
      </a:accent4>
      <a:accent5>
        <a:srgbClr val="2990E7"/>
      </a:accent5>
      <a:accent6>
        <a:srgbClr val="14B5BC"/>
      </a:accent6>
      <a:hlink>
        <a:srgbClr val="4F7BC4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1391</Words>
  <Application>Microsoft Office PowerPoint</Application>
  <PresentationFormat>Panoramiczny</PresentationFormat>
  <Paragraphs>231</Paragraphs>
  <Slides>54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54</vt:i4>
      </vt:variant>
    </vt:vector>
  </HeadingPairs>
  <TitlesOfParts>
    <vt:vector size="59" baseType="lpstr">
      <vt:lpstr>Arial</vt:lpstr>
      <vt:lpstr>Calisto MT</vt:lpstr>
      <vt:lpstr>Consolas</vt:lpstr>
      <vt:lpstr>Wingdings 2</vt:lpstr>
      <vt:lpstr>SlateVTI</vt:lpstr>
      <vt:lpstr>Wstęp do programowania w języku Python</vt:lpstr>
      <vt:lpstr>Plan na dzisiaj</vt:lpstr>
      <vt:lpstr>Plan na dzisiaj</vt:lpstr>
      <vt:lpstr>Plan na dzisiaj</vt:lpstr>
      <vt:lpstr>Plan na dzisiaj</vt:lpstr>
      <vt:lpstr>Plan na dzisiaj</vt:lpstr>
      <vt:lpstr>Wstęp do programowania</vt:lpstr>
      <vt:lpstr>Interfejs linii poleceń</vt:lpstr>
      <vt:lpstr>Interfejs linii poleceń</vt:lpstr>
      <vt:lpstr>Interfejs linii poleceń</vt:lpstr>
      <vt:lpstr>Interfejs linii poleceń</vt:lpstr>
      <vt:lpstr>Interfejs linii poleceń</vt:lpstr>
      <vt:lpstr>Command line interface - polecenie cd</vt:lpstr>
      <vt:lpstr>Command line interface - polecenie cd</vt:lpstr>
      <vt:lpstr>Command line interface - polecenie cd</vt:lpstr>
      <vt:lpstr>Command line interface - polecenie cd</vt:lpstr>
      <vt:lpstr>Command line interface - polecenie cd</vt:lpstr>
      <vt:lpstr>Command line interface - polecenie cd</vt:lpstr>
      <vt:lpstr>Command line interface - polecenie cd</vt:lpstr>
      <vt:lpstr>Command line interface - polecenie cd</vt:lpstr>
      <vt:lpstr>Command line interface - polecenie mkdir</vt:lpstr>
      <vt:lpstr>Command line interface - polecenie mkdir</vt:lpstr>
      <vt:lpstr>Command line interface - polecenie mkdir</vt:lpstr>
      <vt:lpstr>Command line interface - polecenie mkdir</vt:lpstr>
      <vt:lpstr>Command line interface - polecenie mkdir</vt:lpstr>
      <vt:lpstr>Command line interface - polecenie mkdir</vt:lpstr>
      <vt:lpstr>Command line interface – polecenie cd (revealed)</vt:lpstr>
      <vt:lpstr>Command line interface – polecenie cd (revealed)</vt:lpstr>
      <vt:lpstr>Command line interface – polecenie cd (revealed)</vt:lpstr>
      <vt:lpstr>Command line interface – ćwiczenie 1</vt:lpstr>
      <vt:lpstr>Command line interface – polecenie dir</vt:lpstr>
      <vt:lpstr>Command line interface – polecenie dir</vt:lpstr>
      <vt:lpstr>Command line interface – polecenie dir</vt:lpstr>
      <vt:lpstr>Command line interface – polecenie dir</vt:lpstr>
      <vt:lpstr>Command line interface – ćwiczenie 2</vt:lpstr>
      <vt:lpstr>Command line interface – polecenie help i exit</vt:lpstr>
      <vt:lpstr>Command line interface – polecenie help i exit</vt:lpstr>
      <vt:lpstr>Command line interface</vt:lpstr>
      <vt:lpstr>Command line interface</vt:lpstr>
      <vt:lpstr>Wstęp do programowania</vt:lpstr>
      <vt:lpstr>Integrated development environment</vt:lpstr>
      <vt:lpstr>Integrated development environment</vt:lpstr>
      <vt:lpstr>Integrated development environment</vt:lpstr>
      <vt:lpstr>Integrated development environment</vt:lpstr>
      <vt:lpstr>Integrated development environment</vt:lpstr>
      <vt:lpstr>Integrated development environment</vt:lpstr>
      <vt:lpstr>Integrated development environment</vt:lpstr>
      <vt:lpstr>Integrated development environment</vt:lpstr>
      <vt:lpstr>Integrated development environment</vt:lpstr>
      <vt:lpstr>Integrated development environment – ćwiczenie 1</vt:lpstr>
      <vt:lpstr>Wstęp do programowania</vt:lpstr>
      <vt:lpstr>python – interpreter Python</vt:lpstr>
      <vt:lpstr>Ćwiczenie 1</vt:lpstr>
      <vt:lpstr>Ćwiczenie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wstęp do programowania</dc:title>
  <dc:creator>Anna Chabuda</dc:creator>
  <cp:lastModifiedBy>Anna Chabuda</cp:lastModifiedBy>
  <cp:revision>26</cp:revision>
  <dcterms:created xsi:type="dcterms:W3CDTF">2019-09-07T01:57:30Z</dcterms:created>
  <dcterms:modified xsi:type="dcterms:W3CDTF">2019-09-08T05:46:14Z</dcterms:modified>
</cp:coreProperties>
</file>