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2" r:id="rId3"/>
    <p:sldId id="263" r:id="rId4"/>
    <p:sldId id="264" r:id="rId5"/>
    <p:sldId id="265" r:id="rId6"/>
    <p:sldId id="261" r:id="rId7"/>
    <p:sldId id="258" r:id="rId8"/>
    <p:sldId id="260" r:id="rId9"/>
    <p:sldId id="259" r:id="rId10"/>
    <p:sldId id="266" r:id="rId11"/>
    <p:sldId id="267" r:id="rId12"/>
    <p:sldId id="268" r:id="rId13"/>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E3F834-C57D-4CE0-994E-050ADCE37023}" type="datetimeFigureOut">
              <a:rPr lang="pl-PL" smtClean="0"/>
              <a:pPr/>
              <a:t>12.01.2018</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2B4638-310C-427E-BCB1-4A8A65F3AAF3}"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Prostokąt z rogami zaokrąglonymi po przekątnej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ytuł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pl-PL"/>
              <a:t>Kliknij, aby edytować styl</a:t>
            </a:r>
            <a:endParaRPr kumimoji="0" lang="en-US"/>
          </a:p>
        </p:txBody>
      </p:sp>
      <p:sp>
        <p:nvSpPr>
          <p:cNvPr id="9" name="Podtytuł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l-PL"/>
              <a:t>Kliknij, aby edytować styl wzorca podtytułu</a:t>
            </a:r>
            <a:endParaRPr kumimoji="0" lang="en-US"/>
          </a:p>
        </p:txBody>
      </p:sp>
      <p:sp>
        <p:nvSpPr>
          <p:cNvPr id="10" name="Symbol zastępczy daty 9"/>
          <p:cNvSpPr>
            <a:spLocks noGrp="1"/>
          </p:cNvSpPr>
          <p:nvPr>
            <p:ph type="dt" sz="half" idx="10"/>
          </p:nvPr>
        </p:nvSpPr>
        <p:spPr>
          <a:xfrm>
            <a:off x="5562600" y="6509004"/>
            <a:ext cx="3002280" cy="274320"/>
          </a:xfrm>
        </p:spPr>
        <p:txBody>
          <a:bodyPr vert="horz" rtlCol="0"/>
          <a:lstStyle/>
          <a:p>
            <a:fld id="{66221E02-25CB-4963-84BC-0813985E7D90}" type="datetimeFigureOut">
              <a:rPr lang="pl-PL" smtClean="0"/>
              <a:pPr/>
              <a:t>12.01.2018</a:t>
            </a:fld>
            <a:endParaRPr lang="pl-PL"/>
          </a:p>
        </p:txBody>
      </p:sp>
      <p:sp>
        <p:nvSpPr>
          <p:cNvPr id="11" name="Symbol zastępczy numeru slajdu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89B7C76-EFF2-4CD8-A475-4750F11B4BC6}" type="slidenum">
              <a:rPr lang="pl-PL" smtClean="0"/>
              <a:pPr/>
              <a:t>‹#›</a:t>
            </a:fld>
            <a:endParaRPr lang="pl-PL"/>
          </a:p>
        </p:txBody>
      </p:sp>
      <p:sp>
        <p:nvSpPr>
          <p:cNvPr id="12" name="Symbol zastępczy stopki 11"/>
          <p:cNvSpPr>
            <a:spLocks noGrp="1"/>
          </p:cNvSpPr>
          <p:nvPr>
            <p:ph type="ftr" sz="quarter" idx="12"/>
          </p:nvPr>
        </p:nvSpPr>
        <p:spPr>
          <a:xfrm>
            <a:off x="1600200" y="6509004"/>
            <a:ext cx="3907464" cy="274320"/>
          </a:xfrm>
        </p:spPr>
        <p:txBody>
          <a:bodyPr vert="horz" rtlCol="0"/>
          <a:lstStyle/>
          <a:p>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4" name="Symbol zastępczy daty 3"/>
          <p:cNvSpPr>
            <a:spLocks noGrp="1"/>
          </p:cNvSpPr>
          <p:nvPr>
            <p:ph type="dt" sz="half" idx="10"/>
          </p:nvPr>
        </p:nvSpPr>
        <p:spPr/>
        <p:txBody>
          <a:bodyPr/>
          <a:lstStyle/>
          <a:p>
            <a:fld id="{66221E02-25CB-4963-84BC-0813985E7D90}" type="datetimeFigureOut">
              <a:rPr lang="pl-PL" smtClean="0"/>
              <a:pPr/>
              <a:t>12.01.2018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lvl1pPr algn="l">
              <a:defRPr/>
            </a:lvl1pPr>
            <a:extLst/>
          </a:lstStyle>
          <a:p>
            <a:r>
              <a:rPr kumimoji="0" lang="pl-PL"/>
              <a:t>Kliknij, aby edytować styl</a:t>
            </a:r>
            <a:endParaRPr kumimoji="0" lang="en-US"/>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4" name="Symbol zastępczy daty 3"/>
          <p:cNvSpPr>
            <a:spLocks noGrp="1"/>
          </p:cNvSpPr>
          <p:nvPr>
            <p:ph type="dt" sz="half" idx="10"/>
          </p:nvPr>
        </p:nvSpPr>
        <p:spPr/>
        <p:txBody>
          <a:bodyPr/>
          <a:lstStyle/>
          <a:p>
            <a:fld id="{66221E02-25CB-4963-84BC-0813985E7D90}" type="datetimeFigureOut">
              <a:rPr lang="pl-PL" smtClean="0"/>
              <a:pPr/>
              <a:t>12.01.2018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7" name="Prostokąt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ytuł 1"/>
          <p:cNvSpPr>
            <a:spLocks noGrp="1"/>
          </p:cNvSpPr>
          <p:nvPr>
            <p:ph type="title"/>
          </p:nvPr>
        </p:nvSpPr>
        <p:spPr/>
        <p:txBody>
          <a:bodyPr/>
          <a:lstStyle/>
          <a:p>
            <a:r>
              <a:rPr kumimoji="0" lang="pl-PL"/>
              <a:t>Kliknij, aby edytować styl</a:t>
            </a:r>
            <a:endParaRPr kumimoji="0" lang="en-US"/>
          </a:p>
        </p:txBody>
      </p:sp>
      <p:sp>
        <p:nvSpPr>
          <p:cNvPr id="3" name="Symbol zastępczy zawartości 2"/>
          <p:cNvSpPr>
            <a:spLocks noGrp="1"/>
          </p:cNvSpPr>
          <p:nvPr>
            <p:ph idx="1"/>
          </p:nvPr>
        </p:nvSpPr>
        <p:spPr/>
        <p:txBody>
          <a:bodyPr/>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4" name="Symbol zastępczy daty 3"/>
          <p:cNvSpPr>
            <a:spLocks noGrp="1"/>
          </p:cNvSpPr>
          <p:nvPr>
            <p:ph type="dt" sz="half" idx="10"/>
          </p:nvPr>
        </p:nvSpPr>
        <p:spPr/>
        <p:txBody>
          <a:bodyPr/>
          <a:lstStyle/>
          <a:p>
            <a:fld id="{66221E02-25CB-4963-84BC-0813985E7D90}" type="datetimeFigureOut">
              <a:rPr lang="pl-PL" smtClean="0"/>
              <a:pPr/>
              <a:t>12.01.2018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1">
        <a:schemeClr val="bg2"/>
      </p:bgRef>
    </p:bg>
    <p:spTree>
      <p:nvGrpSpPr>
        <p:cNvPr id="1" name=""/>
        <p:cNvGrpSpPr/>
        <p:nvPr/>
      </p:nvGrpSpPr>
      <p:grpSpPr>
        <a:xfrm>
          <a:off x="0" y="0"/>
          <a:ext cx="0" cy="0"/>
          <a:chOff x="0" y="0"/>
          <a:chExt cx="0" cy="0"/>
        </a:xfrm>
      </p:grpSpPr>
      <p:sp>
        <p:nvSpPr>
          <p:cNvPr id="7" name="Prostokąt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ytuł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pl-PL"/>
              <a:t>Kliknij, aby edytować styl</a:t>
            </a:r>
            <a:endParaRPr kumimoji="0" lang="en-US"/>
          </a:p>
        </p:txBody>
      </p:sp>
      <p:sp>
        <p:nvSpPr>
          <p:cNvPr id="3" name="Symbol zastępczy tekstu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l-PL"/>
              <a:t>Kliknij, aby edytować style wzorca tekstu</a:t>
            </a:r>
          </a:p>
        </p:txBody>
      </p:sp>
      <p:sp>
        <p:nvSpPr>
          <p:cNvPr id="8" name="Symbol zastępczy daty 7"/>
          <p:cNvSpPr>
            <a:spLocks noGrp="1"/>
          </p:cNvSpPr>
          <p:nvPr>
            <p:ph type="dt" sz="half" idx="10"/>
          </p:nvPr>
        </p:nvSpPr>
        <p:spPr>
          <a:xfrm>
            <a:off x="5562600" y="6513670"/>
            <a:ext cx="3002280" cy="274320"/>
          </a:xfrm>
        </p:spPr>
        <p:txBody>
          <a:bodyPr vert="horz" rtlCol="0"/>
          <a:lstStyle/>
          <a:p>
            <a:fld id="{66221E02-25CB-4963-84BC-0813985E7D90}" type="datetimeFigureOut">
              <a:rPr lang="pl-PL" smtClean="0"/>
              <a:pPr/>
              <a:t>12.01.2018</a:t>
            </a:fld>
            <a:endParaRPr lang="pl-PL"/>
          </a:p>
        </p:txBody>
      </p:sp>
      <p:sp>
        <p:nvSpPr>
          <p:cNvPr id="9" name="Symbol zastępczy numeru slajdu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89B7C76-EFF2-4CD8-A475-4750F11B4BC6}" type="slidenum">
              <a:rPr lang="pl-PL" smtClean="0"/>
              <a:pPr/>
              <a:t>‹#›</a:t>
            </a:fld>
            <a:endParaRPr lang="pl-PL"/>
          </a:p>
        </p:txBody>
      </p:sp>
      <p:sp>
        <p:nvSpPr>
          <p:cNvPr id="10" name="Symbol zastępczy stopki 9"/>
          <p:cNvSpPr>
            <a:spLocks noGrp="1"/>
          </p:cNvSpPr>
          <p:nvPr>
            <p:ph type="ftr" sz="quarter" idx="12"/>
          </p:nvPr>
        </p:nvSpPr>
        <p:spPr>
          <a:xfrm>
            <a:off x="1600200" y="6513670"/>
            <a:ext cx="3907464" cy="274320"/>
          </a:xfrm>
        </p:spPr>
        <p:txBody>
          <a:bodyPr vert="horz" rtlCol="0"/>
          <a:lstStyle/>
          <a:p>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a:t>Kliknij, aby edytować styl</a:t>
            </a:r>
            <a:endParaRPr kumimoji="0" lang="en-US"/>
          </a:p>
        </p:txBody>
      </p:sp>
      <p:sp>
        <p:nvSpPr>
          <p:cNvPr id="3" name="Symbol zastępczy zawartości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4" name="Symbol zastępczy zawartości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5" name="Symbol zastępczy daty 4"/>
          <p:cNvSpPr>
            <a:spLocks noGrp="1"/>
          </p:cNvSpPr>
          <p:nvPr>
            <p:ph type="dt" sz="half" idx="10"/>
          </p:nvPr>
        </p:nvSpPr>
        <p:spPr/>
        <p:txBody>
          <a:bodyPr/>
          <a:lstStyle/>
          <a:p>
            <a:fld id="{66221E02-25CB-4963-84BC-0813985E7D90}" type="datetimeFigureOut">
              <a:rPr lang="pl-PL" smtClean="0"/>
              <a:pPr/>
              <a:t>12.01.2018</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a:xfrm>
            <a:off x="8641080" y="6514568"/>
            <a:ext cx="464288" cy="274320"/>
          </a:xfrm>
        </p:spPr>
        <p:txBody>
          <a:bodyPr/>
          <a:lstStyle/>
          <a:p>
            <a:fld id="{589B7C76-EFF2-4CD8-A475-4750F11B4BC6}" type="slidenum">
              <a:rPr lang="pl-PL" smtClean="0"/>
              <a:pPr/>
              <a:t>‹#›</a:t>
            </a:fld>
            <a:endParaRPr lang="pl-PL"/>
          </a:p>
        </p:txBody>
      </p:sp>
      <p:sp>
        <p:nvSpPr>
          <p:cNvPr id="10" name="Prostokąt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Prostokąt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Prostokąt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ytuł 1"/>
          <p:cNvSpPr>
            <a:spLocks noGrp="1"/>
          </p:cNvSpPr>
          <p:nvPr>
            <p:ph type="title"/>
          </p:nvPr>
        </p:nvSpPr>
        <p:spPr>
          <a:xfrm>
            <a:off x="457200" y="251948"/>
            <a:ext cx="8229600" cy="1143000"/>
          </a:xfrm>
        </p:spPr>
        <p:txBody>
          <a:bodyPr anchor="b"/>
          <a:lstStyle>
            <a:lvl1pPr>
              <a:defRPr/>
            </a:lvl1pPr>
            <a:extLst/>
          </a:lstStyle>
          <a:p>
            <a:r>
              <a:rPr kumimoji="0" lang="pl-PL"/>
              <a:t>Kliknij, aby edytować styl</a:t>
            </a:r>
            <a:endParaRPr kumimoji="0" lang="en-US"/>
          </a:p>
        </p:txBody>
      </p:sp>
      <p:sp>
        <p:nvSpPr>
          <p:cNvPr id="3" name="Symbol zastępczy tekstu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pl-PL"/>
              <a:t>Kliknij, aby edytować style wzorca tekstu</a:t>
            </a:r>
          </a:p>
        </p:txBody>
      </p:sp>
      <p:sp>
        <p:nvSpPr>
          <p:cNvPr id="4" name="Symbol zastępczy tekstu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pl-PL"/>
              <a:t>Kliknij, aby edytować style wzorca tekstu</a:t>
            </a:r>
          </a:p>
        </p:txBody>
      </p:sp>
      <p:sp>
        <p:nvSpPr>
          <p:cNvPr id="5" name="Symbol zastępczy zawartości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6" name="Symbol zastępczy zawartości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7" name="Symbol zastępczy daty 6"/>
          <p:cNvSpPr>
            <a:spLocks noGrp="1"/>
          </p:cNvSpPr>
          <p:nvPr>
            <p:ph type="dt" sz="half" idx="10"/>
          </p:nvPr>
        </p:nvSpPr>
        <p:spPr/>
        <p:txBody>
          <a:bodyPr/>
          <a:lstStyle/>
          <a:p>
            <a:fld id="{66221E02-25CB-4963-84BC-0813985E7D90}" type="datetimeFigureOut">
              <a:rPr lang="pl-PL" smtClean="0"/>
              <a:pPr/>
              <a:t>12.01.2018</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a:xfrm>
            <a:off x="8641080" y="6514568"/>
            <a:ext cx="464288" cy="274320"/>
          </a:xfrm>
        </p:spPr>
        <p:txBody>
          <a:bodyPr/>
          <a:lstStyle/>
          <a:p>
            <a:fld id="{589B7C76-EFF2-4CD8-A475-4750F11B4BC6}"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457200" y="253218"/>
            <a:ext cx="8229600" cy="1143000"/>
          </a:xfrm>
        </p:spPr>
        <p:txBody>
          <a:bodyPr/>
          <a:lstStyle/>
          <a:p>
            <a:r>
              <a:rPr kumimoji="0" lang="pl-PL"/>
              <a:t>Kliknij, aby edytować styl</a:t>
            </a:r>
            <a:endParaRPr kumimoji="0" lang="en-US"/>
          </a:p>
        </p:txBody>
      </p:sp>
      <p:sp>
        <p:nvSpPr>
          <p:cNvPr id="3" name="Symbol zastępczy daty 2"/>
          <p:cNvSpPr>
            <a:spLocks noGrp="1"/>
          </p:cNvSpPr>
          <p:nvPr>
            <p:ph type="dt" sz="half" idx="10"/>
          </p:nvPr>
        </p:nvSpPr>
        <p:spPr/>
        <p:txBody>
          <a:bodyPr/>
          <a:lstStyle/>
          <a:p>
            <a:fld id="{66221E02-25CB-4963-84BC-0813985E7D90}" type="datetimeFigureOut">
              <a:rPr lang="pl-PL" smtClean="0"/>
              <a:pPr/>
              <a:t>12.01.2018</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589B7C76-EFF2-4CD8-A475-4750F11B4BC6}" type="slidenum">
              <a:rPr lang="pl-PL" smtClean="0"/>
              <a:pPr/>
              <a:t>‹#›</a:t>
            </a:fld>
            <a:endParaRPr lang="pl-PL"/>
          </a:p>
        </p:txBody>
      </p:sp>
      <p:sp>
        <p:nvSpPr>
          <p:cNvPr id="7" name="Prostokąt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66221E02-25CB-4963-84BC-0813985E7D90}" type="datetimeFigureOut">
              <a:rPr lang="pl-PL" smtClean="0"/>
              <a:pPr/>
              <a:t>12.01.2018</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bg>
      <p:bgRef idx="1001">
        <a:schemeClr val="bg2"/>
      </p:bgRef>
    </p:bg>
    <p:spTree>
      <p:nvGrpSpPr>
        <p:cNvPr id="1" name=""/>
        <p:cNvGrpSpPr/>
        <p:nvPr/>
      </p:nvGrpSpPr>
      <p:grpSpPr>
        <a:xfrm>
          <a:off x="0" y="0"/>
          <a:ext cx="0" cy="0"/>
          <a:chOff x="0" y="0"/>
          <a:chExt cx="0" cy="0"/>
        </a:xfrm>
      </p:grpSpPr>
      <p:sp>
        <p:nvSpPr>
          <p:cNvPr id="8" name="Prostokąt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ytuł 1"/>
          <p:cNvSpPr>
            <a:spLocks noGrp="1"/>
          </p:cNvSpPr>
          <p:nvPr>
            <p:ph type="title"/>
          </p:nvPr>
        </p:nvSpPr>
        <p:spPr>
          <a:xfrm>
            <a:off x="4963136" y="304800"/>
            <a:ext cx="3931920" cy="762000"/>
          </a:xfrm>
        </p:spPr>
        <p:txBody>
          <a:bodyPr anchor="b"/>
          <a:lstStyle>
            <a:lvl1pPr marL="0" algn="r">
              <a:buNone/>
              <a:defRPr sz="2000" b="1"/>
            </a:lvl1pPr>
            <a:extLst/>
          </a:lstStyle>
          <a:p>
            <a:r>
              <a:rPr kumimoji="0" lang="pl-PL"/>
              <a:t>Kliknij, aby edytować styl</a:t>
            </a:r>
            <a:endParaRPr kumimoji="0" lang="en-US"/>
          </a:p>
        </p:txBody>
      </p:sp>
      <p:sp>
        <p:nvSpPr>
          <p:cNvPr id="3" name="Symbol zastępczy tekstu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pl-PL"/>
              <a:t>Kliknij, aby edytować style wzorca tekstu</a:t>
            </a:r>
          </a:p>
        </p:txBody>
      </p:sp>
      <p:sp>
        <p:nvSpPr>
          <p:cNvPr id="4" name="Symbol zastępczy zawartości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9" name="Symbol zastępczy daty 8"/>
          <p:cNvSpPr>
            <a:spLocks noGrp="1"/>
          </p:cNvSpPr>
          <p:nvPr>
            <p:ph type="dt" sz="half" idx="10"/>
          </p:nvPr>
        </p:nvSpPr>
        <p:spPr>
          <a:xfrm>
            <a:off x="5562600" y="6513670"/>
            <a:ext cx="3002280" cy="274320"/>
          </a:xfrm>
        </p:spPr>
        <p:txBody>
          <a:bodyPr vert="horz" rtlCol="0"/>
          <a:lstStyle/>
          <a:p>
            <a:fld id="{66221E02-25CB-4963-84BC-0813985E7D90}" type="datetimeFigureOut">
              <a:rPr lang="pl-PL" smtClean="0"/>
              <a:pPr/>
              <a:t>12.01.2018</a:t>
            </a:fld>
            <a:endParaRPr lang="pl-PL"/>
          </a:p>
        </p:txBody>
      </p:sp>
      <p:sp>
        <p:nvSpPr>
          <p:cNvPr id="10" name="Symbol zastępczy numeru slajdu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89B7C76-EFF2-4CD8-A475-4750F11B4BC6}" type="slidenum">
              <a:rPr lang="pl-PL" smtClean="0"/>
              <a:pPr/>
              <a:t>‹#›</a:t>
            </a:fld>
            <a:endParaRPr lang="pl-PL"/>
          </a:p>
        </p:txBody>
      </p:sp>
      <p:sp>
        <p:nvSpPr>
          <p:cNvPr id="11" name="Symbol zastępczy stopki 10"/>
          <p:cNvSpPr>
            <a:spLocks noGrp="1"/>
          </p:cNvSpPr>
          <p:nvPr>
            <p:ph type="ftr" sz="quarter" idx="12"/>
          </p:nvPr>
        </p:nvSpPr>
        <p:spPr>
          <a:xfrm>
            <a:off x="1600200" y="6513670"/>
            <a:ext cx="3907464" cy="274320"/>
          </a:xfrm>
        </p:spPr>
        <p:txBody>
          <a:bodyPr vert="horz" rtlCol="0"/>
          <a:lstStyle/>
          <a:p>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3040443" y="4724400"/>
            <a:ext cx="5486400" cy="664536"/>
          </a:xfrm>
        </p:spPr>
        <p:txBody>
          <a:bodyPr anchor="b"/>
          <a:lstStyle>
            <a:lvl1pPr marL="0" algn="r">
              <a:buNone/>
              <a:defRPr sz="2000" b="1"/>
            </a:lvl1pPr>
            <a:extLst/>
          </a:lstStyle>
          <a:p>
            <a:r>
              <a:rPr kumimoji="0" lang="pl-PL"/>
              <a:t>Kliknij, aby edytować styl</a:t>
            </a:r>
            <a:endParaRPr kumimoji="0" lang="en-US"/>
          </a:p>
        </p:txBody>
      </p:sp>
      <p:sp>
        <p:nvSpPr>
          <p:cNvPr id="4" name="Symbol zastępczy tekstu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pl-PL"/>
              <a:t>Kliknij, aby edytować style wzorca tekstu</a:t>
            </a:r>
          </a:p>
        </p:txBody>
      </p:sp>
      <p:sp>
        <p:nvSpPr>
          <p:cNvPr id="13" name="Symbol zastępczy obrazu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pl-PL">
                <a:solidFill>
                  <a:schemeClr val="lt1"/>
                </a:solidFill>
                <a:latin typeface="+mn-lt"/>
                <a:ea typeface="+mn-ea"/>
                <a:cs typeface="+mn-cs"/>
              </a:rPr>
              <a:t>Kliknij ikonę, aby dodać obraz</a:t>
            </a:r>
            <a:endParaRPr kumimoji="0" lang="en-US" dirty="0">
              <a:solidFill>
                <a:schemeClr val="lt1"/>
              </a:solidFill>
              <a:latin typeface="+mn-lt"/>
              <a:ea typeface="+mn-ea"/>
              <a:cs typeface="+mn-cs"/>
            </a:endParaRPr>
          </a:p>
        </p:txBody>
      </p:sp>
      <p:sp>
        <p:nvSpPr>
          <p:cNvPr id="8" name="Symbol zastępczy daty 7"/>
          <p:cNvSpPr>
            <a:spLocks noGrp="1"/>
          </p:cNvSpPr>
          <p:nvPr>
            <p:ph type="dt" sz="half" idx="10"/>
          </p:nvPr>
        </p:nvSpPr>
        <p:spPr>
          <a:xfrm>
            <a:off x="5562600" y="6509004"/>
            <a:ext cx="3002280" cy="274320"/>
          </a:xfrm>
        </p:spPr>
        <p:txBody>
          <a:bodyPr vert="horz" rtlCol="0"/>
          <a:lstStyle/>
          <a:p>
            <a:fld id="{66221E02-25CB-4963-84BC-0813985E7D90}" type="datetimeFigureOut">
              <a:rPr lang="pl-PL" smtClean="0"/>
              <a:pPr/>
              <a:t>12.01.2018</a:t>
            </a:fld>
            <a:endParaRPr lang="pl-PL"/>
          </a:p>
        </p:txBody>
      </p:sp>
      <p:sp>
        <p:nvSpPr>
          <p:cNvPr id="9" name="Symbol zastępczy numeru slajdu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89B7C76-EFF2-4CD8-A475-4750F11B4BC6}" type="slidenum">
              <a:rPr lang="pl-PL" smtClean="0"/>
              <a:pPr/>
              <a:t>‹#›</a:t>
            </a:fld>
            <a:endParaRPr lang="pl-PL"/>
          </a:p>
        </p:txBody>
      </p:sp>
      <p:sp>
        <p:nvSpPr>
          <p:cNvPr id="10" name="Symbol zastępczy stopki 9"/>
          <p:cNvSpPr>
            <a:spLocks noGrp="1"/>
          </p:cNvSpPr>
          <p:nvPr>
            <p:ph type="ftr" sz="quarter" idx="12"/>
          </p:nvPr>
        </p:nvSpPr>
        <p:spPr>
          <a:xfrm>
            <a:off x="1600200" y="6509004"/>
            <a:ext cx="3907464" cy="274320"/>
          </a:xfrm>
        </p:spPr>
        <p:txBody>
          <a:bodyPr vert="horz" rtlCol="0"/>
          <a:lstStyle/>
          <a:p>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rostokąt z rogami zaokrąglonymi po przekątnej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ymbol zastępczy stopki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pl-PL"/>
          </a:p>
        </p:txBody>
      </p:sp>
      <p:sp>
        <p:nvSpPr>
          <p:cNvPr id="14" name="Symbol zastępczy daty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6221E02-25CB-4963-84BC-0813985E7D90}" type="datetimeFigureOut">
              <a:rPr lang="pl-PL" smtClean="0"/>
              <a:pPr/>
              <a:t>12.01.2018</a:t>
            </a:fld>
            <a:endParaRPr lang="pl-PL"/>
          </a:p>
        </p:txBody>
      </p:sp>
      <p:sp>
        <p:nvSpPr>
          <p:cNvPr id="23" name="Symbol zastępczy numeru slajdu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589B7C76-EFF2-4CD8-A475-4750F11B4BC6}" type="slidenum">
              <a:rPr lang="pl-PL" smtClean="0"/>
              <a:pPr/>
              <a:t>‹#›</a:t>
            </a:fld>
            <a:endParaRPr lang="pl-PL"/>
          </a:p>
        </p:txBody>
      </p:sp>
      <p:sp>
        <p:nvSpPr>
          <p:cNvPr id="22" name="Symbol zastępczy tytułu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pl-PL"/>
              <a:t>Kliknij, aby edytować styl</a:t>
            </a:r>
            <a:endParaRPr kumimoji="0" lang="en-US"/>
          </a:p>
        </p:txBody>
      </p:sp>
      <p:sp>
        <p:nvSpPr>
          <p:cNvPr id="13" name="Symbol zastępczy tekstu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pl-PL"/>
              <a:t>Kliknij, aby edytować style wzorca tekstu</a:t>
            </a:r>
          </a:p>
          <a:p>
            <a:pPr lvl="1" eaLnBrk="1" latinLnBrk="0" hangingPunct="1"/>
            <a:r>
              <a:rPr kumimoji="0" lang="pl-PL"/>
              <a:t>Drugi poziom</a:t>
            </a:r>
          </a:p>
          <a:p>
            <a:pPr lvl="2" eaLnBrk="1" latinLnBrk="0" hangingPunct="1"/>
            <a:r>
              <a:rPr kumimoji="0" lang="pl-PL"/>
              <a:t>Trzeci poziom</a:t>
            </a:r>
          </a:p>
          <a:p>
            <a:pPr lvl="3" eaLnBrk="1" latinLnBrk="0" hangingPunct="1"/>
            <a:r>
              <a:rPr kumimoji="0" lang="pl-PL"/>
              <a:t>Czwarty poziom</a:t>
            </a:r>
          </a:p>
          <a:p>
            <a:pPr lvl="4" eaLnBrk="1" latinLnBrk="0" hangingPunct="1"/>
            <a:r>
              <a:rPr kumimoji="0" lang="pl-PL"/>
              <a:t>Piąty poziom</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a:t>ALGORYTM MRÓWKOWY</a:t>
            </a:r>
          </a:p>
        </p:txBody>
      </p:sp>
      <p:sp>
        <p:nvSpPr>
          <p:cNvPr id="3" name="Podtytuł 2"/>
          <p:cNvSpPr>
            <a:spLocks noGrp="1"/>
          </p:cNvSpPr>
          <p:nvPr>
            <p:ph type="subTitle" idx="1"/>
          </p:nvPr>
        </p:nvSpPr>
        <p:spPr>
          <a:xfrm>
            <a:off x="2195736" y="4725144"/>
            <a:ext cx="6560234" cy="1752600"/>
          </a:xfrm>
        </p:spPr>
        <p:txBody>
          <a:bodyPr>
            <a:normAutofit fontScale="92500" lnSpcReduction="10000"/>
          </a:bodyPr>
          <a:lstStyle/>
          <a:p>
            <a:r>
              <a:rPr lang="pl-PL" dirty="0">
                <a:latin typeface="High Tower Text" pitchFamily="18" charset="0"/>
              </a:rPr>
              <a:t>Jan GADZIAŁA </a:t>
            </a:r>
          </a:p>
          <a:p>
            <a:r>
              <a:rPr lang="pl-PL" dirty="0">
                <a:latin typeface="High Tower Text" pitchFamily="18" charset="0"/>
              </a:rPr>
              <a:t>Dominika JAMUŁA</a:t>
            </a:r>
          </a:p>
          <a:p>
            <a:r>
              <a:rPr lang="pl-PL" dirty="0">
                <a:latin typeface="High Tower Text" pitchFamily="18" charset="0"/>
              </a:rPr>
              <a:t>Wojciech JAROSZ</a:t>
            </a:r>
          </a:p>
          <a:p>
            <a:r>
              <a:rPr lang="pl-PL" dirty="0">
                <a:latin typeface="High Tower Text" pitchFamily="18" charset="0"/>
              </a:rPr>
              <a:t>IS, </a:t>
            </a:r>
            <a:r>
              <a:rPr lang="pl-PL" dirty="0" err="1">
                <a:latin typeface="High Tower Text" pitchFamily="18" charset="0"/>
              </a:rPr>
              <a:t>gr</a:t>
            </a:r>
            <a:r>
              <a:rPr lang="pl-PL" dirty="0">
                <a:latin typeface="High Tower Text" pitchFamily="18" charset="0"/>
              </a:rPr>
              <a:t> 1</a:t>
            </a:r>
          </a:p>
          <a:p>
            <a:endParaRPr lang="pl-PL" dirty="0"/>
          </a:p>
        </p:txBody>
      </p:sp>
      <p:sp>
        <p:nvSpPr>
          <p:cNvPr id="5122" name="AutoShape 2" descr="Znalezione obrazy dla zapytania mrówka png"/>
          <p:cNvSpPr>
            <a:spLocks noChangeAspect="1" noChangeArrowheads="1"/>
          </p:cNvSpPr>
          <p:nvPr/>
        </p:nvSpPr>
        <p:spPr bwMode="auto">
          <a:xfrm>
            <a:off x="155575" y="-876300"/>
            <a:ext cx="2857500" cy="1838325"/>
          </a:xfrm>
          <a:prstGeom prst="rect">
            <a:avLst/>
          </a:prstGeom>
          <a:noFill/>
        </p:spPr>
        <p:txBody>
          <a:bodyPr vert="horz" wrap="square" lIns="91440" tIns="45720" rIns="91440" bIns="45720" numCol="1" anchor="t" anchorCtr="0" compatLnSpc="1">
            <a:prstTxWarp prst="textNoShape">
              <a:avLst/>
            </a:prstTxWarp>
          </a:bodyPr>
          <a:lstStyle/>
          <a:p>
            <a:endParaRPr lang="pl-PL"/>
          </a:p>
        </p:txBody>
      </p:sp>
      <p:pic>
        <p:nvPicPr>
          <p:cNvPr id="5124" name="Picture 4" descr="http://www.xn--poczkropki-4gb54e.com/data/images/mr%C3%B3wka,-owad-kt%C3%B3ry-mieszka-w-mrowisko_506334b30053b-thumb.jpg"/>
          <p:cNvPicPr>
            <a:picLocks noChangeAspect="1" noChangeArrowheads="1"/>
          </p:cNvPicPr>
          <p:nvPr/>
        </p:nvPicPr>
        <p:blipFill>
          <a:blip r:embed="rId2" cstate="print"/>
          <a:srcRect/>
          <a:stretch>
            <a:fillRect/>
          </a:stretch>
        </p:blipFill>
        <p:spPr bwMode="auto">
          <a:xfrm flipH="1">
            <a:off x="1403648" y="3573016"/>
            <a:ext cx="2687116" cy="183832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F1E2B8DE-DCD6-4A1C-B490-652FD702BBEA}"/>
              </a:ext>
            </a:extLst>
          </p:cNvPr>
          <p:cNvSpPr>
            <a:spLocks noGrp="1"/>
          </p:cNvSpPr>
          <p:nvPr>
            <p:ph type="title"/>
          </p:nvPr>
        </p:nvSpPr>
        <p:spPr/>
        <p:txBody>
          <a:bodyPr/>
          <a:lstStyle/>
          <a:p>
            <a:r>
              <a:rPr lang="pl-PL" dirty="0"/>
              <a:t>Modyfikacje</a:t>
            </a:r>
          </a:p>
        </p:txBody>
      </p:sp>
      <p:sp>
        <p:nvSpPr>
          <p:cNvPr id="3" name="Symbol zastępczy zawartości 2">
            <a:extLst>
              <a:ext uri="{FF2B5EF4-FFF2-40B4-BE49-F238E27FC236}">
                <a16:creationId xmlns="" xmlns:a16="http://schemas.microsoft.com/office/drawing/2014/main" id="{9301BC70-7F7B-4BDD-ABC0-5BEBA0B72E4B}"/>
              </a:ext>
            </a:extLst>
          </p:cNvPr>
          <p:cNvSpPr>
            <a:spLocks noGrp="1"/>
          </p:cNvSpPr>
          <p:nvPr>
            <p:ph idx="1"/>
          </p:nvPr>
        </p:nvSpPr>
        <p:spPr/>
        <p:txBody>
          <a:bodyPr>
            <a:noAutofit/>
          </a:bodyPr>
          <a:lstStyle/>
          <a:p>
            <a:r>
              <a:rPr lang="pl-PL" sz="2200" dirty="0">
                <a:latin typeface="Tahoma" pitchFamily="34" charset="0"/>
                <a:ea typeface="Tahoma" pitchFamily="34" charset="0"/>
                <a:cs typeface="Tahoma" pitchFamily="34" charset="0"/>
              </a:rPr>
              <a:t>Wymyślono trzy rodzaje algorytmu mrówkowego różniące się sposobem w jaki uaktualniany jest szlak </a:t>
            </a:r>
            <a:r>
              <a:rPr lang="pl-PL" sz="2200" dirty="0" err="1">
                <a:latin typeface="Tahoma" pitchFamily="34" charset="0"/>
                <a:ea typeface="Tahoma" pitchFamily="34" charset="0"/>
                <a:cs typeface="Tahoma" pitchFamily="34" charset="0"/>
              </a:rPr>
              <a:t>feromonowy</a:t>
            </a:r>
            <a:r>
              <a:rPr lang="pl-PL" sz="2200" dirty="0">
                <a:latin typeface="Tahoma" pitchFamily="34" charset="0"/>
                <a:ea typeface="Tahoma" pitchFamily="34" charset="0"/>
                <a:cs typeface="Tahoma" pitchFamily="34" charset="0"/>
              </a:rPr>
              <a:t>.</a:t>
            </a:r>
          </a:p>
          <a:p>
            <a:r>
              <a:rPr lang="pl-PL" sz="2200" dirty="0" smtClean="0">
                <a:latin typeface="Tahoma" pitchFamily="34" charset="0"/>
                <a:ea typeface="Tahoma" pitchFamily="34" charset="0"/>
                <a:cs typeface="Tahoma" pitchFamily="34" charset="0"/>
              </a:rPr>
              <a:t>Te </a:t>
            </a:r>
            <a:r>
              <a:rPr lang="pl-PL" sz="2200" dirty="0">
                <a:latin typeface="Tahoma" pitchFamily="34" charset="0"/>
                <a:ea typeface="Tahoma" pitchFamily="34" charset="0"/>
                <a:cs typeface="Tahoma" pitchFamily="34" charset="0"/>
              </a:rPr>
              <a:t>algorytmy to: </a:t>
            </a:r>
          </a:p>
          <a:p>
            <a:pPr lvl="1"/>
            <a:r>
              <a:rPr lang="pl-PL" sz="2200" dirty="0" smtClean="0">
                <a:latin typeface="Tahoma" pitchFamily="34" charset="0"/>
                <a:ea typeface="Tahoma" pitchFamily="34" charset="0"/>
                <a:cs typeface="Tahoma" pitchFamily="34" charset="0"/>
              </a:rPr>
              <a:t>Gęstościowy </a:t>
            </a:r>
            <a:r>
              <a:rPr lang="pl-PL" sz="2200" dirty="0">
                <a:latin typeface="Tahoma" pitchFamily="34" charset="0"/>
                <a:ea typeface="Tahoma" pitchFamily="34" charset="0"/>
                <a:cs typeface="Tahoma" pitchFamily="34" charset="0"/>
              </a:rPr>
              <a:t>– mrówka zostawia stałą ilość feromonu podczas budowania drogi</a:t>
            </a:r>
          </a:p>
          <a:p>
            <a:pPr lvl="1"/>
            <a:r>
              <a:rPr lang="pl-PL" sz="2200" dirty="0" smtClean="0">
                <a:latin typeface="Tahoma" pitchFamily="34" charset="0"/>
                <a:ea typeface="Tahoma" pitchFamily="34" charset="0"/>
                <a:cs typeface="Tahoma" pitchFamily="34" charset="0"/>
              </a:rPr>
              <a:t>Ilościowy </a:t>
            </a:r>
            <a:r>
              <a:rPr lang="pl-PL" sz="2200" dirty="0">
                <a:latin typeface="Tahoma" pitchFamily="34" charset="0"/>
                <a:ea typeface="Tahoma" pitchFamily="34" charset="0"/>
                <a:cs typeface="Tahoma" pitchFamily="34" charset="0"/>
              </a:rPr>
              <a:t>– mrówka zostawia ilość feromonu odwrotnie proporcjonalną do długości krawędzi wybranej podczas budowania drogi.</a:t>
            </a:r>
          </a:p>
          <a:p>
            <a:pPr lvl="1"/>
            <a:r>
              <a:rPr lang="pl-PL" sz="2200" dirty="0" smtClean="0">
                <a:latin typeface="Tahoma" pitchFamily="34" charset="0"/>
                <a:ea typeface="Tahoma" pitchFamily="34" charset="0"/>
                <a:cs typeface="Tahoma" pitchFamily="34" charset="0"/>
              </a:rPr>
              <a:t>Cykliczny </a:t>
            </a:r>
            <a:r>
              <a:rPr lang="pl-PL" sz="2200" dirty="0">
                <a:latin typeface="Tahoma" pitchFamily="34" charset="0"/>
                <a:ea typeface="Tahoma" pitchFamily="34" charset="0"/>
                <a:cs typeface="Tahoma" pitchFamily="34" charset="0"/>
              </a:rPr>
              <a:t>– mrówki zostawiają feromon dopiero gdy zbudują całą drogę.</a:t>
            </a:r>
          </a:p>
          <a:p>
            <a:endParaRPr lang="pl-PL" sz="2200" dirty="0">
              <a:latin typeface="Tahoma" pitchFamily="34" charset="0"/>
              <a:ea typeface="Tahoma" pitchFamily="34" charset="0"/>
              <a:cs typeface="Tahoma" pitchFamily="34" charset="0"/>
            </a:endParaRPr>
          </a:p>
          <a:p>
            <a:r>
              <a:rPr lang="pl-PL" sz="2200" dirty="0">
                <a:latin typeface="Tahoma" pitchFamily="34" charset="0"/>
                <a:ea typeface="Tahoma" pitchFamily="34" charset="0"/>
                <a:cs typeface="Tahoma" pitchFamily="34" charset="0"/>
              </a:rPr>
              <a:t>Eksperymenty wykazały, że wydajność algorytmu cyklicznego była znacznie wyższa, niż pozostałych dwóch.</a:t>
            </a:r>
          </a:p>
          <a:p>
            <a:endParaRPr lang="pl-PL" sz="2200" dirty="0">
              <a:latin typeface="Tahoma" pitchFamily="34" charset="0"/>
              <a:ea typeface="Tahoma" pitchFamily="34" charset="0"/>
              <a:cs typeface="Tahoma" pitchFamily="34" charset="0"/>
            </a:endParaRPr>
          </a:p>
        </p:txBody>
      </p:sp>
    </p:spTree>
    <p:extLst>
      <p:ext uri="{BB962C8B-B14F-4D97-AF65-F5344CB8AC3E}">
        <p14:creationId xmlns="" xmlns:p14="http://schemas.microsoft.com/office/powerpoint/2010/main" val="190708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45D8EE9D-3F86-4BEF-9966-36D142E8ED6B}"/>
              </a:ext>
            </a:extLst>
          </p:cNvPr>
          <p:cNvSpPr>
            <a:spLocks noGrp="1"/>
          </p:cNvSpPr>
          <p:nvPr>
            <p:ph type="title"/>
          </p:nvPr>
        </p:nvSpPr>
        <p:spPr/>
        <p:txBody>
          <a:bodyPr/>
          <a:lstStyle/>
          <a:p>
            <a:r>
              <a:rPr lang="pl-PL" dirty="0"/>
              <a:t>Zastosowania</a:t>
            </a:r>
          </a:p>
        </p:txBody>
      </p:sp>
      <p:sp>
        <p:nvSpPr>
          <p:cNvPr id="3" name="Symbol zastępczy zawartości 2">
            <a:extLst>
              <a:ext uri="{FF2B5EF4-FFF2-40B4-BE49-F238E27FC236}">
                <a16:creationId xmlns="" xmlns:a16="http://schemas.microsoft.com/office/drawing/2014/main" id="{90B0F1BA-DB37-4BEA-840A-96B9FE49569C}"/>
              </a:ext>
            </a:extLst>
          </p:cNvPr>
          <p:cNvSpPr>
            <a:spLocks noGrp="1"/>
          </p:cNvSpPr>
          <p:nvPr>
            <p:ph idx="1"/>
          </p:nvPr>
        </p:nvSpPr>
        <p:spPr/>
        <p:txBody>
          <a:bodyPr>
            <a:normAutofit lnSpcReduction="10000"/>
          </a:bodyPr>
          <a:lstStyle/>
          <a:p>
            <a:r>
              <a:rPr lang="pl-PL" sz="2200" dirty="0" smtClean="0">
                <a:latin typeface="Tahoma" pitchFamily="34" charset="0"/>
                <a:ea typeface="Tahoma" pitchFamily="34" charset="0"/>
                <a:cs typeface="Tahoma" pitchFamily="34" charset="0"/>
              </a:rPr>
              <a:t>W </a:t>
            </a:r>
            <a:r>
              <a:rPr lang="pl-PL" sz="2200" dirty="0">
                <a:latin typeface="Tahoma" pitchFamily="34" charset="0"/>
                <a:ea typeface="Tahoma" pitchFamily="34" charset="0"/>
                <a:cs typeface="Tahoma" pitchFamily="34" charset="0"/>
              </a:rPr>
              <a:t>algorytmach poszukiwania najlepszych ścieżek w grafie</a:t>
            </a:r>
          </a:p>
          <a:p>
            <a:endParaRPr lang="pl-PL" sz="2200" dirty="0">
              <a:latin typeface="Tahoma" pitchFamily="34" charset="0"/>
              <a:ea typeface="Tahoma" pitchFamily="34" charset="0"/>
              <a:cs typeface="Tahoma" pitchFamily="34" charset="0"/>
            </a:endParaRPr>
          </a:p>
          <a:p>
            <a:r>
              <a:rPr lang="pl-PL" sz="2200" dirty="0" smtClean="0">
                <a:latin typeface="Tahoma" pitchFamily="34" charset="0"/>
                <a:ea typeface="Tahoma" pitchFamily="34" charset="0"/>
                <a:cs typeface="Tahoma" pitchFamily="34" charset="0"/>
              </a:rPr>
              <a:t>Do </a:t>
            </a:r>
            <a:r>
              <a:rPr lang="pl-PL" sz="2200" dirty="0">
                <a:latin typeface="Tahoma" pitchFamily="34" charset="0"/>
                <a:ea typeface="Tahoma" pitchFamily="34" charset="0"/>
                <a:cs typeface="Tahoma" pitchFamily="34" charset="0"/>
              </a:rPr>
              <a:t>rozwiązywania problemów optymalizacyjnych. Przykładem takiego problemu jest problem komiwojażera (ang. TSP – Travelling </a:t>
            </a:r>
            <a:r>
              <a:rPr lang="pl-PL" sz="2200" dirty="0" err="1">
                <a:latin typeface="Tahoma" pitchFamily="34" charset="0"/>
                <a:ea typeface="Tahoma" pitchFamily="34" charset="0"/>
                <a:cs typeface="Tahoma" pitchFamily="34" charset="0"/>
              </a:rPr>
              <a:t>Salesman</a:t>
            </a:r>
            <a:r>
              <a:rPr lang="pl-PL" sz="2200" dirty="0">
                <a:latin typeface="Tahoma" pitchFamily="34" charset="0"/>
                <a:ea typeface="Tahoma" pitchFamily="34" charset="0"/>
                <a:cs typeface="Tahoma" pitchFamily="34" charset="0"/>
              </a:rPr>
              <a:t> Problem). Problem komiwojażera polega na odwiedzeniu n liczby miast dokładnie jeden raz tak aby zakończyć trasę w mieście z którego wyruszono. Polega więc na znalezieniu cyklu Hamiltona. Komiwojażer ma za zadanie przebyć trasę o minimalnym łącznym koszcie</a:t>
            </a:r>
            <a:r>
              <a:rPr lang="pl-PL" sz="2200" dirty="0" smtClean="0">
                <a:latin typeface="Tahoma" pitchFamily="34" charset="0"/>
                <a:ea typeface="Tahoma" pitchFamily="34" charset="0"/>
                <a:cs typeface="Tahoma" pitchFamily="34" charset="0"/>
              </a:rPr>
              <a:t>.</a:t>
            </a:r>
          </a:p>
          <a:p>
            <a:endParaRPr lang="pl-PL" sz="2200" dirty="0" smtClean="0">
              <a:latin typeface="Tahoma" pitchFamily="34" charset="0"/>
              <a:ea typeface="Tahoma" pitchFamily="34" charset="0"/>
              <a:cs typeface="Tahoma" pitchFamily="34" charset="0"/>
            </a:endParaRPr>
          </a:p>
          <a:p>
            <a:r>
              <a:rPr lang="pl-PL" sz="2200" dirty="0" smtClean="0">
                <a:latin typeface="Tahoma" pitchFamily="34" charset="0"/>
                <a:ea typeface="Tahoma" pitchFamily="34" charset="0"/>
                <a:cs typeface="Tahoma" pitchFamily="34" charset="0"/>
              </a:rPr>
              <a:t>W energetyce algorytmy mrówkowe wykorzystywane są w metodzie optymalizacji zmiennych systemowych w zagadnieniu tranzytu mocy (energii) w systemach połączonych.</a:t>
            </a:r>
          </a:p>
          <a:p>
            <a:endParaRPr lang="pl-PL" sz="2200" dirty="0">
              <a:latin typeface="Tahoma" pitchFamily="34" charset="0"/>
              <a:ea typeface="Tahoma" pitchFamily="34" charset="0"/>
              <a:cs typeface="Tahoma" pitchFamily="34" charset="0"/>
            </a:endParaRPr>
          </a:p>
        </p:txBody>
      </p:sp>
    </p:spTree>
    <p:extLst>
      <p:ext uri="{BB962C8B-B14F-4D97-AF65-F5344CB8AC3E}">
        <p14:creationId xmlns="" xmlns:p14="http://schemas.microsoft.com/office/powerpoint/2010/main" val="1410101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2AF4AD15-8E78-41D0-97D8-0F8BAE7334C6}"/>
              </a:ext>
            </a:extLst>
          </p:cNvPr>
          <p:cNvSpPr>
            <a:spLocks noGrp="1"/>
          </p:cNvSpPr>
          <p:nvPr>
            <p:ph type="title"/>
          </p:nvPr>
        </p:nvSpPr>
        <p:spPr/>
        <p:txBody>
          <a:bodyPr/>
          <a:lstStyle/>
          <a:p>
            <a:r>
              <a:rPr lang="pl-PL" dirty="0" smtClean="0"/>
              <a:t>Zastosowanie</a:t>
            </a:r>
            <a:endParaRPr lang="pl-PL" dirty="0"/>
          </a:p>
        </p:txBody>
      </p:sp>
      <p:sp>
        <p:nvSpPr>
          <p:cNvPr id="3" name="Symbol zastępczy zawartości 2">
            <a:extLst>
              <a:ext uri="{FF2B5EF4-FFF2-40B4-BE49-F238E27FC236}">
                <a16:creationId xmlns="" xmlns:a16="http://schemas.microsoft.com/office/drawing/2014/main" id="{011C6DA1-0A31-4B53-8351-548798DF219F}"/>
              </a:ext>
            </a:extLst>
          </p:cNvPr>
          <p:cNvSpPr>
            <a:spLocks noGrp="1"/>
          </p:cNvSpPr>
          <p:nvPr>
            <p:ph idx="1"/>
          </p:nvPr>
        </p:nvSpPr>
        <p:spPr>
          <a:xfrm>
            <a:off x="467544" y="1556792"/>
            <a:ext cx="8229600" cy="4526280"/>
          </a:xfrm>
        </p:spPr>
        <p:txBody>
          <a:bodyPr>
            <a:noAutofit/>
          </a:bodyPr>
          <a:lstStyle/>
          <a:p>
            <a:r>
              <a:rPr lang="pl-PL" sz="2200" dirty="0" smtClean="0">
                <a:latin typeface="Tahoma" pitchFamily="34" charset="0"/>
                <a:ea typeface="Tahoma" pitchFamily="34" charset="0"/>
                <a:cs typeface="Tahoma" pitchFamily="34" charset="0"/>
              </a:rPr>
              <a:t>Do </a:t>
            </a:r>
            <a:r>
              <a:rPr lang="pl-PL" sz="2200" dirty="0">
                <a:latin typeface="Tahoma" pitchFamily="34" charset="0"/>
                <a:ea typeface="Tahoma" pitchFamily="34" charset="0"/>
                <a:cs typeface="Tahoma" pitchFamily="34" charset="0"/>
              </a:rPr>
              <a:t>rozwiązywania problemów harmonogramowania prac w systemie produkcyjnym, co stanowi obecnie bardzo duże wyzwanie dla projektantów systemów planowania produkcji. Dzięki metodzie harmonogramowania inspirowanej funkcjonowaniem kolonii mrówek w znacznym stopniu wzrasta efektywność procesu planowania.</a:t>
            </a:r>
          </a:p>
          <a:p>
            <a:endParaRPr lang="pl-PL" sz="2200" dirty="0">
              <a:latin typeface="Tahoma" pitchFamily="34" charset="0"/>
              <a:ea typeface="Tahoma" pitchFamily="34" charset="0"/>
              <a:cs typeface="Tahoma" pitchFamily="34" charset="0"/>
            </a:endParaRPr>
          </a:p>
          <a:p>
            <a:r>
              <a:rPr lang="pl-PL" sz="2200" dirty="0" smtClean="0">
                <a:latin typeface="Tahoma" pitchFamily="34" charset="0"/>
                <a:ea typeface="Tahoma" pitchFamily="34" charset="0"/>
                <a:cs typeface="Tahoma" pitchFamily="34" charset="0"/>
              </a:rPr>
              <a:t>Systemy </a:t>
            </a:r>
            <a:r>
              <a:rPr lang="pl-PL" sz="2200" dirty="0">
                <a:latin typeface="Tahoma" pitchFamily="34" charset="0"/>
                <a:ea typeface="Tahoma" pitchFamily="34" charset="0"/>
                <a:cs typeface="Tahoma" pitchFamily="34" charset="0"/>
              </a:rPr>
              <a:t>mrowiskowe wykorzystywane są również do automatycznego tworzenia programów komputerowych (programowania automatycznego). Uzyskanie pożądanego programu bez konieczności pracochłonnego konstruowania go przez programistę osiąga się przez sformułowanie celów, jakie powinien realizować poszukiwany program. Na podstawie specyfikacji celów, w sposób automatyczny generowany jest program.</a:t>
            </a:r>
          </a:p>
          <a:p>
            <a:endParaRPr lang="pl-PL" sz="2200" dirty="0">
              <a:latin typeface="Tahoma" pitchFamily="34" charset="0"/>
              <a:ea typeface="Tahoma" pitchFamily="34" charset="0"/>
              <a:cs typeface="Tahoma" pitchFamily="34" charset="0"/>
            </a:endParaRPr>
          </a:p>
        </p:txBody>
      </p:sp>
    </p:spTree>
    <p:extLst>
      <p:ext uri="{BB962C8B-B14F-4D97-AF65-F5344CB8AC3E}">
        <p14:creationId xmlns="" xmlns:p14="http://schemas.microsoft.com/office/powerpoint/2010/main" val="241641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en-US" dirty="0" err="1"/>
              <a:t>Czym</a:t>
            </a:r>
            <a:r>
              <a:rPr lang="en-US" dirty="0"/>
              <a:t> </a:t>
            </a:r>
            <a:r>
              <a:rPr lang="en-US" dirty="0" err="1"/>
              <a:t>są</a:t>
            </a:r>
            <a:r>
              <a:rPr lang="en-US" dirty="0"/>
              <a:t> </a:t>
            </a:r>
            <a:r>
              <a:rPr lang="en-US" dirty="0" err="1"/>
              <a:t>algorytmy</a:t>
            </a:r>
            <a:r>
              <a:rPr lang="en-US" dirty="0"/>
              <a:t> </a:t>
            </a:r>
            <a:r>
              <a:rPr lang="en-US" dirty="0" err="1"/>
              <a:t>mrówkowe</a:t>
            </a:r>
            <a:r>
              <a:rPr lang="en-US" dirty="0"/>
              <a:t>?</a:t>
            </a:r>
            <a:endParaRPr lang="pl-PL" dirty="0"/>
          </a:p>
        </p:txBody>
      </p:sp>
      <p:sp>
        <p:nvSpPr>
          <p:cNvPr id="3" name="Symbol zastępczy zawartości 2"/>
          <p:cNvSpPr>
            <a:spLocks noGrp="1"/>
          </p:cNvSpPr>
          <p:nvPr>
            <p:ph idx="1"/>
          </p:nvPr>
        </p:nvSpPr>
        <p:spPr/>
        <p:txBody>
          <a:bodyPr>
            <a:normAutofit fontScale="70000" lnSpcReduction="20000"/>
          </a:bodyPr>
          <a:lstStyle/>
          <a:p>
            <a:r>
              <a:rPr lang="pl-PL" dirty="0">
                <a:latin typeface="Tahoma" pitchFamily="34" charset="0"/>
                <a:ea typeface="Tahoma" pitchFamily="34" charset="0"/>
                <a:cs typeface="Tahoma" pitchFamily="34" charset="0"/>
              </a:rPr>
              <a:t>Algorytmy   mrówkowe   to   grupa   procesów   służących   przede   wszystkim   do poszukiwania dróg w grafie. Z formalnego punktu widzenia algorytmy mrówkowe, pomimo swojej nazwy, nie są algorytmami. Z definicji algorytmu wynika, że powinien on zwracać zawsze   rozwiązanie   poprawne.   Natomiast   heurystyka   oparta   o   naśladowanie   mrówek,   ze względu   na   swoją charakterystykę,   nie   gwarantuje   znalezienia   rozwiązania   optymalnego. Przykładowo, przy zadaniu poszukiwania najkrótszej drogi możemy nie otrzymać właściwej odpowiedzi.    Algorytmy mrówkowe   należą   do   procesów   przetwarzania,   które   klasyfikuje   się   do   tzw.   obliczeń inteligentnych (ang. </a:t>
            </a:r>
            <a:r>
              <a:rPr lang="pl-PL" dirty="0" err="1">
                <a:latin typeface="Tahoma" pitchFamily="34" charset="0"/>
                <a:ea typeface="Tahoma" pitchFamily="34" charset="0"/>
                <a:cs typeface="Tahoma" pitchFamily="34" charset="0"/>
              </a:rPr>
              <a:t>intelligent</a:t>
            </a:r>
            <a:r>
              <a:rPr lang="pl-PL" dirty="0">
                <a:latin typeface="Tahoma" pitchFamily="34" charset="0"/>
                <a:ea typeface="Tahoma" pitchFamily="34" charset="0"/>
                <a:cs typeface="Tahoma" pitchFamily="34" charset="0"/>
              </a:rPr>
              <a:t> </a:t>
            </a:r>
            <a:r>
              <a:rPr lang="pl-PL" dirty="0" err="1">
                <a:latin typeface="Tahoma" pitchFamily="34" charset="0"/>
                <a:ea typeface="Tahoma" pitchFamily="34" charset="0"/>
                <a:cs typeface="Tahoma" pitchFamily="34" charset="0"/>
              </a:rPr>
              <a:t>computing</a:t>
            </a:r>
            <a:r>
              <a:rPr lang="pl-PL" dirty="0">
                <a:latin typeface="Tahoma" pitchFamily="34" charset="0"/>
                <a:ea typeface="Tahoma" pitchFamily="34" charset="0"/>
                <a:cs typeface="Tahoma" pitchFamily="34" charset="0"/>
              </a:rPr>
              <a:t>). Są to metody oparte o zasadę inteligencji roju (ang. </a:t>
            </a:r>
            <a:r>
              <a:rPr lang="pl-PL" dirty="0" err="1">
                <a:latin typeface="Tahoma" pitchFamily="34" charset="0"/>
                <a:ea typeface="Tahoma" pitchFamily="34" charset="0"/>
                <a:cs typeface="Tahoma" pitchFamily="34" charset="0"/>
              </a:rPr>
              <a:t>swarm</a:t>
            </a:r>
            <a:r>
              <a:rPr lang="pl-PL" dirty="0">
                <a:latin typeface="Tahoma" pitchFamily="34" charset="0"/>
                <a:ea typeface="Tahoma" pitchFamily="34" charset="0"/>
                <a:cs typeface="Tahoma" pitchFamily="34" charset="0"/>
              </a:rPr>
              <a:t> </a:t>
            </a:r>
            <a:r>
              <a:rPr lang="pl-PL" dirty="0" err="1">
                <a:latin typeface="Tahoma" pitchFamily="34" charset="0"/>
                <a:ea typeface="Tahoma" pitchFamily="34" charset="0"/>
                <a:cs typeface="Tahoma" pitchFamily="34" charset="0"/>
              </a:rPr>
              <a:t>intelligence</a:t>
            </a:r>
            <a:r>
              <a:rPr lang="pl-PL" dirty="0">
                <a:latin typeface="Tahoma" pitchFamily="34" charset="0"/>
                <a:ea typeface="Tahoma" pitchFamily="34" charset="0"/>
                <a:cs typeface="Tahoma" pitchFamily="34" charset="0"/>
              </a:rPr>
              <a:t>). </a:t>
            </a:r>
          </a:p>
          <a:p>
            <a:endParaRPr lang="pl-PL" dirty="0">
              <a:latin typeface="Tahoma" pitchFamily="34" charset="0"/>
              <a:ea typeface="Tahoma" pitchFamily="34" charset="0"/>
              <a:cs typeface="Tahom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en-US" dirty="0" err="1"/>
              <a:t>Skąd</a:t>
            </a:r>
            <a:r>
              <a:rPr lang="en-US" dirty="0"/>
              <a:t> </a:t>
            </a:r>
            <a:r>
              <a:rPr lang="en-US" dirty="0" err="1"/>
              <a:t>wziął</a:t>
            </a:r>
            <a:r>
              <a:rPr lang="en-US" dirty="0"/>
              <a:t> </a:t>
            </a:r>
            <a:r>
              <a:rPr lang="en-US" dirty="0" err="1"/>
              <a:t>się</a:t>
            </a:r>
            <a:r>
              <a:rPr lang="en-US" dirty="0"/>
              <a:t> </a:t>
            </a:r>
            <a:r>
              <a:rPr lang="en-US" dirty="0" err="1"/>
              <a:t>algorytm</a:t>
            </a:r>
            <a:r>
              <a:rPr lang="en-US" dirty="0"/>
              <a:t> </a:t>
            </a:r>
            <a:r>
              <a:rPr lang="en-US" dirty="0" err="1"/>
              <a:t>mrówkowy</a:t>
            </a:r>
            <a:r>
              <a:rPr lang="en-US" dirty="0"/>
              <a:t>?</a:t>
            </a:r>
            <a:endParaRPr lang="pl-PL" dirty="0"/>
          </a:p>
        </p:txBody>
      </p:sp>
      <p:sp>
        <p:nvSpPr>
          <p:cNvPr id="3" name="Symbol zastępczy zawartości 2"/>
          <p:cNvSpPr>
            <a:spLocks noGrp="1"/>
          </p:cNvSpPr>
          <p:nvPr>
            <p:ph idx="1"/>
          </p:nvPr>
        </p:nvSpPr>
        <p:spPr/>
        <p:txBody>
          <a:bodyPr>
            <a:normAutofit/>
          </a:bodyPr>
          <a:lstStyle/>
          <a:p>
            <a:r>
              <a:rPr lang="pl-PL" sz="2200" dirty="0">
                <a:latin typeface="Tahoma" pitchFamily="34" charset="0"/>
                <a:ea typeface="Tahoma" pitchFamily="34" charset="0"/>
                <a:cs typeface="Tahoma" pitchFamily="34" charset="0"/>
              </a:rPr>
              <a:t>Algorytmy  mrówkowe,  znane  pod  angielską  nazwą  ACO  (Ant  Colony  </a:t>
            </a:r>
            <a:r>
              <a:rPr lang="pl-PL" sz="2200" dirty="0" err="1">
                <a:latin typeface="Tahoma" pitchFamily="34" charset="0"/>
                <a:ea typeface="Tahoma" pitchFamily="34" charset="0"/>
                <a:cs typeface="Tahoma" pitchFamily="34" charset="0"/>
              </a:rPr>
              <a:t>Optimization</a:t>
            </a:r>
            <a:r>
              <a:rPr lang="pl-PL" sz="2200" dirty="0">
                <a:latin typeface="Tahoma" pitchFamily="34" charset="0"/>
                <a:ea typeface="Tahoma" pitchFamily="34" charset="0"/>
                <a:cs typeface="Tahoma" pitchFamily="34" charset="0"/>
              </a:rPr>
              <a:t>)  są  stosunkowo niedawnym wynalazkiem. Zaproponowane zostały one w pracy doktorskiej Marco </a:t>
            </a:r>
            <a:r>
              <a:rPr lang="pl-PL" sz="2200" dirty="0" err="1">
                <a:latin typeface="Tahoma" pitchFamily="34" charset="0"/>
                <a:ea typeface="Tahoma" pitchFamily="34" charset="0"/>
                <a:cs typeface="Tahoma" pitchFamily="34" charset="0"/>
              </a:rPr>
              <a:t>Dorigo</a:t>
            </a:r>
            <a:r>
              <a:rPr lang="pl-PL" sz="2200" dirty="0">
                <a:latin typeface="Tahoma" pitchFamily="34" charset="0"/>
                <a:ea typeface="Tahoma" pitchFamily="34" charset="0"/>
                <a:cs typeface="Tahoma" pitchFamily="34" charset="0"/>
              </a:rPr>
              <a:t> w  roku  1991  (opublikowanej  w  roku  1992),  zainspirowanej  opublikowaną  w  1989  roku  pracy  o zachowaniu argentyńskich mrówek. Od tego czasu schemat tych algorytmów został rozwinięty do swojej obecnej postaci.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err="1"/>
              <a:t>Mrówki</a:t>
            </a:r>
            <a:r>
              <a:rPr lang="en-US" dirty="0"/>
              <a:t> w </a:t>
            </a:r>
            <a:r>
              <a:rPr lang="en-US" dirty="0" err="1"/>
              <a:t>naturze</a:t>
            </a:r>
            <a:endParaRPr lang="pl-PL" dirty="0"/>
          </a:p>
        </p:txBody>
      </p:sp>
      <p:sp>
        <p:nvSpPr>
          <p:cNvPr id="3" name="Symbol zastępczy zawartości 2"/>
          <p:cNvSpPr>
            <a:spLocks noGrp="1"/>
          </p:cNvSpPr>
          <p:nvPr>
            <p:ph idx="1"/>
          </p:nvPr>
        </p:nvSpPr>
        <p:spPr/>
        <p:txBody>
          <a:bodyPr>
            <a:normAutofit/>
          </a:bodyPr>
          <a:lstStyle/>
          <a:p>
            <a:r>
              <a:rPr lang="pl-PL" sz="2200" dirty="0">
                <a:latin typeface="Tahoma" pitchFamily="34" charset="0"/>
                <a:ea typeface="Tahoma" pitchFamily="34" charset="0"/>
                <a:cs typeface="Tahoma" pitchFamily="34" charset="0"/>
              </a:rPr>
              <a:t>Kolonia jest zamieszkała przez bardzo małe owady, indywidualnie niezdolne  do  prowadzenia  zbyt  skomplikowanych  rozumowań,  poruszające  się  głównie  na  bazie prostych instynktów. Mrówki muszą jednak zdobywać pożywienie, które może znajdować się bardzo daleko - a muszą to zrobić w sposób zorganizowany. I rzeczywiście: mrówki znajdują pożywienie, wytyczają dobre ścieżki i nimi transportują je z powrotem do kolonii.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err="1"/>
              <a:t>Mrówki</a:t>
            </a:r>
            <a:r>
              <a:rPr lang="en-US" dirty="0"/>
              <a:t> w </a:t>
            </a:r>
            <a:r>
              <a:rPr lang="en-US" dirty="0" err="1"/>
              <a:t>naturze</a:t>
            </a:r>
            <a:endParaRPr lang="pl-PL" dirty="0"/>
          </a:p>
        </p:txBody>
      </p:sp>
      <p:sp>
        <p:nvSpPr>
          <p:cNvPr id="3" name="Symbol zastępczy zawartości 2"/>
          <p:cNvSpPr>
            <a:spLocks noGrp="1"/>
          </p:cNvSpPr>
          <p:nvPr>
            <p:ph idx="1"/>
          </p:nvPr>
        </p:nvSpPr>
        <p:spPr/>
        <p:txBody>
          <a:bodyPr>
            <a:normAutofit fontScale="70000" lnSpcReduction="20000"/>
          </a:bodyPr>
          <a:lstStyle/>
          <a:p>
            <a:r>
              <a:rPr lang="pl-PL" dirty="0">
                <a:latin typeface="Tahoma" pitchFamily="34" charset="0"/>
                <a:ea typeface="Tahoma" pitchFamily="34" charset="0"/>
                <a:cs typeface="Tahoma" pitchFamily="34" charset="0"/>
              </a:rPr>
              <a:t>Wyjaśnienie, na którym oparta jest również idea algorytmów mrówkowych, opiera się na feromonach:</a:t>
            </a:r>
          </a:p>
          <a:p>
            <a:pPr lvl="0"/>
            <a:r>
              <a:rPr lang="pl-PL" dirty="0">
                <a:latin typeface="Tahoma" pitchFamily="34" charset="0"/>
                <a:ea typeface="Tahoma" pitchFamily="34" charset="0"/>
                <a:cs typeface="Tahoma" pitchFamily="34" charset="0"/>
              </a:rPr>
              <a:t>Zakłada się że mrówki mają pewne poczucie kierunków</a:t>
            </a:r>
          </a:p>
          <a:p>
            <a:pPr lvl="0"/>
            <a:r>
              <a:rPr lang="pl-PL" dirty="0">
                <a:latin typeface="Tahoma" pitchFamily="34" charset="0"/>
                <a:ea typeface="Tahoma" pitchFamily="34" charset="0"/>
                <a:cs typeface="Tahoma" pitchFamily="34" charset="0"/>
              </a:rPr>
              <a:t>Mrowisko wypuszcza poruszających się mniej więcej losowo zwiadowców</a:t>
            </a:r>
          </a:p>
          <a:p>
            <a:pPr lvl="0"/>
            <a:r>
              <a:rPr lang="pl-PL" dirty="0">
                <a:latin typeface="Tahoma" pitchFamily="34" charset="0"/>
                <a:ea typeface="Tahoma" pitchFamily="34" charset="0"/>
                <a:cs typeface="Tahoma" pitchFamily="34" charset="0"/>
              </a:rPr>
              <a:t>Kiedy zwiadowca natrafi na coś interesującego wraca do kolonii, znacząc swoją trasę feromonami</a:t>
            </a:r>
          </a:p>
          <a:p>
            <a:pPr lvl="0"/>
            <a:r>
              <a:rPr lang="pl-PL" dirty="0">
                <a:latin typeface="Tahoma" pitchFamily="34" charset="0"/>
                <a:ea typeface="Tahoma" pitchFamily="34" charset="0"/>
                <a:cs typeface="Tahoma" pitchFamily="34" charset="0"/>
              </a:rPr>
              <a:t>Feromony przyciągają więcej mrówek, które zaczynają się kierować mniej więcej </a:t>
            </a:r>
            <a:r>
              <a:rPr lang="pl-PL" dirty="0" err="1">
                <a:latin typeface="Tahoma" pitchFamily="34" charset="0"/>
                <a:ea typeface="Tahoma" pitchFamily="34" charset="0"/>
                <a:cs typeface="Tahoma" pitchFamily="34" charset="0"/>
              </a:rPr>
              <a:t>wyznaczonąprzez</a:t>
            </a:r>
            <a:r>
              <a:rPr lang="pl-PL" dirty="0">
                <a:latin typeface="Tahoma" pitchFamily="34" charset="0"/>
                <a:ea typeface="Tahoma" pitchFamily="34" charset="0"/>
                <a:cs typeface="Tahoma" pitchFamily="34" charset="0"/>
              </a:rPr>
              <a:t> nie trasą</a:t>
            </a:r>
          </a:p>
          <a:p>
            <a:pPr lvl="0"/>
            <a:r>
              <a:rPr lang="pl-PL" dirty="0">
                <a:latin typeface="Tahoma" pitchFamily="34" charset="0"/>
                <a:ea typeface="Tahoma" pitchFamily="34" charset="0"/>
                <a:cs typeface="Tahoma" pitchFamily="34" charset="0"/>
              </a:rPr>
              <a:t>Kiedy te mrówki docierają do pożywienia, zaczynają nieść je z powrotem, znów znacząc </a:t>
            </a:r>
            <a:r>
              <a:rPr lang="pl-PL" dirty="0" err="1">
                <a:latin typeface="Tahoma" pitchFamily="34" charset="0"/>
                <a:ea typeface="Tahoma" pitchFamily="34" charset="0"/>
                <a:cs typeface="Tahoma" pitchFamily="34" charset="0"/>
              </a:rPr>
              <a:t>swojąścieżkę</a:t>
            </a:r>
            <a:r>
              <a:rPr lang="pl-PL" dirty="0">
                <a:latin typeface="Tahoma" pitchFamily="34" charset="0"/>
                <a:ea typeface="Tahoma" pitchFamily="34" charset="0"/>
                <a:cs typeface="Tahoma" pitchFamily="34" charset="0"/>
              </a:rPr>
              <a:t> feromonami</a:t>
            </a:r>
          </a:p>
          <a:p>
            <a:r>
              <a:rPr lang="pl-PL" dirty="0">
                <a:latin typeface="Tahoma" pitchFamily="34" charset="0"/>
                <a:ea typeface="Tahoma" pitchFamily="34" charset="0"/>
                <a:cs typeface="Tahoma" pitchFamily="34" charset="0"/>
              </a:rPr>
              <a:t>W  ten  sposób  wyznaczana  jest  </a:t>
            </a:r>
            <a:r>
              <a:rPr lang="pl-PL" dirty="0" err="1">
                <a:latin typeface="Tahoma" pitchFamily="34" charset="0"/>
                <a:ea typeface="Tahoma" pitchFamily="34" charset="0"/>
                <a:cs typeface="Tahoma" pitchFamily="34" charset="0"/>
              </a:rPr>
              <a:t>feromonowa</a:t>
            </a:r>
            <a:r>
              <a:rPr lang="pl-PL" dirty="0">
                <a:latin typeface="Tahoma" pitchFamily="34" charset="0"/>
                <a:ea typeface="Tahoma" pitchFamily="34" charset="0"/>
                <a:cs typeface="Tahoma" pitchFamily="34" charset="0"/>
              </a:rPr>
              <a:t>  trasa,  która  przyciąga  coraz  więcej  mrówek  i pozwala im na sprawny transport pożywienia z powrotem do kolonii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Algorytm</a:t>
            </a:r>
          </a:p>
        </p:txBody>
      </p:sp>
      <p:sp>
        <p:nvSpPr>
          <p:cNvPr id="3" name="Symbol zastępczy zawartości 2"/>
          <p:cNvSpPr>
            <a:spLocks noGrp="1"/>
          </p:cNvSpPr>
          <p:nvPr>
            <p:ph idx="1"/>
          </p:nvPr>
        </p:nvSpPr>
        <p:spPr/>
        <p:txBody>
          <a:bodyPr>
            <a:normAutofit/>
          </a:bodyPr>
          <a:lstStyle/>
          <a:p>
            <a:r>
              <a:rPr lang="pl-PL" sz="2200" dirty="0">
                <a:latin typeface="Tahoma" pitchFamily="34" charset="0"/>
                <a:ea typeface="Tahoma" pitchFamily="34" charset="0"/>
                <a:cs typeface="Tahoma" pitchFamily="34" charset="0"/>
              </a:rPr>
              <a:t>Tworzona jest populacja mrówek.</a:t>
            </a:r>
          </a:p>
          <a:p>
            <a:r>
              <a:rPr lang="pl-PL" sz="2200" dirty="0">
                <a:latin typeface="Tahoma" pitchFamily="34" charset="0"/>
                <a:ea typeface="Tahoma" pitchFamily="34" charset="0"/>
                <a:cs typeface="Tahoma" pitchFamily="34" charset="0"/>
              </a:rPr>
              <a:t>Pojedyncza mrówka generuje swoją ścieżkę niezależnie od pozostałych.</a:t>
            </a:r>
          </a:p>
          <a:p>
            <a:r>
              <a:rPr lang="pl-PL" sz="2200" dirty="0">
                <a:latin typeface="Tahoma" pitchFamily="34" charset="0"/>
                <a:ea typeface="Tahoma" pitchFamily="34" charset="0"/>
                <a:cs typeface="Tahoma" pitchFamily="34" charset="0"/>
              </a:rPr>
              <a:t>Każdej mrówce zostaje wygenerowane miasto, z którego ma rozpocząć wędrówkę.</a:t>
            </a:r>
          </a:p>
          <a:p>
            <a:r>
              <a:rPr lang="pl-PL" sz="2200" dirty="0">
                <a:latin typeface="Tahoma" pitchFamily="34" charset="0"/>
                <a:ea typeface="Tahoma" pitchFamily="34" charset="0"/>
                <a:cs typeface="Tahoma" pitchFamily="34" charset="0"/>
              </a:rPr>
              <a:t>Mrówka porusza się po grafie szukając sekwencji wierzchołków grafu tworzącej najkrótszą drogę od wierzchołka startowego do końcowego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Algorytm</a:t>
            </a:r>
          </a:p>
        </p:txBody>
      </p:sp>
      <p:sp>
        <p:nvSpPr>
          <p:cNvPr id="3" name="Symbol zastępczy zawartości 2"/>
          <p:cNvSpPr>
            <a:spLocks noGrp="1"/>
          </p:cNvSpPr>
          <p:nvPr>
            <p:ph idx="1"/>
          </p:nvPr>
        </p:nvSpPr>
        <p:spPr/>
        <p:txBody>
          <a:bodyPr>
            <a:normAutofit/>
          </a:bodyPr>
          <a:lstStyle/>
          <a:p>
            <a:r>
              <a:rPr lang="pl-PL" sz="2200" dirty="0">
                <a:latin typeface="Tahoma" pitchFamily="34" charset="0"/>
                <a:ea typeface="Tahoma" pitchFamily="34" charset="0"/>
                <a:cs typeface="Tahoma" pitchFamily="34" charset="0"/>
              </a:rPr>
              <a:t>dopóki kryterium zatrzymania nie wystąpiło powtarzaj</a:t>
            </a:r>
          </a:p>
          <a:p>
            <a:r>
              <a:rPr lang="pl-PL" sz="2200" dirty="0">
                <a:latin typeface="Tahoma" pitchFamily="34" charset="0"/>
                <a:ea typeface="Tahoma" pitchFamily="34" charset="0"/>
                <a:cs typeface="Tahoma" pitchFamily="34" charset="0"/>
              </a:rPr>
              <a:t>wylosuj dla każdej mrówki losowe miasto początkowe</a:t>
            </a:r>
          </a:p>
          <a:p>
            <a:r>
              <a:rPr lang="pl-PL" sz="2200" dirty="0">
                <a:latin typeface="Tahoma" pitchFamily="34" charset="0"/>
                <a:ea typeface="Tahoma" pitchFamily="34" charset="0"/>
                <a:cs typeface="Tahoma" pitchFamily="34" charset="0"/>
              </a:rPr>
              <a:t>na podstawie lokalnej ilości feromonu i pewnej heurystyki wybierz kolejną krawędź</a:t>
            </a:r>
          </a:p>
          <a:p>
            <a:r>
              <a:rPr lang="pl-PL" sz="2200" dirty="0">
                <a:latin typeface="Tahoma" pitchFamily="34" charset="0"/>
                <a:ea typeface="Tahoma" pitchFamily="34" charset="0"/>
                <a:cs typeface="Tahoma" pitchFamily="34" charset="0"/>
              </a:rPr>
              <a:t>po osiągnięciu celu uaktualnij ilość feromonu wg określonych (dla danego algorytmu) zasad</a:t>
            </a:r>
          </a:p>
          <a:p>
            <a:endParaRPr lang="pl-PL" sz="2200" dirty="0">
              <a:latin typeface="Tahoma" pitchFamily="34" charset="0"/>
              <a:ea typeface="Tahoma" pitchFamily="34" charset="0"/>
              <a:cs typeface="Tahom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043608" y="404664"/>
            <a:ext cx="7200800" cy="614448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Algorytm</a:t>
            </a:r>
          </a:p>
        </p:txBody>
      </p:sp>
      <p:sp>
        <p:nvSpPr>
          <p:cNvPr id="3" name="Symbol zastępczy zawartości 2"/>
          <p:cNvSpPr>
            <a:spLocks noGrp="1"/>
          </p:cNvSpPr>
          <p:nvPr>
            <p:ph idx="1"/>
          </p:nvPr>
        </p:nvSpPr>
        <p:spPr>
          <a:xfrm>
            <a:off x="539552" y="2060848"/>
            <a:ext cx="4608512" cy="2376264"/>
          </a:xfrm>
        </p:spPr>
        <p:txBody>
          <a:bodyPr>
            <a:normAutofit fontScale="55000" lnSpcReduction="20000"/>
          </a:bodyPr>
          <a:lstStyle/>
          <a:p>
            <a:r>
              <a:rPr lang="pl-PL" dirty="0">
                <a:latin typeface="Tahoma" pitchFamily="34" charset="0"/>
                <a:ea typeface="Tahoma" pitchFamily="34" charset="0"/>
                <a:cs typeface="Tahoma" pitchFamily="34" charset="0"/>
              </a:rPr>
              <a:t>k – mrówka znajdująca się w mieście i</a:t>
            </a:r>
          </a:p>
          <a:p>
            <a:r>
              <a:rPr lang="el-GR" dirty="0">
                <a:latin typeface="Tahoma" pitchFamily="34" charset="0"/>
                <a:ea typeface="Tahoma" pitchFamily="34" charset="0"/>
                <a:cs typeface="Tahoma" pitchFamily="34" charset="0"/>
              </a:rPr>
              <a:t>α</a:t>
            </a:r>
            <a:r>
              <a:rPr lang="pl-PL" dirty="0">
                <a:latin typeface="Tahoma" pitchFamily="34" charset="0"/>
                <a:ea typeface="Tahoma" pitchFamily="34" charset="0"/>
                <a:cs typeface="Tahoma" pitchFamily="34" charset="0"/>
              </a:rPr>
              <a:t> - wpływ pozostawionego feromonu na prawdopodobieństwo wybrania drogi </a:t>
            </a:r>
            <a:r>
              <a:rPr lang="pl-PL" dirty="0" err="1">
                <a:latin typeface="Tahoma" pitchFamily="34" charset="0"/>
                <a:ea typeface="Tahoma" pitchFamily="34" charset="0"/>
                <a:cs typeface="Tahoma" pitchFamily="34" charset="0"/>
              </a:rPr>
              <a:t>i,j</a:t>
            </a:r>
            <a:endParaRPr lang="pl-PL" dirty="0">
              <a:latin typeface="Tahoma" pitchFamily="34" charset="0"/>
              <a:ea typeface="Tahoma" pitchFamily="34" charset="0"/>
              <a:cs typeface="Tahoma" pitchFamily="34" charset="0"/>
            </a:endParaRPr>
          </a:p>
          <a:p>
            <a:r>
              <a:rPr lang="el-GR" dirty="0">
                <a:latin typeface="Tahoma" pitchFamily="34" charset="0"/>
                <a:ea typeface="Tahoma" pitchFamily="34" charset="0"/>
                <a:cs typeface="Tahoma" pitchFamily="34" charset="0"/>
              </a:rPr>
              <a:t>β</a:t>
            </a:r>
            <a:r>
              <a:rPr lang="pl-PL" dirty="0">
                <a:latin typeface="Tahoma" pitchFamily="34" charset="0"/>
                <a:ea typeface="Tahoma" pitchFamily="34" charset="0"/>
                <a:cs typeface="Tahoma" pitchFamily="34" charset="0"/>
              </a:rPr>
              <a:t> - wpływ odległości na prawdopodobieństwo wybrania drogi </a:t>
            </a:r>
            <a:r>
              <a:rPr lang="pl-PL" dirty="0" err="1">
                <a:latin typeface="Tahoma" pitchFamily="34" charset="0"/>
                <a:ea typeface="Tahoma" pitchFamily="34" charset="0"/>
                <a:cs typeface="Tahoma" pitchFamily="34" charset="0"/>
              </a:rPr>
              <a:t>i,j</a:t>
            </a:r>
            <a:endParaRPr lang="pl-PL" dirty="0">
              <a:latin typeface="Tahoma" pitchFamily="34" charset="0"/>
              <a:ea typeface="Tahoma" pitchFamily="34" charset="0"/>
              <a:cs typeface="Tahoma" pitchFamily="34" charset="0"/>
            </a:endParaRPr>
          </a:p>
          <a:p>
            <a:r>
              <a:rPr lang="pl-PL" dirty="0">
                <a:latin typeface="Tahoma" pitchFamily="34" charset="0"/>
                <a:ea typeface="Tahoma" pitchFamily="34" charset="0"/>
                <a:cs typeface="Tahoma" pitchFamily="34" charset="0"/>
              </a:rPr>
              <a:t>N – lista miast nieodwiedzonych przez mrówkę</a:t>
            </a:r>
          </a:p>
        </p:txBody>
      </p:sp>
      <p:pic>
        <p:nvPicPr>
          <p:cNvPr id="4099" name="Picture 3"/>
          <p:cNvPicPr>
            <a:picLocks noChangeAspect="1" noChangeArrowheads="1"/>
          </p:cNvPicPr>
          <p:nvPr/>
        </p:nvPicPr>
        <p:blipFill>
          <a:blip r:embed="rId2" cstate="print"/>
          <a:srcRect/>
          <a:stretch>
            <a:fillRect/>
          </a:stretch>
        </p:blipFill>
        <p:spPr bwMode="auto">
          <a:xfrm>
            <a:off x="5148064" y="2132856"/>
            <a:ext cx="3761948" cy="2016224"/>
          </a:xfrm>
          <a:prstGeom prst="rect">
            <a:avLst/>
          </a:prstGeom>
          <a:noFill/>
          <a:ln w="9525">
            <a:noFill/>
            <a:miter lim="800000"/>
            <a:headEnd/>
            <a:tailEnd/>
          </a:ln>
        </p:spPr>
      </p:pic>
      <p:sp>
        <p:nvSpPr>
          <p:cNvPr id="6" name="Tytuł 1"/>
          <p:cNvSpPr txBox="1">
            <a:spLocks/>
          </p:cNvSpPr>
          <p:nvPr/>
        </p:nvSpPr>
        <p:spPr>
          <a:xfrm>
            <a:off x="467544" y="1484784"/>
            <a:ext cx="5635352" cy="432048"/>
          </a:xfrm>
          <a:prstGeom prst="rect">
            <a:avLst/>
          </a:prstGeom>
        </p:spPr>
        <p:txBody>
          <a:bodyPr rIns="91440" anchor="b">
            <a:normAutofit fontScale="47500" lnSpcReduction="20000"/>
            <a:scene3d>
              <a:camera prst="orthographicFront"/>
              <a:lightRig rig="soft" dir="t">
                <a:rot lat="0" lon="0" rev="2400000"/>
              </a:lightRig>
            </a:scene3d>
            <a:sp3d>
              <a:bevelT w="19050" h="12700"/>
            </a:sp3d>
          </a:bodyPr>
          <a:lstStyle/>
          <a:p>
            <a:pPr marL="54864" marR="0" lvl="0" indent="0" defTabSz="914400" rtl="0" eaLnBrk="1" fontAlgn="auto" latinLnBrk="0" hangingPunct="1">
              <a:lnSpc>
                <a:spcPct val="100000"/>
              </a:lnSpc>
              <a:spcBef>
                <a:spcPct val="0"/>
              </a:spcBef>
              <a:spcAft>
                <a:spcPts val="0"/>
              </a:spcAft>
              <a:buClrTx/>
              <a:buSzTx/>
              <a:buFontTx/>
              <a:buNone/>
              <a:tabLst/>
              <a:defRPr/>
            </a:pPr>
            <a:r>
              <a:rPr lang="pl-PL" sz="4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t>Prawdopodobieństwo wybrania drogi:</a:t>
            </a:r>
            <a:endParaRPr kumimoji="0" lang="pl-PL" sz="4600" b="0" i="0" u="none" strike="noStrike" kern="1200" cap="none" spc="0" normalizeH="0" baseline="0" noProof="0" dirty="0">
              <a:ln>
                <a:noFill/>
              </a:ln>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uLnTx/>
              <a:uFillTx/>
              <a:latin typeface="+mj-lt"/>
              <a:ea typeface="+mj-ea"/>
              <a:cs typeface="+mj-cs"/>
            </a:endParaRPr>
          </a:p>
        </p:txBody>
      </p:sp>
      <p:sp>
        <p:nvSpPr>
          <p:cNvPr id="7" name="Tytuł 1"/>
          <p:cNvSpPr txBox="1">
            <a:spLocks/>
          </p:cNvSpPr>
          <p:nvPr/>
        </p:nvSpPr>
        <p:spPr>
          <a:xfrm>
            <a:off x="467544" y="4293096"/>
            <a:ext cx="5635352" cy="432048"/>
          </a:xfrm>
          <a:prstGeom prst="rect">
            <a:avLst/>
          </a:prstGeom>
        </p:spPr>
        <p:txBody>
          <a:bodyPr rIns="91440" anchor="b">
            <a:normAutofit/>
            <a:scene3d>
              <a:camera prst="orthographicFront"/>
              <a:lightRig rig="soft" dir="t">
                <a:rot lat="0" lon="0" rev="2400000"/>
              </a:lightRig>
            </a:scene3d>
            <a:sp3d>
              <a:bevelT w="19050" h="12700"/>
            </a:sp3d>
          </a:bodyPr>
          <a:lstStyle/>
          <a:p>
            <a:pPr marL="54864" marR="0" lvl="0" indent="0" defTabSz="914400" rtl="0" eaLnBrk="1" fontAlgn="auto" latinLnBrk="0" hangingPunct="1">
              <a:lnSpc>
                <a:spcPct val="100000"/>
              </a:lnSpc>
              <a:spcBef>
                <a:spcPct val="0"/>
              </a:spcBef>
              <a:spcAft>
                <a:spcPts val="0"/>
              </a:spcAft>
              <a:buClrTx/>
              <a:buSzTx/>
              <a:buFontTx/>
              <a:buNone/>
              <a:tabLst/>
              <a:defRPr/>
            </a:pPr>
            <a:r>
              <a:rPr lang="pl-PL" sz="22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t>Aktualizacja poziomu feromonu:</a:t>
            </a:r>
            <a:endParaRPr kumimoji="0" lang="pl-PL" sz="2200" b="0" i="0" u="none" strike="noStrike" kern="1200" cap="none" spc="0" normalizeH="0" baseline="0" noProof="0" dirty="0">
              <a:ln>
                <a:noFill/>
              </a:ln>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uLnTx/>
              <a:uFillTx/>
              <a:latin typeface="+mj-lt"/>
              <a:ea typeface="+mj-ea"/>
              <a:cs typeface="+mj-cs"/>
            </a:endParaRPr>
          </a:p>
        </p:txBody>
      </p:sp>
      <p:pic>
        <p:nvPicPr>
          <p:cNvPr id="4100" name="Picture 4"/>
          <p:cNvPicPr>
            <a:picLocks noChangeAspect="1" noChangeArrowheads="1"/>
          </p:cNvPicPr>
          <p:nvPr/>
        </p:nvPicPr>
        <p:blipFill>
          <a:blip r:embed="rId3" cstate="print"/>
          <a:srcRect/>
          <a:stretch>
            <a:fillRect/>
          </a:stretch>
        </p:blipFill>
        <p:spPr bwMode="auto">
          <a:xfrm>
            <a:off x="5076056" y="4869160"/>
            <a:ext cx="2952328" cy="593433"/>
          </a:xfrm>
          <a:prstGeom prst="rect">
            <a:avLst/>
          </a:prstGeom>
          <a:noFill/>
          <a:ln w="9525">
            <a:noFill/>
            <a:miter lim="800000"/>
            <a:headEnd/>
            <a:tailEnd/>
          </a:ln>
        </p:spPr>
      </p:pic>
      <p:sp>
        <p:nvSpPr>
          <p:cNvPr id="9" name="Symbol zastępczy zawartości 2"/>
          <p:cNvSpPr txBox="1">
            <a:spLocks/>
          </p:cNvSpPr>
          <p:nvPr/>
        </p:nvSpPr>
        <p:spPr>
          <a:xfrm>
            <a:off x="611560" y="4797152"/>
            <a:ext cx="4752528" cy="2376264"/>
          </a:xfrm>
          <a:prstGeom prst="rect">
            <a:avLst/>
          </a:prstGeom>
        </p:spPr>
        <p:txBody>
          <a:bodyPr>
            <a:normAutofit/>
          </a:bodyPr>
          <a:lstStyle/>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l-GR"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ρ</a:t>
            </a:r>
            <a:r>
              <a:rPr kumimoji="0" lang="pl-PL"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 współczynnik odparowania</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pl-PL"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t, t+1 – sąsiednie iteracje</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pl-PL"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n – liczba mrówek</a:t>
            </a:r>
            <a:endParaRPr lang="pl-PL" dirty="0">
              <a:latin typeface="Tahoma" pitchFamily="34" charset="0"/>
              <a:ea typeface="Tahoma" pitchFamily="34" charset="0"/>
              <a:cs typeface="Tahoma" pitchFamily="34" charset="0"/>
            </a:endParaRP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lang="pl-PL" dirty="0" err="1">
                <a:latin typeface="Tahoma" pitchFamily="34" charset="0"/>
                <a:ea typeface="Tahoma" pitchFamily="34" charset="0"/>
                <a:cs typeface="Tahoma" pitchFamily="34" charset="0"/>
              </a:rPr>
              <a:t>Lk</a:t>
            </a:r>
            <a:r>
              <a:rPr lang="pl-PL" dirty="0">
                <a:latin typeface="Tahoma" pitchFamily="34" charset="0"/>
                <a:ea typeface="Tahoma" pitchFamily="34" charset="0"/>
                <a:cs typeface="Tahoma" pitchFamily="34" charset="0"/>
              </a:rPr>
              <a:t> – długość trasy przebytej przez mrówkę k</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endParaRPr kumimoji="0" lang="pl-PL" sz="32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dlewnia metali">
  <a:themeElements>
    <a:clrScheme name="Odlewnia metali">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dlewnia metali">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dlewnia metali">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16</TotalTime>
  <Words>756</Words>
  <Application>Microsoft Office PowerPoint</Application>
  <PresentationFormat>Pokaz na ekranie (4:3)</PresentationFormat>
  <Paragraphs>58</Paragraphs>
  <Slides>12</Slides>
  <Notes>0</Notes>
  <HiddenSlides>0</HiddenSlides>
  <MMClips>0</MMClips>
  <ScaleCrop>false</ScaleCrop>
  <HeadingPairs>
    <vt:vector size="4" baseType="variant">
      <vt:variant>
        <vt:lpstr>Motyw</vt:lpstr>
      </vt:variant>
      <vt:variant>
        <vt:i4>1</vt:i4>
      </vt:variant>
      <vt:variant>
        <vt:lpstr>Tytuły slajdów</vt:lpstr>
      </vt:variant>
      <vt:variant>
        <vt:i4>12</vt:i4>
      </vt:variant>
    </vt:vector>
  </HeadingPairs>
  <TitlesOfParts>
    <vt:vector size="13" baseType="lpstr">
      <vt:lpstr>Odlewnia metali</vt:lpstr>
      <vt:lpstr>ALGORYTM MRÓWKOWY</vt:lpstr>
      <vt:lpstr>Czym są algorytmy mrówkowe?</vt:lpstr>
      <vt:lpstr>Skąd wziął się algorytm mrówkowy?</vt:lpstr>
      <vt:lpstr>Mrówki w naturze</vt:lpstr>
      <vt:lpstr>Mrówki w naturze</vt:lpstr>
      <vt:lpstr>Algorytm</vt:lpstr>
      <vt:lpstr>Algorytm</vt:lpstr>
      <vt:lpstr>Slajd 8</vt:lpstr>
      <vt:lpstr>Algorytm</vt:lpstr>
      <vt:lpstr>Modyfikacje</vt:lpstr>
      <vt:lpstr>Zastosowania</vt:lpstr>
      <vt:lpstr>Zastosowanie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Wojtek Jarosz</dc:creator>
  <cp:lastModifiedBy>Wojtek Jarosz</cp:lastModifiedBy>
  <cp:revision>5</cp:revision>
  <dcterms:created xsi:type="dcterms:W3CDTF">2018-01-11T17:43:36Z</dcterms:created>
  <dcterms:modified xsi:type="dcterms:W3CDTF">2018-01-12T07:04:03Z</dcterms:modified>
</cp:coreProperties>
</file>