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75" r:id="rId10"/>
    <p:sldId id="276" r:id="rId11"/>
    <p:sldId id="274" r:id="rId12"/>
    <p:sldId id="264" r:id="rId13"/>
    <p:sldId id="263" r:id="rId14"/>
    <p:sldId id="261" r:id="rId15"/>
    <p:sldId id="265" r:id="rId16"/>
    <p:sldId id="266" r:id="rId17"/>
    <p:sldId id="260" r:id="rId18"/>
    <p:sldId id="267" r:id="rId19"/>
    <p:sldId id="273" r:id="rId20"/>
    <p:sldId id="262" r:id="rId21"/>
    <p:sldId id="277" r:id="rId22"/>
    <p:sldId id="272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536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636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4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8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8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56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7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3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612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4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839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32706-72C9-43E7-8E0A-734A3277496A}" type="datetimeFigureOut">
              <a:rPr lang="pl-PL" smtClean="0"/>
              <a:t>2016-04-18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0A12-C805-4A89-ABE5-8B358EFA95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Seminarium dyplomowe magisterskie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Prezentacja nr 1</a:t>
            </a:r>
          </a:p>
          <a:p>
            <a:endParaRPr lang="pl-PL" dirty="0" smtClean="0"/>
          </a:p>
          <a:p>
            <a:pPr algn="r"/>
            <a:r>
              <a:rPr lang="pl-PL" dirty="0" smtClean="0"/>
              <a:t>Wojciech Pasternak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5781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Zastosowanie ciągu Sturma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Eliminacja pierwiastków wielokrotnych poprzez podzielenie wielomianu W przez NWD(W, W’)</a:t>
            </a:r>
          </a:p>
          <a:p>
            <a:r>
              <a:rPr lang="pl-PL" dirty="0" smtClean="0"/>
              <a:t>Pozwala na znalezienie wszystkich pierwiastków rzeczywistych w zadanym przedziale z dowolną dokładnością</a:t>
            </a:r>
          </a:p>
          <a:p>
            <a:r>
              <a:rPr lang="pl-PL" dirty="0" smtClean="0"/>
              <a:t>Ważna jest liczba zmian znaku dla wartości wielomianów, będących kolejnymi elementami ciągu Sturma</a:t>
            </a:r>
          </a:p>
        </p:txBody>
      </p:sp>
    </p:spTree>
    <p:extLst>
      <p:ext uri="{BB962C8B-B14F-4D97-AF65-F5344CB8AC3E}">
        <p14:creationId xmlns:p14="http://schemas.microsoft.com/office/powerpoint/2010/main" val="174835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</a:t>
            </a:r>
            <a:r>
              <a:rPr lang="pl-PL" dirty="0" smtClean="0"/>
              <a:t>stniejące rozwiązania w praktyce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pl-PL" dirty="0" smtClean="0"/>
              <a:t>Wolfram Alpha</a:t>
            </a:r>
          </a:p>
          <a:p>
            <a:r>
              <a:rPr lang="pl-PL" dirty="0" smtClean="0"/>
              <a:t>Portal oblicz.to</a:t>
            </a:r>
          </a:p>
          <a:p>
            <a:r>
              <a:rPr lang="pl-PL" dirty="0"/>
              <a:t>Strona http</a:t>
            </a:r>
            <a:r>
              <a:rPr lang="pl-PL" dirty="0" smtClean="0"/>
              <a:t>://akiti.ca/rpoly_ak1_Intro.html</a:t>
            </a:r>
          </a:p>
        </p:txBody>
      </p:sp>
    </p:spTree>
    <p:extLst>
      <p:ext uri="{BB962C8B-B14F-4D97-AF65-F5344CB8AC3E}">
        <p14:creationId xmlns:p14="http://schemas.microsoft.com/office/powerpoint/2010/main" val="14396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9" y="1600200"/>
            <a:ext cx="40982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65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Wolfram Alpha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79" y="1676888"/>
            <a:ext cx="6201641" cy="437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15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Wolfram Alpha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Dokładne obliczenie pierwiastków 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Rysowanie wykresu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Alternatywna reprezentacja wielomianu: rozkład na czynniki itd.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Obliczana </a:t>
            </a:r>
            <a:r>
              <a:rPr lang="pl-PL" sz="2800" dirty="0" smtClean="0"/>
              <a:t>pochodna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sz="2800" dirty="0" smtClean="0"/>
              <a:t>Informacja o pierwiastkach zespolonych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sz="2800" dirty="0" smtClean="0"/>
              <a:t>Przy skomplikowanych wielomianach, </a:t>
            </a:r>
            <a:r>
              <a:rPr lang="pl-PL" sz="2800" dirty="0" smtClean="0"/>
              <a:t>obliczenia i wizualizacja </a:t>
            </a:r>
            <a:r>
              <a:rPr lang="pl-PL" sz="2800" dirty="0" smtClean="0"/>
              <a:t>wyników trwa ponad kilkanaście sekund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307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Portal oblicz.to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24" y="1600200"/>
            <a:ext cx="347075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37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Portal oblicz.to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20" y="1600200"/>
            <a:ext cx="66477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89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Portal oblicz.to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pl-PL" dirty="0" smtClean="0"/>
              <a:t>Dokładne obliczanie pierwiastków dla prostych wielomianów wraz z prezentacją rozwiązania krok po kroku</a:t>
            </a:r>
          </a:p>
          <a:p>
            <a:pPr>
              <a:buFont typeface="Calibri" panose="020F0502020204030204" pitchFamily="34" charset="0"/>
              <a:buChar char="±"/>
            </a:pPr>
            <a:r>
              <a:rPr lang="pl-PL" dirty="0" smtClean="0"/>
              <a:t>Rysowanie </a:t>
            </a:r>
            <a:r>
              <a:rPr lang="pl-PL" dirty="0" smtClean="0"/>
              <a:t>wykresu i graficzne </a:t>
            </a:r>
            <a:r>
              <a:rPr lang="pl-PL" dirty="0" smtClean="0"/>
              <a:t>rozwiązywanie równania dla niektórych wielomianów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Wewnętrzny błąd pojawiający się po wprowadzeniu bardziej skomplikowanych wielomianów</a:t>
            </a:r>
          </a:p>
        </p:txBody>
      </p:sp>
    </p:spTree>
    <p:extLst>
      <p:ext uri="{BB962C8B-B14F-4D97-AF65-F5344CB8AC3E}">
        <p14:creationId xmlns:p14="http://schemas.microsoft.com/office/powerpoint/2010/main" val="377340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akiti.ca</a:t>
            </a:r>
          </a:p>
        </p:txBody>
      </p:sp>
      <p:pic>
        <p:nvPicPr>
          <p:cNvPr id="512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72" y="1600200"/>
            <a:ext cx="44486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Strona akiti.ca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476" y="1934610"/>
            <a:ext cx="5619048" cy="38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1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/>
          <a:lstStyle/>
          <a:p>
            <a:r>
              <a:rPr lang="pl-PL" b="1" dirty="0" smtClean="0"/>
              <a:t>Wyznaczanie zer wielomianów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pl-PL" sz="3900" dirty="0" err="1" smtClean="0"/>
              <a:t>Finding</a:t>
            </a:r>
            <a:r>
              <a:rPr lang="pl-PL" sz="3900" dirty="0" smtClean="0"/>
              <a:t> of </a:t>
            </a:r>
            <a:r>
              <a:rPr lang="pl-PL" sz="3900" dirty="0" err="1" smtClean="0"/>
              <a:t>roots</a:t>
            </a:r>
            <a:r>
              <a:rPr lang="pl-PL" sz="3900" dirty="0" smtClean="0"/>
              <a:t> of </a:t>
            </a:r>
            <a:r>
              <a:rPr lang="pl-PL" sz="3900" dirty="0" err="1" smtClean="0"/>
              <a:t>polynomial</a:t>
            </a:r>
            <a:endParaRPr lang="pl-PL" sz="3900" dirty="0" smtClean="0"/>
          </a:p>
          <a:p>
            <a:endParaRPr lang="pl-PL" dirty="0" smtClean="0"/>
          </a:p>
          <a:p>
            <a:pPr algn="r"/>
            <a:r>
              <a:rPr lang="pl-PL" sz="2800" dirty="0" smtClean="0"/>
              <a:t>Promotor: dr hab. inż. Robert Janczewski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34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Strona </a:t>
            </a:r>
            <a:r>
              <a:rPr lang="pl-PL" dirty="0" smtClean="0"/>
              <a:t>akiti.ca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Rozwiązanie </a:t>
            </a:r>
            <a:r>
              <a:rPr lang="pl-PL" dirty="0" smtClean="0"/>
              <a:t>oparte na przybliżonym rozwiązaniu – </a:t>
            </a:r>
            <a:r>
              <a:rPr lang="pl-PL" dirty="0" smtClean="0"/>
              <a:t>opartym o metodę </a:t>
            </a:r>
            <a:r>
              <a:rPr lang="pl-PL" dirty="0" smtClean="0"/>
              <a:t>Newtona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Przez zastosowanie rozwiązania przybliżonego, traktowanie większości pierwiastków wielokrotnych, jako różnych pierwiastków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Konieczność wprowadzania stopnia </a:t>
            </a:r>
            <a:r>
              <a:rPr lang="pl-PL" dirty="0" smtClean="0"/>
              <a:t>wielomianu i wartości </a:t>
            </a:r>
            <a:r>
              <a:rPr lang="pl-PL" dirty="0" smtClean="0"/>
              <a:t>kolejnych współczynników – problem dla wprowadzenia wielomianów wyższych </a:t>
            </a:r>
            <a:r>
              <a:rPr lang="pl-PL" dirty="0" smtClean="0"/>
              <a:t>stopni </a:t>
            </a:r>
            <a:r>
              <a:rPr lang="pl-PL" dirty="0" smtClean="0"/>
              <a:t>np. W(x)=x</a:t>
            </a:r>
            <a:r>
              <a:rPr lang="pl-PL" baseline="30000" dirty="0" smtClean="0"/>
              <a:t>100</a:t>
            </a:r>
            <a:r>
              <a:rPr lang="pl-PL" dirty="0" smtClean="0"/>
              <a:t>-10x</a:t>
            </a:r>
            <a:r>
              <a:rPr lang="pl-PL" baseline="30000" dirty="0" smtClean="0"/>
              <a:t>49</a:t>
            </a:r>
            <a:r>
              <a:rPr lang="pl-PL" dirty="0" smtClean="0"/>
              <a:t>+10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dirty="0" smtClean="0"/>
              <a:t>Dla wszystkich wprowadzanych wielomianów algorytm znalazł rozwiązanie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pl-PL" dirty="0"/>
              <a:t>I</a:t>
            </a:r>
            <a:r>
              <a:rPr lang="pl-PL" dirty="0" smtClean="0"/>
              <a:t>nformacja </a:t>
            </a:r>
            <a:r>
              <a:rPr lang="pl-PL" dirty="0"/>
              <a:t>o pierwiastkach zespolonych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4209424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Implementacja </a:t>
            </a:r>
            <a:r>
              <a:rPr lang="pl-PL" dirty="0"/>
              <a:t>działań na wielomianach w C</a:t>
            </a:r>
            <a:r>
              <a:rPr lang="pl-PL" dirty="0" smtClean="0"/>
              <a:t>++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Znajdowanie pierwiastków w oparciu o ciąg Sturma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/>
              <a:t>Konieczność zastosowania biblioteki dla dużych liczb </a:t>
            </a:r>
            <a:r>
              <a:rPr lang="pl-PL" dirty="0" smtClean="0"/>
              <a:t>całkowitych i wymiernych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Zastosowanie intuicyjnego interfejsu, ułatwiające użytkownikowi wprowadzanie danych wejściowych</a:t>
            </a:r>
            <a:endParaRPr lang="pl-PL" dirty="0"/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Przeprowadzone zostaną testy i porównanie </a:t>
            </a:r>
            <a:r>
              <a:rPr lang="pl-PL" dirty="0"/>
              <a:t>wydajności </a:t>
            </a:r>
            <a:r>
              <a:rPr lang="pl-PL" dirty="0" smtClean="0"/>
              <a:t>różnych struktur, mogących reprezentować wielomiany w pamięci</a:t>
            </a:r>
          </a:p>
          <a:p>
            <a:pPr>
              <a:buFont typeface="Calibri" panose="020F0502020204030204" pitchFamily="34" charset="0"/>
              <a:buChar char="‒"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1603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Literatura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6916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pl-PL" sz="1100" dirty="0"/>
              <a:t>A </a:t>
            </a:r>
            <a:r>
              <a:rPr lang="pl-PL" sz="1100" dirty="0" err="1"/>
              <a:t>Concrete</a:t>
            </a:r>
            <a:r>
              <a:rPr lang="pl-PL" sz="1100" dirty="0"/>
              <a:t> </a:t>
            </a:r>
            <a:r>
              <a:rPr lang="pl-PL" sz="1100" dirty="0" err="1"/>
              <a:t>Introduction</a:t>
            </a:r>
            <a:r>
              <a:rPr lang="pl-PL" sz="1100" dirty="0"/>
              <a:t> to </a:t>
            </a:r>
            <a:r>
              <a:rPr lang="pl-PL" sz="1100" dirty="0" err="1"/>
              <a:t>Higher</a:t>
            </a:r>
            <a:r>
              <a:rPr lang="pl-PL" sz="1100" dirty="0"/>
              <a:t> Algebra, Lindsay N. </a:t>
            </a:r>
            <a:r>
              <a:rPr lang="pl-PL" sz="1100" dirty="0" err="1"/>
              <a:t>Childs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Accuracy</a:t>
            </a:r>
            <a:r>
              <a:rPr lang="pl-PL" sz="1100" dirty="0"/>
              <a:t> and </a:t>
            </a:r>
            <a:r>
              <a:rPr lang="pl-PL" sz="1100" dirty="0" err="1"/>
              <a:t>Stability</a:t>
            </a:r>
            <a:r>
              <a:rPr lang="pl-PL" sz="1100" dirty="0"/>
              <a:t> of </a:t>
            </a: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Nicholas J. </a:t>
            </a:r>
            <a:r>
              <a:rPr lang="pl-PL" sz="1100" dirty="0" err="1"/>
              <a:t>Higham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Algebraiczne metody rozwiązywania równania Schrödingera, W. </a:t>
            </a:r>
            <a:r>
              <a:rPr lang="pl-PL" sz="1100" dirty="0" err="1"/>
              <a:t>Salejda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Algorithmic</a:t>
            </a:r>
            <a:r>
              <a:rPr lang="pl-PL" sz="1100" dirty="0"/>
              <a:t> </a:t>
            </a:r>
            <a:r>
              <a:rPr lang="pl-PL" sz="1100" dirty="0" err="1"/>
              <a:t>Number</a:t>
            </a:r>
            <a:r>
              <a:rPr lang="pl-PL" sz="1100" dirty="0"/>
              <a:t> </a:t>
            </a:r>
            <a:r>
              <a:rPr lang="pl-PL" sz="1100" dirty="0" err="1"/>
              <a:t>Theory</a:t>
            </a:r>
            <a:r>
              <a:rPr lang="pl-PL" sz="1100" dirty="0"/>
              <a:t>, </a:t>
            </a:r>
            <a:r>
              <a:rPr lang="pl-PL" sz="1100" dirty="0" err="1"/>
              <a:t>Duncal</a:t>
            </a:r>
            <a:r>
              <a:rPr lang="pl-PL" sz="1100" dirty="0"/>
              <a:t> </a:t>
            </a:r>
            <a:r>
              <a:rPr lang="pl-PL" sz="1100" dirty="0" err="1"/>
              <a:t>Buell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Data </a:t>
            </a:r>
            <a:r>
              <a:rPr lang="pl-PL" sz="1100" dirty="0" err="1"/>
              <a:t>Structures</a:t>
            </a:r>
            <a:r>
              <a:rPr lang="pl-PL" sz="1100" dirty="0"/>
              <a:t> Using C++, D. S. Malik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Gnu MP 6.0 </a:t>
            </a:r>
            <a:r>
              <a:rPr lang="pl-PL" sz="1100" dirty="0" err="1"/>
              <a:t>Multiple</a:t>
            </a:r>
            <a:r>
              <a:rPr lang="pl-PL" sz="1100" dirty="0"/>
              <a:t> Precision </a:t>
            </a:r>
            <a:r>
              <a:rPr lang="pl-PL" sz="1100" dirty="0" err="1"/>
              <a:t>Arithmetic</a:t>
            </a:r>
            <a:r>
              <a:rPr lang="pl-PL" sz="1100" dirty="0"/>
              <a:t> Library, </a:t>
            </a:r>
            <a:r>
              <a:rPr lang="pl-PL" sz="1100" dirty="0" err="1"/>
              <a:t>Torbjorn</a:t>
            </a:r>
            <a:r>
              <a:rPr lang="pl-PL" sz="1100" dirty="0"/>
              <a:t> </a:t>
            </a:r>
            <a:r>
              <a:rPr lang="pl-PL" sz="1100" dirty="0" err="1"/>
              <a:t>Granlund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numeryczne i graficzne </a:t>
            </a:r>
            <a:r>
              <a:rPr lang="pl-PL" sz="1100" dirty="0"/>
              <a:t>cz. 1, Mieczysław </a:t>
            </a:r>
            <a:r>
              <a:rPr lang="pl-PL" sz="1100" dirty="0" err="1"/>
              <a:t>Warmus</a:t>
            </a:r>
            <a:r>
              <a:rPr lang="pl-PL" sz="1100" dirty="0"/>
              <a:t>, Józef Łukaszewicz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Metody </a:t>
            </a:r>
            <a:r>
              <a:rPr lang="pl-PL" sz="1100" dirty="0" smtClean="0"/>
              <a:t>obliczeniowe i ich </a:t>
            </a:r>
            <a:r>
              <a:rPr lang="pl-PL" sz="1100" dirty="0"/>
              <a:t>komputerowa realizacja, Bogusław Bożek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Analysis, Richard L. </a:t>
            </a:r>
            <a:r>
              <a:rPr lang="pl-PL" sz="1100" dirty="0" err="1"/>
              <a:t>Burden,J</a:t>
            </a:r>
            <a:r>
              <a:rPr lang="pl-PL" sz="1100" dirty="0"/>
              <a:t>. Douglas 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 for </a:t>
            </a:r>
            <a:r>
              <a:rPr lang="pl-PL" sz="1100" dirty="0" err="1"/>
              <a:t>Roots</a:t>
            </a:r>
            <a:r>
              <a:rPr lang="pl-PL" sz="1100" dirty="0"/>
              <a:t> of </a:t>
            </a:r>
            <a:r>
              <a:rPr lang="pl-PL" sz="1100" dirty="0" err="1"/>
              <a:t>Polynomials</a:t>
            </a:r>
            <a:r>
              <a:rPr lang="pl-PL" sz="1100" dirty="0"/>
              <a:t> cz. 1, J.M. </a:t>
            </a:r>
            <a:r>
              <a:rPr lang="pl-PL" sz="1100" dirty="0" err="1"/>
              <a:t>McNamee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Numerical</a:t>
            </a:r>
            <a:r>
              <a:rPr lang="pl-PL" sz="1100" dirty="0"/>
              <a:t> </a:t>
            </a:r>
            <a:r>
              <a:rPr lang="pl-PL" sz="1100" dirty="0" err="1"/>
              <a:t>Methods</a:t>
            </a:r>
            <a:r>
              <a:rPr lang="pl-PL" sz="1100" dirty="0"/>
              <a:t>, </a:t>
            </a:r>
            <a:r>
              <a:rPr lang="pl-PL" sz="1100" dirty="0" err="1"/>
              <a:t>Germund</a:t>
            </a:r>
            <a:r>
              <a:rPr lang="pl-PL" sz="1100" dirty="0"/>
              <a:t> </a:t>
            </a:r>
            <a:r>
              <a:rPr lang="pl-PL" sz="1100" dirty="0" err="1"/>
              <a:t>Dahlquist</a:t>
            </a:r>
            <a:r>
              <a:rPr lang="pl-PL" sz="1100" dirty="0"/>
              <a:t>, </a:t>
            </a:r>
            <a:r>
              <a:rPr lang="pl-PL" sz="1100" dirty="0" err="1"/>
              <a:t>Åke</a:t>
            </a:r>
            <a:r>
              <a:rPr lang="pl-PL" sz="1100" dirty="0"/>
              <a:t> </a:t>
            </a:r>
            <a:r>
              <a:rPr lang="pl-PL" sz="1100" dirty="0" err="1"/>
              <a:t>Björck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Pierwiastki wielokrotne wielomianu,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Podstawowe metody numeryczne dla studentów kierunków inżynierskich, Adam </a:t>
            </a:r>
            <a:r>
              <a:rPr lang="pl-PL" sz="1100" dirty="0" err="1"/>
              <a:t>Marlewski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Polynomials</a:t>
            </a:r>
            <a:r>
              <a:rPr lang="pl-PL" sz="1100" dirty="0"/>
              <a:t>, E.J. </a:t>
            </a:r>
            <a:r>
              <a:rPr lang="pl-PL" sz="1100" dirty="0" err="1"/>
              <a:t>Barbeau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Relations </a:t>
            </a:r>
            <a:r>
              <a:rPr lang="pl-PL" sz="1100" dirty="0" err="1"/>
              <a:t>between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roots</a:t>
            </a:r>
            <a:r>
              <a:rPr lang="pl-PL" sz="1100" dirty="0"/>
              <a:t>, Michael </a:t>
            </a:r>
            <a:r>
              <a:rPr lang="pl-PL" sz="1100" dirty="0" err="1"/>
              <a:t>Drmota</a:t>
            </a:r>
            <a:r>
              <a:rPr lang="pl-PL" sz="1100" dirty="0"/>
              <a:t>, Mariusz Skałba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Repozytorium z matematyki dla studentów pierwszego roku, Janina </a:t>
            </a:r>
            <a:r>
              <a:rPr lang="pl-PL" sz="1100" dirty="0" err="1"/>
              <a:t>Płaskonka</a:t>
            </a:r>
            <a:r>
              <a:rPr lang="pl-PL" sz="1100" dirty="0"/>
              <a:t>, Karol </a:t>
            </a:r>
            <a:r>
              <a:rPr lang="pl-PL" sz="1100" dirty="0" err="1"/>
              <a:t>Selwat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 err="1"/>
              <a:t>Solving</a:t>
            </a:r>
            <a:r>
              <a:rPr lang="pl-PL" sz="1100" dirty="0"/>
              <a:t> </a:t>
            </a:r>
            <a:r>
              <a:rPr lang="pl-PL" sz="1100" dirty="0" err="1"/>
              <a:t>Polynomial</a:t>
            </a:r>
            <a:r>
              <a:rPr lang="pl-PL" sz="1100" dirty="0"/>
              <a:t> </a:t>
            </a:r>
            <a:r>
              <a:rPr lang="pl-PL" sz="1100" dirty="0" err="1"/>
              <a:t>Equation</a:t>
            </a:r>
            <a:r>
              <a:rPr lang="pl-PL" sz="1100" dirty="0"/>
              <a:t> Systems I: The Kronecker-</a:t>
            </a:r>
            <a:r>
              <a:rPr lang="pl-PL" sz="1100" dirty="0" err="1"/>
              <a:t>Duval</a:t>
            </a:r>
            <a:r>
              <a:rPr lang="pl-PL" sz="1100" dirty="0"/>
              <a:t> </a:t>
            </a:r>
            <a:r>
              <a:rPr lang="pl-PL" sz="1100" dirty="0" err="1"/>
              <a:t>Philosophy</a:t>
            </a:r>
            <a:r>
              <a:rPr lang="pl-PL" sz="1100" dirty="0"/>
              <a:t>, </a:t>
            </a:r>
            <a:r>
              <a:rPr lang="pl-PL" sz="1100" dirty="0" err="1"/>
              <a:t>Teo</a:t>
            </a:r>
            <a:r>
              <a:rPr lang="pl-PL" sz="1100" dirty="0"/>
              <a:t> Mora</a:t>
            </a:r>
          </a:p>
          <a:p>
            <a:pPr>
              <a:buFont typeface="+mj-lt"/>
              <a:buAutoNum type="arabicPeriod"/>
            </a:pPr>
            <a:r>
              <a:rPr lang="pl-PL" sz="1100" dirty="0" err="1"/>
              <a:t>Structured</a:t>
            </a:r>
            <a:r>
              <a:rPr lang="pl-PL" sz="1100" dirty="0"/>
              <a:t> </a:t>
            </a:r>
            <a:r>
              <a:rPr lang="pl-PL" sz="1100" dirty="0" err="1"/>
              <a:t>Matrices</a:t>
            </a:r>
            <a:r>
              <a:rPr lang="pl-PL" sz="1100" dirty="0"/>
              <a:t> and </a:t>
            </a:r>
            <a:r>
              <a:rPr lang="pl-PL" sz="1100" dirty="0" err="1"/>
              <a:t>Polynomials</a:t>
            </a:r>
            <a:r>
              <a:rPr lang="pl-PL" sz="1100" dirty="0"/>
              <a:t>: </a:t>
            </a:r>
            <a:r>
              <a:rPr lang="pl-PL" sz="1100" dirty="0" err="1"/>
              <a:t>Unified</a:t>
            </a:r>
            <a:r>
              <a:rPr lang="pl-PL" sz="1100" dirty="0"/>
              <a:t> </a:t>
            </a:r>
            <a:r>
              <a:rPr lang="pl-PL" sz="1100" dirty="0" err="1"/>
              <a:t>Superfast</a:t>
            </a:r>
            <a:r>
              <a:rPr lang="pl-PL" sz="1100" dirty="0"/>
              <a:t> </a:t>
            </a:r>
            <a:r>
              <a:rPr lang="pl-PL" sz="1100" dirty="0" err="1"/>
              <a:t>Algorithms</a:t>
            </a:r>
            <a:r>
              <a:rPr lang="pl-PL" sz="1100" dirty="0"/>
              <a:t>, Victor Pan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Twierdzenie Sturma, Maciej Bryński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Wiadomości matematyczne, Tomy 10-11, Polskie Towarzystwo Matematyczne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Wielomiany, Arkadiusz </a:t>
            </a:r>
            <a:r>
              <a:rPr lang="pl-PL" sz="1100" dirty="0" err="1"/>
              <a:t>Męcel</a:t>
            </a:r>
            <a:endParaRPr lang="pl-PL" sz="1100" dirty="0"/>
          </a:p>
          <a:p>
            <a:pPr>
              <a:buFont typeface="+mj-lt"/>
              <a:buAutoNum type="arabicPeriod"/>
            </a:pPr>
            <a:r>
              <a:rPr lang="pl-PL" sz="1100" dirty="0"/>
              <a:t>Wprowadzenie do metod numerycznych Wykład 2, Romuald Kotowski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Wstęp do metod numerycznych, J </a:t>
            </a:r>
            <a:r>
              <a:rPr lang="pl-PL" sz="1100" dirty="0" err="1"/>
              <a:t>Stoer</a:t>
            </a:r>
            <a:r>
              <a:rPr lang="pl-PL" sz="1100" dirty="0"/>
              <a:t>, R </a:t>
            </a:r>
            <a:r>
              <a:rPr lang="pl-PL" sz="1100" dirty="0" err="1"/>
              <a:t>Bulirsch</a:t>
            </a:r>
            <a:r>
              <a:rPr lang="pl-PL" sz="1100" dirty="0"/>
              <a:t>, M Mikulska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Wykład analizy matematycznej, cz. 1: Funkcje jednej zmiennej, Wojciech Kryszewski</a:t>
            </a:r>
          </a:p>
          <a:p>
            <a:pPr>
              <a:buFont typeface="+mj-lt"/>
              <a:buAutoNum type="arabicPeriod"/>
            </a:pPr>
            <a:r>
              <a:rPr lang="pl-PL" sz="1100" dirty="0"/>
              <a:t>Zasady algebry wyższej, z przypisem Andrzeja Mostowskiego Zarys teorii </a:t>
            </a:r>
            <a:r>
              <a:rPr lang="pl-PL" sz="1100" dirty="0" err="1"/>
              <a:t>Galois</a:t>
            </a:r>
            <a:r>
              <a:rPr lang="pl-PL" sz="1100" dirty="0"/>
              <a:t> Wacław Sierpiński, Andrzej </a:t>
            </a:r>
            <a:r>
              <a:rPr lang="pl-PL" sz="1100" dirty="0" smtClean="0"/>
              <a:t>Mostowski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72354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Główne problemy do rozwiązania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Znalezienie metody, odnajdującej wszystkie rzeczywiste pierwiastki </a:t>
            </a:r>
            <a:r>
              <a:rPr lang="pl-PL" dirty="0" smtClean="0"/>
              <a:t>wielomianów</a:t>
            </a:r>
            <a:endParaRPr lang="pl-PL" dirty="0" smtClean="0"/>
          </a:p>
          <a:p>
            <a:r>
              <a:rPr lang="pl-PL" dirty="0" smtClean="0"/>
              <a:t>Konstrukcja intuicyjnego interfejsu, pozwalającego </a:t>
            </a:r>
            <a:r>
              <a:rPr lang="pl-PL" dirty="0" smtClean="0"/>
              <a:t>na łatwe wprowadzanie </a:t>
            </a:r>
            <a:r>
              <a:rPr lang="pl-PL" dirty="0" smtClean="0"/>
              <a:t>danych wejściowych</a:t>
            </a:r>
            <a:endParaRPr lang="pl-PL" dirty="0" smtClean="0"/>
          </a:p>
          <a:p>
            <a:r>
              <a:rPr lang="pl-PL" dirty="0" smtClean="0"/>
              <a:t>Wysoka precyzja obliczeń – eliminacja błędów </a:t>
            </a:r>
            <a:r>
              <a:rPr lang="pl-PL" dirty="0" smtClean="0"/>
              <a:t>zaokrągleń</a:t>
            </a:r>
          </a:p>
          <a:p>
            <a:r>
              <a:rPr lang="pl-PL" dirty="0" smtClean="0"/>
              <a:t>Wybór struktury do </a:t>
            </a:r>
            <a:r>
              <a:rPr lang="pl-PL" dirty="0" smtClean="0"/>
              <a:t>reprezentacji </a:t>
            </a:r>
            <a:r>
              <a:rPr lang="pl-PL" dirty="0" smtClean="0"/>
              <a:t>wielomianu</a:t>
            </a:r>
          </a:p>
          <a:p>
            <a:r>
              <a:rPr lang="pl-PL" dirty="0" smtClean="0"/>
              <a:t>Optymalizacja podstawowych </a:t>
            </a:r>
            <a:r>
              <a:rPr lang="pl-PL" dirty="0" smtClean="0"/>
              <a:t>działań na </a:t>
            </a:r>
            <a:r>
              <a:rPr lang="pl-PL" dirty="0" smtClean="0"/>
              <a:t>wielomianach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Wybór struktury do reprezentacja wielomianu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Reprezentacja wielomianu w pamięci na dwa sposoby:</a:t>
            </a:r>
          </a:p>
          <a:p>
            <a:pPr lvl="1"/>
            <a:r>
              <a:rPr lang="pl-PL" dirty="0" smtClean="0"/>
              <a:t>Trzymanie tylko niezerowych współczynników wielomianu (mapa)</a:t>
            </a:r>
          </a:p>
          <a:p>
            <a:pPr lvl="1"/>
            <a:r>
              <a:rPr lang="pl-PL" dirty="0" smtClean="0"/>
              <a:t>Trzymanie wszystkich współczynników wielomianu (tablica)</a:t>
            </a:r>
            <a:endParaRPr lang="pl-PL" dirty="0"/>
          </a:p>
          <a:p>
            <a:r>
              <a:rPr lang="pl-PL" dirty="0" smtClean="0"/>
              <a:t>Przeprowadzenie testów i porównanie wydajności obu struktur pod względem czasowym (być może także pod względem pamięciowym)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9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Precyzja </a:t>
            </a:r>
            <a:r>
              <a:rPr lang="pl-PL" dirty="0" smtClean="0"/>
              <a:t>obliczeń i błędy </a:t>
            </a:r>
            <a:r>
              <a:rPr lang="pl-PL" dirty="0"/>
              <a:t>zaokrągleń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Brak stabilności - obliczenia na wielomianach, zwłaszcza wysokich stopni, wymagają dużej precyzji obliczeń – drobna zmiana może zupełnie zmienić wartość wielomianu i jego pierwiastki</a:t>
            </a:r>
          </a:p>
          <a:p>
            <a:r>
              <a:rPr lang="pl-PL" dirty="0" smtClean="0"/>
              <a:t>Żaden z podstawowych typów w C++ nie rozwiązuje problemu długich liczb</a:t>
            </a:r>
          </a:p>
          <a:p>
            <a:r>
              <a:rPr lang="pl-PL" dirty="0" smtClean="0"/>
              <a:t>Konieczność użycia dodatkowej biblioteki </a:t>
            </a:r>
            <a:r>
              <a:rPr lang="pl-PL" dirty="0"/>
              <a:t>długich liczb </a:t>
            </a:r>
            <a:r>
              <a:rPr lang="pl-PL" dirty="0" smtClean="0"/>
              <a:t>(np. GNU MP library) albo własnej implementacji</a:t>
            </a:r>
          </a:p>
          <a:p>
            <a:r>
              <a:rPr lang="pl-PL" dirty="0" smtClean="0"/>
              <a:t>Współczynniki wielomianu są liczbami wymiernymi – można je reprezentować w postaci ilorazu dwóch liczb: licznika i mianownika</a:t>
            </a:r>
          </a:p>
          <a:p>
            <a:r>
              <a:rPr lang="pl-PL" dirty="0" smtClean="0"/>
              <a:t>Każdą z liczb (licznik i mianownik) można reprezentować jako długą liczbę całkowitą lub cały ułamek jako liczbę wymierną</a:t>
            </a:r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01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GNU MP library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smtClean="0"/>
              <a:t>Biblioteka programistyczna dla języków m.in. C, C++</a:t>
            </a:r>
          </a:p>
          <a:p>
            <a:r>
              <a:rPr lang="pl-PL" dirty="0" smtClean="0"/>
              <a:t>Udostępnia liczby całkowite oraz wymierne</a:t>
            </a:r>
          </a:p>
          <a:p>
            <a:r>
              <a:rPr lang="pl-PL" dirty="0" smtClean="0"/>
              <a:t>Jedynym ograniczeniem precyzji jest dostępna pamięć</a:t>
            </a:r>
          </a:p>
          <a:p>
            <a:r>
              <a:rPr lang="pl-PL" dirty="0" smtClean="0"/>
              <a:t>Jest to zoptymalizowany kod asemblerowy</a:t>
            </a:r>
          </a:p>
          <a:p>
            <a:r>
              <a:rPr lang="pl-PL" dirty="0" smtClean="0"/>
              <a:t>Używane różne algorytmy dla odpowiednich operandów, optymalizujące działania dla małych            i dużych liczb</a:t>
            </a:r>
          </a:p>
          <a:p>
            <a:r>
              <a:rPr lang="pl-PL" dirty="0" smtClean="0"/>
              <a:t>Instalacja pod Windowsem wymaga MinGW lub Cygwina</a:t>
            </a:r>
          </a:p>
          <a:p>
            <a:r>
              <a:rPr lang="pl-PL" dirty="0" smtClean="0"/>
              <a:t>Licencja LGPL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947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Intuicyjny interfejs, pozwalający na łatwe wprowadzanie danych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Wprowadzanie dowolnych (poprawnych składniowo) wyrażeń</a:t>
            </a:r>
          </a:p>
          <a:p>
            <a:r>
              <a:rPr lang="pl-PL" dirty="0" smtClean="0"/>
              <a:t>Wyrażenie zostaje parsowane i zapisane w strukturze, reprezentującej wielomian w pamięci</a:t>
            </a:r>
          </a:p>
          <a:p>
            <a:r>
              <a:rPr lang="pl-PL" dirty="0" smtClean="0"/>
              <a:t>Walidacja wyrażenia pod względem poprawności składniowej</a:t>
            </a:r>
          </a:p>
          <a:p>
            <a:r>
              <a:rPr lang="pl-PL" dirty="0" smtClean="0"/>
              <a:t>Brak potrzeby wpisywanie znaków * oraz ^ w oczywistych miejscach</a:t>
            </a:r>
          </a:p>
          <a:p>
            <a:r>
              <a:rPr lang="pl-PL" dirty="0" smtClean="0"/>
              <a:t>Dopuszczalne typy wyrażeń:</a:t>
            </a:r>
          </a:p>
          <a:p>
            <a:pPr marL="0" indent="0">
              <a:buNone/>
            </a:pPr>
            <a:r>
              <a:rPr lang="pl-PL" dirty="0" smtClean="0"/>
              <a:t>	- 5x4 + x3 + x2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x3 + 2x3 + 4x + 8x + 3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(x+2)(2x2 + 3x + 4)^2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9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Znane sposoby rozwiązywania równań nieliniowych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bisekcji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Newtona-</a:t>
            </a:r>
            <a:r>
              <a:rPr lang="pl-PL" dirty="0" err="1" smtClean="0"/>
              <a:t>Raphsona</a:t>
            </a:r>
            <a:r>
              <a:rPr lang="pl-PL" dirty="0" smtClean="0"/>
              <a:t> (metoda stycznych)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Metoda Eulera (metoda siecznych)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pl-PL" dirty="0" smtClean="0"/>
              <a:t>Reguła </a:t>
            </a:r>
            <a:r>
              <a:rPr lang="pl-PL" dirty="0" err="1" smtClean="0"/>
              <a:t>falsi</a:t>
            </a:r>
            <a:endParaRPr lang="pl-PL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l-PL" dirty="0" smtClean="0"/>
              <a:t>Zastosowanie ciągu Sturma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3977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standardowe metody numeryczne odpadają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Wszystkie podstawowe metody numeryczne (bisekcji, stycznych, siecznych, reguła </a:t>
            </a:r>
            <a:r>
              <a:rPr lang="pl-PL" dirty="0" err="1" smtClean="0"/>
              <a:t>falsi</a:t>
            </a:r>
            <a:r>
              <a:rPr lang="pl-PL" dirty="0" smtClean="0"/>
              <a:t>) zakładają różny znak na końcach przedziału</a:t>
            </a:r>
          </a:p>
          <a:p>
            <a:r>
              <a:rPr lang="pl-PL" dirty="0" smtClean="0"/>
              <a:t>Potrzeba metody działającej, niezależnie od znaków na krańcach przedziału początkowego</a:t>
            </a:r>
          </a:p>
          <a:p>
            <a:r>
              <a:rPr lang="pl-PL" dirty="0" smtClean="0"/>
              <a:t>Potrzeba metody dobrze radzącej sobie z pierwiastkami wielokrotnymi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109719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857</Words>
  <Application>Microsoft Office PowerPoint</Application>
  <PresentationFormat>Pokaz na ekranie 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Motyw pakietu Office</vt:lpstr>
      <vt:lpstr>Seminarium dyplomowe magisterskie</vt:lpstr>
      <vt:lpstr>Wyznaczanie zer wielomianów</vt:lpstr>
      <vt:lpstr>Główne problemy do rozwiązania</vt:lpstr>
      <vt:lpstr>Wybór struktury do reprezentacja wielomianu</vt:lpstr>
      <vt:lpstr>Precyzja obliczeń i błędy zaokrągleń</vt:lpstr>
      <vt:lpstr>GNU MP library</vt:lpstr>
      <vt:lpstr>Intuicyjny interfejs, pozwalający na łatwe wprowadzanie danych</vt:lpstr>
      <vt:lpstr>Znane sposoby rozwiązywania równań nieliniowych</vt:lpstr>
      <vt:lpstr>Dlaczego standardowe metody numeryczne odpadają ?</vt:lpstr>
      <vt:lpstr>Zastosowanie ciągu Sturma</vt:lpstr>
      <vt:lpstr>Istniejące rozwiązania w praktyce</vt:lpstr>
      <vt:lpstr>Wolfram Alpha</vt:lpstr>
      <vt:lpstr>Wolfram Alpha</vt:lpstr>
      <vt:lpstr>Wolfram Alpha</vt:lpstr>
      <vt:lpstr>Portal oblicz.to</vt:lpstr>
      <vt:lpstr>Portal oblicz.to</vt:lpstr>
      <vt:lpstr>Portal oblicz.to</vt:lpstr>
      <vt:lpstr>Strona akiti.ca</vt:lpstr>
      <vt:lpstr>Strona akiti.ca</vt:lpstr>
      <vt:lpstr>Strona akiti.ca</vt:lpstr>
      <vt:lpstr>Podsumowanie</vt:lpstr>
      <vt:lpstr>Literatura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Gruby</dc:creator>
  <cp:lastModifiedBy>Gruby</cp:lastModifiedBy>
  <cp:revision>28</cp:revision>
  <dcterms:created xsi:type="dcterms:W3CDTF">2016-04-18T10:16:19Z</dcterms:created>
  <dcterms:modified xsi:type="dcterms:W3CDTF">2016-04-18T23:41:39Z</dcterms:modified>
</cp:coreProperties>
</file>