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66" r:id="rId3"/>
    <p:sldId id="368" r:id="rId4"/>
    <p:sldId id="451" r:id="rId5"/>
    <p:sldId id="429" r:id="rId6"/>
    <p:sldId id="426" r:id="rId7"/>
    <p:sldId id="441" r:id="rId8"/>
    <p:sldId id="370" r:id="rId9"/>
    <p:sldId id="428" r:id="rId10"/>
    <p:sldId id="430" r:id="rId11"/>
    <p:sldId id="435" r:id="rId12"/>
    <p:sldId id="436" r:id="rId13"/>
    <p:sldId id="439" r:id="rId14"/>
    <p:sldId id="437" r:id="rId15"/>
    <p:sldId id="438" r:id="rId16"/>
    <p:sldId id="431" r:id="rId17"/>
    <p:sldId id="412" r:id="rId18"/>
    <p:sldId id="440" r:id="rId19"/>
    <p:sldId id="442" r:id="rId20"/>
    <p:sldId id="369" r:id="rId21"/>
    <p:sldId id="427" r:id="rId22"/>
    <p:sldId id="372" r:id="rId23"/>
    <p:sldId id="373" r:id="rId24"/>
    <p:sldId id="445" r:id="rId25"/>
    <p:sldId id="443" r:id="rId26"/>
    <p:sldId id="446" r:id="rId27"/>
    <p:sldId id="448" r:id="rId28"/>
    <p:sldId id="449" r:id="rId29"/>
    <p:sldId id="450" r:id="rId30"/>
    <p:sldId id="452" r:id="rId31"/>
    <p:sldId id="401" r:id="rId32"/>
    <p:sldId id="418" r:id="rId33"/>
    <p:sldId id="41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Okech" initials="WO" lastIdx="1" clrIdx="0">
    <p:extLst>
      <p:ext uri="{19B8F6BF-5375-455C-9EA6-DF929625EA0E}">
        <p15:presenceInfo xmlns:p15="http://schemas.microsoft.com/office/powerpoint/2012/main" userId="18754a6f689307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75" autoAdjust="0"/>
  </p:normalViewPr>
  <p:slideViewPr>
    <p:cSldViewPr snapToGrid="0">
      <p:cViewPr varScale="1">
        <p:scale>
          <a:sx n="52" d="100"/>
          <a:sy n="52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EAF12-57FF-4E6D-B8A3-8CBCA84A44AF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7598-C296-4708-9C17-2B199C0C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699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7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4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12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0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4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5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8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62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6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35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8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99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7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20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44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95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1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7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1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3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5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3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31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6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33D9F-15B6-414B-8460-13DF49E7552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9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018-A657-DE10-87FD-12608E617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B7891-1786-7C9E-D4EE-C11404541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4B5A-C360-FFBF-7F2A-A92A81C2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2D0D-4AD2-4BB4-88FB-0479408658C1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C30E-25BA-8EDF-AF8D-264018FB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3765-9C16-3D1A-59F5-EEA20443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990-DB8C-5135-68D6-858ABA1B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B1C3-0B51-3279-E6C4-23F0DC32D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D06F-04E3-5A79-F2DE-22B90917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3024-DD3C-4DC1-97CA-9FB8A346BFA5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20B4-A413-579A-FCC7-1D0D80AA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9C48-92F5-EA91-AA45-0454E28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F0E4-029C-B88F-29B7-7F9DD225D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5D0D-4E29-ACAD-3D86-ECF6B96A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7D15-3C59-7F68-0FCB-97947D61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16345-46CF-42F6-A51B-C0AC5285C6F4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220D-A2E2-3BC2-8400-A3AEF9D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B761-72D1-F8EC-4577-55DB861D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E432-84F4-7673-C567-EE9049A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9F1E-1D11-6E4C-6989-4878AAEC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AD30-D39A-8962-5A98-9DF39EC6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81F6-8DB8-4004-BE3F-47C209F4D5B1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DB6-590F-DF86-8BFF-80E3DF53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66AED-4E91-ABE9-81A5-2D9AE078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36B1-CFC5-C38C-5887-BE8F72B5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3F1C8-BF82-1285-CC71-6B410BA2F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9752-9883-007F-8D7A-7EA9BC49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D088-A180-4A2E-B0ED-20C6BCAD9365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2FC5-0DC5-35A1-91B6-10F7D3C4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7E8F-DB69-DC4A-FCE6-E12C672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A6A7-1F47-A48B-C4BA-A41905BE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2BAB-67D8-1199-16C8-68F77F73B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CBBE1-5273-5EB3-3147-F9DE4DBE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D5AAD-A686-C440-E2AA-3B5927E4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ABA2-52EA-490A-A8D2-6D2A2AC8EE98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7A58-C216-C196-0C03-72F9AC3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34DB-16FA-66FC-9660-D0CF624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66E4-D70B-4712-981D-7C68EB26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6FC0-7439-ABF5-6141-A810315D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3A9C-C99C-0042-A38D-578D8AD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83F5C-D89B-86D0-3961-01EEBA5E8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D0572-A8E7-D2BE-1813-9AC45B15F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6AAC5-CF52-6C02-E7A7-ADBB9F1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3BAD-5ACE-4F34-A2B5-8DD145878E1F}" type="datetime1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D1BD1-FF7F-6B3A-B851-8DABDD14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1C9C9-D5B4-50FB-9696-F22E1E9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0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7F96-A01E-CB01-6E6C-6F331AD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3481-D7B2-4590-91BA-59C4F6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E0B0-6782-4C99-A89C-C8052BAED5FF}" type="datetime1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59C5-CCFD-61FB-14CE-9A7622F0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63F07-B28D-59B3-DC8D-28546E7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B1EA4-CDD6-6D06-ED43-CB5C5F60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A5D-0314-41F8-A071-EC653D490370}" type="datetime1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8A31C-8C15-9CEC-C37E-90423F98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7E6CA-157B-0E0B-C5A1-66C452B1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A118-CE46-0370-4800-5F0C10D8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F26A-EBE4-C7F1-1AEF-0404E6D1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8EADF-D43C-3AA1-F2A0-A70D86A9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E72E-DFCA-3692-A6FB-8AE2DB52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6E0B-A371-4BCA-8793-7E638CA7C242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81B78-489B-522A-7BCD-D56C1DF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BF90-D73C-705B-A08E-E95D980C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1B15-D6AE-ACE1-ED65-1DD792D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C601E-1182-684F-C861-EE0C9FFE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B5645-9341-3BE4-DFB9-1BCB08766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29B98-90D2-C35E-D521-A2CAF3E6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6E03-7D51-47C4-A73B-5569465A341E}" type="datetime1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8CECE-C2EC-58FB-30E1-848F1327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4EB6-F0CE-82F3-899B-2E8B8640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D4FAD-1A74-2B57-4D14-BAED019D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A30-4253-9FCA-946D-3F2DEACC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6A65-1221-4B41-057D-1A0A5D7E1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CC4D-8EDE-4BDB-8BC9-12D0FFF5DFFE}" type="datetime1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B3C4-05AB-D5E7-3680-A4D00C244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2FD1-C1EE-F730-E686-1C1CE3286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85C-3B05-4A16-B158-00E7A586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7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ku.github.io/activememor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education.riaus.org.au/a-better-way-to-see-molecule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.github.io/instructor-trainin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me.co/blog/how-to-make-a-concept-map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ducation.riaus.org.au/a-better-way-to-see-molecules" TargetMode="External"/><Relationship Id="rId3" Type="http://schemas.openxmlformats.org/officeDocument/2006/relationships/hyperlink" Target="https://monicanasseri.wixsite.com/biochemical-pathways/biochemical-pathways" TargetMode="External"/><Relationship Id="rId7" Type="http://schemas.openxmlformats.org/officeDocument/2006/relationships/hyperlink" Target="https://commoncog.com/teaching-tech-togethe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pentries.github.io/instructor-training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mcdreeamiemusings.com/blog/2019/10/15/the-good-the-bad-and-the-can-be-ugly-the-three-parts-of-cognitive-load" TargetMode="External"/><Relationship Id="rId10" Type="http://schemas.openxmlformats.org/officeDocument/2006/relationships/hyperlink" Target="https://visme.co/blog/how-to-make-a-concept-map/" TargetMode="External"/><Relationship Id="rId4" Type="http://schemas.openxmlformats.org/officeDocument/2006/relationships/hyperlink" Target="https://www.simplypsychology.org/multi-store.html" TargetMode="External"/><Relationship Id="rId9" Type="http://schemas.openxmlformats.org/officeDocument/2006/relationships/hyperlink" Target="https://www.mindtools.com/aqxwcpa/cognitive-load-theory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nicanasseri.wixsite.com/biochemical-pathways/biochemical-pathway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ADE-1D19-0CBE-8B67-446DB38E3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4148"/>
            <a:ext cx="12192000" cy="170288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Helvetica" panose="020B0604020202020204" pitchFamily="34" charset="0"/>
                <a:cs typeface="Helvetica" panose="020B0604020202020204" pitchFamily="34" charset="0"/>
              </a:rPr>
              <a:t>Designing courses that minimize cognitive overload in learners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0B47-5557-145C-A751-165826026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4869"/>
            <a:ext cx="9144000" cy="13476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William Okech, PhD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Digital Research Academy (TTT)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29/08/2023</a:t>
            </a:r>
          </a:p>
        </p:txBody>
      </p:sp>
    </p:spTree>
    <p:extLst>
      <p:ext uri="{BB962C8B-B14F-4D97-AF65-F5344CB8AC3E}">
        <p14:creationId xmlns:p14="http://schemas.microsoft.com/office/powerpoint/2010/main" val="174626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106248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Describes how the human mind processes new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62900" y="1811238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3 Main Types of Cognitive 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4464" y="2584331"/>
            <a:ext cx="4326837" cy="848139"/>
            <a:chOff x="3924464" y="2584331"/>
            <a:chExt cx="4326837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31092" y="2688334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24463" y="3662115"/>
            <a:ext cx="4326838" cy="848139"/>
            <a:chOff x="3924463" y="3662115"/>
            <a:chExt cx="4326838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4463" y="376301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24464" y="4786283"/>
            <a:ext cx="4326837" cy="848139"/>
            <a:chOff x="3924464" y="4786283"/>
            <a:chExt cx="4326837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31092" y="4887188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0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676652-0B53-B298-C76D-3A63C745F95B}"/>
              </a:ext>
            </a:extLst>
          </p:cNvPr>
          <p:cNvGrpSpPr/>
          <p:nvPr/>
        </p:nvGrpSpPr>
        <p:grpSpPr>
          <a:xfrm>
            <a:off x="3921151" y="726193"/>
            <a:ext cx="4320209" cy="848139"/>
            <a:chOff x="3924464" y="2584331"/>
            <a:chExt cx="4320209" cy="84813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308E0-E489-9141-C3FF-4E7FBF0A2961}"/>
                </a:ext>
              </a:extLst>
            </p:cNvPr>
            <p:cNvSpPr/>
            <p:nvPr/>
          </p:nvSpPr>
          <p:spPr>
            <a:xfrm>
              <a:off x="3924464" y="2584331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554C10-A5D4-6CB8-CFCF-0B5301FC257C}"/>
                </a:ext>
              </a:extLst>
            </p:cNvPr>
            <p:cNvSpPr txBox="1"/>
            <p:nvPr/>
          </p:nvSpPr>
          <p:spPr>
            <a:xfrm>
              <a:off x="3924464" y="2685235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Intrinsic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9695FA-26B5-3C45-1CC1-1658DF86FA97}"/>
              </a:ext>
            </a:extLst>
          </p:cNvPr>
          <p:cNvSpPr txBox="1"/>
          <p:nvPr/>
        </p:nvSpPr>
        <p:spPr>
          <a:xfrm>
            <a:off x="267702" y="175986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Innate difficulty of a task and complexity of new information.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age and/or educational background.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4A19C-D605-A9AF-C914-04E30D68E2A5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0B6C0D-8502-3CCA-C9D3-D0C7BEEF1CF4}"/>
              </a:ext>
            </a:extLst>
          </p:cNvPr>
          <p:cNvGrpSpPr/>
          <p:nvPr/>
        </p:nvGrpSpPr>
        <p:grpSpPr>
          <a:xfrm>
            <a:off x="3921151" y="3930080"/>
            <a:ext cx="4812032" cy="1298135"/>
            <a:chOff x="3921151" y="3720547"/>
            <a:chExt cx="4812032" cy="1298135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F8A4333-DD5E-48D5-EA69-2785D149149E}"/>
                </a:ext>
              </a:extLst>
            </p:cNvPr>
            <p:cNvSpPr/>
            <p:nvPr/>
          </p:nvSpPr>
          <p:spPr>
            <a:xfrm>
              <a:off x="3921151" y="3720547"/>
              <a:ext cx="4812032" cy="129813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A39C8A-97ED-BD5F-525A-BF2AF43B31EE}"/>
                </a:ext>
              </a:extLst>
            </p:cNvPr>
            <p:cNvSpPr txBox="1"/>
            <p:nvPr/>
          </p:nvSpPr>
          <p:spPr>
            <a:xfrm>
              <a:off x="5117532" y="4134465"/>
              <a:ext cx="2419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Increasing Load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EB5451-B5C9-BC09-51A1-75FA29ED8913}"/>
              </a:ext>
            </a:extLst>
          </p:cNvPr>
          <p:cNvGrpSpPr/>
          <p:nvPr/>
        </p:nvGrpSpPr>
        <p:grpSpPr>
          <a:xfrm>
            <a:off x="1528115" y="4390163"/>
            <a:ext cx="1939950" cy="1425322"/>
            <a:chOff x="1528115" y="4297399"/>
            <a:chExt cx="1939950" cy="1425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/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×4=8</m:t>
                        </m:r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BDBBCF-3790-819A-13E8-58A9472E3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115" y="4297399"/>
                  <a:ext cx="193995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B9D311-4715-E33A-D366-31FF47392F44}"/>
                </a:ext>
              </a:extLst>
            </p:cNvPr>
            <p:cNvSpPr txBox="1"/>
            <p:nvPr/>
          </p:nvSpPr>
          <p:spPr>
            <a:xfrm>
              <a:off x="1687142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Low Load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48FDB-2498-3296-D41F-4240F45AF1E9}"/>
              </a:ext>
            </a:extLst>
          </p:cNvPr>
          <p:cNvGrpSpPr/>
          <p:nvPr/>
        </p:nvGrpSpPr>
        <p:grpSpPr>
          <a:xfrm>
            <a:off x="9201014" y="4018331"/>
            <a:ext cx="1621897" cy="1797154"/>
            <a:chOff x="9201014" y="3925567"/>
            <a:chExt cx="1621897" cy="179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/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grow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C6768-F574-974A-E6AE-1724F76A2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2591" y="3925567"/>
                  <a:ext cx="1119217" cy="1112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8C8C24-B15F-A79D-D290-A11C8D7C7E67}"/>
                </a:ext>
              </a:extLst>
            </p:cNvPr>
            <p:cNvSpPr txBox="1"/>
            <p:nvPr/>
          </p:nvSpPr>
          <p:spPr>
            <a:xfrm>
              <a:off x="9201014" y="5261056"/>
              <a:ext cx="1621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High Load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435628-147D-B3E6-6705-12BB8E47503C}"/>
              </a:ext>
            </a:extLst>
          </p:cNvPr>
          <p:cNvSpPr txBox="1"/>
          <p:nvPr/>
        </p:nvSpPr>
        <p:spPr>
          <a:xfrm>
            <a:off x="269895" y="3390174"/>
            <a:ext cx="526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: High School Math Student</a:t>
            </a:r>
          </a:p>
        </p:txBody>
      </p:sp>
    </p:spTree>
    <p:extLst>
      <p:ext uri="{BB962C8B-B14F-4D97-AF65-F5344CB8AC3E}">
        <p14:creationId xmlns:p14="http://schemas.microsoft.com/office/powerpoint/2010/main" val="297918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Load due to poorly designed instructional material.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Distracts working memory from processing the required information.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E8A1E-6CC1-8432-E845-C90632973CC4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</p:spTree>
    <p:extLst>
      <p:ext uri="{BB962C8B-B14F-4D97-AF65-F5344CB8AC3E}">
        <p14:creationId xmlns:p14="http://schemas.microsoft.com/office/powerpoint/2010/main" val="117527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DE359D-7086-164B-6484-E3F8CF6993DE}"/>
              </a:ext>
            </a:extLst>
          </p:cNvPr>
          <p:cNvGrpSpPr/>
          <p:nvPr/>
        </p:nvGrpSpPr>
        <p:grpSpPr>
          <a:xfrm>
            <a:off x="3935894" y="743335"/>
            <a:ext cx="4322036" cy="848139"/>
            <a:chOff x="3929265" y="3662115"/>
            <a:chExt cx="4322036" cy="848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FBEEB38-C7F5-4123-2AF3-447F64457DB3}"/>
                </a:ext>
              </a:extLst>
            </p:cNvPr>
            <p:cNvSpPr/>
            <p:nvPr/>
          </p:nvSpPr>
          <p:spPr>
            <a:xfrm>
              <a:off x="3931092" y="3662115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B83EA-6B56-4F84-32EC-A4ED48A4DA53}"/>
                </a:ext>
              </a:extLst>
            </p:cNvPr>
            <p:cNvSpPr txBox="1"/>
            <p:nvPr/>
          </p:nvSpPr>
          <p:spPr>
            <a:xfrm>
              <a:off x="3929265" y="3760352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Extraneous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D0B598-0F71-F4BF-A0B0-51F597373E19}"/>
              </a:ext>
            </a:extLst>
          </p:cNvPr>
          <p:cNvSpPr txBox="1"/>
          <p:nvPr/>
        </p:nvSpPr>
        <p:spPr>
          <a:xfrm>
            <a:off x="267702" y="170685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8633C-A6ED-5474-D874-D01657B3829B}"/>
              </a:ext>
            </a:extLst>
          </p:cNvPr>
          <p:cNvSpPr/>
          <p:nvPr/>
        </p:nvSpPr>
        <p:spPr>
          <a:xfrm>
            <a:off x="320058" y="2300395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Useless Animations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2E9C-58E9-6AB7-E20E-0C06BB30E7C0}"/>
              </a:ext>
            </a:extLst>
          </p:cNvPr>
          <p:cNvSpPr txBox="1"/>
          <p:nvPr/>
        </p:nvSpPr>
        <p:spPr>
          <a:xfrm>
            <a:off x="6347791" y="2572134"/>
            <a:ext cx="5775939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Use of unnecessarily complex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Sagacious vs. Wise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671BC-9899-9DE7-4042-1D4738555206}"/>
              </a:ext>
            </a:extLst>
          </p:cNvPr>
          <p:cNvSpPr txBox="1"/>
          <p:nvPr/>
        </p:nvSpPr>
        <p:spPr>
          <a:xfrm>
            <a:off x="6347791" y="3679412"/>
            <a:ext cx="5012634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Other forms of load: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Software freezing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Files not loading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Links not working/paywalls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Internet and connectivity issues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88C77-845D-FC9F-2821-83395BE1B7D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8BC56-6BFD-ED89-6537-90D30FD56FA3}"/>
              </a:ext>
            </a:extLst>
          </p:cNvPr>
          <p:cNvGrpSpPr/>
          <p:nvPr/>
        </p:nvGrpSpPr>
        <p:grpSpPr>
          <a:xfrm>
            <a:off x="1385252" y="3114261"/>
            <a:ext cx="3186748" cy="2831015"/>
            <a:chOff x="1385252" y="3114261"/>
            <a:chExt cx="3186748" cy="28310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DC902F-84DB-B52F-CDC3-B97D4577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252" y="3500783"/>
              <a:ext cx="3186748" cy="244449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8E6356-94E9-6DD0-651A-3579B9E3489C}"/>
                </a:ext>
              </a:extLst>
            </p:cNvPr>
            <p:cNvSpPr txBox="1"/>
            <p:nvPr/>
          </p:nvSpPr>
          <p:spPr>
            <a:xfrm>
              <a:off x="1881809" y="3114261"/>
              <a:ext cx="2252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Memes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6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1719 2.22222E-6 C 0.31458 2.22222E-6 0.43464 0.13078 0.43464 0.23727 L 0.43464 0.474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2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1A5F45-498F-CF6F-8FCA-0F408F92EEE0}"/>
              </a:ext>
            </a:extLst>
          </p:cNvPr>
          <p:cNvGrpSpPr/>
          <p:nvPr/>
        </p:nvGrpSpPr>
        <p:grpSpPr>
          <a:xfrm>
            <a:off x="3932581" y="726193"/>
            <a:ext cx="4320209" cy="848139"/>
            <a:chOff x="3924464" y="4786283"/>
            <a:chExt cx="4320209" cy="84813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C29034-2913-C57B-DD54-526478DD2F4D}"/>
                </a:ext>
              </a:extLst>
            </p:cNvPr>
            <p:cNvSpPr/>
            <p:nvPr/>
          </p:nvSpPr>
          <p:spPr>
            <a:xfrm>
              <a:off x="3924464" y="4786283"/>
              <a:ext cx="4320209" cy="84813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B54DC6-4D71-AF22-3E26-606C2AAE5FCC}"/>
                </a:ext>
              </a:extLst>
            </p:cNvPr>
            <p:cNvSpPr txBox="1"/>
            <p:nvPr/>
          </p:nvSpPr>
          <p:spPr>
            <a:xfrm>
              <a:off x="3924464" y="4887187"/>
              <a:ext cx="4320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Germane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609EBF-181B-00BD-E43C-B31409DC0099}"/>
              </a:ext>
            </a:extLst>
          </p:cNvPr>
          <p:cNvSpPr txBox="1"/>
          <p:nvPr/>
        </p:nvSpPr>
        <p:spPr>
          <a:xfrm>
            <a:off x="0" y="6027003"/>
            <a:ext cx="658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https://mcdreeamiemusings.com/blog/2019/10/15/the-good-the-bad-and-the-can-be-ugly-the-three-parts-of-cognitive-load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90756-F3A2-FB23-CDA4-CD4B5182A63C}"/>
              </a:ext>
            </a:extLst>
          </p:cNvPr>
          <p:cNvSpPr txBox="1"/>
          <p:nvPr/>
        </p:nvSpPr>
        <p:spPr>
          <a:xfrm>
            <a:off x="267702" y="1706853"/>
            <a:ext cx="116565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capacity used to integrate new information with existing knowledge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Effort required to learn and retain the material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Influenced by level of training (Math Professor vs 1</a:t>
            </a:r>
            <a:r>
              <a:rPr lang="en-US" sz="2400" baseline="30000" dirty="0">
                <a:latin typeface="Helvetica" charset="0"/>
                <a:ea typeface="Helvetica" charset="0"/>
                <a:cs typeface="Helvetica" charset="0"/>
              </a:rPr>
              <a:t>st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grader)</a:t>
            </a:r>
          </a:p>
        </p:txBody>
      </p:sp>
    </p:spTree>
    <p:extLst>
      <p:ext uri="{BB962C8B-B14F-4D97-AF65-F5344CB8AC3E}">
        <p14:creationId xmlns:p14="http://schemas.microsoft.com/office/powerpoint/2010/main" val="255101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Cognitive Load Theory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6DE45-9B2D-4D16-D0E9-371AC58D85D4}"/>
              </a:ext>
            </a:extLst>
          </p:cNvPr>
          <p:cNvSpPr txBox="1"/>
          <p:nvPr/>
        </p:nvSpPr>
        <p:spPr>
          <a:xfrm>
            <a:off x="0" y="6273225"/>
            <a:ext cx="597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https://mcdreeamiemusings.com/blog/2019/10/15/the-good-the-bad-and-the-can-be-ugly-the-three-parts-of-cognitive-load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7639B-C041-6B03-D2B9-12AEE2FB1215}"/>
              </a:ext>
            </a:extLst>
          </p:cNvPr>
          <p:cNvSpPr txBox="1"/>
          <p:nvPr/>
        </p:nvSpPr>
        <p:spPr>
          <a:xfrm>
            <a:off x="256269" y="73476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Summary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FBAEE1-05EF-3B3F-2215-96A7418E1ACF}"/>
              </a:ext>
            </a:extLst>
          </p:cNvPr>
          <p:cNvGrpSpPr/>
          <p:nvPr/>
        </p:nvGrpSpPr>
        <p:grpSpPr>
          <a:xfrm>
            <a:off x="1040292" y="1873653"/>
            <a:ext cx="10111415" cy="856709"/>
            <a:chOff x="824947" y="1730976"/>
            <a:chExt cx="10111415" cy="85670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676652-0B53-B298-C76D-3A63C745F95B}"/>
                </a:ext>
              </a:extLst>
            </p:cNvPr>
            <p:cNvGrpSpPr/>
            <p:nvPr/>
          </p:nvGrpSpPr>
          <p:grpSpPr>
            <a:xfrm>
              <a:off x="824947" y="1739546"/>
              <a:ext cx="4326837" cy="848139"/>
              <a:chOff x="3924464" y="2584331"/>
              <a:chExt cx="4326837" cy="848139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E308E0-E489-9141-C3FF-4E7FBF0A2961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554C10-A5D4-6CB8-CFCF-0B5301FC257C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Intrinsic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D6B0B01-FDE3-D181-4E41-9B3645EED604}"/>
                </a:ext>
              </a:extLst>
            </p:cNvPr>
            <p:cNvGrpSpPr/>
            <p:nvPr/>
          </p:nvGrpSpPr>
          <p:grpSpPr>
            <a:xfrm>
              <a:off x="6609525" y="1730976"/>
              <a:ext cx="4326837" cy="848139"/>
              <a:chOff x="3924464" y="2584331"/>
              <a:chExt cx="4326837" cy="84813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F178F12-77D1-1EE6-971D-8C80C71D0484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08858-A1EC-B1C2-69B8-CD9D502F59F1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Simplify</a:t>
                </a:r>
              </a:p>
            </p:txBody>
          </p:sp>
        </p:grp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7B589809-C9D2-13C6-DFF5-1D6802CE4269}"/>
                </a:ext>
              </a:extLst>
            </p:cNvPr>
            <p:cNvSpPr/>
            <p:nvPr/>
          </p:nvSpPr>
          <p:spPr>
            <a:xfrm>
              <a:off x="5391450" y="192129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ACE6DE-04F2-96BF-82D2-ADC4F1023ACB}"/>
              </a:ext>
            </a:extLst>
          </p:cNvPr>
          <p:cNvGrpSpPr/>
          <p:nvPr/>
        </p:nvGrpSpPr>
        <p:grpSpPr>
          <a:xfrm>
            <a:off x="1046920" y="3256338"/>
            <a:ext cx="10098159" cy="865281"/>
            <a:chOff x="831575" y="3113661"/>
            <a:chExt cx="10098159" cy="86528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DE359D-7086-164B-6484-E3F8CF6993DE}"/>
                </a:ext>
              </a:extLst>
            </p:cNvPr>
            <p:cNvGrpSpPr/>
            <p:nvPr/>
          </p:nvGrpSpPr>
          <p:grpSpPr>
            <a:xfrm>
              <a:off x="831575" y="3113661"/>
              <a:ext cx="4326838" cy="865281"/>
              <a:chOff x="3924463" y="3644973"/>
              <a:chExt cx="4326838" cy="86528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FBEEB38-C7F5-4123-2AF3-447F64457DB3}"/>
                  </a:ext>
                </a:extLst>
              </p:cNvPr>
              <p:cNvSpPr/>
              <p:nvPr/>
            </p:nvSpPr>
            <p:spPr>
              <a:xfrm>
                <a:off x="3931092" y="3662115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CB83EA-6B56-4F84-32EC-A4ED48A4DA53}"/>
                  </a:ext>
                </a:extLst>
              </p:cNvPr>
              <p:cNvSpPr txBox="1"/>
              <p:nvPr/>
            </p:nvSpPr>
            <p:spPr>
              <a:xfrm>
                <a:off x="3924463" y="364497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Extraneous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02F7E04-591E-C2CD-4543-BAA6C47411A1}"/>
                </a:ext>
              </a:extLst>
            </p:cNvPr>
            <p:cNvGrpSpPr/>
            <p:nvPr/>
          </p:nvGrpSpPr>
          <p:grpSpPr>
            <a:xfrm>
              <a:off x="6602897" y="3130803"/>
              <a:ext cx="4326837" cy="848139"/>
              <a:chOff x="3924464" y="2584331"/>
              <a:chExt cx="4326837" cy="84813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E675787-12C1-84D1-0799-A0F743304BEA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082C8A-2BA8-3F3F-33F0-51759A01D5F3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Reduce</a:t>
                </a: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E1AB454-D7B1-B26A-E729-0E56226D947A}"/>
                </a:ext>
              </a:extLst>
            </p:cNvPr>
            <p:cNvSpPr/>
            <p:nvPr/>
          </p:nvSpPr>
          <p:spPr>
            <a:xfrm>
              <a:off x="5391450" y="3317529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18294A-A231-C590-1026-2B126B01E128}"/>
              </a:ext>
            </a:extLst>
          </p:cNvPr>
          <p:cNvGrpSpPr/>
          <p:nvPr/>
        </p:nvGrpSpPr>
        <p:grpSpPr>
          <a:xfrm>
            <a:off x="1053549" y="4656165"/>
            <a:ext cx="10084902" cy="856711"/>
            <a:chOff x="838204" y="4513488"/>
            <a:chExt cx="10084902" cy="8567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1A5F45-498F-CF6F-8FCA-0F408F92EEE0}"/>
                </a:ext>
              </a:extLst>
            </p:cNvPr>
            <p:cNvGrpSpPr/>
            <p:nvPr/>
          </p:nvGrpSpPr>
          <p:grpSpPr>
            <a:xfrm>
              <a:off x="838204" y="4522060"/>
              <a:ext cx="4326837" cy="848139"/>
              <a:chOff x="3924464" y="4786283"/>
              <a:chExt cx="4326837" cy="84813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BC29034-2913-C57B-DD54-526478DD2F4D}"/>
                  </a:ext>
                </a:extLst>
              </p:cNvPr>
              <p:cNvSpPr/>
              <p:nvPr/>
            </p:nvSpPr>
            <p:spPr>
              <a:xfrm>
                <a:off x="3924464" y="4786283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B54DC6-4D71-AF22-3E26-606C2AAE5FCC}"/>
                  </a:ext>
                </a:extLst>
              </p:cNvPr>
              <p:cNvSpPr txBox="1"/>
              <p:nvPr/>
            </p:nvSpPr>
            <p:spPr>
              <a:xfrm>
                <a:off x="3931092" y="4794853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Germane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696CC66-1032-DCE6-36F3-FD0E3C89206D}"/>
                </a:ext>
              </a:extLst>
            </p:cNvPr>
            <p:cNvGrpSpPr/>
            <p:nvPr/>
          </p:nvGrpSpPr>
          <p:grpSpPr>
            <a:xfrm>
              <a:off x="6596269" y="4513488"/>
              <a:ext cx="4326837" cy="848139"/>
              <a:chOff x="3924464" y="2584331"/>
              <a:chExt cx="4326837" cy="848139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85955F7-7A17-DD17-D70B-1D1D63B83490}"/>
                  </a:ext>
                </a:extLst>
              </p:cNvPr>
              <p:cNvSpPr/>
              <p:nvPr/>
            </p:nvSpPr>
            <p:spPr>
              <a:xfrm>
                <a:off x="3924464" y="2584331"/>
                <a:ext cx="4320209" cy="84813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A825F5-942E-0D0B-8A79-36096DED6672}"/>
                  </a:ext>
                </a:extLst>
              </p:cNvPr>
              <p:cNvSpPr txBox="1"/>
              <p:nvPr/>
            </p:nvSpPr>
            <p:spPr>
              <a:xfrm>
                <a:off x="3931092" y="2584331"/>
                <a:ext cx="4320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Maximize</a:t>
                </a:r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60317E53-B092-ABCD-681B-9702C7323369}"/>
                </a:ext>
              </a:extLst>
            </p:cNvPr>
            <p:cNvSpPr/>
            <p:nvPr/>
          </p:nvSpPr>
          <p:spPr>
            <a:xfrm>
              <a:off x="5391450" y="4703812"/>
              <a:ext cx="978408" cy="484632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Formative Assessment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654497" y="1446282"/>
            <a:ext cx="686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83838"/>
                </a:solidFill>
                <a:latin typeface="Mulish"/>
                <a:ea typeface="Helvetica" charset="0"/>
                <a:cs typeface="Helvetica" charset="0"/>
              </a:rPr>
              <a:t>https://app.sli.do/event/oURSecWo4Su1juP7z13aKW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173A2-4CD0-3F53-4C53-2A394FEE508B}"/>
              </a:ext>
            </a:extLst>
          </p:cNvPr>
          <p:cNvSpPr txBox="1"/>
          <p:nvPr/>
        </p:nvSpPr>
        <p:spPr>
          <a:xfrm>
            <a:off x="267702" y="726193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Link in zoom chat</a:t>
            </a:r>
          </a:p>
        </p:txBody>
      </p:sp>
    </p:spTree>
    <p:extLst>
      <p:ext uri="{BB962C8B-B14F-4D97-AF65-F5344CB8AC3E}">
        <p14:creationId xmlns:p14="http://schemas.microsoft.com/office/powerpoint/2010/main" val="155294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Extra credit: Short test of working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39F21-C257-B823-A3C4-984285AF4715}"/>
              </a:ext>
            </a:extLst>
          </p:cNvPr>
          <p:cNvSpPr txBox="1"/>
          <p:nvPr/>
        </p:nvSpPr>
        <p:spPr>
          <a:xfrm>
            <a:off x="1051402" y="850253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u="none" strike="noStrike" dirty="0">
                <a:solidFill>
                  <a:srgbClr val="0044D7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https://miku.github.io/activememory/</a:t>
            </a:r>
            <a:endParaRPr lang="en-US" sz="2400" dirty="0">
              <a:solidFill>
                <a:srgbClr val="3838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en-US" sz="2400" i="0" dirty="0">
              <a:solidFill>
                <a:srgbClr val="383838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lang="en-US" sz="2400" dirty="0">
                <a:solidFill>
                  <a:srgbClr val="3838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try during your free time / breaks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F4808-F8C9-3B2D-4FB8-6E0CC10A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Break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5DF11-8C54-8E59-DA8D-10912EFA1BAC}"/>
              </a:ext>
            </a:extLst>
          </p:cNvPr>
          <p:cNvSpPr txBox="1"/>
          <p:nvPr/>
        </p:nvSpPr>
        <p:spPr>
          <a:xfrm flipH="1">
            <a:off x="4242517" y="2921168"/>
            <a:ext cx="3684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9362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19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54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Overall Goal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To outline a methodology for </a:t>
            </a: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designing courses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that </a:t>
            </a:r>
          </a:p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minimize cognitive overload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 learners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7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Identify Learner Personas /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BACDC6-26A2-447D-6AA2-7761F4DF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726193"/>
            <a:ext cx="7153275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-1" y="6227544"/>
            <a:ext cx="8163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Benner P. (2004)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C758C-294E-9F3C-E912-B39C3642AE61}"/>
              </a:ext>
            </a:extLst>
          </p:cNvPr>
          <p:cNvSpPr txBox="1"/>
          <p:nvPr/>
        </p:nvSpPr>
        <p:spPr>
          <a:xfrm>
            <a:off x="667744" y="5067737"/>
            <a:ext cx="10833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Learners can be distinguished by the mental models </a:t>
            </a:r>
          </a:p>
          <a:p>
            <a:pPr algn="ctr"/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they use to solve problems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07FE57-CFF2-4B79-E370-E495B89E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205565"/>
            <a:ext cx="70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https://commoncog.com/teaching-tech-together/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https://education.riaus.org.au/a-better-way-to-see-molecules/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“A </a:t>
            </a:r>
            <a:r>
              <a:rPr lang="en-US" sz="2400" b="1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</a:t>
            </a:r>
            <a:r>
              <a:rPr lang="en-US" sz="2400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of the most important parts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of some problem domain that is good enough to enable problem solving.”</a:t>
            </a:r>
            <a:endParaRPr lang="en-US" sz="2400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59D02-6A6C-AFA8-385F-9C4D67AA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D7B3E-C140-E41D-DDF7-95DB2A79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26" y="2459277"/>
            <a:ext cx="5512904" cy="3101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F3DB4-3D8C-9AE7-DA06-23E7528E2D05}"/>
              </a:ext>
            </a:extLst>
          </p:cNvPr>
          <p:cNvSpPr txBox="1"/>
          <p:nvPr/>
        </p:nvSpPr>
        <p:spPr>
          <a:xfrm>
            <a:off x="6512134" y="2459504"/>
            <a:ext cx="5123273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0" u="sng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Limitations</a:t>
            </a:r>
          </a:p>
          <a:p>
            <a:pPr algn="ctr"/>
            <a:endParaRPr lang="en-US" sz="2400" i="0" u="sng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Simplified representation.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Atoms are not balls and sticks are not bonds.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DBF1A-C451-FABD-AC99-6EA4CA9CF411}"/>
              </a:ext>
            </a:extLst>
          </p:cNvPr>
          <p:cNvSpPr txBox="1"/>
          <p:nvPr/>
        </p:nvSpPr>
        <p:spPr>
          <a:xfrm>
            <a:off x="1709529" y="5560286"/>
            <a:ext cx="3074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Ball-and-stick model</a:t>
            </a:r>
          </a:p>
        </p:txBody>
      </p:sp>
    </p:spTree>
    <p:extLst>
      <p:ext uri="{BB962C8B-B14F-4D97-AF65-F5344CB8AC3E}">
        <p14:creationId xmlns:p14="http://schemas.microsoft.com/office/powerpoint/2010/main" val="337501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F1109-C7AC-3EE7-6FDC-6D76AA3F91A7}"/>
              </a:ext>
            </a:extLst>
          </p:cNvPr>
          <p:cNvSpPr txBox="1"/>
          <p:nvPr/>
        </p:nvSpPr>
        <p:spPr>
          <a:xfrm>
            <a:off x="0" y="6488668"/>
            <a:ext cx="498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https://carpentries.github.io/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instructor-training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90315-0F7A-DF26-54F8-ABC970C2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4" y="1901832"/>
            <a:ext cx="3572140" cy="2630266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F3506-D9F2-952F-D0FC-87FDC1F5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5359BF-9647-510F-6535-5F956056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2786" y="1901832"/>
            <a:ext cx="3342744" cy="263326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63A4A-FE81-7F6B-EDE0-596DD2666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143" y="1901833"/>
            <a:ext cx="3350700" cy="26302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98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Mental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FCA42A-E083-EFC0-309F-F1F7C970C9C0}"/>
              </a:ext>
            </a:extLst>
          </p:cNvPr>
          <p:cNvGrpSpPr/>
          <p:nvPr/>
        </p:nvGrpSpPr>
        <p:grpSpPr>
          <a:xfrm>
            <a:off x="2635231" y="3897575"/>
            <a:ext cx="6921538" cy="495751"/>
            <a:chOff x="797230" y="1303387"/>
            <a:chExt cx="6921538" cy="4957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6E4AF5-1849-2D42-1602-20074D0B9F69}"/>
                </a:ext>
              </a:extLst>
            </p:cNvPr>
            <p:cNvSpPr txBox="1"/>
            <p:nvPr/>
          </p:nvSpPr>
          <p:spPr>
            <a:xfrm>
              <a:off x="797230" y="1303387"/>
              <a:ext cx="163859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Symptoms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3F33D1-CC7F-59D9-D757-7A9F9543938F}"/>
                </a:ext>
              </a:extLst>
            </p:cNvPr>
            <p:cNvSpPr txBox="1"/>
            <p:nvPr/>
          </p:nvSpPr>
          <p:spPr>
            <a:xfrm>
              <a:off x="6179564" y="1337473"/>
              <a:ext cx="153920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Diagnosis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9DE2C4-076B-687D-777B-5B71D56D8015}"/>
                </a:ext>
              </a:extLst>
            </p:cNvPr>
            <p:cNvSpPr txBox="1"/>
            <p:nvPr/>
          </p:nvSpPr>
          <p:spPr>
            <a:xfrm>
              <a:off x="5132940" y="1331583"/>
              <a:ext cx="40748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766E7-6C9B-74C5-0C98-DD5C84280326}"/>
                </a:ext>
              </a:extLst>
            </p:cNvPr>
            <p:cNvSpPr txBox="1"/>
            <p:nvPr/>
          </p:nvSpPr>
          <p:spPr>
            <a:xfrm>
              <a:off x="4103950" y="1331583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964A3E-988A-19C3-CE55-23B7A2023DE2}"/>
                </a:ext>
              </a:extLst>
            </p:cNvPr>
            <p:cNvSpPr txBox="1"/>
            <p:nvPr/>
          </p:nvSpPr>
          <p:spPr>
            <a:xfrm>
              <a:off x="3074960" y="1303387"/>
              <a:ext cx="389850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F25B929-BB53-AD9D-9BCC-D40F92D7435C}"/>
                </a:ext>
              </a:extLst>
            </p:cNvPr>
            <p:cNvSpPr/>
            <p:nvPr/>
          </p:nvSpPr>
          <p:spPr>
            <a:xfrm>
              <a:off x="2435820" y="1375193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F6F418F-F9A8-D178-18A3-8354A42B2DC6}"/>
                </a:ext>
              </a:extLst>
            </p:cNvPr>
            <p:cNvSpPr/>
            <p:nvPr/>
          </p:nvSpPr>
          <p:spPr>
            <a:xfrm>
              <a:off x="4493800" y="1401588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DCAD416-74F8-EB72-7CBD-20E1299F40E9}"/>
                </a:ext>
              </a:extLst>
            </p:cNvPr>
            <p:cNvSpPr/>
            <p:nvPr/>
          </p:nvSpPr>
          <p:spPr>
            <a:xfrm>
              <a:off x="3464810" y="140339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EA4BDA7D-6225-0FC3-7589-94D24568906B}"/>
                </a:ext>
              </a:extLst>
            </p:cNvPr>
            <p:cNvSpPr/>
            <p:nvPr/>
          </p:nvSpPr>
          <p:spPr>
            <a:xfrm>
              <a:off x="5569964" y="1409281"/>
              <a:ext cx="609600" cy="31805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26EF74-5F01-0F86-F5ED-72AFFAA7D334}"/>
              </a:ext>
            </a:extLst>
          </p:cNvPr>
          <p:cNvGrpSpPr/>
          <p:nvPr/>
        </p:nvGrpSpPr>
        <p:grpSpPr>
          <a:xfrm>
            <a:off x="2635230" y="2690191"/>
            <a:ext cx="2667581" cy="1015579"/>
            <a:chOff x="2635230" y="2690191"/>
            <a:chExt cx="2667581" cy="101557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15EBEBDA-FD82-D040-6030-EF60209C7F00}"/>
                </a:ext>
              </a:extLst>
            </p:cNvPr>
            <p:cNvSpPr/>
            <p:nvPr/>
          </p:nvSpPr>
          <p:spPr>
            <a:xfrm rot="5400000">
              <a:off x="3738189" y="2141149"/>
              <a:ext cx="461663" cy="2667580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C7DB0-7FB5-F944-905A-6DE6EAF07CBE}"/>
                </a:ext>
              </a:extLst>
            </p:cNvPr>
            <p:cNvSpPr txBox="1"/>
            <p:nvPr/>
          </p:nvSpPr>
          <p:spPr>
            <a:xfrm>
              <a:off x="2635230" y="2690191"/>
              <a:ext cx="266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Difficult for Novice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82F99-098C-DA81-53E7-887F3D5ACC33}"/>
              </a:ext>
            </a:extLst>
          </p:cNvPr>
          <p:cNvGrpSpPr/>
          <p:nvPr/>
        </p:nvGrpSpPr>
        <p:grpSpPr>
          <a:xfrm>
            <a:off x="2635230" y="4544753"/>
            <a:ext cx="6921541" cy="967610"/>
            <a:chOff x="2635230" y="4544753"/>
            <a:chExt cx="6921541" cy="967610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C0FB74-E3DC-227D-4588-94EC0B9113AD}"/>
                </a:ext>
              </a:extLst>
            </p:cNvPr>
            <p:cNvSpPr/>
            <p:nvPr/>
          </p:nvSpPr>
          <p:spPr>
            <a:xfrm rot="16200000">
              <a:off x="5865169" y="1314814"/>
              <a:ext cx="461663" cy="6921541"/>
            </a:xfrm>
            <a:prstGeom prst="leftBrac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FD8670-2C7A-841E-0804-BE3941D904F7}"/>
                </a:ext>
              </a:extLst>
            </p:cNvPr>
            <p:cNvSpPr txBox="1"/>
            <p:nvPr/>
          </p:nvSpPr>
          <p:spPr>
            <a:xfrm>
              <a:off x="3337726" y="5050698"/>
              <a:ext cx="540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Normal task for competent practitioner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3B9AD9F-F700-2D78-C3F8-4AD662A3364D}"/>
              </a:ext>
            </a:extLst>
          </p:cNvPr>
          <p:cNvGrpSpPr/>
          <p:nvPr/>
        </p:nvGrpSpPr>
        <p:grpSpPr>
          <a:xfrm>
            <a:off x="2635231" y="1477359"/>
            <a:ext cx="6921538" cy="2685135"/>
            <a:chOff x="2635231" y="1477359"/>
            <a:chExt cx="6921538" cy="2685135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DB7A8F8F-A574-0EFC-D14D-C25302ABE2F3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rot="10800000" flipH="1" flipV="1">
              <a:off x="2635231" y="4128408"/>
              <a:ext cx="6921538" cy="34086"/>
            </a:xfrm>
            <a:prstGeom prst="curvedConnector5">
              <a:avLst>
                <a:gd name="adj1" fmla="val -3303"/>
                <a:gd name="adj2" fmla="val -6250111"/>
                <a:gd name="adj3" fmla="val 103303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9F2ED7-C57F-9B41-7304-402C8E7D6742}"/>
                </a:ext>
              </a:extLst>
            </p:cNvPr>
            <p:cNvSpPr txBox="1"/>
            <p:nvPr/>
          </p:nvSpPr>
          <p:spPr>
            <a:xfrm>
              <a:off x="4457588" y="1477359"/>
              <a:ext cx="3748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Easy task for expert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8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0" y="6491289"/>
            <a:ext cx="4996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1. https://carpentries.github.io/instructor-training/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Help to identify common misconceptions and broken mental models</a:t>
            </a:r>
          </a:p>
          <a:p>
            <a:pPr algn="ctr"/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Factual errors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The Capital City of Sweden is Doha.</a:t>
            </a:r>
          </a:p>
          <a:p>
            <a:pPr marL="457200" indent="-457200" algn="ctr">
              <a:buAutoNum type="arabicPeriod"/>
            </a:pPr>
            <a:endParaRPr lang="en-US" sz="2400" b="1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Broken models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Motion and acceleration must always be in the same direction.</a:t>
            </a:r>
          </a:p>
          <a:p>
            <a:pPr marL="457200" indent="-457200" algn="ctr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ctr">
              <a:buAutoNum type="arabicPeriod"/>
            </a:pPr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Fundamental beliefs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: Some people are computational and others are not.</a:t>
            </a:r>
          </a:p>
        </p:txBody>
      </p:sp>
    </p:spTree>
    <p:extLst>
      <p:ext uri="{BB962C8B-B14F-4D97-AF65-F5344CB8AC3E}">
        <p14:creationId xmlns:p14="http://schemas.microsoft.com/office/powerpoint/2010/main" val="218752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35EC8-43C5-991C-37A9-C7F9A9994D84}"/>
              </a:ext>
            </a:extLst>
          </p:cNvPr>
          <p:cNvSpPr txBox="1"/>
          <p:nvPr/>
        </p:nvSpPr>
        <p:spPr>
          <a:xfrm>
            <a:off x="1091159" y="1460054"/>
            <a:ext cx="3162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Q: What is 27 + 15 ?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a) 42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b) 32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c) 312</a:t>
            </a: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d) 33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B24C63-5E88-5013-34EF-AE245412FD63}"/>
              </a:ext>
            </a:extLst>
          </p:cNvPr>
          <p:cNvGrpSpPr/>
          <p:nvPr/>
        </p:nvGrpSpPr>
        <p:grpSpPr>
          <a:xfrm>
            <a:off x="2020957" y="1783498"/>
            <a:ext cx="8619088" cy="461665"/>
            <a:chOff x="2020957" y="1306419"/>
            <a:chExt cx="8619088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CE5FD8-8B72-7D4F-E2A1-E3968F2DB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957" y="1537252"/>
              <a:ext cx="7424530" cy="5078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350D72-73ED-7FD4-2DD8-3ADD7377E8A5}"/>
                </a:ext>
              </a:extLst>
            </p:cNvPr>
            <p:cNvSpPr txBox="1"/>
            <p:nvPr/>
          </p:nvSpPr>
          <p:spPr>
            <a:xfrm>
              <a:off x="9445487" y="1306419"/>
              <a:ext cx="1194558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Correct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43532A-A023-2CE3-E412-38CDDE546227}"/>
              </a:ext>
            </a:extLst>
          </p:cNvPr>
          <p:cNvGrpSpPr/>
          <p:nvPr/>
        </p:nvGrpSpPr>
        <p:grpSpPr>
          <a:xfrm>
            <a:off x="1868556" y="2429550"/>
            <a:ext cx="8948531" cy="2818121"/>
            <a:chOff x="1868556" y="1952471"/>
            <a:chExt cx="8948531" cy="281812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5196C8F-AA1A-0F1E-E281-E77EE82E13BE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868557" y="1952471"/>
              <a:ext cx="3807571" cy="467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E6BCC04-2AB9-8855-B543-E9F84B62CBD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020957" y="2290402"/>
              <a:ext cx="3655171" cy="916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F8D7EB8-8611-8B91-F1BA-063B47504D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868556" y="2734350"/>
              <a:ext cx="3657600" cy="180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40627A-2644-69D0-7158-36BA91A2740E}"/>
                </a:ext>
              </a:extLst>
            </p:cNvPr>
            <p:cNvSpPr txBox="1"/>
            <p:nvPr/>
          </p:nvSpPr>
          <p:spPr>
            <a:xfrm>
              <a:off x="5676128" y="2189379"/>
              <a:ext cx="33826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Forgotten to carry the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6F170A-D61B-18CD-6A56-87129F5B1A9E}"/>
                </a:ext>
              </a:extLst>
            </p:cNvPr>
            <p:cNvSpPr txBox="1"/>
            <p:nvPr/>
          </p:nvSpPr>
          <p:spPr>
            <a:xfrm>
              <a:off x="5676128" y="2976193"/>
              <a:ext cx="5140959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Treating each column independently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0DFCB4-5B67-5096-DFF6-5CAA896743EE}"/>
                </a:ext>
              </a:extLst>
            </p:cNvPr>
            <p:cNvSpPr txBox="1"/>
            <p:nvPr/>
          </p:nvSpPr>
          <p:spPr>
            <a:xfrm>
              <a:off x="5526156" y="4308927"/>
              <a:ext cx="4891083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Carrying the 1 to the same column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71D42B-9F92-5170-A720-A71B99F2D79A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51F473-2688-4855-FCE5-9BBC0B03E1FA}"/>
              </a:ext>
            </a:extLst>
          </p:cNvPr>
          <p:cNvSpPr txBox="1"/>
          <p:nvPr/>
        </p:nvSpPr>
        <p:spPr>
          <a:xfrm>
            <a:off x="768626" y="5389387"/>
            <a:ext cx="1058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charset="0"/>
                <a:ea typeface="Helvetica" charset="0"/>
                <a:cs typeface="Helvetica" charset="0"/>
              </a:rPr>
              <a:t>Each incorrect answer has diagnostic power and will guide correction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446D4F-7C63-7FD0-309A-AEA1B41271F3}"/>
              </a:ext>
            </a:extLst>
          </p:cNvPr>
          <p:cNvSpPr txBox="1"/>
          <p:nvPr/>
        </p:nvSpPr>
        <p:spPr>
          <a:xfrm>
            <a:off x="4040255" y="726191"/>
            <a:ext cx="4041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090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3. Formative Assessments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B63FA-3888-3B7D-2677-6146533A0E74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Memory management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6F456C-3F11-EC87-781D-1C7C086A5CA6}"/>
              </a:ext>
            </a:extLst>
          </p:cNvPr>
          <p:cNvGrpSpPr/>
          <p:nvPr/>
        </p:nvGrpSpPr>
        <p:grpSpPr>
          <a:xfrm>
            <a:off x="1581627" y="2043947"/>
            <a:ext cx="8839853" cy="3454215"/>
            <a:chOff x="1777451" y="2512705"/>
            <a:chExt cx="8839853" cy="3454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66ACAC-1437-8364-652C-839EDBE0973E}"/>
                </a:ext>
              </a:extLst>
            </p:cNvPr>
            <p:cNvSpPr txBox="1"/>
            <p:nvPr/>
          </p:nvSpPr>
          <p:spPr>
            <a:xfrm>
              <a:off x="4537215" y="2512705"/>
              <a:ext cx="6080089" cy="34542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lphaUcPeriod"/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B.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(data = …, 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…, y = …))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C. (data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+ 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ggplot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aes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(x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y = </a:t>
              </a:r>
              <a:r>
                <a:rPr lang="en-US" sz="2400" kern="100" dirty="0"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…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+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indent="457200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 err="1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geom_point</a:t>
              </a:r>
              <a:r>
                <a:rPr lang="en-US" sz="2400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EBD79A-677B-A7C3-A37F-9F4FEBE01A96}"/>
                </a:ext>
              </a:extLst>
            </p:cNvPr>
            <p:cNvSpPr txBox="1"/>
            <p:nvPr/>
          </p:nvSpPr>
          <p:spPr>
            <a:xfrm>
              <a:off x="1777451" y="3911785"/>
              <a:ext cx="27597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rgbClr val="202124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rPr>
                <a:t>Parson's Problem</a:t>
              </a:r>
              <a:endParaRPr lang="en-US"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85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7A5D-7D5F-149E-37D3-4876BB7E04A0}"/>
              </a:ext>
            </a:extLst>
          </p:cNvPr>
          <p:cNvSpPr txBox="1"/>
          <p:nvPr/>
        </p:nvSpPr>
        <p:spPr>
          <a:xfrm>
            <a:off x="-1" y="6491289"/>
            <a:ext cx="5380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https://carpentries.github.io/instructor-training/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Chunking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99AD4B-6C76-B84D-FCF6-0B05D72F40E6}"/>
              </a:ext>
            </a:extLst>
          </p:cNvPr>
          <p:cNvGrpSpPr/>
          <p:nvPr/>
        </p:nvGrpSpPr>
        <p:grpSpPr>
          <a:xfrm>
            <a:off x="278952" y="1604643"/>
            <a:ext cx="8984396" cy="3932791"/>
            <a:chOff x="278952" y="1604643"/>
            <a:chExt cx="8984396" cy="39327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BB65CF-E9FF-41AF-AD3C-5477CFA10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651" y="1604643"/>
              <a:ext cx="6334697" cy="393279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4DDE58-35B4-B6B7-EDEB-56D7EE4FB0B8}"/>
                </a:ext>
              </a:extLst>
            </p:cNvPr>
            <p:cNvSpPr txBox="1"/>
            <p:nvPr/>
          </p:nvSpPr>
          <p:spPr>
            <a:xfrm>
              <a:off x="278952" y="2056387"/>
              <a:ext cx="2411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Commonly used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B5AC06-D169-7DC2-F590-A56748D38224}"/>
                </a:ext>
              </a:extLst>
            </p:cNvPr>
            <p:cNvSpPr txBox="1"/>
            <p:nvPr/>
          </p:nvSpPr>
          <p:spPr>
            <a:xfrm>
              <a:off x="1837071" y="3878284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Ideal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806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Reduce split-attention effect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1"/>
            <a:ext cx="7447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MindTools: https://www.mindtools.com/aqxwcpa/cognitive-load-theory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860A4-7B70-B58B-122F-960E565A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5" y="1828386"/>
            <a:ext cx="4286250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05CAF-B33A-02D0-25CE-F8F5BE5FB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014" y="1678966"/>
            <a:ext cx="4286250" cy="417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A7C038-8364-B2C8-3521-FC9279C4518B}"/>
              </a:ext>
            </a:extLst>
          </p:cNvPr>
          <p:cNvSpPr txBox="1"/>
          <p:nvPr/>
        </p:nvSpPr>
        <p:spPr>
          <a:xfrm>
            <a:off x="5772833" y="248629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0285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724094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Helvetica" charset="0"/>
                <a:ea typeface="Helvetica" charset="0"/>
                <a:cs typeface="Helvetica" charset="0"/>
              </a:rPr>
              <a:t>Encourage the use of concept maps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2EBF0-E722-E16F-D931-DE73A0750703}"/>
              </a:ext>
            </a:extLst>
          </p:cNvPr>
          <p:cNvSpPr txBox="1"/>
          <p:nvPr/>
        </p:nvSpPr>
        <p:spPr>
          <a:xfrm>
            <a:off x="0" y="6501660"/>
            <a:ext cx="4850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https://visme.co/blog/how-to-make-a-concept-map/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4C9C5-2854-BD14-C727-9A78E000F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03" y="1185760"/>
            <a:ext cx="6463237" cy="5170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4CC4BA-76C5-8B0A-B25F-E84E54024406}"/>
              </a:ext>
            </a:extLst>
          </p:cNvPr>
          <p:cNvSpPr txBox="1"/>
          <p:nvPr/>
        </p:nvSpPr>
        <p:spPr>
          <a:xfrm>
            <a:off x="383949" y="2056387"/>
            <a:ext cx="4589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Example Discussion: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Renewable and Non-renewable </a:t>
            </a:r>
          </a:p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Energy Sources</a:t>
            </a:r>
          </a:p>
        </p:txBody>
      </p:sp>
    </p:spTree>
    <p:extLst>
      <p:ext uri="{BB962C8B-B14F-4D97-AF65-F5344CB8AC3E}">
        <p14:creationId xmlns:p14="http://schemas.microsoft.com/office/powerpoint/2010/main" val="26756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Information Processing Theory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Theory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Part II: Cognitive Load Theory and Course Design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Identify Learner Personas / Types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Mental Models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Improving Course Content and Delivery</a:t>
            </a:r>
          </a:p>
          <a:p>
            <a:pPr marL="914400" lvl="1" indent="-457200">
              <a:buAutoNum type="arabicPeriod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005"/>
            <a:ext cx="121920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4. Improving course content and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B42AB-36A3-A6C3-059C-66788BD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4DC9D-0E0E-4010-A76B-4921F7AE5380}"/>
              </a:ext>
            </a:extLst>
          </p:cNvPr>
          <p:cNvSpPr txBox="1"/>
          <p:nvPr/>
        </p:nvSpPr>
        <p:spPr>
          <a:xfrm>
            <a:off x="267702" y="935717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Go slow and repeat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Be aware of expert blind spots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Use authentic tasks and examples to teach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383838"/>
              </a:solidFill>
              <a:effectLst/>
              <a:latin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83838"/>
                </a:solidFill>
                <a:latin typeface="Helvetica" charset="0"/>
                <a:cs typeface="Helvetica" charset="0"/>
              </a:rPr>
              <a:t>Give and receive appropriate feedback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3464-2F68-ECE8-6DFF-251F15082687}"/>
              </a:ext>
            </a:extLst>
          </p:cNvPr>
          <p:cNvSpPr txBox="1"/>
          <p:nvPr/>
        </p:nvSpPr>
        <p:spPr>
          <a:xfrm>
            <a:off x="0" y="6502652"/>
            <a:ext cx="5139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https://carpentries.github.io/instructor-training/</a:t>
            </a:r>
          </a:p>
        </p:txBody>
      </p:sp>
    </p:spTree>
    <p:extLst>
      <p:ext uri="{BB962C8B-B14F-4D97-AF65-F5344CB8AC3E}">
        <p14:creationId xmlns:p14="http://schemas.microsoft.com/office/powerpoint/2010/main" val="1119497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Conclusions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Cognitive load and working / short-term memory have a significant impact on learning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Knowledge of learner types and personas and the mental models they use is critical for effective teaching.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Formative assessments should be incorporated into lessons to identify misconceptions and receive teaching feedback.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28A40D-B5D6-CEF1-6309-7EFC43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4365" y="1140614"/>
            <a:ext cx="6415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https://monicanasseri.wixsite.com/biochemical-pathways/biochemical-pathways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Atkinson and Shiffrin (1968) Psychology of Learning and Motivation (2) 89-195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https://www.simplypsychology.org/multi-store.html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Sweller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J. (1998) Cognitive Science 12(2): 257-285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https://mcdreeamiemusings.com/blog/2019/10/15/the-good-the-bad-and-the-can-be-ugly-the-three-parts-of-cognitive-load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https://carpentries.github.io/instructor-training/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Benner P. (2004) 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Bulletin of Science, Technology &amp; Society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24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(3), 188–199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7"/>
              </a:rPr>
              <a:t>https://commoncog.com/teaching-tech-together/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8"/>
              </a:rPr>
              <a:t>https://education.riaus.org.au/a-better-way-to-see-molecules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9"/>
              </a:rPr>
              <a:t>https://www.mindtools.com/aqxwcpa/cognitive-load-theory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10"/>
              </a:rPr>
              <a:t>https://visme.co/blog/how-to-make-a-concept-map/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D834C6-D4D3-5C95-2E6C-A75A0130BF8A}"/>
              </a:ext>
            </a:extLst>
          </p:cNvPr>
          <p:cNvGrpSpPr/>
          <p:nvPr/>
        </p:nvGrpSpPr>
        <p:grpSpPr>
          <a:xfrm>
            <a:off x="1201389" y="1037172"/>
            <a:ext cx="3771734" cy="5080068"/>
            <a:chOff x="1201389" y="1023920"/>
            <a:chExt cx="3771734" cy="50800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B4EB4A-28DF-DFD6-1A90-C27F35E2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429" y="1023920"/>
              <a:ext cx="3397115" cy="4810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D02592-1E06-201F-BD44-C90F2070277A}"/>
                </a:ext>
              </a:extLst>
            </p:cNvPr>
            <p:cNvSpPr txBox="1"/>
            <p:nvPr/>
          </p:nvSpPr>
          <p:spPr>
            <a:xfrm>
              <a:off x="1201389" y="5734656"/>
              <a:ext cx="37717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https://teachtogether.tech/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F1863A-BDE9-E1A5-E21A-8FC77B9E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9417" y="0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Discussion Questions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2D2D8-4570-E5FC-1DC7-7D4BBC7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33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E8E0AC-720D-7821-2CB3-76A1E69A80F7}"/>
              </a:ext>
            </a:extLst>
          </p:cNvPr>
          <p:cNvSpPr txBox="1">
            <a:spLocks/>
          </p:cNvSpPr>
          <p:nvPr/>
        </p:nvSpPr>
        <p:spPr>
          <a:xfrm>
            <a:off x="639417" y="1967947"/>
            <a:ext cx="10515600" cy="292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EB66-3E7A-08E9-324C-20AAC49C2A4C}"/>
              </a:ext>
            </a:extLst>
          </p:cNvPr>
          <p:cNvSpPr txBox="1"/>
          <p:nvPr/>
        </p:nvSpPr>
        <p:spPr>
          <a:xfrm>
            <a:off x="639417" y="845985"/>
            <a:ext cx="10714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Where have you identified “expert blind spots” in your own teaching?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How can you reduce cognitive overload in the subjects that you teach?</a:t>
            </a: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571500" indent="-57150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Based on what you have learnt, how will you structure your courses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258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Learning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72" y="1062488"/>
            <a:ext cx="11656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Describe the main types of cognitive load and the limits of human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Explain the differences between various learner types / personas.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Define mental models and create concept maps.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Create formative assessments that diagnose flawed mental models.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12D85-1377-B21F-12ED-DAEADA6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3105834"/>
            <a:ext cx="116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Part I: Theories of Memory Processing and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Prof. X’s Biochemistry 101 Lecture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1405CA-2A92-4B51-BA31-C40E933B1E2C}"/>
              </a:ext>
            </a:extLst>
          </p:cNvPr>
          <p:cNvGrpSpPr/>
          <p:nvPr/>
        </p:nvGrpSpPr>
        <p:grpSpPr>
          <a:xfrm>
            <a:off x="212036" y="2146852"/>
            <a:ext cx="5247860" cy="2617592"/>
            <a:chOff x="212036" y="1457739"/>
            <a:chExt cx="5247860" cy="261759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F30D4D-4152-88A4-8D19-BCB7F8709537}"/>
                </a:ext>
              </a:extLst>
            </p:cNvPr>
            <p:cNvSpPr txBox="1"/>
            <p:nvPr/>
          </p:nvSpPr>
          <p:spPr>
            <a:xfrm>
              <a:off x="212036" y="3429000"/>
              <a:ext cx="1595309" cy="646331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Prof. X</a:t>
              </a:r>
            </a:p>
          </p:txBody>
        </p:sp>
        <p:sp>
          <p:nvSpPr>
            <p:cNvPr id="3" name="Speech Bubble: Oval 2">
              <a:extLst>
                <a:ext uri="{FF2B5EF4-FFF2-40B4-BE49-F238E27FC236}">
                  <a16:creationId xmlns:a16="http://schemas.microsoft.com/office/drawing/2014/main" id="{BD3A1F32-A990-4D37-BB9E-09F26444C2CF}"/>
                </a:ext>
              </a:extLst>
            </p:cNvPr>
            <p:cNvSpPr/>
            <p:nvPr/>
          </p:nvSpPr>
          <p:spPr>
            <a:xfrm>
              <a:off x="2266120" y="1457739"/>
              <a:ext cx="3193776" cy="1868557"/>
            </a:xfrm>
            <a:prstGeom prst="wedgeEllipseCallout">
              <a:avLst>
                <a:gd name="adj1" fmla="val -62862"/>
                <a:gd name="adj2" fmla="val 71152"/>
              </a:avLst>
            </a:prstGeom>
            <a:solidFill>
              <a:schemeClr val="accent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9AA7A-0B7A-E0A6-9015-B23501E85A3B}"/>
                </a:ext>
              </a:extLst>
            </p:cNvPr>
            <p:cNvSpPr txBox="1"/>
            <p:nvPr/>
          </p:nvSpPr>
          <p:spPr>
            <a:xfrm>
              <a:off x="2844078" y="1587214"/>
              <a:ext cx="20378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Today we will learn about </a:t>
              </a:r>
            </a:p>
            <a:p>
              <a:pPr algn="ctr"/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metabolic pathways!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52191A-F1A3-823D-1CD0-94DA07DA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27" y="1352549"/>
            <a:ext cx="4765189" cy="41529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4B16A-FCDB-95D0-EBAD-0C0D634F7018}"/>
              </a:ext>
            </a:extLst>
          </p:cNvPr>
          <p:cNvSpPr txBox="1"/>
          <p:nvPr/>
        </p:nvSpPr>
        <p:spPr>
          <a:xfrm>
            <a:off x="58147" y="6488668"/>
            <a:ext cx="8481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1.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https://monicanasseri.wixsite.com/biochemical-pathways/biochemical-pathways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4F64DC-1786-3291-1695-76598D55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805A282-E78B-49DC-27F1-AB4A1D18E7B5}"/>
              </a:ext>
            </a:extLst>
          </p:cNvPr>
          <p:cNvSpPr/>
          <p:nvPr/>
        </p:nvSpPr>
        <p:spPr>
          <a:xfrm>
            <a:off x="5898165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7702" y="2828835"/>
            <a:ext cx="1165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Information Processing Theory </a:t>
            </a:r>
          </a:p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and Cognitive Load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0A0-9CA4-D876-6A10-BF950E8C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fld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9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1. Information Processing Theory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8D5346-95DD-82E9-199C-E87C9D14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0" y="1743836"/>
            <a:ext cx="11326940" cy="3899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62D1A7-A630-6AAD-1E3D-B856DD47F57D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354A99-054B-5D4B-6E20-DFBDF2FF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3CEC-3B7E-394F-A71F-0A86D9C5ADCF}"/>
              </a:ext>
            </a:extLst>
          </p:cNvPr>
          <p:cNvSpPr txBox="1"/>
          <p:nvPr/>
        </p:nvSpPr>
        <p:spPr>
          <a:xfrm>
            <a:off x="256272" y="876960"/>
            <a:ext cx="1165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 framework for understanding how information is encoded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02349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26770" y="6104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2. Cognitive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085E3-8E38-A478-8226-43D0793392C0}"/>
              </a:ext>
            </a:extLst>
          </p:cNvPr>
          <p:cNvSpPr txBox="1"/>
          <p:nvPr/>
        </p:nvSpPr>
        <p:spPr>
          <a:xfrm>
            <a:off x="256272" y="1062488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383838"/>
              </a:solidFill>
              <a:latin typeface="Mulish"/>
              <a:ea typeface="Helvetica" charset="0"/>
              <a:cs typeface="Helvetica" charset="0"/>
            </a:endParaRP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8EFBE-86A9-AE4B-534D-D2F90305A9FD}"/>
              </a:ext>
            </a:extLst>
          </p:cNvPr>
          <p:cNvSpPr txBox="1"/>
          <p:nvPr/>
        </p:nvSpPr>
        <p:spPr>
          <a:xfrm>
            <a:off x="256272" y="850453"/>
            <a:ext cx="11656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Available amount of information that the working / short-term memory can hold at a specific time (7 +/- 2 chunks of info at a time)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EA5F-EA7A-91D3-A3C2-0CD7AED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85C-3B05-4A16-B158-00E7A5862FD7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704A27-1A9B-A32D-7F72-26DB5EE01029}"/>
              </a:ext>
            </a:extLst>
          </p:cNvPr>
          <p:cNvGrpSpPr/>
          <p:nvPr/>
        </p:nvGrpSpPr>
        <p:grpSpPr>
          <a:xfrm>
            <a:off x="1021328" y="2089323"/>
            <a:ext cx="10149344" cy="3494154"/>
            <a:chOff x="1021328" y="2301358"/>
            <a:chExt cx="10149344" cy="34941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185EC0-9BD1-C0BF-8920-C3CB3C56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328" y="2301359"/>
              <a:ext cx="10149344" cy="349415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594AA5-AE1E-ED2D-D8A3-6CF09D533B78}"/>
                </a:ext>
              </a:extLst>
            </p:cNvPr>
            <p:cNvSpPr/>
            <p:nvPr/>
          </p:nvSpPr>
          <p:spPr>
            <a:xfrm>
              <a:off x="6003236" y="2301358"/>
              <a:ext cx="2358886" cy="3494154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B34107-0415-876F-8EEA-FF711FA7482F}"/>
              </a:ext>
            </a:extLst>
          </p:cNvPr>
          <p:cNvSpPr txBox="1"/>
          <p:nvPr/>
        </p:nvSpPr>
        <p:spPr>
          <a:xfrm>
            <a:off x="-2" y="6270532"/>
            <a:ext cx="7447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1. Atkinson and Shiffrin (1968) Psychology of Learning and Motivation (2) 89-195</a:t>
            </a: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2. https://www.simplypsychology.org/multi-store.html</a:t>
            </a:r>
          </a:p>
        </p:txBody>
      </p:sp>
    </p:spTree>
    <p:extLst>
      <p:ext uri="{BB962C8B-B14F-4D97-AF65-F5344CB8AC3E}">
        <p14:creationId xmlns:p14="http://schemas.microsoft.com/office/powerpoint/2010/main" val="403698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1381</Words>
  <Application>Microsoft Office PowerPoint</Application>
  <PresentationFormat>Widescreen</PresentationFormat>
  <Paragraphs>289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Helvetica</vt:lpstr>
      <vt:lpstr>Mulish</vt:lpstr>
      <vt:lpstr>Office Theme</vt:lpstr>
      <vt:lpstr>Designing courses that minimize cognitive overload in learners</vt:lpstr>
      <vt:lpstr>Overall Goal</vt:lpstr>
      <vt:lpstr>Outline</vt:lpstr>
      <vt:lpstr>Learning Objectives</vt:lpstr>
      <vt:lpstr>PowerPoint Presentation</vt:lpstr>
      <vt:lpstr>Prof. X’s Biochemistry 101 Lecture</vt:lpstr>
      <vt:lpstr>PowerPoint Presentation</vt:lpstr>
      <vt:lpstr>1. Information Processing Theory</vt:lpstr>
      <vt:lpstr>2. Cognitive Load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3. Cognitive Load Theory</vt:lpstr>
      <vt:lpstr>Formative Assessment </vt:lpstr>
      <vt:lpstr>Extra credit: Short test of working memory</vt:lpstr>
      <vt:lpstr>Break</vt:lpstr>
      <vt:lpstr>PowerPoint Presentation</vt:lpstr>
      <vt:lpstr>1. Identify Learner Personas / Types</vt:lpstr>
      <vt:lpstr>2. Mental models</vt:lpstr>
      <vt:lpstr>2. Mental models</vt:lpstr>
      <vt:lpstr>2. Mental models</vt:lpstr>
      <vt:lpstr>3. Formative Assessments</vt:lpstr>
      <vt:lpstr>3. Formative Assessments</vt:lpstr>
      <vt:lpstr>3. Formative Assessments</vt:lpstr>
      <vt:lpstr>4. Improving course content and delivery</vt:lpstr>
      <vt:lpstr>4. Improving course content and delivery</vt:lpstr>
      <vt:lpstr>4. Improving course content and delivery</vt:lpstr>
      <vt:lpstr>4. Improving course content and delivery</vt:lpstr>
      <vt:lpstr>Conclusions</vt:lpstr>
      <vt:lpstr>References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courses that minimize cognitive overload in learners</dc:title>
  <dc:creator>William Okech</dc:creator>
  <cp:lastModifiedBy>William Okech</cp:lastModifiedBy>
  <cp:revision>16</cp:revision>
  <dcterms:created xsi:type="dcterms:W3CDTF">2023-08-26T17:35:33Z</dcterms:created>
  <dcterms:modified xsi:type="dcterms:W3CDTF">2025-01-06T14:27:42Z</dcterms:modified>
</cp:coreProperties>
</file>