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9" Type="http://schemas.openxmlformats.org/officeDocument/2006/relationships/viewProps" Target="viewProps.xml" /><Relationship Id="rId5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1" Type="http://schemas.openxmlformats.org/officeDocument/2006/relationships/tableStyles" Target="tableStyles.xml" /><Relationship Id="rId6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3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4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5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6.png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7.png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8.png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9.png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0.png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1.png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2.png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3.png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4.png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5.png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6.png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7.png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Developing library-based computational research skill instruction programs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William Okech, PhD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2023-05-15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  <a:p>
            <a:pPr lvl="0" indent="0" marL="0">
              <a:buNone/>
            </a:pPr>
            <a:r>
              <a:rPr/>
              <a:t>Text analysis for Literature Students</a:t>
            </a:r>
          </a:p>
        </p:txBody>
      </p:sp>
      <p:pic>
        <p:nvPicPr>
          <p:cNvPr descr="C:/R_Files/blog-main/portfolio/presentations/comp_thinking/comp_thinking_images/text_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22800" y="203200"/>
            <a:ext cx="29972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{width = 200px}</a:t>
            </a:r>
          </a:p>
          <a:p>
            <a:pPr lvl="0" indent="0" marL="0">
              <a:buNone/>
            </a:pPr>
            <a:r>
              <a:rPr/>
              <a:t>Jockers and Thalken (2020) Text Analysis with R for Students of Literature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  <a:p>
            <a:pPr lvl="0"/>
            <a:r>
              <a:rPr/>
              <a:t>Text analysis for Literature Students</a:t>
            </a:r>
          </a:p>
        </p:txBody>
      </p:sp>
      <p:pic>
        <p:nvPicPr>
          <p:cNvPr descr="C:/R_Files/blog-main/portfolio/presentations/comp_thinking/comp_thinking_images/shakespear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41300"/>
            <a:ext cx="5105400" cy="4318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https://kennedyhq.com/wp/2016/11/19/shakespeare-through-digital-humanities-textual-analysis/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  <a:p>
            <a:pPr lvl="0"/>
            <a:r>
              <a:rPr/>
              <a:t>Image Processing for Artist Identification (useful in Fine Arts)</a:t>
            </a:r>
          </a:p>
        </p:txBody>
      </p:sp>
      <p:pic>
        <p:nvPicPr>
          <p:cNvPr descr="C:/R_Files/blog-main/portfolio/presentations/comp_thinking/comp_thinking_images/van_gog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3200"/>
            <a:ext cx="5105400" cy="4368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buNone/>
            </a:pPr>
            <a:r>
              <a:rPr/>
              <a:t>C. R. Johnson et al. (2008) IEEE Signal Processing Magazine, 25(4): 37-48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  <a:p>
            <a:pPr lvl="0"/>
            <a:r>
              <a:rPr/>
              <a:t>Sentiment Analysis and Social Media (useful in Political Science &amp; Journalism)</a:t>
            </a:r>
          </a:p>
        </p:txBody>
      </p:sp>
      <p:pic>
        <p:nvPicPr>
          <p:cNvPr descr="C:/R_Files/blog-main/portfolio/presentations/comp_thinking/comp_thinking_images/sentiment_analysi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14400"/>
            <a:ext cx="51054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https://github.com/Mazen72/Twitter_Sentiment_Analysis_Dashboard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Computational Research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Humanities Research 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Ancient and Modern Languages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Data wrangling of census data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History and Political Science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Image processing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Art History and Film Studies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Martyn Jessop (2004) Ubiquity, ACM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Overall Goal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 outline a methodology for developing a </a:t>
            </a:r>
            <a:r>
              <a:rPr b="1"/>
              <a:t>computational research skill instruction program</a:t>
            </a:r>
            <a:r>
              <a:rPr/>
              <a:t> centered in </a:t>
            </a:r>
            <a:r>
              <a:rPr b="1"/>
              <a:t>libraries</a:t>
            </a:r>
            <a:r>
              <a:rPr/>
              <a:t> that will </a:t>
            </a:r>
            <a:r>
              <a:rPr b="1"/>
              <a:t>support learners with diverse disciplinary and educational backgrounds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Where can computational research be applied in the humanities?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52700"/>
                <a:gridCol w="25527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Computational Research Skill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Humanities Research Field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Spatial data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Geography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Audio analysis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Music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Martyn Jessop (2004) Ubiquity, ACM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computational research skills are important?</a:t>
            </a:r>
          </a:p>
          <a:p>
            <a:pPr lvl="0"/>
            <a:r>
              <a:rPr/>
              <a:t>This can be determined with a needs analysis using:</a:t>
            </a:r>
          </a:p>
          <a:p>
            <a:pPr lvl="1"/>
            <a:r>
              <a:rPr/>
              <a:t>Surveys and Questionnaires sent to humanities departments,</a:t>
            </a:r>
          </a:p>
          <a:p>
            <a:pPr lvl="1"/>
            <a:r>
              <a:rPr/>
              <a:t>Literature reviews focused on computing education research,</a:t>
            </a:r>
          </a:p>
          <a:p>
            <a:pPr lvl="1"/>
            <a:r>
              <a:rPr/>
              <a:t>Interviews with faculty and staff from humanities departments.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Computational research skills are essential for everyone.</a:t>
            </a:r>
          </a:p>
          <a:p>
            <a:pPr lvl="0"/>
            <a:r>
              <a:rPr/>
              <a:t>Humanities students can greatly benefit from computational research skills by:</a:t>
            </a:r>
          </a:p>
          <a:p>
            <a:pPr lvl="1"/>
            <a:r>
              <a:rPr/>
              <a:t>Exploring new research directions, and,</a:t>
            </a:r>
          </a:p>
          <a:p>
            <a:pPr lvl="1"/>
            <a:r>
              <a:rPr/>
              <a:t>Increasing their employment options.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Recognize the diversity of needs</a:t>
            </a:r>
          </a:p>
        </p:txBody>
      </p:sp>
      <p:pic>
        <p:nvPicPr>
          <p:cNvPr descr="C:/R_Files/blog-main/portfolio/presentations/comp_thinking/comp_thinking_images/diversit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739900"/>
            <a:ext cx="51054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activities should the instruction program focus on?</a:t>
            </a:r>
          </a:p>
          <a:p>
            <a:pPr lvl="0" indent="-342900" marL="342900">
              <a:buAutoNum type="arabicPeriod"/>
            </a:pPr>
            <a:r>
              <a:rPr/>
              <a:t>Workshops - where the most common computational tasks and the needs identified by graduate students are taught.</a:t>
            </a:r>
          </a:p>
          <a:p>
            <a:pPr lvl="0" indent="-342900" marL="342900">
              <a:buAutoNum type="arabicPeriod"/>
            </a:pPr>
            <a:r>
              <a:rPr/>
              <a:t>Office hours - supervised by an undergraduate/graduate student with a background in computational research.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activities should the instruction program focus on?</a:t>
            </a:r>
          </a:p>
          <a:p>
            <a:pPr lvl="0" indent="-342900" marL="342900">
              <a:buAutoNum startAt="3" type="arabicPeriod"/>
            </a:pPr>
            <a:r>
              <a:rPr/>
              <a:t>Mentoring - pair humanities graduate students with computational science students.</a:t>
            </a:r>
          </a:p>
          <a:p>
            <a:pPr lvl="0" indent="-342900" marL="342900">
              <a:buAutoNum startAt="3" type="arabicPeriod"/>
            </a:pPr>
            <a:r>
              <a:rPr/>
              <a:t>Bootcamps - focused on specific data analysis tools/programs.</a:t>
            </a:r>
          </a:p>
          <a:p>
            <a:pPr lvl="0" indent="-342900" marL="342900">
              <a:buAutoNum startAt="3" type="arabicPeriod"/>
            </a:pPr>
            <a:r>
              <a:rPr/>
              <a:t>Journal/Data clubs - where new and relevant tools, techniques, and software packages will be demonstrated.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number of independent initiatives exist to train the general public in basic data and computational skills. These include:</a:t>
            </a:r>
          </a:p>
        </p:txBody>
      </p:sp>
      <p:pic>
        <p:nvPicPr>
          <p:cNvPr descr="C:/R_Files/blog-main/portfolio/presentations/comp_thinking/comp_thinking_images/carpentries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159000"/>
            <a:ext cx="5105400" cy="482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https://carpentries.org/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342900" marL="342900">
              <a:buAutoNum type="arabicPeriod"/>
            </a:pPr>
            <a:r>
              <a:rPr/>
              <a:t>Importance of computational research skills</a:t>
            </a:r>
          </a:p>
          <a:p>
            <a:pPr lvl="0" indent="-342900" marL="342900">
              <a:buAutoNum type="arabicPeriod"/>
            </a:pPr>
            <a:r>
              <a:rPr/>
              <a:t>Effective teaching of computational research skills</a:t>
            </a:r>
          </a:p>
          <a:p>
            <a:pPr lvl="0" indent="-342900" marL="342900">
              <a:buAutoNum type="arabicPeriod"/>
            </a:pPr>
            <a:r>
              <a:rPr/>
              <a:t>Sample lesson and problem</a:t>
            </a:r>
          </a:p>
          <a:p>
            <a:pPr lvl="0" indent="-342900" marL="342900">
              <a:buAutoNum type="arabicPeriod"/>
            </a:pPr>
            <a:r>
              <a:rPr/>
              <a:t>Challenges associated with teaching computational research skills</a:t>
            </a:r>
          </a:p>
          <a:p>
            <a:pPr lvl="0" indent="-342900" marL="342900">
              <a:buAutoNum type="arabicPeriod"/>
            </a:pPr>
            <a:r>
              <a:rPr/>
              <a:t>Conclusions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number of independent initiatives exist to train the general public in basic data and computational skills. These include:</a:t>
            </a:r>
          </a:p>
        </p:txBody>
      </p:sp>
      <p:pic>
        <p:nvPicPr>
          <p:cNvPr descr="C:/R_Files/blog-main/portfolio/presentations/comp_thinking/comp_thinking_images/carpentries_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92100"/>
            <a:ext cx="5105400" cy="4203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R_Files/blog-main/portfolio/presentations/comp_thinking/comp_thinking_images/carpentries_3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38300" y="1193800"/>
            <a:ext cx="58674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:/R_Files/blog-main/portfolio/presentations/comp_thinking/comp_thinking_images/carpentries_4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048000" y="1193800"/>
            <a:ext cx="3060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https://carpentries.org/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number of independent initiatives exist to train the general public in basic data and computational skills. These include:</a:t>
            </a:r>
          </a:p>
        </p:txBody>
      </p:sp>
      <p:pic>
        <p:nvPicPr>
          <p:cNvPr descr="C:/R_Files/blog-main/portfolio/presentations/comp_thinking/comp_thinking_images/code_ref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41500"/>
            <a:ext cx="5105400" cy="1092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https://coderefinery.org/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/>
            <a:r>
              <a:rPr/>
              <a:t>A number of independent initiatives exist to train the general public in basic data and computational skills. These include:</a:t>
            </a:r>
          </a:p>
        </p:txBody>
      </p:sp>
      <p:pic>
        <p:nvPicPr>
          <p:cNvPr descr="C:/R_Files/blog-main/portfolio/presentations/comp_thinking/comp_thinking_images/for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2044700"/>
            <a:ext cx="5105400" cy="698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https://forrt.org/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should novice coders learn? (My personal opinion)</a:t>
            </a:r>
          </a:p>
          <a:p>
            <a:pPr lvl="0"/>
            <a:r>
              <a:rPr/>
              <a:t>Scratch (block-based visual programming language) for complete novices.</a:t>
            </a:r>
          </a:p>
          <a:p>
            <a:pPr lvl="0"/>
            <a:r>
              <a:rPr/>
              <a:t>Help new coders learn the basics of programming, such as loops, conditionals, and variables.</a:t>
            </a:r>
          </a:p>
        </p:txBody>
      </p:sp>
      <p:pic>
        <p:nvPicPr>
          <p:cNvPr descr="C:/R_Files/blog-main/portfolio/presentations/comp_thinking/comp_thinking_images/scratch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257300"/>
            <a:ext cx="5105400" cy="2286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Scratch: https://scratch.mit.edu/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should novice coders learn? (My personal opinion)</a:t>
            </a:r>
          </a:p>
        </p:txBody>
      </p:sp>
      <p:pic>
        <p:nvPicPr>
          <p:cNvPr descr="C:/R_Files/blog-main/portfolio/presentations/comp_thinking/comp_thinking_images/effec_teachin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60900" y="203200"/>
            <a:ext cx="29210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for teaching novice coders</a:t>
            </a:r>
          </a:p>
          <a:p>
            <a:pPr lvl="0"/>
            <a:r>
              <a:rPr/>
              <a:t>Use live coding.</a:t>
            </a:r>
          </a:p>
          <a:p>
            <a:pPr lvl="0"/>
            <a:r>
              <a:rPr/>
              <a:t>Embrace coding errors as an opportunity to teach debugging.</a:t>
            </a:r>
          </a:p>
          <a:p>
            <a:pPr lvl="0"/>
            <a:r>
              <a:rPr/>
              <a:t>Use “worked examples” and pace learning to avoid cognitive overload.</a:t>
            </a:r>
          </a:p>
          <a:p>
            <a:pPr lvl="0"/>
            <a:r>
              <a:rPr/>
              <a:t>Encourage working in pairs and group coding.</a:t>
            </a:r>
          </a:p>
          <a:p>
            <a:pPr lvl="0"/>
            <a:r>
              <a:rPr/>
              <a:t>Promote daily practice.</a:t>
            </a:r>
          </a:p>
        </p:txBody>
      </p:sp>
      <p:pic>
        <p:nvPicPr>
          <p:cNvPr descr="C:/R_Files/blog-main/portfolio/presentations/comp_thinking/comp_thinking_images/teach_tech_t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84700" y="203200"/>
            <a:ext cx="3086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Effective teaching of computational research skills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Key points for teaching novice coders</a:t>
            </a:r>
          </a:p>
          <a:p>
            <a:pPr lvl="0"/>
            <a:r>
              <a:rPr/>
              <a:t>Learn student personas and adapt lessons to suit each student.</a:t>
            </a:r>
          </a:p>
          <a:p>
            <a:pPr lvl="0"/>
            <a:r>
              <a:rPr/>
              <a:t>Give effective feedback that motivates.</a:t>
            </a:r>
          </a:p>
          <a:p>
            <a:pPr lvl="0"/>
            <a:r>
              <a:rPr/>
              <a:t>Create learning goals for students.</a:t>
            </a:r>
          </a:p>
          <a:p>
            <a:pPr lvl="0"/>
            <a:r>
              <a:rPr/>
              <a:t>Use real-life tasks relevant to student research.</a:t>
            </a:r>
          </a:p>
        </p:txBody>
      </p:sp>
      <p:pic>
        <p:nvPicPr>
          <p:cNvPr descr="C:/R_Files/blog-main/portfolio/presentations/comp_thinking/comp_thinking_images/teach_tech_t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84700" y="203200"/>
            <a:ext cx="3086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Lesson and Problem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Lesson and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Manipulation in R</a:t>
            </a:r>
          </a:p>
        </p:txBody>
      </p:sp>
      <p:pic>
        <p:nvPicPr>
          <p:cNvPr descr="C:/R_Files/blog-main/portfolio/presentations/comp_thinking/comp_thinking_images/dply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35500" y="203200"/>
            <a:ext cx="29845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 ::: footer www.tidyverse.org :::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Lesson and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Manipulation in R</a:t>
            </a:r>
          </a:p>
        </p:txBody>
      </p:sp>
      <p:pic>
        <p:nvPicPr>
          <p:cNvPr descr="C:/R_Files/blog-main/portfolio/presentations/comp_thinking/comp_thinking_images/pipe_equation_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1828800"/>
            <a:ext cx="5105400" cy="1117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buNone/>
            </a:pPr>
            <a:r>
              <a:rPr/>
              <a:t>www.carpentries.org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Sample Lesson and Problem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Data Visualization in R</a:t>
            </a:r>
          </a:p>
        </p:txBody>
      </p:sp>
      <p:pic>
        <p:nvPicPr>
          <p:cNvPr descr="C:/R_Files/blog-main/portfolio/presentations/comp_thinking/comp_thinking_images/ggplo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330700" y="203200"/>
            <a:ext cx="35941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 </a:t>
            </a:r>
          </a:p>
          <a:p>
            <a:pPr lvl="0" indent="0" marL="0">
              <a:buNone/>
            </a:pPr>
            <a:r>
              <a:rPr/>
              <a:t>www.tidyverse.org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are computational research skills important for everyone?</a:t>
            </a:r>
          </a:p>
          <a:p>
            <a:pPr lvl="0"/>
            <a:r>
              <a:rPr/>
              <a:t>“Computational thinking is a fundamental skill for everyone, not just computer scientists.” (Wing, 2006)</a:t>
            </a:r>
          </a:p>
          <a:p>
            <a:pPr lvl="0" indent="0" marL="0">
              <a:buNone/>
            </a:pPr>
            <a:r>
              <a:rPr/>
              <a:t>Wing, J (2006) Comm. ACM, 49 (3):33-35</a:t>
            </a:r>
          </a:p>
        </p:txBody>
      </p:sp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Challenges associated with teaching computational research skills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associated with teaching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Barriers to overcome include:</a:t>
            </a:r>
          </a:p>
          <a:p>
            <a:pPr lvl="0"/>
            <a:r>
              <a:rPr/>
              <a:t>Attitudes towards coding.</a:t>
            </a:r>
          </a:p>
          <a:p>
            <a:pPr lvl="0"/>
            <a:r>
              <a:rPr/>
              <a:t>The variety of needs (even within humanities):</a:t>
            </a:r>
          </a:p>
          <a:p>
            <a:pPr lvl="1"/>
            <a:r>
              <a:rPr/>
              <a:t>Example: Psychology vs Literature.</a:t>
            </a:r>
          </a:p>
          <a:p>
            <a:pPr lvl="0"/>
            <a:r>
              <a:rPr/>
              <a:t>Over-reliance on no-code commercially available tools and a lack of willingness to change.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associated with teaching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What students should avoid:</a:t>
            </a:r>
          </a:p>
          <a:p>
            <a:pPr lvl="0"/>
            <a:r>
              <a:rPr/>
              <a:t>Learning too much at once without mastering the basics.</a:t>
            </a:r>
          </a:p>
          <a:p>
            <a:pPr lvl="0"/>
            <a:r>
              <a:rPr/>
              <a:t>Continuously working on tutorials but not applying knowledge to personal projects.</a:t>
            </a:r>
          </a:p>
          <a:p>
            <a:pPr lvl="0"/>
            <a:r>
              <a:rPr/>
              <a:t>Copy-and-pasting code rather than understanding why the code was used.</a:t>
            </a:r>
          </a:p>
          <a:p>
            <a:pPr lvl="0"/>
            <a:r>
              <a:rPr/>
              <a:t>Learning multiple tools/programs simultaneously (such as Python, R, and Javascript).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Computational thinking is for everyone.</a:t>
            </a:r>
          </a:p>
          <a:p>
            <a:pPr lvl="0"/>
            <a:r>
              <a:rPr/>
              <a:t>Computational research skills can be very helpful for humanities students.</a:t>
            </a:r>
          </a:p>
          <a:p>
            <a:pPr lvl="0"/>
            <a:r>
              <a:rPr/>
              <a:t>Various initiatives such as the Carpentries and CodeRefinery have devised effective blueprints for teaching.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Novices should consider starting with visual block-based programming.</a:t>
            </a:r>
          </a:p>
          <a:p>
            <a:pPr lvl="0"/>
            <a:r>
              <a:rPr/>
              <a:t>There is a need to teach students effective learning practices and overcome the barriers to coding.</a:t>
            </a:r>
          </a:p>
          <a:p>
            <a:pPr lvl="0"/>
            <a:r>
              <a:rPr/>
              <a:t>Teaching should be adapted to different student abilities and should include motivational feedback.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Questions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are computational research skills important for everyone?</a:t>
            </a:r>
          </a:p>
          <a:p>
            <a:pPr lvl="0"/>
            <a:r>
              <a:rPr/>
              <a:t>Major components of computational thinking include:</a:t>
            </a:r>
          </a:p>
          <a:p>
            <a:pPr lvl="1"/>
            <a:r>
              <a:rPr b="1"/>
              <a:t>Decomposition</a:t>
            </a:r>
            <a:r>
              <a:rPr/>
              <a:t> – break down a complex problem to multiple simpler problems.</a:t>
            </a:r>
          </a:p>
          <a:p>
            <a:pPr lvl="1"/>
            <a:r>
              <a:rPr b="1"/>
              <a:t>Pattern recognition</a:t>
            </a:r>
            <a:r>
              <a:rPr/>
              <a:t> – identify patterns in the data or information.</a:t>
            </a:r>
          </a:p>
          <a:p>
            <a:pPr lvl="0" indent="0" marL="0">
              <a:buNone/>
            </a:pPr>
            <a:r>
              <a:rPr/>
              <a:t>Grover, S and Pea, R (2012) Educational Researcher, 42 (1):38-43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are computational research skills important for everyone?</a:t>
            </a:r>
          </a:p>
          <a:p>
            <a:pPr lvl="0"/>
            <a:r>
              <a:rPr/>
              <a:t>Major components of computational thinking include:</a:t>
            </a:r>
          </a:p>
          <a:p>
            <a:pPr lvl="1"/>
            <a:r>
              <a:rPr b="1"/>
              <a:t>Abstraction</a:t>
            </a:r>
            <a:r>
              <a:rPr/>
              <a:t> – identify and use the relevant aspects of the problem.</a:t>
            </a:r>
          </a:p>
          <a:p>
            <a:pPr lvl="1"/>
            <a:r>
              <a:rPr b="1"/>
              <a:t>Algorithmic thinking</a:t>
            </a:r>
            <a:r>
              <a:rPr/>
              <a:t> – design algorithms to solve problems.</a:t>
            </a:r>
          </a:p>
          <a:p>
            <a:pPr lvl="0" indent="0" marL="0">
              <a:buNone/>
            </a:pPr>
            <a:r>
              <a:rPr/>
              <a:t>Grover, S and Pea, R (2012) Educational Researcher, 42 (1):38-43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are computational research skills important for everyone?</a:t>
            </a:r>
          </a:p>
          <a:p>
            <a:pPr lvl="0"/>
            <a:r>
              <a:rPr/>
              <a:t>New career opportunities and increased competitiveness in the job market.</a:t>
            </a:r>
          </a:p>
          <a:p>
            <a:pPr lvl="1"/>
            <a:r>
              <a:rPr/>
              <a:t>Employment of software developers is projected to grow by 25% (~400k jobs) between 2021 and 2031 (Bureau of Labor Statistics).</a:t>
            </a:r>
          </a:p>
          <a:p>
            <a:pPr lvl="0" indent="0" marL="0">
              <a:buNone/>
            </a:pPr>
            <a:r>
              <a:rPr/>
              <a:t>https://www.bls.gov/ooh/computer-and-information-technology/software-developers.htm#tab-6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Importance of Computational Research Skills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Why are computational research skills important for everyone?</a:t>
            </a:r>
          </a:p>
          <a:p>
            <a:pPr lvl="0"/>
            <a:r>
              <a:rPr/>
              <a:t>Subject-matter experts with computational research skills are required to build new tools/technologies. Examples include:</a:t>
            </a:r>
          </a:p>
          <a:p>
            <a:pPr lvl="1"/>
            <a:r>
              <a:rPr/>
              <a:t>Computational linguists – develop new language-learning apps.</a:t>
            </a:r>
          </a:p>
          <a:p>
            <a:pPr lvl="1"/>
            <a:r>
              <a:rPr/>
              <a:t>Data journalists – develop fact-checking and misinformation detectors.</a:t>
            </a:r>
          </a:p>
          <a:p>
            <a:pPr lvl="0" indent="0" marL="0">
              <a:buNone/>
            </a:pPr>
            <a:r>
              <a:rPr/>
              <a:t>https://www.bls.gov/ooh/computer-and-information-technology/software-developers.htm#tab-6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Developing library-based computational research skill instruction programs</dc:title>
  <dc:creator>William Okech, PhD</dc:creator>
  <cp:keywords/>
  <dcterms:created xsi:type="dcterms:W3CDTF">2023-11-13T14:11:49Z</dcterms:created>
  <dcterms:modified xsi:type="dcterms:W3CDTF">2023-11-13T14:11:49Z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mments">
    <vt:lpwstr/>
  </property>
  <property fmtid="{D5CDD505-2E9C-101B-9397-08002B2CF9AE}" pid="6" name="date">
    <vt:lpwstr>2023-05-15</vt:lpwstr>
  </property>
  <property fmtid="{D5CDD505-2E9C-101B-9397-08002B2CF9AE}" pid="7" name="editor">
    <vt:lpwstr>visual</vt:lpwstr>
  </property>
  <property fmtid="{D5CDD505-2E9C-101B-9397-08002B2CF9AE}" pid="8" name="header-includes">
    <vt:lpwstr/>
  </property>
  <property fmtid="{D5CDD505-2E9C-101B-9397-08002B2CF9AE}" pid="9" name="include-after">
    <vt:lpwstr/>
  </property>
  <property fmtid="{D5CDD505-2E9C-101B-9397-08002B2CF9AE}" pid="10" name="include-before">
    <vt:lpwstr/>
  </property>
  <property fmtid="{D5CDD505-2E9C-101B-9397-08002B2CF9AE}" pid="11" name="labels">
    <vt:lpwstr/>
  </property>
  <property fmtid="{D5CDD505-2E9C-101B-9397-08002B2CF9AE}" pid="12" name="theme">
    <vt:lpwstr>solarized</vt:lpwstr>
  </property>
  <property fmtid="{D5CDD505-2E9C-101B-9397-08002B2CF9AE}" pid="13" name="toc-title">
    <vt:lpwstr>Table of contents</vt:lpwstr>
  </property>
</Properties>
</file>