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75" r:id="rId6"/>
    <p:sldId id="265" r:id="rId7"/>
    <p:sldId id="266" r:id="rId8"/>
    <p:sldId id="267" r:id="rId9"/>
    <p:sldId id="276" r:id="rId10"/>
    <p:sldId id="271" r:id="rId11"/>
    <p:sldId id="286" r:id="rId12"/>
    <p:sldId id="285" r:id="rId13"/>
  </p:sldIdLst>
  <p:sldSz cx="12192000" cy="6858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pos="3839">
          <p15:clr>
            <a:srgbClr val="A4A3A4"/>
          </p15:clr>
        </p15:guide>
        <p15:guide id="4" pos="5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207"/>
        <p:guide orient="horz" pos="3861"/>
        <p:guide pos="3839"/>
        <p:guide pos="5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t>2021/4/29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27969;&#31243;&#22270;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0945" y="2233236"/>
            <a:ext cx="5103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/>
            <a:r>
              <a:rPr lang="zh-CN" sz="3600" b="1" dirty="0">
                <a:solidFill>
                  <a:srgbClr val="C00000"/>
                </a:solidFill>
                <a:latin typeface="Algerian" panose="04020705040A02060702" pitchFamily="82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♡</a:t>
            </a:r>
            <a:r>
              <a:rPr lang="zh-CN" sz="3600" b="1" dirty="0">
                <a:latin typeface="Algerian" panose="04020705040A02060702" pitchFamily="82" charset="0"/>
                <a:ea typeface="宋体" panose="02010600030101010101" pitchFamily="2" charset="-122"/>
                <a:sym typeface="+mn-ea"/>
              </a:rPr>
              <a:t>组  </a:t>
            </a:r>
            <a:r>
              <a:rPr lang="en-US" altLang="zh-CN" sz="3600" b="1" dirty="0">
                <a:latin typeface="Algerian" panose="04020705040A02060702" pitchFamily="82" charset="0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600" b="1" dirty="0">
                <a:latin typeface="Algerian" panose="04020705040A02060702" pitchFamily="82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游戏制作规划</a:t>
            </a:r>
            <a:endParaRPr lang="en-US" sz="3600" b="0" dirty="0">
              <a:latin typeface="Algerian" panose="04020705040A02060702" pitchFamily="82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l"/>
            <a:endParaRPr lang="en-US" sz="36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36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-105410"/>
            <a:ext cx="10129520" cy="245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-41275" y="3441700"/>
            <a:ext cx="122832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>
            <a:off x="2232597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535288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4400539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3703230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5400000">
            <a:off x="6568481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5400000">
            <a:off x="5871172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8736422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8039113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9772" y="2930543"/>
            <a:ext cx="1027265" cy="1027265"/>
            <a:chOff x="2269772" y="2930543"/>
            <a:chExt cx="1027265" cy="1027265"/>
          </a:xfrm>
        </p:grpSpPr>
        <p:sp>
          <p:nvSpPr>
            <p:cNvPr id="6" name="椭圆 5"/>
            <p:cNvSpPr/>
            <p:nvPr/>
          </p:nvSpPr>
          <p:spPr>
            <a:xfrm>
              <a:off x="2269772" y="2930543"/>
              <a:ext cx="1027265" cy="1027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22294" y="3173082"/>
              <a:ext cx="505638" cy="50582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437714" y="2930543"/>
            <a:ext cx="1027265" cy="1027265"/>
            <a:chOff x="4437714" y="2930543"/>
            <a:chExt cx="1027265" cy="1027265"/>
          </a:xfrm>
        </p:grpSpPr>
        <p:sp>
          <p:nvSpPr>
            <p:cNvPr id="19" name="椭圆 18"/>
            <p:cNvSpPr/>
            <p:nvPr/>
          </p:nvSpPr>
          <p:spPr>
            <a:xfrm>
              <a:off x="4437714" y="2930543"/>
              <a:ext cx="1027265" cy="102726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709362" y="3189126"/>
              <a:ext cx="492786" cy="49278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73597" y="2930543"/>
            <a:ext cx="1027265" cy="1027265"/>
            <a:chOff x="8773597" y="2930543"/>
            <a:chExt cx="1027265" cy="1027265"/>
          </a:xfrm>
        </p:grpSpPr>
        <p:sp>
          <p:nvSpPr>
            <p:cNvPr id="28" name="椭圆 27"/>
            <p:cNvSpPr/>
            <p:nvPr/>
          </p:nvSpPr>
          <p:spPr>
            <a:xfrm>
              <a:off x="8773597" y="2930543"/>
              <a:ext cx="1027265" cy="10272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9023482" y="3173082"/>
              <a:ext cx="511620" cy="50582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605656" y="2930543"/>
            <a:ext cx="1027265" cy="1027265"/>
            <a:chOff x="6605656" y="2930543"/>
            <a:chExt cx="1027265" cy="1027265"/>
          </a:xfrm>
        </p:grpSpPr>
        <p:sp>
          <p:nvSpPr>
            <p:cNvPr id="24" name="椭圆 23"/>
            <p:cNvSpPr/>
            <p:nvPr/>
          </p:nvSpPr>
          <p:spPr>
            <a:xfrm>
              <a:off x="6605656" y="2930543"/>
              <a:ext cx="1027265" cy="10272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865030" y="3173081"/>
              <a:ext cx="505120" cy="505825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6532861" y="824101"/>
            <a:ext cx="645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/>
              <a:t>：郑江浩 </a:t>
            </a:r>
            <a:r>
              <a:rPr lang="en-US" altLang="zh-CN" dirty="0"/>
              <a:t>Y</a:t>
            </a:r>
            <a:r>
              <a:rPr lang="zh-CN" altLang="en-US" dirty="0"/>
              <a:t>：虞焕航 </a:t>
            </a:r>
            <a:r>
              <a:rPr lang="en-US" altLang="zh-CN" dirty="0"/>
              <a:t>L</a:t>
            </a:r>
            <a:r>
              <a:rPr lang="zh-CN" altLang="en-US" dirty="0"/>
              <a:t>：梁家硕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" y="139065"/>
            <a:ext cx="95865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函数：</a:t>
            </a:r>
          </a:p>
          <a:p>
            <a:r>
              <a:rPr lang="zh-CN" altLang="en-US" dirty="0"/>
              <a:t>1.开始界面（开始，读档，命名，选择人物）Z</a:t>
            </a:r>
          </a:p>
          <a:p>
            <a:r>
              <a:rPr lang="zh-CN" altLang="en-US" dirty="0"/>
              <a:t>2.读档Z   文件</a:t>
            </a:r>
          </a:p>
          <a:p>
            <a:r>
              <a:rPr lang="zh-CN" altLang="en-US" dirty="0"/>
              <a:t>3.存档Z   文件</a:t>
            </a:r>
          </a:p>
          <a:p>
            <a:r>
              <a:rPr lang="zh-CN" altLang="en-US" dirty="0"/>
              <a:t>4.绘制地图Z,Y,L    二维数组</a:t>
            </a:r>
          </a:p>
          <a:p>
            <a:r>
              <a:rPr lang="zh-CN" altLang="en-US" dirty="0"/>
              <a:t>5.人物属性（生命防御攻击物品）Z   文件</a:t>
            </a:r>
          </a:p>
          <a:p>
            <a:r>
              <a:rPr lang="zh-CN" altLang="en-US" dirty="0"/>
              <a:t>6.战斗画面（读取属性，运算，改变人物属性）Y</a:t>
            </a:r>
          </a:p>
          <a:p>
            <a:r>
              <a:rPr lang="zh-CN" altLang="en-US" dirty="0"/>
              <a:t>7.改变属性函数Y</a:t>
            </a:r>
          </a:p>
          <a:p>
            <a:r>
              <a:rPr lang="zh-CN" altLang="en-US" dirty="0"/>
              <a:t>8.人物操作L</a:t>
            </a:r>
          </a:p>
          <a:p>
            <a:r>
              <a:rPr lang="zh-CN" altLang="en-US" dirty="0"/>
              <a:t>9.Isdoor（）L</a:t>
            </a:r>
          </a:p>
          <a:p>
            <a:r>
              <a:rPr lang="zh-CN" altLang="en-US" dirty="0"/>
              <a:t>10.怪物属性Z</a:t>
            </a:r>
          </a:p>
          <a:p>
            <a:r>
              <a:rPr lang="zh-CN" altLang="en-US" dirty="0"/>
              <a:t>11.Npc1函数L</a:t>
            </a:r>
          </a:p>
          <a:p>
            <a:r>
              <a:rPr lang="zh-CN" altLang="en-US" dirty="0"/>
              <a:t>12.Npc2函数L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48455" y="1742690"/>
            <a:ext cx="34158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13.Npc3函数L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14.Ismonster（）Z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15.Isthing（）L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16.Isboss（）Y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17.Iswall（）Z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18.Isstairs（）Y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19.Mapchange（）Y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20.弹窗函数L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21.Isdead（）L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22.Endmove（）Y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23.死亡界面Y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24.开场动画ZYL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25.祝福弹窗ZYL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26.暂定：上下层功能，正中弹窗功能，动态地图，音乐设定与切换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0" grpId="0" animBg="1"/>
      <p:bldP spid="23" grpId="0" animBg="1"/>
      <p:bldP spid="25" grpId="0" animBg="1"/>
      <p:bldP spid="27" grpId="0" animBg="1"/>
      <p:bldP spid="29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-41275" y="3441700"/>
            <a:ext cx="122832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>
            <a:off x="2232597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535288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4400539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3703230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5400000">
            <a:off x="6568481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5400000">
            <a:off x="5871172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8736422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8039113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9772" y="2930543"/>
            <a:ext cx="1027265" cy="1027265"/>
            <a:chOff x="2269772" y="2930543"/>
            <a:chExt cx="1027265" cy="1027265"/>
          </a:xfrm>
        </p:grpSpPr>
        <p:sp>
          <p:nvSpPr>
            <p:cNvPr id="6" name="椭圆 5"/>
            <p:cNvSpPr/>
            <p:nvPr/>
          </p:nvSpPr>
          <p:spPr>
            <a:xfrm>
              <a:off x="2269772" y="2930543"/>
              <a:ext cx="1027265" cy="1027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22294" y="3173082"/>
              <a:ext cx="505638" cy="50582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437714" y="2930543"/>
            <a:ext cx="1027265" cy="1027265"/>
            <a:chOff x="4437714" y="2930543"/>
            <a:chExt cx="1027265" cy="1027265"/>
          </a:xfrm>
        </p:grpSpPr>
        <p:sp>
          <p:nvSpPr>
            <p:cNvPr id="19" name="椭圆 18"/>
            <p:cNvSpPr/>
            <p:nvPr/>
          </p:nvSpPr>
          <p:spPr>
            <a:xfrm>
              <a:off x="4437714" y="2930543"/>
              <a:ext cx="1027265" cy="102726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709362" y="3189126"/>
              <a:ext cx="492786" cy="49278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73597" y="2930543"/>
            <a:ext cx="1027265" cy="1027265"/>
            <a:chOff x="8773597" y="2930543"/>
            <a:chExt cx="1027265" cy="1027265"/>
          </a:xfrm>
        </p:grpSpPr>
        <p:sp>
          <p:nvSpPr>
            <p:cNvPr id="28" name="椭圆 27"/>
            <p:cNvSpPr/>
            <p:nvPr/>
          </p:nvSpPr>
          <p:spPr>
            <a:xfrm>
              <a:off x="8773597" y="2930543"/>
              <a:ext cx="1027265" cy="10272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9023482" y="3173082"/>
              <a:ext cx="511620" cy="50582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605656" y="2930543"/>
            <a:ext cx="1027265" cy="1027265"/>
            <a:chOff x="6605656" y="2930543"/>
            <a:chExt cx="1027265" cy="1027265"/>
          </a:xfrm>
        </p:grpSpPr>
        <p:sp>
          <p:nvSpPr>
            <p:cNvPr id="24" name="椭圆 23"/>
            <p:cNvSpPr/>
            <p:nvPr/>
          </p:nvSpPr>
          <p:spPr>
            <a:xfrm>
              <a:off x="6605656" y="2930543"/>
              <a:ext cx="1027265" cy="10272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865030" y="3173081"/>
              <a:ext cx="505120" cy="505825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412867" y="4941965"/>
            <a:ext cx="5768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游戏元素（暂定）：红门，蓝门，黄门，红蓝黄钥匙，防御药水，体质药水，力量药水，宝剑1，宝剑2，装备套装（无武器），npc3个，小怪物3-4种，小boss，Boss。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000" y="697230"/>
            <a:ext cx="95865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分工：</a:t>
            </a:r>
          </a:p>
          <a:p>
            <a:r>
              <a:rPr lang="zh-CN" altLang="en-US" dirty="0"/>
              <a:t>系统结构架构师：郑江浩</a:t>
            </a:r>
          </a:p>
          <a:p>
            <a:r>
              <a:rPr lang="zh-CN" altLang="en-US" dirty="0"/>
              <a:t>程序员：虞焕航，梁家硕</a:t>
            </a:r>
          </a:p>
          <a:p>
            <a:r>
              <a:rPr lang="zh-CN" altLang="en-US" dirty="0"/>
              <a:t>每周汇报：郑江浩</a:t>
            </a:r>
          </a:p>
          <a:p>
            <a:r>
              <a:rPr lang="zh-CN" altLang="en-US" dirty="0"/>
              <a:t>素材收集：梁家硕，虞焕航</a:t>
            </a:r>
          </a:p>
          <a:p>
            <a:r>
              <a:rPr lang="zh-CN" altLang="en-US" dirty="0"/>
              <a:t>函数分工：见上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12731" y="697230"/>
            <a:ext cx="3599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时间安排：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第一周：动画（rpg maker xp脚本插入）https://jingyan.baidu.com/article/bad08e1eee72fb09c85121f7.html，图片素材，剧情安排，游戏元素设置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第二周：人物属性，开始界面，第一关地图绘制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第三周：人物操作，战斗，改变属性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第四周：战斗完善，改变属性完善，测试第一关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第五周：第二地图绘制，第二关测试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第六周：第三关地图绘制及测试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第七周：测试完善，做报告PPT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8" grpId="0" bldLvl="0" animBg="1"/>
      <p:bldP spid="20" grpId="0" bldLvl="0" animBg="1"/>
      <p:bldP spid="23" grpId="0" bldLvl="0" animBg="1"/>
      <p:bldP spid="25" grpId="0" bldLvl="0" animBg="1"/>
      <p:bldP spid="27" grpId="0" bldLvl="0" animBg="1"/>
      <p:bldP spid="29" grpId="0" bldLvl="0" animBg="1"/>
      <p:bldP spid="11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hlinkClick r:id="rId2" action="ppaction://hlinkfile"/>
              </a:rPr>
              <a:t>我们的流程图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由于游戏流程图过大，没有放在</a:t>
            </a:r>
            <a:r>
              <a:rPr lang="en-US" altLang="zh-CN" dirty="0">
                <a:latin typeface="+mn-ea"/>
                <a:ea typeface="+mn-ea"/>
              </a:rPr>
              <a:t>PPT</a:t>
            </a:r>
            <a:r>
              <a:rPr lang="zh-CN" altLang="en-US" dirty="0">
                <a:latin typeface="+mn-ea"/>
                <a:ea typeface="+mn-ea"/>
              </a:rPr>
              <a:t>中。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我们将流程图放在了跟</a:t>
            </a:r>
            <a:r>
              <a:rPr lang="en-US" altLang="zh-CN" dirty="0">
                <a:latin typeface="+mn-ea"/>
                <a:ea typeface="+mn-ea"/>
              </a:rPr>
              <a:t>PPT</a:t>
            </a:r>
            <a:r>
              <a:rPr lang="zh-CN" altLang="en-US" dirty="0">
                <a:latin typeface="+mn-ea"/>
                <a:ea typeface="+mn-ea"/>
              </a:rPr>
              <a:t>同文件夹里。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9126" y="2359500"/>
            <a:ext cx="45023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灵感来源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58540" y="3456517"/>
            <a:ext cx="306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0"/>
            <a:ext cx="306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时间安排及分工合作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8169" y="2533164"/>
            <a:ext cx="3538603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灵感来源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286907" y="2842986"/>
            <a:ext cx="3078843" cy="89988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96966" y="2741671"/>
            <a:ext cx="35386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20" y="7078345"/>
            <a:ext cx="6417945" cy="468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3300" decel="133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ccel="10000" decel="1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3281 -0.914630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1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9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5459" y="2730014"/>
            <a:ext cx="3538603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" y="1917065"/>
            <a:ext cx="5027295" cy="366776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596005" y="218898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64985" y="229684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17826" y="48445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>
            <a:off x="4688205" y="2204720"/>
            <a:ext cx="2248535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3108985" y="2369481"/>
            <a:ext cx="5323205" cy="1525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4533826" y="4952599"/>
            <a:ext cx="836295" cy="288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936916" y="1132168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05082" y="2296767"/>
              <a:ext cx="1585162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38849" y="4778826"/>
              <a:ext cx="1585162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怪物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352751"/>
              <a:ext cx="2053476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35" y="1138555"/>
            <a:ext cx="6323965" cy="458152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703207" y="3114451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6264" y="2623210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59714" y="1876660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70747" y="587693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0169" y="-712885"/>
            <a:ext cx="8449486" cy="84494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9435" y="3398156"/>
            <a:ext cx="5486705" cy="216000"/>
            <a:chOff x="3359435" y="3398156"/>
            <a:chExt cx="5486705" cy="216000"/>
          </a:xfrm>
        </p:grpSpPr>
        <p:sp>
          <p:nvSpPr>
            <p:cNvPr id="12" name="椭圆 1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6063" y="3434156"/>
            <a:ext cx="6553208" cy="144000"/>
            <a:chOff x="2846063" y="3434156"/>
            <a:chExt cx="6553208" cy="144000"/>
          </a:xfrm>
        </p:grpSpPr>
        <p:sp>
          <p:nvSpPr>
            <p:cNvPr id="14" name="椭圆 13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585537" y="3079116"/>
            <a:ext cx="20534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>
                <a:latin typeface="+mj-ea"/>
                <a:ea typeface="+mj-ea"/>
                <a:cs typeface="+mj-ea"/>
                <a:sym typeface="+mn-ea"/>
              </a:rPr>
              <a:t>事件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2952" y="3079116"/>
            <a:ext cx="20534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>
                <a:latin typeface="+mj-ea"/>
                <a:ea typeface="+mj-ea"/>
                <a:cs typeface="+mj-ea"/>
                <a:sym typeface="+mn-ea"/>
              </a:rPr>
              <a:t>Npc对话窗口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ccel="40000" decel="6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accel="40000" decel="6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40000" decel="6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accel="40000" decel="6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7" dur="1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40000" decel="6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40000" decel="6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40000" decel="6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33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accel="40000" decel="6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5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accel="40000" decel="6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7" dur="125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40000" decel="6000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4914900"/>
            <a:ext cx="4953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35" y="2768600"/>
            <a:ext cx="5062855" cy="2214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40" y="2212340"/>
            <a:ext cx="1630680" cy="5562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2700000">
            <a:off x="4384432" y="2158877"/>
            <a:ext cx="3415873" cy="3415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840690" y="1600332"/>
            <a:ext cx="4503356" cy="45033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685003" y="467947"/>
            <a:ext cx="6814730" cy="68147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31322" y="3749312"/>
            <a:ext cx="1692807" cy="252000"/>
            <a:chOff x="931322" y="3749312"/>
            <a:chExt cx="1692807" cy="252000"/>
          </a:xfrm>
        </p:grpSpPr>
        <p:sp>
          <p:nvSpPr>
            <p:cNvPr id="10" name="矩形 9"/>
            <p:cNvSpPr/>
            <p:nvPr/>
          </p:nvSpPr>
          <p:spPr>
            <a:xfrm rot="2700000">
              <a:off x="2372129" y="3749312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1867281" y="3785312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931322" y="3839312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67839" y="3749312"/>
            <a:ext cx="1703120" cy="252000"/>
            <a:chOff x="9567839" y="3749312"/>
            <a:chExt cx="1703120" cy="252000"/>
          </a:xfrm>
        </p:grpSpPr>
        <p:sp>
          <p:nvSpPr>
            <p:cNvPr id="11" name="矩形 10"/>
            <p:cNvSpPr/>
            <p:nvPr/>
          </p:nvSpPr>
          <p:spPr>
            <a:xfrm rot="2700000">
              <a:off x="9567839" y="3749312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0173716" y="3785312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11198959" y="3839312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 rot="18900000">
            <a:off x="1810829" y="1413712"/>
            <a:ext cx="16376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sp>
        <p:nvSpPr>
          <p:cNvPr id="17" name="文本框 16"/>
          <p:cNvSpPr txBox="1"/>
          <p:nvPr/>
        </p:nvSpPr>
        <p:spPr>
          <a:xfrm rot="2700000">
            <a:off x="8696539" y="1620722"/>
            <a:ext cx="16376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楼层变化</a:t>
            </a:r>
          </a:p>
        </p:txBody>
      </p:sp>
      <p:sp>
        <p:nvSpPr>
          <p:cNvPr id="18" name="文本框 17"/>
          <p:cNvSpPr txBox="1"/>
          <p:nvPr/>
        </p:nvSpPr>
        <p:spPr>
          <a:xfrm rot="2700000">
            <a:off x="1505998" y="5460438"/>
            <a:ext cx="16376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战斗</a:t>
            </a:r>
          </a:p>
        </p:txBody>
      </p:sp>
      <p:sp>
        <p:nvSpPr>
          <p:cNvPr id="19" name="文本框 18"/>
          <p:cNvSpPr txBox="1"/>
          <p:nvPr/>
        </p:nvSpPr>
        <p:spPr>
          <a:xfrm rot="18900000">
            <a:off x="9047588" y="5460438"/>
            <a:ext cx="16376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255" y="4975860"/>
            <a:ext cx="510540" cy="47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0000" decel="8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20000" decel="8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20000" decel="8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20000" decel="8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20000" decel="8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20000" decel="8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5459" y="2552849"/>
            <a:ext cx="353860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时间安排及分工合作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033" y="2809402"/>
            <a:ext cx="3036071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457</Words>
  <Application>Microsoft Office PowerPoint</Application>
  <PresentationFormat>宽屏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宋体</vt:lpstr>
      <vt:lpstr>微软雅黑</vt:lpstr>
      <vt:lpstr>Times New Roman</vt:lpstr>
      <vt:lpstr>Algerian</vt:lpstr>
      <vt:lpstr>方正粗倩简体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我们的流程图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我kissyou 郑江浩</cp:lastModifiedBy>
  <cp:revision>83</cp:revision>
  <dcterms:created xsi:type="dcterms:W3CDTF">2016-07-06T05:14:00Z</dcterms:created>
  <dcterms:modified xsi:type="dcterms:W3CDTF">2021-04-29T07:28:46Z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