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D7478-2661-468F-8649-42C7D92894A5}" v="26" dt="2019-04-07T10:02:5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7A423-59F2-4517-835D-8241AD4765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FBB1F6-82F1-4576-B00B-F090F53CC547}">
      <dgm:prSet/>
      <dgm:spPr/>
      <dgm:t>
        <a:bodyPr/>
        <a:lstStyle/>
        <a:p>
          <a:r>
            <a:rPr lang="de-DE" baseline="0"/>
            <a:t>DATA-MINING-CUP-2019-task.pdf </a:t>
          </a:r>
          <a:endParaRPr lang="en-US"/>
        </a:p>
      </dgm:t>
    </dgm:pt>
    <dgm:pt modelId="{8711ED3B-30F2-4224-A5D7-F284E6B108ED}" type="parTrans" cxnId="{63F7C11A-8B67-4164-BFCE-0508851A6701}">
      <dgm:prSet/>
      <dgm:spPr/>
      <dgm:t>
        <a:bodyPr/>
        <a:lstStyle/>
        <a:p>
          <a:endParaRPr lang="en-US"/>
        </a:p>
      </dgm:t>
    </dgm:pt>
    <dgm:pt modelId="{BCCF4895-706A-4CC9-9F80-1C13BE819B57}" type="sibTrans" cxnId="{63F7C11A-8B67-4164-BFCE-0508851A6701}">
      <dgm:prSet/>
      <dgm:spPr/>
      <dgm:t>
        <a:bodyPr/>
        <a:lstStyle/>
        <a:p>
          <a:endParaRPr lang="en-US"/>
        </a:p>
      </dgm:t>
    </dgm:pt>
    <dgm:pt modelId="{9900F325-C30B-4C7D-A4F3-EAA5EDE3245E}">
      <dgm:prSet/>
      <dgm:spPr/>
      <dgm:t>
        <a:bodyPr/>
        <a:lstStyle/>
        <a:p>
          <a:r>
            <a:rPr lang="de-DE" baseline="0"/>
            <a:t>DATA-MINING-CUP-2019-features.pdf</a:t>
          </a:r>
          <a:endParaRPr lang="en-US"/>
        </a:p>
      </dgm:t>
    </dgm:pt>
    <dgm:pt modelId="{542CB189-6B15-45AC-9B79-F6FD8A1CC0D7}" type="parTrans" cxnId="{B06B4B17-B8C3-4BEA-9F97-938247C5AA59}">
      <dgm:prSet/>
      <dgm:spPr/>
      <dgm:t>
        <a:bodyPr/>
        <a:lstStyle/>
        <a:p>
          <a:endParaRPr lang="en-US"/>
        </a:p>
      </dgm:t>
    </dgm:pt>
    <dgm:pt modelId="{7EEF005B-8EB3-4002-AA1C-5A12A71CACED}" type="sibTrans" cxnId="{B06B4B17-B8C3-4BEA-9F97-938247C5AA59}">
      <dgm:prSet/>
      <dgm:spPr/>
      <dgm:t>
        <a:bodyPr/>
        <a:lstStyle/>
        <a:p>
          <a:endParaRPr lang="en-US"/>
        </a:p>
      </dgm:t>
    </dgm:pt>
    <dgm:pt modelId="{6EB4BF26-B661-4F6C-82E6-C7D7D1205B71}">
      <dgm:prSet/>
      <dgm:spPr/>
      <dgm:t>
        <a:bodyPr/>
        <a:lstStyle/>
        <a:p>
          <a:r>
            <a:rPr lang="de-DE" baseline="0"/>
            <a:t>test.csv</a:t>
          </a:r>
          <a:endParaRPr lang="en-US"/>
        </a:p>
      </dgm:t>
    </dgm:pt>
    <dgm:pt modelId="{241189CD-C29D-4F76-9817-15A9E6C9B261}" type="parTrans" cxnId="{3322DDFB-022A-471B-8025-C3DAFD424C71}">
      <dgm:prSet/>
      <dgm:spPr/>
      <dgm:t>
        <a:bodyPr/>
        <a:lstStyle/>
        <a:p>
          <a:endParaRPr lang="en-US"/>
        </a:p>
      </dgm:t>
    </dgm:pt>
    <dgm:pt modelId="{5D21BF2B-A8DF-431E-8E30-2677327FC1FA}" type="sibTrans" cxnId="{3322DDFB-022A-471B-8025-C3DAFD424C71}">
      <dgm:prSet/>
      <dgm:spPr/>
      <dgm:t>
        <a:bodyPr/>
        <a:lstStyle/>
        <a:p>
          <a:endParaRPr lang="en-US"/>
        </a:p>
      </dgm:t>
    </dgm:pt>
    <dgm:pt modelId="{FFB5BE38-DB3B-43A1-8CBE-C9E2FB342AB0}">
      <dgm:prSet/>
      <dgm:spPr/>
      <dgm:t>
        <a:bodyPr/>
        <a:lstStyle/>
        <a:p>
          <a:r>
            <a:rPr lang="de-DE" baseline="0"/>
            <a:t>train.csv</a:t>
          </a:r>
          <a:endParaRPr lang="en-US"/>
        </a:p>
      </dgm:t>
    </dgm:pt>
    <dgm:pt modelId="{61275002-8C63-40DF-9BB3-659B5FB70D88}" type="parTrans" cxnId="{B4897865-648D-441D-BB1E-86AC21F5800E}">
      <dgm:prSet/>
      <dgm:spPr/>
      <dgm:t>
        <a:bodyPr/>
        <a:lstStyle/>
        <a:p>
          <a:endParaRPr lang="en-US"/>
        </a:p>
      </dgm:t>
    </dgm:pt>
    <dgm:pt modelId="{BC263872-AC20-42B4-AECC-5EF3F7D48BF7}" type="sibTrans" cxnId="{B4897865-648D-441D-BB1E-86AC21F5800E}">
      <dgm:prSet/>
      <dgm:spPr/>
      <dgm:t>
        <a:bodyPr/>
        <a:lstStyle/>
        <a:p>
          <a:endParaRPr lang="en-US"/>
        </a:p>
      </dgm:t>
    </dgm:pt>
    <dgm:pt modelId="{9D554067-7365-4478-85FB-D7FB116B3F18}" type="pres">
      <dgm:prSet presAssocID="{4847A423-59F2-4517-835D-8241AD4765B2}" presName="vert0" presStyleCnt="0">
        <dgm:presLayoutVars>
          <dgm:dir/>
          <dgm:animOne val="branch"/>
          <dgm:animLvl val="lvl"/>
        </dgm:presLayoutVars>
      </dgm:prSet>
      <dgm:spPr/>
    </dgm:pt>
    <dgm:pt modelId="{2B62F029-3E4B-416D-BFA0-790C462A599F}" type="pres">
      <dgm:prSet presAssocID="{0CFBB1F6-82F1-4576-B00B-F090F53CC547}" presName="thickLine" presStyleLbl="alignNode1" presStyleIdx="0" presStyleCnt="4"/>
      <dgm:spPr/>
    </dgm:pt>
    <dgm:pt modelId="{38B407BF-37BB-4F13-9BFE-A37F8E260457}" type="pres">
      <dgm:prSet presAssocID="{0CFBB1F6-82F1-4576-B00B-F090F53CC547}" presName="horz1" presStyleCnt="0"/>
      <dgm:spPr/>
    </dgm:pt>
    <dgm:pt modelId="{57CF84CE-E324-4A6F-96B6-A318189A77BB}" type="pres">
      <dgm:prSet presAssocID="{0CFBB1F6-82F1-4576-B00B-F090F53CC547}" presName="tx1" presStyleLbl="revTx" presStyleIdx="0" presStyleCnt="4"/>
      <dgm:spPr/>
    </dgm:pt>
    <dgm:pt modelId="{0A9C1FAB-A1C8-4793-BF26-AEEEA9136C7D}" type="pres">
      <dgm:prSet presAssocID="{0CFBB1F6-82F1-4576-B00B-F090F53CC547}" presName="vert1" presStyleCnt="0"/>
      <dgm:spPr/>
    </dgm:pt>
    <dgm:pt modelId="{C13C32BB-5B35-4AE7-B829-69B359610CF9}" type="pres">
      <dgm:prSet presAssocID="{9900F325-C30B-4C7D-A4F3-EAA5EDE3245E}" presName="thickLine" presStyleLbl="alignNode1" presStyleIdx="1" presStyleCnt="4"/>
      <dgm:spPr/>
    </dgm:pt>
    <dgm:pt modelId="{74F14B14-35A4-46A6-8C11-7A085EEA8110}" type="pres">
      <dgm:prSet presAssocID="{9900F325-C30B-4C7D-A4F3-EAA5EDE3245E}" presName="horz1" presStyleCnt="0"/>
      <dgm:spPr/>
    </dgm:pt>
    <dgm:pt modelId="{D846DB35-7D66-4D41-8C3B-D5FFB03A482F}" type="pres">
      <dgm:prSet presAssocID="{9900F325-C30B-4C7D-A4F3-EAA5EDE3245E}" presName="tx1" presStyleLbl="revTx" presStyleIdx="1" presStyleCnt="4"/>
      <dgm:spPr/>
    </dgm:pt>
    <dgm:pt modelId="{DAFAE627-44FF-411C-9B54-16271C8954DE}" type="pres">
      <dgm:prSet presAssocID="{9900F325-C30B-4C7D-A4F3-EAA5EDE3245E}" presName="vert1" presStyleCnt="0"/>
      <dgm:spPr/>
    </dgm:pt>
    <dgm:pt modelId="{308F53FE-3012-4995-8DE4-202CAEE0B64C}" type="pres">
      <dgm:prSet presAssocID="{6EB4BF26-B661-4F6C-82E6-C7D7D1205B71}" presName="thickLine" presStyleLbl="alignNode1" presStyleIdx="2" presStyleCnt="4"/>
      <dgm:spPr/>
    </dgm:pt>
    <dgm:pt modelId="{75D3BEC3-9A54-4978-95FA-B58D918B297D}" type="pres">
      <dgm:prSet presAssocID="{6EB4BF26-B661-4F6C-82E6-C7D7D1205B71}" presName="horz1" presStyleCnt="0"/>
      <dgm:spPr/>
    </dgm:pt>
    <dgm:pt modelId="{4B43E174-C0C2-4B0A-941D-94D3EBE70DBE}" type="pres">
      <dgm:prSet presAssocID="{6EB4BF26-B661-4F6C-82E6-C7D7D1205B71}" presName="tx1" presStyleLbl="revTx" presStyleIdx="2" presStyleCnt="4"/>
      <dgm:spPr/>
    </dgm:pt>
    <dgm:pt modelId="{F59061D2-3A31-465C-B78D-6A9C235A7597}" type="pres">
      <dgm:prSet presAssocID="{6EB4BF26-B661-4F6C-82E6-C7D7D1205B71}" presName="vert1" presStyleCnt="0"/>
      <dgm:spPr/>
    </dgm:pt>
    <dgm:pt modelId="{20DD1838-A8EF-4797-85DE-D226CDFFC505}" type="pres">
      <dgm:prSet presAssocID="{FFB5BE38-DB3B-43A1-8CBE-C9E2FB342AB0}" presName="thickLine" presStyleLbl="alignNode1" presStyleIdx="3" presStyleCnt="4"/>
      <dgm:spPr/>
    </dgm:pt>
    <dgm:pt modelId="{5A149A4A-7F75-42C6-A1AC-FD08CCFD746A}" type="pres">
      <dgm:prSet presAssocID="{FFB5BE38-DB3B-43A1-8CBE-C9E2FB342AB0}" presName="horz1" presStyleCnt="0"/>
      <dgm:spPr/>
    </dgm:pt>
    <dgm:pt modelId="{6C8D8911-3CD6-4847-B8A8-E59D72AF06D6}" type="pres">
      <dgm:prSet presAssocID="{FFB5BE38-DB3B-43A1-8CBE-C9E2FB342AB0}" presName="tx1" presStyleLbl="revTx" presStyleIdx="3" presStyleCnt="4"/>
      <dgm:spPr/>
    </dgm:pt>
    <dgm:pt modelId="{8341A4D3-B538-4C40-8423-253D27E1F9B2}" type="pres">
      <dgm:prSet presAssocID="{FFB5BE38-DB3B-43A1-8CBE-C9E2FB342AB0}" presName="vert1" presStyleCnt="0"/>
      <dgm:spPr/>
    </dgm:pt>
  </dgm:ptLst>
  <dgm:cxnLst>
    <dgm:cxn modelId="{DD4AF014-7761-4DBB-B453-4A3A5D0B6CDC}" type="presOf" srcId="{4847A423-59F2-4517-835D-8241AD4765B2}" destId="{9D554067-7365-4478-85FB-D7FB116B3F18}" srcOrd="0" destOrd="0" presId="urn:microsoft.com/office/officeart/2008/layout/LinedList"/>
    <dgm:cxn modelId="{B06B4B17-B8C3-4BEA-9F97-938247C5AA59}" srcId="{4847A423-59F2-4517-835D-8241AD4765B2}" destId="{9900F325-C30B-4C7D-A4F3-EAA5EDE3245E}" srcOrd="1" destOrd="0" parTransId="{542CB189-6B15-45AC-9B79-F6FD8A1CC0D7}" sibTransId="{7EEF005B-8EB3-4002-AA1C-5A12A71CACED}"/>
    <dgm:cxn modelId="{63F7C11A-8B67-4164-BFCE-0508851A6701}" srcId="{4847A423-59F2-4517-835D-8241AD4765B2}" destId="{0CFBB1F6-82F1-4576-B00B-F090F53CC547}" srcOrd="0" destOrd="0" parTransId="{8711ED3B-30F2-4224-A5D7-F284E6B108ED}" sibTransId="{BCCF4895-706A-4CC9-9F80-1C13BE819B57}"/>
    <dgm:cxn modelId="{B4897865-648D-441D-BB1E-86AC21F5800E}" srcId="{4847A423-59F2-4517-835D-8241AD4765B2}" destId="{FFB5BE38-DB3B-43A1-8CBE-C9E2FB342AB0}" srcOrd="3" destOrd="0" parTransId="{61275002-8C63-40DF-9BB3-659B5FB70D88}" sibTransId="{BC263872-AC20-42B4-AECC-5EF3F7D48BF7}"/>
    <dgm:cxn modelId="{AB1C3D81-B03C-4C51-B369-B6F8778A16D1}" type="presOf" srcId="{9900F325-C30B-4C7D-A4F3-EAA5EDE3245E}" destId="{D846DB35-7D66-4D41-8C3B-D5FFB03A482F}" srcOrd="0" destOrd="0" presId="urn:microsoft.com/office/officeart/2008/layout/LinedList"/>
    <dgm:cxn modelId="{B6BB2685-28F5-4BF1-8AF8-15EA72E18590}" type="presOf" srcId="{FFB5BE38-DB3B-43A1-8CBE-C9E2FB342AB0}" destId="{6C8D8911-3CD6-4847-B8A8-E59D72AF06D6}" srcOrd="0" destOrd="0" presId="urn:microsoft.com/office/officeart/2008/layout/LinedList"/>
    <dgm:cxn modelId="{DC95E7B1-B893-443C-AAB9-C905EB95DA1B}" type="presOf" srcId="{6EB4BF26-B661-4F6C-82E6-C7D7D1205B71}" destId="{4B43E174-C0C2-4B0A-941D-94D3EBE70DBE}" srcOrd="0" destOrd="0" presId="urn:microsoft.com/office/officeart/2008/layout/LinedList"/>
    <dgm:cxn modelId="{372511F9-9964-4957-9F24-10B262C51C49}" type="presOf" srcId="{0CFBB1F6-82F1-4576-B00B-F090F53CC547}" destId="{57CF84CE-E324-4A6F-96B6-A318189A77BB}" srcOrd="0" destOrd="0" presId="urn:microsoft.com/office/officeart/2008/layout/LinedList"/>
    <dgm:cxn modelId="{3322DDFB-022A-471B-8025-C3DAFD424C71}" srcId="{4847A423-59F2-4517-835D-8241AD4765B2}" destId="{6EB4BF26-B661-4F6C-82E6-C7D7D1205B71}" srcOrd="2" destOrd="0" parTransId="{241189CD-C29D-4F76-9817-15A9E6C9B261}" sibTransId="{5D21BF2B-A8DF-431E-8E30-2677327FC1FA}"/>
    <dgm:cxn modelId="{9A4FBAA4-4119-4E61-A417-70DD36B92848}" type="presParOf" srcId="{9D554067-7365-4478-85FB-D7FB116B3F18}" destId="{2B62F029-3E4B-416D-BFA0-790C462A599F}" srcOrd="0" destOrd="0" presId="urn:microsoft.com/office/officeart/2008/layout/LinedList"/>
    <dgm:cxn modelId="{4F83F708-EF93-431B-BE86-C35C900D57AB}" type="presParOf" srcId="{9D554067-7365-4478-85FB-D7FB116B3F18}" destId="{38B407BF-37BB-4F13-9BFE-A37F8E260457}" srcOrd="1" destOrd="0" presId="urn:microsoft.com/office/officeart/2008/layout/LinedList"/>
    <dgm:cxn modelId="{B1A7D99C-4A53-4CCC-8E25-4ED57AD0EC4E}" type="presParOf" srcId="{38B407BF-37BB-4F13-9BFE-A37F8E260457}" destId="{57CF84CE-E324-4A6F-96B6-A318189A77BB}" srcOrd="0" destOrd="0" presId="urn:microsoft.com/office/officeart/2008/layout/LinedList"/>
    <dgm:cxn modelId="{842214A1-F911-47A0-BBAB-A5329F5241AD}" type="presParOf" srcId="{38B407BF-37BB-4F13-9BFE-A37F8E260457}" destId="{0A9C1FAB-A1C8-4793-BF26-AEEEA9136C7D}" srcOrd="1" destOrd="0" presId="urn:microsoft.com/office/officeart/2008/layout/LinedList"/>
    <dgm:cxn modelId="{838FD672-EEEB-4F0F-B3D6-E132F8D467D6}" type="presParOf" srcId="{9D554067-7365-4478-85FB-D7FB116B3F18}" destId="{C13C32BB-5B35-4AE7-B829-69B359610CF9}" srcOrd="2" destOrd="0" presId="urn:microsoft.com/office/officeart/2008/layout/LinedList"/>
    <dgm:cxn modelId="{F376256E-B0EB-430C-8A45-D67A4134438B}" type="presParOf" srcId="{9D554067-7365-4478-85FB-D7FB116B3F18}" destId="{74F14B14-35A4-46A6-8C11-7A085EEA8110}" srcOrd="3" destOrd="0" presId="urn:microsoft.com/office/officeart/2008/layout/LinedList"/>
    <dgm:cxn modelId="{44710F89-B877-4B9B-8FD6-6CE924ABE6A7}" type="presParOf" srcId="{74F14B14-35A4-46A6-8C11-7A085EEA8110}" destId="{D846DB35-7D66-4D41-8C3B-D5FFB03A482F}" srcOrd="0" destOrd="0" presId="urn:microsoft.com/office/officeart/2008/layout/LinedList"/>
    <dgm:cxn modelId="{08D9E7EF-DCD6-4F06-85E0-D095FC2DE581}" type="presParOf" srcId="{74F14B14-35A4-46A6-8C11-7A085EEA8110}" destId="{DAFAE627-44FF-411C-9B54-16271C8954DE}" srcOrd="1" destOrd="0" presId="urn:microsoft.com/office/officeart/2008/layout/LinedList"/>
    <dgm:cxn modelId="{935C53FA-480D-44C9-8D72-696F3EF01694}" type="presParOf" srcId="{9D554067-7365-4478-85FB-D7FB116B3F18}" destId="{308F53FE-3012-4995-8DE4-202CAEE0B64C}" srcOrd="4" destOrd="0" presId="urn:microsoft.com/office/officeart/2008/layout/LinedList"/>
    <dgm:cxn modelId="{432A5F08-ADB5-488A-AC7F-95D062FAE337}" type="presParOf" srcId="{9D554067-7365-4478-85FB-D7FB116B3F18}" destId="{75D3BEC3-9A54-4978-95FA-B58D918B297D}" srcOrd="5" destOrd="0" presId="urn:microsoft.com/office/officeart/2008/layout/LinedList"/>
    <dgm:cxn modelId="{E3FF7FCB-763F-4148-A481-846924DFC120}" type="presParOf" srcId="{75D3BEC3-9A54-4978-95FA-B58D918B297D}" destId="{4B43E174-C0C2-4B0A-941D-94D3EBE70DBE}" srcOrd="0" destOrd="0" presId="urn:microsoft.com/office/officeart/2008/layout/LinedList"/>
    <dgm:cxn modelId="{9DD33B2E-9A4B-42BD-9D8D-AA655B1F4C98}" type="presParOf" srcId="{75D3BEC3-9A54-4978-95FA-B58D918B297D}" destId="{F59061D2-3A31-465C-B78D-6A9C235A7597}" srcOrd="1" destOrd="0" presId="urn:microsoft.com/office/officeart/2008/layout/LinedList"/>
    <dgm:cxn modelId="{856BE5D8-2389-4A0F-805D-173500AE764A}" type="presParOf" srcId="{9D554067-7365-4478-85FB-D7FB116B3F18}" destId="{20DD1838-A8EF-4797-85DE-D226CDFFC505}" srcOrd="6" destOrd="0" presId="urn:microsoft.com/office/officeart/2008/layout/LinedList"/>
    <dgm:cxn modelId="{BA4EA2CB-20E6-4495-ADE9-E43019AE7DFD}" type="presParOf" srcId="{9D554067-7365-4478-85FB-D7FB116B3F18}" destId="{5A149A4A-7F75-42C6-A1AC-FD08CCFD746A}" srcOrd="7" destOrd="0" presId="urn:microsoft.com/office/officeart/2008/layout/LinedList"/>
    <dgm:cxn modelId="{E2B037A7-1ED8-4149-84CC-6C17A01B17CD}" type="presParOf" srcId="{5A149A4A-7F75-42C6-A1AC-FD08CCFD746A}" destId="{6C8D8911-3CD6-4847-B8A8-E59D72AF06D6}" srcOrd="0" destOrd="0" presId="urn:microsoft.com/office/officeart/2008/layout/LinedList"/>
    <dgm:cxn modelId="{6D380B88-EEEB-43DB-88DD-C658FA1113D8}" type="presParOf" srcId="{5A149A4A-7F75-42C6-A1AC-FD08CCFD746A}" destId="{8341A4D3-B538-4C40-8423-253D27E1F9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169DF-F09A-4509-8AE0-F1C463E9882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3303E6-08AA-4977-9768-5A58735F7461}">
      <dgm:prSet/>
      <dgm:spPr/>
      <dgm:t>
        <a:bodyPr/>
        <a:lstStyle/>
        <a:p>
          <a:r>
            <a:rPr lang="de-DE" baseline="0"/>
            <a:t>Lebensmittelhändler führte Self-Check-Systeme ein, dabei treten vermehrt Diskrepanzen auf. Studien besagen, rund 5 % der Transaktionen sind von diesen Diskrepanzen betroffen. Hierbei wird aber nicht unterschieden ob vom Kunden verursacht, technische Errors, o.ä.. </a:t>
          </a:r>
          <a:endParaRPr lang="en-US"/>
        </a:p>
      </dgm:t>
    </dgm:pt>
    <dgm:pt modelId="{4F4FD733-F6FE-45B8-9128-A6A1A247669F}" type="parTrans" cxnId="{84F8866C-4CF2-4952-99C2-62F6FC4F46A9}">
      <dgm:prSet/>
      <dgm:spPr/>
      <dgm:t>
        <a:bodyPr/>
        <a:lstStyle/>
        <a:p>
          <a:endParaRPr lang="en-US"/>
        </a:p>
      </dgm:t>
    </dgm:pt>
    <dgm:pt modelId="{754BDB48-9326-4E8D-80CD-58C1083DE26A}" type="sibTrans" cxnId="{84F8866C-4CF2-4952-99C2-62F6FC4F46A9}">
      <dgm:prSet/>
      <dgm:spPr/>
      <dgm:t>
        <a:bodyPr/>
        <a:lstStyle/>
        <a:p>
          <a:endParaRPr lang="en-US"/>
        </a:p>
      </dgm:t>
    </dgm:pt>
    <dgm:pt modelId="{933C454F-B45D-45B1-AAB9-A5ED5CCBE176}">
      <dgm:prSet/>
      <dgm:spPr/>
      <dgm:t>
        <a:bodyPr/>
        <a:lstStyle/>
        <a:p>
          <a:r>
            <a:rPr lang="de-DE" baseline="0"/>
            <a:t>Um diesen Diskrepanzen entgegen zu treten setzt der Lebensmittelhändler auf sogenannte Follow-Up-Checks. Ziel ist es hierbei, bei minimalen Kosten und der Vermeidung unschuldige Kunden zu belästigen, den Schaden größtmöglich zu reduzieren.</a:t>
          </a:r>
          <a:endParaRPr lang="en-US"/>
        </a:p>
      </dgm:t>
    </dgm:pt>
    <dgm:pt modelId="{E44332B3-21C0-48ED-8EA4-96C0FEE97D67}" type="parTrans" cxnId="{186B2DC5-4E01-4DEE-9050-512D6C20F010}">
      <dgm:prSet/>
      <dgm:spPr/>
      <dgm:t>
        <a:bodyPr/>
        <a:lstStyle/>
        <a:p>
          <a:endParaRPr lang="en-US"/>
        </a:p>
      </dgm:t>
    </dgm:pt>
    <dgm:pt modelId="{1C2AFCE2-6B93-45B6-8393-60B946E3FD1F}" type="sibTrans" cxnId="{186B2DC5-4E01-4DEE-9050-512D6C20F010}">
      <dgm:prSet/>
      <dgm:spPr/>
      <dgm:t>
        <a:bodyPr/>
        <a:lstStyle/>
        <a:p>
          <a:endParaRPr lang="en-US"/>
        </a:p>
      </dgm:t>
    </dgm:pt>
    <dgm:pt modelId="{D82680D5-A76F-4409-ABAC-BEE269BDE85E}" type="pres">
      <dgm:prSet presAssocID="{17C169DF-F09A-4509-8AE0-F1C463E98827}" presName="outerComposite" presStyleCnt="0">
        <dgm:presLayoutVars>
          <dgm:chMax val="5"/>
          <dgm:dir/>
          <dgm:resizeHandles val="exact"/>
        </dgm:presLayoutVars>
      </dgm:prSet>
      <dgm:spPr/>
    </dgm:pt>
    <dgm:pt modelId="{930C7C57-F667-4477-97A7-EA0FA8E398F7}" type="pres">
      <dgm:prSet presAssocID="{17C169DF-F09A-4509-8AE0-F1C463E98827}" presName="dummyMaxCanvas" presStyleCnt="0">
        <dgm:presLayoutVars/>
      </dgm:prSet>
      <dgm:spPr/>
    </dgm:pt>
    <dgm:pt modelId="{5C1D7FD8-1F34-4292-A472-E36238A70C84}" type="pres">
      <dgm:prSet presAssocID="{17C169DF-F09A-4509-8AE0-F1C463E98827}" presName="TwoNodes_1" presStyleLbl="node1" presStyleIdx="0" presStyleCnt="2">
        <dgm:presLayoutVars>
          <dgm:bulletEnabled val="1"/>
        </dgm:presLayoutVars>
      </dgm:prSet>
      <dgm:spPr/>
    </dgm:pt>
    <dgm:pt modelId="{AEC99DD2-AFAE-4891-967D-ACCFC7258B4C}" type="pres">
      <dgm:prSet presAssocID="{17C169DF-F09A-4509-8AE0-F1C463E98827}" presName="TwoNodes_2" presStyleLbl="node1" presStyleIdx="1" presStyleCnt="2">
        <dgm:presLayoutVars>
          <dgm:bulletEnabled val="1"/>
        </dgm:presLayoutVars>
      </dgm:prSet>
      <dgm:spPr/>
    </dgm:pt>
    <dgm:pt modelId="{4E40EB2C-1770-4C53-BE6E-6CEB2540658C}" type="pres">
      <dgm:prSet presAssocID="{17C169DF-F09A-4509-8AE0-F1C463E98827}" presName="TwoConn_1-2" presStyleLbl="fgAccFollowNode1" presStyleIdx="0" presStyleCnt="1">
        <dgm:presLayoutVars>
          <dgm:bulletEnabled val="1"/>
        </dgm:presLayoutVars>
      </dgm:prSet>
      <dgm:spPr/>
    </dgm:pt>
    <dgm:pt modelId="{E31A9500-A257-423D-91E3-F10D16BFC422}" type="pres">
      <dgm:prSet presAssocID="{17C169DF-F09A-4509-8AE0-F1C463E98827}" presName="TwoNodes_1_text" presStyleLbl="node1" presStyleIdx="1" presStyleCnt="2">
        <dgm:presLayoutVars>
          <dgm:bulletEnabled val="1"/>
        </dgm:presLayoutVars>
      </dgm:prSet>
      <dgm:spPr/>
    </dgm:pt>
    <dgm:pt modelId="{1AD371F9-B9BB-4635-B4EC-58F49A0F18E2}" type="pres">
      <dgm:prSet presAssocID="{17C169DF-F09A-4509-8AE0-F1C463E9882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231C32E-75DC-4A60-8A25-90863DD813F4}" type="presOf" srcId="{6B3303E6-08AA-4977-9768-5A58735F7461}" destId="{5C1D7FD8-1F34-4292-A472-E36238A70C84}" srcOrd="0" destOrd="0" presId="urn:microsoft.com/office/officeart/2005/8/layout/vProcess5"/>
    <dgm:cxn modelId="{F82FCB3E-5580-4BE0-AE3F-492E5942A767}" type="presOf" srcId="{17C169DF-F09A-4509-8AE0-F1C463E98827}" destId="{D82680D5-A76F-4409-ABAC-BEE269BDE85E}" srcOrd="0" destOrd="0" presId="urn:microsoft.com/office/officeart/2005/8/layout/vProcess5"/>
    <dgm:cxn modelId="{84F8866C-4CF2-4952-99C2-62F6FC4F46A9}" srcId="{17C169DF-F09A-4509-8AE0-F1C463E98827}" destId="{6B3303E6-08AA-4977-9768-5A58735F7461}" srcOrd="0" destOrd="0" parTransId="{4F4FD733-F6FE-45B8-9128-A6A1A247669F}" sibTransId="{754BDB48-9326-4E8D-80CD-58C1083DE26A}"/>
    <dgm:cxn modelId="{186B2DC5-4E01-4DEE-9050-512D6C20F010}" srcId="{17C169DF-F09A-4509-8AE0-F1C463E98827}" destId="{933C454F-B45D-45B1-AAB9-A5ED5CCBE176}" srcOrd="1" destOrd="0" parTransId="{E44332B3-21C0-48ED-8EA4-96C0FEE97D67}" sibTransId="{1C2AFCE2-6B93-45B6-8393-60B946E3FD1F}"/>
    <dgm:cxn modelId="{5A8BC3C9-06CF-44B7-897A-AE22F0FD9112}" type="presOf" srcId="{754BDB48-9326-4E8D-80CD-58C1083DE26A}" destId="{4E40EB2C-1770-4C53-BE6E-6CEB2540658C}" srcOrd="0" destOrd="0" presId="urn:microsoft.com/office/officeart/2005/8/layout/vProcess5"/>
    <dgm:cxn modelId="{6C248ECA-4204-4BDA-96EE-5805091FBDEE}" type="presOf" srcId="{933C454F-B45D-45B1-AAB9-A5ED5CCBE176}" destId="{AEC99DD2-AFAE-4891-967D-ACCFC7258B4C}" srcOrd="0" destOrd="0" presId="urn:microsoft.com/office/officeart/2005/8/layout/vProcess5"/>
    <dgm:cxn modelId="{89124CE8-98CD-4C5F-B28B-0D527D5150D1}" type="presOf" srcId="{933C454F-B45D-45B1-AAB9-A5ED5CCBE176}" destId="{1AD371F9-B9BB-4635-B4EC-58F49A0F18E2}" srcOrd="1" destOrd="0" presId="urn:microsoft.com/office/officeart/2005/8/layout/vProcess5"/>
    <dgm:cxn modelId="{5E074EF9-9B93-4A5E-A43E-326197FC374F}" type="presOf" srcId="{6B3303E6-08AA-4977-9768-5A58735F7461}" destId="{E31A9500-A257-423D-91E3-F10D16BFC422}" srcOrd="1" destOrd="0" presId="urn:microsoft.com/office/officeart/2005/8/layout/vProcess5"/>
    <dgm:cxn modelId="{6E7E72CD-DD5D-4260-AE6C-D2F85AFCAC74}" type="presParOf" srcId="{D82680D5-A76F-4409-ABAC-BEE269BDE85E}" destId="{930C7C57-F667-4477-97A7-EA0FA8E398F7}" srcOrd="0" destOrd="0" presId="urn:microsoft.com/office/officeart/2005/8/layout/vProcess5"/>
    <dgm:cxn modelId="{25F66F96-76D4-41AB-8000-E01E3E380343}" type="presParOf" srcId="{D82680D5-A76F-4409-ABAC-BEE269BDE85E}" destId="{5C1D7FD8-1F34-4292-A472-E36238A70C84}" srcOrd="1" destOrd="0" presId="urn:microsoft.com/office/officeart/2005/8/layout/vProcess5"/>
    <dgm:cxn modelId="{C47CDAF4-5BFE-4156-A38C-774E13199123}" type="presParOf" srcId="{D82680D5-A76F-4409-ABAC-BEE269BDE85E}" destId="{AEC99DD2-AFAE-4891-967D-ACCFC7258B4C}" srcOrd="2" destOrd="0" presId="urn:microsoft.com/office/officeart/2005/8/layout/vProcess5"/>
    <dgm:cxn modelId="{E703E7FA-D7EA-479B-B570-F5C6F0B28441}" type="presParOf" srcId="{D82680D5-A76F-4409-ABAC-BEE269BDE85E}" destId="{4E40EB2C-1770-4C53-BE6E-6CEB2540658C}" srcOrd="3" destOrd="0" presId="urn:microsoft.com/office/officeart/2005/8/layout/vProcess5"/>
    <dgm:cxn modelId="{4A34EFC3-94CD-4364-ABF1-3BD07CE90823}" type="presParOf" srcId="{D82680D5-A76F-4409-ABAC-BEE269BDE85E}" destId="{E31A9500-A257-423D-91E3-F10D16BFC422}" srcOrd="4" destOrd="0" presId="urn:microsoft.com/office/officeart/2005/8/layout/vProcess5"/>
    <dgm:cxn modelId="{592CBA10-72A4-440D-9D97-CE156524454E}" type="presParOf" srcId="{D82680D5-A76F-4409-ABAC-BEE269BDE85E}" destId="{1AD371F9-B9BB-4635-B4EC-58F49A0F18E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CE6B88-F54A-4C80-B5BC-EAD93FEF7E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775733-2293-4CA1-B6A6-52507FE3501A}">
      <dgm:prSet/>
      <dgm:spPr/>
      <dgm:t>
        <a:bodyPr/>
        <a:lstStyle/>
        <a:p>
          <a:r>
            <a:rPr lang="de-DE" baseline="0"/>
            <a:t>Die gegebenen Datensätze als „fraudulent“ oder „non-fraudulent“ zu klassifizieren</a:t>
          </a:r>
          <a:endParaRPr lang="en-US"/>
        </a:p>
      </dgm:t>
    </dgm:pt>
    <dgm:pt modelId="{D4B49E11-0DB2-40C4-9293-C23C94D274D2}" type="parTrans" cxnId="{79CFF53C-1103-40AF-9F6B-681B15429C2F}">
      <dgm:prSet/>
      <dgm:spPr/>
      <dgm:t>
        <a:bodyPr/>
        <a:lstStyle/>
        <a:p>
          <a:endParaRPr lang="en-US"/>
        </a:p>
      </dgm:t>
    </dgm:pt>
    <dgm:pt modelId="{76A7235D-D685-4653-96F8-4B6CFEBB6FA4}" type="sibTrans" cxnId="{79CFF53C-1103-40AF-9F6B-681B15429C2F}">
      <dgm:prSet/>
      <dgm:spPr/>
      <dgm:t>
        <a:bodyPr/>
        <a:lstStyle/>
        <a:p>
          <a:endParaRPr lang="en-US"/>
        </a:p>
      </dgm:t>
    </dgm:pt>
    <dgm:pt modelId="{B9512998-C2B0-4A27-A35A-58001D4FFF3C}">
      <dgm:prSet/>
      <dgm:spPr/>
      <dgm:t>
        <a:bodyPr/>
        <a:lstStyle/>
        <a:p>
          <a:r>
            <a:rPr lang="de-DE" baseline="0"/>
            <a:t>Hierbei ist außer Acht zu lassen ob versehentlich oder mit Absicht</a:t>
          </a:r>
          <a:endParaRPr lang="en-US"/>
        </a:p>
      </dgm:t>
    </dgm:pt>
    <dgm:pt modelId="{1BB2B55E-4865-4A74-A7B4-0B5345DC5A80}" type="parTrans" cxnId="{1304C6FA-4878-4EA5-AFD0-6BA56D8F322B}">
      <dgm:prSet/>
      <dgm:spPr/>
      <dgm:t>
        <a:bodyPr/>
        <a:lstStyle/>
        <a:p>
          <a:endParaRPr lang="en-US"/>
        </a:p>
      </dgm:t>
    </dgm:pt>
    <dgm:pt modelId="{0B5F2CDB-DB1D-40C5-BD71-5F2B5D56DE9D}" type="sibTrans" cxnId="{1304C6FA-4878-4EA5-AFD0-6BA56D8F322B}">
      <dgm:prSet/>
      <dgm:spPr/>
      <dgm:t>
        <a:bodyPr/>
        <a:lstStyle/>
        <a:p>
          <a:endParaRPr lang="en-US"/>
        </a:p>
      </dgm:t>
    </dgm:pt>
    <dgm:pt modelId="{C93742D8-9105-4E03-B7F9-7F49A98A03B5}">
      <dgm:prSet/>
      <dgm:spPr/>
      <dgm:t>
        <a:bodyPr/>
        <a:lstStyle/>
        <a:p>
          <a:r>
            <a:rPr lang="de-DE" baseline="0"/>
            <a:t>Bis 16. Mai 15:00 CEST </a:t>
          </a:r>
          <a:endParaRPr lang="en-US"/>
        </a:p>
      </dgm:t>
    </dgm:pt>
    <dgm:pt modelId="{5DCB0976-43D1-4A70-BBDE-D4925905BAA0}" type="parTrans" cxnId="{97E2B0BD-7E9B-43BF-B676-F58E4C13E813}">
      <dgm:prSet/>
      <dgm:spPr/>
      <dgm:t>
        <a:bodyPr/>
        <a:lstStyle/>
        <a:p>
          <a:endParaRPr lang="en-US"/>
        </a:p>
      </dgm:t>
    </dgm:pt>
    <dgm:pt modelId="{F4FBDAC4-B55A-41F8-A5F7-8616378C9D19}" type="sibTrans" cxnId="{97E2B0BD-7E9B-43BF-B676-F58E4C13E813}">
      <dgm:prSet/>
      <dgm:spPr/>
      <dgm:t>
        <a:bodyPr/>
        <a:lstStyle/>
        <a:p>
          <a:endParaRPr lang="en-US"/>
        </a:p>
      </dgm:t>
    </dgm:pt>
    <dgm:pt modelId="{E80F2863-1EE5-43E0-9606-31B74AD3211C}" type="pres">
      <dgm:prSet presAssocID="{04CE6B88-F54A-4C80-B5BC-EAD93FEF7E28}" presName="root" presStyleCnt="0">
        <dgm:presLayoutVars>
          <dgm:dir/>
          <dgm:resizeHandles val="exact"/>
        </dgm:presLayoutVars>
      </dgm:prSet>
      <dgm:spPr/>
    </dgm:pt>
    <dgm:pt modelId="{20031282-1867-49FB-8E08-17C6CD1D5C12}" type="pres">
      <dgm:prSet presAssocID="{F9775733-2293-4CA1-B6A6-52507FE3501A}" presName="compNode" presStyleCnt="0"/>
      <dgm:spPr/>
    </dgm:pt>
    <dgm:pt modelId="{C0BE93BF-DE20-4FFA-A046-14348A040F24}" type="pres">
      <dgm:prSet presAssocID="{F9775733-2293-4CA1-B6A6-52507FE3501A}" presName="bgRect" presStyleLbl="bgShp" presStyleIdx="0" presStyleCnt="3"/>
      <dgm:spPr/>
    </dgm:pt>
    <dgm:pt modelId="{8D33CDE6-E08D-4C74-9D0B-080418F5C34A}" type="pres">
      <dgm:prSet presAssocID="{F9775733-2293-4CA1-B6A6-52507FE35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B832AB-9A60-4D54-A6FC-33BBE977942C}" type="pres">
      <dgm:prSet presAssocID="{F9775733-2293-4CA1-B6A6-52507FE3501A}" presName="spaceRect" presStyleCnt="0"/>
      <dgm:spPr/>
    </dgm:pt>
    <dgm:pt modelId="{28B8D871-5015-4858-BCE2-25FEDCCE20EA}" type="pres">
      <dgm:prSet presAssocID="{F9775733-2293-4CA1-B6A6-52507FE3501A}" presName="parTx" presStyleLbl="revTx" presStyleIdx="0" presStyleCnt="3">
        <dgm:presLayoutVars>
          <dgm:chMax val="0"/>
          <dgm:chPref val="0"/>
        </dgm:presLayoutVars>
      </dgm:prSet>
      <dgm:spPr/>
    </dgm:pt>
    <dgm:pt modelId="{9F026C0A-D158-4C1A-AFF8-AD0A03E94DA0}" type="pres">
      <dgm:prSet presAssocID="{76A7235D-D685-4653-96F8-4B6CFEBB6FA4}" presName="sibTrans" presStyleCnt="0"/>
      <dgm:spPr/>
    </dgm:pt>
    <dgm:pt modelId="{4CB6CF7A-066D-4127-A635-84A5E22DBF8F}" type="pres">
      <dgm:prSet presAssocID="{B9512998-C2B0-4A27-A35A-58001D4FFF3C}" presName="compNode" presStyleCnt="0"/>
      <dgm:spPr/>
    </dgm:pt>
    <dgm:pt modelId="{62A82F34-B6A1-4FDB-8A82-0D2F16B46F13}" type="pres">
      <dgm:prSet presAssocID="{B9512998-C2B0-4A27-A35A-58001D4FFF3C}" presName="bgRect" presStyleLbl="bgShp" presStyleIdx="1" presStyleCnt="3"/>
      <dgm:spPr/>
    </dgm:pt>
    <dgm:pt modelId="{69874329-9CB1-4878-9312-546991230130}" type="pres">
      <dgm:prSet presAssocID="{B9512998-C2B0-4A27-A35A-58001D4FFF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1C7F4C1D-B350-4F97-9AED-211DDEA9D83E}" type="pres">
      <dgm:prSet presAssocID="{B9512998-C2B0-4A27-A35A-58001D4FFF3C}" presName="spaceRect" presStyleCnt="0"/>
      <dgm:spPr/>
    </dgm:pt>
    <dgm:pt modelId="{C034CB17-40B2-47B0-AF97-153B6C91D821}" type="pres">
      <dgm:prSet presAssocID="{B9512998-C2B0-4A27-A35A-58001D4FFF3C}" presName="parTx" presStyleLbl="revTx" presStyleIdx="1" presStyleCnt="3">
        <dgm:presLayoutVars>
          <dgm:chMax val="0"/>
          <dgm:chPref val="0"/>
        </dgm:presLayoutVars>
      </dgm:prSet>
      <dgm:spPr/>
    </dgm:pt>
    <dgm:pt modelId="{1D788B28-8D79-4277-BAC0-D75FD6DFBDBC}" type="pres">
      <dgm:prSet presAssocID="{0B5F2CDB-DB1D-40C5-BD71-5F2B5D56DE9D}" presName="sibTrans" presStyleCnt="0"/>
      <dgm:spPr/>
    </dgm:pt>
    <dgm:pt modelId="{1562010C-4683-4F8F-8DF5-B49BB7EDBDD4}" type="pres">
      <dgm:prSet presAssocID="{C93742D8-9105-4E03-B7F9-7F49A98A03B5}" presName="compNode" presStyleCnt="0"/>
      <dgm:spPr/>
    </dgm:pt>
    <dgm:pt modelId="{E440AA79-737C-4E18-B2AE-387ED70A714C}" type="pres">
      <dgm:prSet presAssocID="{C93742D8-9105-4E03-B7F9-7F49A98A03B5}" presName="bgRect" presStyleLbl="bgShp" presStyleIdx="2" presStyleCnt="3"/>
      <dgm:spPr/>
    </dgm:pt>
    <dgm:pt modelId="{DAC6E71B-2561-4EB9-91E8-DEDA891FBB14}" type="pres">
      <dgm:prSet presAssocID="{C93742D8-9105-4E03-B7F9-7F49A98A0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8847EC0-6B2B-4CC2-9435-7A3C4976DC60}" type="pres">
      <dgm:prSet presAssocID="{C93742D8-9105-4E03-B7F9-7F49A98A03B5}" presName="spaceRect" presStyleCnt="0"/>
      <dgm:spPr/>
    </dgm:pt>
    <dgm:pt modelId="{EF20739A-F74F-44D1-9B9E-B4EF8F2A68A9}" type="pres">
      <dgm:prSet presAssocID="{C93742D8-9105-4E03-B7F9-7F49A98A03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A71A17-8662-40C2-8302-22CDCAB68E79}" type="presOf" srcId="{04CE6B88-F54A-4C80-B5BC-EAD93FEF7E28}" destId="{E80F2863-1EE5-43E0-9606-31B74AD3211C}" srcOrd="0" destOrd="0" presId="urn:microsoft.com/office/officeart/2018/2/layout/IconVerticalSolidList"/>
    <dgm:cxn modelId="{79CFF53C-1103-40AF-9F6B-681B15429C2F}" srcId="{04CE6B88-F54A-4C80-B5BC-EAD93FEF7E28}" destId="{F9775733-2293-4CA1-B6A6-52507FE3501A}" srcOrd="0" destOrd="0" parTransId="{D4B49E11-0DB2-40C4-9293-C23C94D274D2}" sibTransId="{76A7235D-D685-4653-96F8-4B6CFEBB6FA4}"/>
    <dgm:cxn modelId="{08C2047B-DBFF-4BA6-A9C8-045EC5976A00}" type="presOf" srcId="{B9512998-C2B0-4A27-A35A-58001D4FFF3C}" destId="{C034CB17-40B2-47B0-AF97-153B6C91D821}" srcOrd="0" destOrd="0" presId="urn:microsoft.com/office/officeart/2018/2/layout/IconVerticalSolidList"/>
    <dgm:cxn modelId="{A82E8584-4087-4F08-B54A-086152DF64DC}" type="presOf" srcId="{F9775733-2293-4CA1-B6A6-52507FE3501A}" destId="{28B8D871-5015-4858-BCE2-25FEDCCE20EA}" srcOrd="0" destOrd="0" presId="urn:microsoft.com/office/officeart/2018/2/layout/IconVerticalSolidList"/>
    <dgm:cxn modelId="{97E2B0BD-7E9B-43BF-B676-F58E4C13E813}" srcId="{04CE6B88-F54A-4C80-B5BC-EAD93FEF7E28}" destId="{C93742D8-9105-4E03-B7F9-7F49A98A03B5}" srcOrd="2" destOrd="0" parTransId="{5DCB0976-43D1-4A70-BBDE-D4925905BAA0}" sibTransId="{F4FBDAC4-B55A-41F8-A5F7-8616378C9D19}"/>
    <dgm:cxn modelId="{FD2C80EF-84AB-4081-847B-E226D4D2C560}" type="presOf" srcId="{C93742D8-9105-4E03-B7F9-7F49A98A03B5}" destId="{EF20739A-F74F-44D1-9B9E-B4EF8F2A68A9}" srcOrd="0" destOrd="0" presId="urn:microsoft.com/office/officeart/2018/2/layout/IconVerticalSolidList"/>
    <dgm:cxn modelId="{1304C6FA-4878-4EA5-AFD0-6BA56D8F322B}" srcId="{04CE6B88-F54A-4C80-B5BC-EAD93FEF7E28}" destId="{B9512998-C2B0-4A27-A35A-58001D4FFF3C}" srcOrd="1" destOrd="0" parTransId="{1BB2B55E-4865-4A74-A7B4-0B5345DC5A80}" sibTransId="{0B5F2CDB-DB1D-40C5-BD71-5F2B5D56DE9D}"/>
    <dgm:cxn modelId="{DB15D605-EEA2-4A9C-8692-FFCB296C92B9}" type="presParOf" srcId="{E80F2863-1EE5-43E0-9606-31B74AD3211C}" destId="{20031282-1867-49FB-8E08-17C6CD1D5C12}" srcOrd="0" destOrd="0" presId="urn:microsoft.com/office/officeart/2018/2/layout/IconVerticalSolidList"/>
    <dgm:cxn modelId="{437DA62A-4F72-412C-98A9-8A684BC1EE8D}" type="presParOf" srcId="{20031282-1867-49FB-8E08-17C6CD1D5C12}" destId="{C0BE93BF-DE20-4FFA-A046-14348A040F24}" srcOrd="0" destOrd="0" presId="urn:microsoft.com/office/officeart/2018/2/layout/IconVerticalSolidList"/>
    <dgm:cxn modelId="{70731ABF-85B4-4ADF-96AF-A8365A6B877F}" type="presParOf" srcId="{20031282-1867-49FB-8E08-17C6CD1D5C12}" destId="{8D33CDE6-E08D-4C74-9D0B-080418F5C34A}" srcOrd="1" destOrd="0" presId="urn:microsoft.com/office/officeart/2018/2/layout/IconVerticalSolidList"/>
    <dgm:cxn modelId="{ED9B4806-298F-419E-80EE-B752F0488A3F}" type="presParOf" srcId="{20031282-1867-49FB-8E08-17C6CD1D5C12}" destId="{80B832AB-9A60-4D54-A6FC-33BBE977942C}" srcOrd="2" destOrd="0" presId="urn:microsoft.com/office/officeart/2018/2/layout/IconVerticalSolidList"/>
    <dgm:cxn modelId="{D22DF92C-346B-48DC-A6AE-870F3BF33B2E}" type="presParOf" srcId="{20031282-1867-49FB-8E08-17C6CD1D5C12}" destId="{28B8D871-5015-4858-BCE2-25FEDCCE20EA}" srcOrd="3" destOrd="0" presId="urn:microsoft.com/office/officeart/2018/2/layout/IconVerticalSolidList"/>
    <dgm:cxn modelId="{703C4CD9-75B2-43FE-8D4E-107444D0BC06}" type="presParOf" srcId="{E80F2863-1EE5-43E0-9606-31B74AD3211C}" destId="{9F026C0A-D158-4C1A-AFF8-AD0A03E94DA0}" srcOrd="1" destOrd="0" presId="urn:microsoft.com/office/officeart/2018/2/layout/IconVerticalSolidList"/>
    <dgm:cxn modelId="{761442DF-2C7F-4501-825B-09CCE7CADCC6}" type="presParOf" srcId="{E80F2863-1EE5-43E0-9606-31B74AD3211C}" destId="{4CB6CF7A-066D-4127-A635-84A5E22DBF8F}" srcOrd="2" destOrd="0" presId="urn:microsoft.com/office/officeart/2018/2/layout/IconVerticalSolidList"/>
    <dgm:cxn modelId="{FE65F83D-CCF1-4C28-8B00-D6DC596729CE}" type="presParOf" srcId="{4CB6CF7A-066D-4127-A635-84A5E22DBF8F}" destId="{62A82F34-B6A1-4FDB-8A82-0D2F16B46F13}" srcOrd="0" destOrd="0" presId="urn:microsoft.com/office/officeart/2018/2/layout/IconVerticalSolidList"/>
    <dgm:cxn modelId="{5D0B2762-AE8F-4428-B146-5824753DEC8D}" type="presParOf" srcId="{4CB6CF7A-066D-4127-A635-84A5E22DBF8F}" destId="{69874329-9CB1-4878-9312-546991230130}" srcOrd="1" destOrd="0" presId="urn:microsoft.com/office/officeart/2018/2/layout/IconVerticalSolidList"/>
    <dgm:cxn modelId="{D3B3878F-ACD2-4FCE-8116-780E7ECC168D}" type="presParOf" srcId="{4CB6CF7A-066D-4127-A635-84A5E22DBF8F}" destId="{1C7F4C1D-B350-4F97-9AED-211DDEA9D83E}" srcOrd="2" destOrd="0" presId="urn:microsoft.com/office/officeart/2018/2/layout/IconVerticalSolidList"/>
    <dgm:cxn modelId="{4972C6CC-CC09-4106-A338-EDC82F3422D2}" type="presParOf" srcId="{4CB6CF7A-066D-4127-A635-84A5E22DBF8F}" destId="{C034CB17-40B2-47B0-AF97-153B6C91D821}" srcOrd="3" destOrd="0" presId="urn:microsoft.com/office/officeart/2018/2/layout/IconVerticalSolidList"/>
    <dgm:cxn modelId="{47591632-2926-433F-B9F3-513E24616592}" type="presParOf" srcId="{E80F2863-1EE5-43E0-9606-31B74AD3211C}" destId="{1D788B28-8D79-4277-BAC0-D75FD6DFBDBC}" srcOrd="3" destOrd="0" presId="urn:microsoft.com/office/officeart/2018/2/layout/IconVerticalSolidList"/>
    <dgm:cxn modelId="{EA156FC2-1109-4312-B658-18EBDDB0C58C}" type="presParOf" srcId="{E80F2863-1EE5-43E0-9606-31B74AD3211C}" destId="{1562010C-4683-4F8F-8DF5-B49BB7EDBDD4}" srcOrd="4" destOrd="0" presId="urn:microsoft.com/office/officeart/2018/2/layout/IconVerticalSolidList"/>
    <dgm:cxn modelId="{F9AA02A2-FFA9-4629-89D8-0D6A5F59F7B2}" type="presParOf" srcId="{1562010C-4683-4F8F-8DF5-B49BB7EDBDD4}" destId="{E440AA79-737C-4E18-B2AE-387ED70A714C}" srcOrd="0" destOrd="0" presId="urn:microsoft.com/office/officeart/2018/2/layout/IconVerticalSolidList"/>
    <dgm:cxn modelId="{EB5D816B-94DC-4962-9D50-3F2CC71FABE2}" type="presParOf" srcId="{1562010C-4683-4F8F-8DF5-B49BB7EDBDD4}" destId="{DAC6E71B-2561-4EB9-91E8-DEDA891FBB14}" srcOrd="1" destOrd="0" presId="urn:microsoft.com/office/officeart/2018/2/layout/IconVerticalSolidList"/>
    <dgm:cxn modelId="{63AFAEB9-8AAD-45BA-8B96-3DAB9A0660F2}" type="presParOf" srcId="{1562010C-4683-4F8F-8DF5-B49BB7EDBDD4}" destId="{C8847EC0-6B2B-4CC2-9435-7A3C4976DC60}" srcOrd="2" destOrd="0" presId="urn:microsoft.com/office/officeart/2018/2/layout/IconVerticalSolidList"/>
    <dgm:cxn modelId="{141FFB6B-4012-4140-8EA8-69289CA73861}" type="presParOf" srcId="{1562010C-4683-4F8F-8DF5-B49BB7EDBDD4}" destId="{EF20739A-F74F-44D1-9B9E-B4EF8F2A68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2F029-3E4B-416D-BFA0-790C462A599F}">
      <dsp:nvSpPr>
        <dsp:cNvPr id="0" name=""/>
        <dsp:cNvSpPr/>
      </dsp:nvSpPr>
      <dsp:spPr>
        <a:xfrm>
          <a:off x="0" y="0"/>
          <a:ext cx="65063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F84CE-E324-4A6F-96B6-A318189A77BB}">
      <dsp:nvSpPr>
        <dsp:cNvPr id="0" name=""/>
        <dsp:cNvSpPr/>
      </dsp:nvSpPr>
      <dsp:spPr>
        <a:xfrm>
          <a:off x="0" y="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baseline="0"/>
            <a:t>DATA-MINING-CUP-2019-task.pdf </a:t>
          </a:r>
          <a:endParaRPr lang="en-US" sz="4100" kern="1200"/>
        </a:p>
      </dsp:txBody>
      <dsp:txXfrm>
        <a:off x="0" y="0"/>
        <a:ext cx="6506304" cy="1394460"/>
      </dsp:txXfrm>
    </dsp:sp>
    <dsp:sp modelId="{C13C32BB-5B35-4AE7-B829-69B359610CF9}">
      <dsp:nvSpPr>
        <dsp:cNvPr id="0" name=""/>
        <dsp:cNvSpPr/>
      </dsp:nvSpPr>
      <dsp:spPr>
        <a:xfrm>
          <a:off x="0" y="1394460"/>
          <a:ext cx="6506304" cy="0"/>
        </a:xfrm>
        <a:prstGeom prst="line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6DB35-7D66-4D41-8C3B-D5FFB03A482F}">
      <dsp:nvSpPr>
        <dsp:cNvPr id="0" name=""/>
        <dsp:cNvSpPr/>
      </dsp:nvSpPr>
      <dsp:spPr>
        <a:xfrm>
          <a:off x="0" y="139446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baseline="0"/>
            <a:t>DATA-MINING-CUP-2019-features.pdf</a:t>
          </a:r>
          <a:endParaRPr lang="en-US" sz="4100" kern="1200"/>
        </a:p>
      </dsp:txBody>
      <dsp:txXfrm>
        <a:off x="0" y="1394460"/>
        <a:ext cx="6506304" cy="1394460"/>
      </dsp:txXfrm>
    </dsp:sp>
    <dsp:sp modelId="{308F53FE-3012-4995-8DE4-202CAEE0B64C}">
      <dsp:nvSpPr>
        <dsp:cNvPr id="0" name=""/>
        <dsp:cNvSpPr/>
      </dsp:nvSpPr>
      <dsp:spPr>
        <a:xfrm>
          <a:off x="0" y="2788920"/>
          <a:ext cx="6506304" cy="0"/>
        </a:xfrm>
        <a:prstGeom prst="line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3E174-C0C2-4B0A-941D-94D3EBE70DBE}">
      <dsp:nvSpPr>
        <dsp:cNvPr id="0" name=""/>
        <dsp:cNvSpPr/>
      </dsp:nvSpPr>
      <dsp:spPr>
        <a:xfrm>
          <a:off x="0" y="278892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baseline="0"/>
            <a:t>test.csv</a:t>
          </a:r>
          <a:endParaRPr lang="en-US" sz="4100" kern="1200"/>
        </a:p>
      </dsp:txBody>
      <dsp:txXfrm>
        <a:off x="0" y="2788920"/>
        <a:ext cx="6506304" cy="1394460"/>
      </dsp:txXfrm>
    </dsp:sp>
    <dsp:sp modelId="{20DD1838-A8EF-4797-85DE-D226CDFFC505}">
      <dsp:nvSpPr>
        <dsp:cNvPr id="0" name=""/>
        <dsp:cNvSpPr/>
      </dsp:nvSpPr>
      <dsp:spPr>
        <a:xfrm>
          <a:off x="0" y="4183380"/>
          <a:ext cx="6506304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D8911-3CD6-4847-B8A8-E59D72AF06D6}">
      <dsp:nvSpPr>
        <dsp:cNvPr id="0" name=""/>
        <dsp:cNvSpPr/>
      </dsp:nvSpPr>
      <dsp:spPr>
        <a:xfrm>
          <a:off x="0" y="4183380"/>
          <a:ext cx="6506304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baseline="0"/>
            <a:t>train.csv</a:t>
          </a:r>
          <a:endParaRPr lang="en-US" sz="4100" kern="1200"/>
        </a:p>
      </dsp:txBody>
      <dsp:txXfrm>
        <a:off x="0" y="4183380"/>
        <a:ext cx="6506304" cy="1394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D7FD8-1F34-4292-A472-E36238A70C84}">
      <dsp:nvSpPr>
        <dsp:cNvPr id="0" name=""/>
        <dsp:cNvSpPr/>
      </dsp:nvSpPr>
      <dsp:spPr>
        <a:xfrm>
          <a:off x="0" y="0"/>
          <a:ext cx="8454147" cy="161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baseline="0"/>
            <a:t>Lebensmittelhändler führte Self-Check-Systeme ein, dabei treten vermehrt Diskrepanzen auf. Studien besagen, rund 5 % der Transaktionen sind von diesen Diskrepanzen betroffen. Hierbei wird aber nicht unterschieden ob vom Kunden verursacht, technische Errors, o.ä.. </a:t>
          </a:r>
          <a:endParaRPr lang="en-US" sz="2000" kern="1200"/>
        </a:p>
      </dsp:txBody>
      <dsp:txXfrm>
        <a:off x="47203" y="47203"/>
        <a:ext cx="6788402" cy="1517224"/>
      </dsp:txXfrm>
    </dsp:sp>
    <dsp:sp modelId="{AEC99DD2-AFAE-4891-967D-ACCFC7258B4C}">
      <dsp:nvSpPr>
        <dsp:cNvPr id="0" name=""/>
        <dsp:cNvSpPr/>
      </dsp:nvSpPr>
      <dsp:spPr>
        <a:xfrm>
          <a:off x="1491908" y="1969770"/>
          <a:ext cx="8454147" cy="16116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baseline="0"/>
            <a:t>Um diesen Diskrepanzen entgegen zu treten setzt der Lebensmittelhändler auf sogenannte Follow-Up-Checks. Ziel ist es hierbei, bei minimalen Kosten und der Vermeidung unschuldige Kunden zu belästigen, den Schaden größtmöglich zu reduzieren.</a:t>
          </a:r>
          <a:endParaRPr lang="en-US" sz="2000" kern="1200"/>
        </a:p>
      </dsp:txBody>
      <dsp:txXfrm>
        <a:off x="1539111" y="2016973"/>
        <a:ext cx="5820273" cy="1517224"/>
      </dsp:txXfrm>
    </dsp:sp>
    <dsp:sp modelId="{4E40EB2C-1770-4C53-BE6E-6CEB2540658C}">
      <dsp:nvSpPr>
        <dsp:cNvPr id="0" name=""/>
        <dsp:cNvSpPr/>
      </dsp:nvSpPr>
      <dsp:spPr>
        <a:xfrm>
          <a:off x="7406588" y="1266920"/>
          <a:ext cx="1047559" cy="10475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42289" y="1266920"/>
        <a:ext cx="576157" cy="78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93BF-DE20-4FFA-A046-14348A040F24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3CDE6-E08D-4C74-9D0B-080418F5C34A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8D871-5015-4858-BCE2-25FEDCCE20EA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baseline="0"/>
            <a:t>Die gegebenen Datensätze als „fraudulent“ oder „non-fraudulent“ zu klassifizieren</a:t>
          </a:r>
          <a:endParaRPr lang="en-US" sz="2500" kern="1200"/>
        </a:p>
      </dsp:txBody>
      <dsp:txXfrm>
        <a:off x="1840237" y="680"/>
        <a:ext cx="4666066" cy="1593279"/>
      </dsp:txXfrm>
    </dsp:sp>
    <dsp:sp modelId="{62A82F34-B6A1-4FDB-8A82-0D2F16B46F13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74329-9CB1-4878-9312-546991230130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4CB17-40B2-47B0-AF97-153B6C91D821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baseline="0"/>
            <a:t>Hierbei ist außer Acht zu lassen ob versehentlich oder mit Absicht</a:t>
          </a:r>
          <a:endParaRPr lang="en-US" sz="2500" kern="1200"/>
        </a:p>
      </dsp:txBody>
      <dsp:txXfrm>
        <a:off x="1840237" y="1992280"/>
        <a:ext cx="4666066" cy="1593279"/>
      </dsp:txXfrm>
    </dsp:sp>
    <dsp:sp modelId="{E440AA79-737C-4E18-B2AE-387ED70A714C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6E71B-2561-4EB9-91E8-DEDA891FBB1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0739A-F74F-44D1-9B9E-B4EF8F2A68A9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baseline="0"/>
            <a:t>Bis 16. Mai 15:00 CEST </a:t>
          </a:r>
          <a:endParaRPr lang="en-US" sz="2500" kern="1200"/>
        </a:p>
      </dsp:txBody>
      <dsp:txXfrm>
        <a:off x="1840237" y="3983879"/>
        <a:ext cx="4666066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46F157-0888-4EC0-AA92-0AAC7B0A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de-DE" sz="6600"/>
              <a:t>DATA Mining cup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8AB98E-9271-4AA5-AA78-C164A99B6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Aufgabenstellung und erste Analyse der Daten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2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FFACA4-DDCD-412C-B26A-8861C53C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Struktur der Dateien</a:t>
            </a:r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688AFD6-3472-46FE-A31E-02154F425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7287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16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E68F5C-1609-44C8-9DE7-1369B208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 dirty="0"/>
              <a:t>Szenario</a:t>
            </a:r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04C4511-4A96-4397-8E1D-195A46BF3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29612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4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11E6D-DE73-466E-9BB9-895DAA0D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Aufgabe</a:t>
            </a:r>
            <a:endParaRPr lang="de-DE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DC55210-119A-47F4-962F-C6A54F29E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21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38667-268C-4B8E-8186-D113819E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de-DE"/>
              <a:t>Abgabe	</a:t>
            </a:r>
            <a:endParaRPr lang="de-DE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397C5D-8DA4-4587-B757-36B45B5F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43" y="3690383"/>
            <a:ext cx="6517065" cy="166185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F7E3B-8CCA-4612-A175-7E686DF2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Frist: 16. Mai 15:00</a:t>
            </a:r>
          </a:p>
          <a:p>
            <a:r>
              <a:rPr lang="de-DE" dirty="0"/>
              <a:t>CSV-Datei mit der Variable „</a:t>
            </a:r>
            <a:r>
              <a:rPr lang="de-DE" dirty="0" err="1"/>
              <a:t>fraud</a:t>
            </a:r>
            <a:r>
              <a:rPr lang="de-DE" dirty="0"/>
              <a:t>“ {1,0}</a:t>
            </a:r>
            <a:br>
              <a:rPr lang="de-DE" dirty="0"/>
            </a:br>
            <a:endParaRPr lang="de-DE" dirty="0"/>
          </a:p>
          <a:p>
            <a:r>
              <a:rPr lang="de-DE" dirty="0"/>
              <a:t>Team mit dem höchsten </a:t>
            </a:r>
            <a:br>
              <a:rPr lang="de-DE" dirty="0"/>
            </a:br>
            <a:r>
              <a:rPr lang="de-DE" dirty="0"/>
              <a:t>Endprofit gewinnt, bei </a:t>
            </a:r>
            <a:br>
              <a:rPr lang="de-DE" dirty="0"/>
            </a:br>
            <a:r>
              <a:rPr lang="de-DE" dirty="0"/>
              <a:t>Gleichstand wird gelost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45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5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90" name="Rectangle 5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2AEC1C-C27F-4CC6-B588-D03DABAF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8154186" y="634028"/>
            <a:ext cx="3355942" cy="37328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Variablen</a:t>
            </a:r>
            <a:endParaRPr lang="en-US" sz="5100" cap="all" dirty="0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6BF84D5-548A-4DF7-A71E-31FD32DF8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69481"/>
              </p:ext>
            </p:extLst>
          </p:nvPr>
        </p:nvGraphicFramePr>
        <p:xfrm>
          <a:off x="1472831" y="1340841"/>
          <a:ext cx="5727883" cy="437551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24542">
                  <a:extLst>
                    <a:ext uri="{9D8B030D-6E8A-4147-A177-3AD203B41FA5}">
                      <a16:colId xmlns:a16="http://schemas.microsoft.com/office/drawing/2014/main" val="3954080274"/>
                    </a:ext>
                  </a:extLst>
                </a:gridCol>
                <a:gridCol w="1822136">
                  <a:extLst>
                    <a:ext uri="{9D8B030D-6E8A-4147-A177-3AD203B41FA5}">
                      <a16:colId xmlns:a16="http://schemas.microsoft.com/office/drawing/2014/main" val="2285454196"/>
                    </a:ext>
                  </a:extLst>
                </a:gridCol>
                <a:gridCol w="1781205">
                  <a:extLst>
                    <a:ext uri="{9D8B030D-6E8A-4147-A177-3AD203B41FA5}">
                      <a16:colId xmlns:a16="http://schemas.microsoft.com/office/drawing/2014/main" val="1653371773"/>
                    </a:ext>
                  </a:extLst>
                </a:gridCol>
              </a:tblGrid>
              <a:tr h="453799">
                <a:tc>
                  <a:txBody>
                    <a:bodyPr/>
                    <a:lstStyle/>
                    <a:p>
                      <a:r>
                        <a:rPr lang="de-DE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Bedeutung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Wertebereich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483429"/>
                  </a:ext>
                </a:extLst>
              </a:tr>
              <a:tr h="565847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trustLevel</a:t>
                      </a: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Vertrauenslevel des Kundens 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{1,2,3,4,5,6}</a:t>
                      </a:r>
                    </a:p>
                    <a:p>
                      <a:endParaRPr lang="de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843843"/>
                  </a:ext>
                </a:extLst>
              </a:tr>
              <a:tr h="565847"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totalScanTimeInSeconds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Scanzeit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{positive, ganze Zahlen}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734628"/>
                  </a:ext>
                </a:extLst>
              </a:tr>
              <a:tr h="930006"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grandTotal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Preis der gescannten Produkte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{positive Dezimalzahl mit 2 Nachkommastellen}</a:t>
                      </a:r>
                    </a:p>
                    <a:p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50740"/>
                  </a:ext>
                </a:extLst>
              </a:tr>
              <a:tr h="747927"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lineItemVoids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Anzahl der ungültigen Scans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{positive, ganze Zahl}</a:t>
                      </a:r>
                    </a:p>
                    <a:p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797244"/>
                  </a:ext>
                </a:extLst>
              </a:tr>
              <a:tr h="1112086"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scansWithoutRegistration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Anzahl der Versuche den Scanner zu aktivieren ohne was zu scannen</a:t>
                      </a:r>
                      <a:b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de-DE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{positive, ganze Zahl oder 0)</a:t>
                      </a:r>
                    </a:p>
                    <a:p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82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2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5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90" name="Rectangle 5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2AEC1C-C27F-4CC6-B588-D03DABAF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8154186" y="634028"/>
            <a:ext cx="3355942" cy="37328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Variablen</a:t>
            </a:r>
            <a:endParaRPr lang="en-US" sz="5100" cap="all" dirty="0"/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6BF84D5-548A-4DF7-A71E-31FD32DF8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91905"/>
              </p:ext>
            </p:extLst>
          </p:nvPr>
        </p:nvGraphicFramePr>
        <p:xfrm>
          <a:off x="1216241" y="1340841"/>
          <a:ext cx="5984473" cy="46772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19714">
                  <a:extLst>
                    <a:ext uri="{9D8B030D-6E8A-4147-A177-3AD203B41FA5}">
                      <a16:colId xmlns:a16="http://schemas.microsoft.com/office/drawing/2014/main" val="3954080274"/>
                    </a:ext>
                  </a:extLst>
                </a:gridCol>
                <a:gridCol w="1903762">
                  <a:extLst>
                    <a:ext uri="{9D8B030D-6E8A-4147-A177-3AD203B41FA5}">
                      <a16:colId xmlns:a16="http://schemas.microsoft.com/office/drawing/2014/main" val="2285454196"/>
                    </a:ext>
                  </a:extLst>
                </a:gridCol>
                <a:gridCol w="1860997">
                  <a:extLst>
                    <a:ext uri="{9D8B030D-6E8A-4147-A177-3AD203B41FA5}">
                      <a16:colId xmlns:a16="http://schemas.microsoft.com/office/drawing/2014/main" val="1653371773"/>
                    </a:ext>
                  </a:extLst>
                </a:gridCol>
              </a:tblGrid>
              <a:tr h="453799">
                <a:tc>
                  <a:txBody>
                    <a:bodyPr/>
                    <a:lstStyle/>
                    <a:p>
                      <a:r>
                        <a:rPr lang="de-DE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Bedeutung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Wertebereich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483429"/>
                  </a:ext>
                </a:extLst>
              </a:tr>
              <a:tr h="565847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quantityModification</a:t>
                      </a:r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Anzahl der modifizierten Stückzahlen einzelner gescannter Produkte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{positive, ganze Zahl oder 0}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843843"/>
                  </a:ext>
                </a:extLst>
              </a:tr>
              <a:tr h="565847">
                <a:tc>
                  <a:txBody>
                    <a:bodyPr/>
                    <a:lstStyle/>
                    <a:p>
                      <a:r>
                        <a:rPr lang="de-DE" sz="1200" dirty="0" err="1"/>
                        <a:t>scannedLineItemsPerSecond</a:t>
                      </a:r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Durchschnittliche Anzahl der gescannten Produkte pro Sekunde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{positive Dezimalzahl}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734628"/>
                  </a:ext>
                </a:extLst>
              </a:tr>
              <a:tr h="930006">
                <a:tc>
                  <a:txBody>
                    <a:bodyPr/>
                    <a:lstStyle/>
                    <a:p>
                      <a:r>
                        <a:rPr lang="de-DE" sz="1200" dirty="0" err="1"/>
                        <a:t>valuePerSecond</a:t>
                      </a:r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Durschnittlicher</a:t>
                      </a: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Wert der gescannten Produkte pro Sekunde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{positive Dezimalzahl}</a:t>
                      </a: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50740"/>
                  </a:ext>
                </a:extLst>
              </a:tr>
              <a:tr h="747927">
                <a:tc>
                  <a:txBody>
                    <a:bodyPr/>
                    <a:lstStyle/>
                    <a:p>
                      <a:r>
                        <a:rPr lang="de-DE" sz="1200" dirty="0" err="1"/>
                        <a:t>lineItemVoidsPerPosition</a:t>
                      </a:r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{positive Dezimalzahl}</a:t>
                      </a:r>
                    </a:p>
                    <a:p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797244"/>
                  </a:ext>
                </a:extLst>
              </a:tr>
              <a:tr h="1112086">
                <a:tc>
                  <a:txBody>
                    <a:bodyPr/>
                    <a:lstStyle/>
                    <a:p>
                      <a:r>
                        <a:rPr lang="de-DE" sz="1200" dirty="0" err="1"/>
                        <a:t>fraud</a:t>
                      </a:r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Klassifikation </a:t>
                      </a:r>
                      <a:r>
                        <a:rPr lang="de-DE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fraud</a:t>
                      </a:r>
                      <a: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not </a:t>
                      </a:r>
                      <a:r>
                        <a:rPr lang="de-DE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fraud</a:t>
                      </a:r>
                      <a:br>
                        <a:rPr lang="de-DE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{0,1}</a:t>
                      </a:r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de-DE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073" marR="126055" marT="84037" marB="840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82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81257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271</Words>
  <Application>Microsoft Office PowerPoint</Application>
  <PresentationFormat>Breitbild</PresentationFormat>
  <Paragraphs>55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DATA Mining cup</vt:lpstr>
      <vt:lpstr>Struktur der Dateien</vt:lpstr>
      <vt:lpstr>Szenario</vt:lpstr>
      <vt:lpstr>Aufgabe</vt:lpstr>
      <vt:lpstr>Abgabe </vt:lpstr>
      <vt:lpstr>Variablen</vt:lpstr>
      <vt:lpstr>Variablen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cup</dc:title>
  <dc:creator>Maike Barkow</dc:creator>
  <cp:lastModifiedBy>Maike Barkow</cp:lastModifiedBy>
  <cp:revision>6</cp:revision>
  <dcterms:created xsi:type="dcterms:W3CDTF">2019-04-06T11:05:46Z</dcterms:created>
  <dcterms:modified xsi:type="dcterms:W3CDTF">2019-04-07T10:09:11Z</dcterms:modified>
</cp:coreProperties>
</file>