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7" r:id="rId4"/>
    <p:sldId id="258" r:id="rId5"/>
    <p:sldId id="26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6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=""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=""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=""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=""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=""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erp.com/01_erp/04.aspx" TargetMode="External"/><Relationship Id="rId2" Type="http://schemas.openxmlformats.org/officeDocument/2006/relationships/hyperlink" Target="https://www.ecount.com/kr/ecount/product/erp_features?p=T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d2biz.tistory.com/516(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=""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ERP</a:t>
            </a:r>
            <a:r>
              <a:rPr lang="ko-KR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시스템</a:t>
            </a: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전사관리시스템</a:t>
            </a: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=""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68605" y="46482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계정 과목</a:t>
            </a:r>
            <a:endParaRPr lang="ko-KR" altLang="en-US" sz="3600" dirty="0"/>
          </a:p>
        </p:txBody>
      </p:sp>
      <p:pic>
        <p:nvPicPr>
          <p:cNvPr id="1032" name="Picture 8" descr="https://mblogthumb-phinf.pstatic.net/MjAxOTA5MTZfMjA0/MDAxNTY4NjA4MzQ0OTc2.YNrKW2oW-mjkACg49Qbkano118aot2RutOmXdrB1k5Qg.3HmgcSXhaJwM935ZL-zyvWRR4RiEEr41rr85bnqcAlUg.PNG.buckchae/1568608330089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70" y="560229"/>
            <a:ext cx="4895850" cy="62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" y="1553170"/>
            <a:ext cx="3164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과목은 샘플이며</a:t>
            </a:r>
            <a:endParaRPr lang="en-US" altLang="ko-KR" dirty="0" smtClean="0"/>
          </a:p>
          <a:p>
            <a:r>
              <a:rPr lang="ko-KR" altLang="en-US" dirty="0" smtClean="0"/>
              <a:t>필요 항목 추가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SCM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“</a:t>
            </a:r>
            <a:r>
              <a:rPr lang="ko-KR" altLang="en-US" dirty="0" err="1" smtClean="0"/>
              <a:t>물풐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발주비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68605" y="46482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회계 전표</a:t>
            </a:r>
            <a:endParaRPr lang="ko-KR" altLang="en-US" sz="3600" dirty="0"/>
          </a:p>
        </p:txBody>
      </p:sp>
      <p:pic>
        <p:nvPicPr>
          <p:cNvPr id="2050" name="Picture 2" descr="http://www.dlsoft.kr/onlineinfo/manual54list.files/image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6" y="1316891"/>
            <a:ext cx="56673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8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263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회사 임원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관리자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영업 </a:t>
            </a:r>
            <a:r>
              <a:rPr lang="ko-KR" altLang="en-US" dirty="0"/>
              <a:t>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회계 관리자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1163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www.ecount.com/kr/ecount/product/erp_features?p=T2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www.ebizerp.com/01_erp/04.aspx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md2biz.tistory.com/516 (4</a:t>
            </a:r>
            <a:r>
              <a:rPr lang="ko-KR" altLang="en-US" dirty="0" err="1" smtClean="0"/>
              <a:t>대보험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 smtClean="0"/>
              <a:t>ERP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73956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영업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영업계</a:t>
            </a:r>
            <a:r>
              <a:rPr lang="ko-KR" altLang="en-US" dirty="0">
                <a:solidFill>
                  <a:schemeClr val="tx1"/>
                </a:solidFill>
              </a:rPr>
              <a:t>획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</a:t>
            </a:r>
            <a:r>
              <a:rPr lang="ko-KR" altLang="en-US" sz="1000" dirty="0" smtClean="0">
                <a:solidFill>
                  <a:schemeClr val="tx1"/>
                </a:solidFill>
              </a:rPr>
              <a:t> 영업계획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월별 영업 계획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사원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제품별 목표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견적서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</a:rPr>
              <a:t>견적서 작성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(To</a:t>
            </a:r>
            <a:r>
              <a:rPr lang="ko-KR" altLang="en-US" sz="1000" dirty="0">
                <a:solidFill>
                  <a:schemeClr val="tx1"/>
                </a:solidFill>
              </a:rPr>
              <a:t>거래처 견적서 메일 발송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수주 관리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수주 정보 관리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견적서 작성 폼 동일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수주금액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견적서 정보 연계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739565"/>
            <a:ext cx="3896358" cy="5866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매출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현황 조회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거래처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수주일자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내역 메일 전송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미수금 입금 처리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인사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부서정보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급여통장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결제도장 이미지 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사원별</a:t>
            </a:r>
            <a:r>
              <a:rPr lang="ko-KR" altLang="en-US" sz="1000" dirty="0" smtClean="0">
                <a:solidFill>
                  <a:prstClr val="black"/>
                </a:solidFill>
              </a:rPr>
              <a:t> 급여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과거 연봉 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승진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승진 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퇴사 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퇴사 시 퇴직금 처리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인센티브관리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직원별</a:t>
            </a:r>
            <a:r>
              <a:rPr lang="ko-KR" altLang="en-US" sz="1000" dirty="0" smtClean="0">
                <a:solidFill>
                  <a:prstClr val="black"/>
                </a:solidFill>
              </a:rPr>
              <a:t> 인센티브 지급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이력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내역 신청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승인 조회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(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사용일자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내용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증빙 영수증 서류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근태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연차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r>
              <a:rPr lang="ko-KR" altLang="en-US" sz="1000" dirty="0" smtClean="0">
                <a:solidFill>
                  <a:prstClr val="black"/>
                </a:solidFill>
              </a:rPr>
              <a:t> 신청 조회 및 승인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 smtClean="0">
                <a:solidFill>
                  <a:prstClr val="black"/>
                </a:solidFill>
              </a:rPr>
              <a:t>근무 </a:t>
            </a:r>
            <a:r>
              <a:rPr lang="en-US" altLang="ko-KR" sz="1000" dirty="0" smtClean="0">
                <a:solidFill>
                  <a:prstClr val="black"/>
                </a:solidFill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</a:rPr>
              <a:t>년 미만 </a:t>
            </a:r>
            <a:r>
              <a:rPr lang="en-US" altLang="ko-KR" sz="1000" dirty="0" smtClean="0">
                <a:solidFill>
                  <a:prstClr val="black"/>
                </a:solidFill>
              </a:rPr>
              <a:t>: 15</a:t>
            </a:r>
            <a:r>
              <a:rPr lang="ko-KR" altLang="en-US" sz="1000" dirty="0" smtClean="0">
                <a:solidFill>
                  <a:prstClr val="black"/>
                </a:solidFill>
              </a:rPr>
              <a:t>일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근무 </a:t>
            </a:r>
            <a:r>
              <a:rPr lang="en-US" altLang="ko-KR" sz="1000" dirty="0" smtClean="0">
                <a:solidFill>
                  <a:prstClr val="black"/>
                </a:solidFill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</a:rPr>
              <a:t>년 이상 </a:t>
            </a:r>
            <a:r>
              <a:rPr lang="en-US" altLang="ko-KR" sz="1000" dirty="0" smtClean="0">
                <a:solidFill>
                  <a:prstClr val="black"/>
                </a:solidFill>
              </a:rPr>
              <a:t>: 25</a:t>
            </a:r>
            <a:r>
              <a:rPr lang="ko-KR" altLang="en-US" sz="1000" dirty="0" smtClean="0">
                <a:solidFill>
                  <a:prstClr val="black"/>
                </a:solidFill>
              </a:rPr>
              <a:t>일 신청 가능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회계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계정과목 관리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>
                <a:solidFill>
                  <a:prstClr val="black"/>
                </a:solidFill>
              </a:rPr>
              <a:t>매출 현황</a:t>
            </a:r>
            <a:r>
              <a:rPr lang="en-US" altLang="ko-KR" sz="1000" dirty="0">
                <a:solidFill>
                  <a:prstClr val="black"/>
                </a:solidFill>
              </a:rPr>
              <a:t>(SCM </a:t>
            </a:r>
            <a:r>
              <a:rPr lang="ko-KR" altLang="en-US" sz="1000" dirty="0" smtClean="0">
                <a:solidFill>
                  <a:prstClr val="black"/>
                </a:solidFill>
              </a:rPr>
              <a:t>수주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환불 </a:t>
            </a:r>
            <a:r>
              <a:rPr lang="ko-KR" altLang="en-US" sz="1000" dirty="0">
                <a:solidFill>
                  <a:prstClr val="black"/>
                </a:solidFill>
              </a:rPr>
              <a:t>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회계 전표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일별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en-US" altLang="ko-KR" sz="1000" dirty="0" smtClean="0">
                <a:solidFill>
                  <a:prstClr val="black"/>
                </a:solidFill>
              </a:rPr>
              <a:t>)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일별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000" dirty="0" smtClean="0">
                <a:solidFill>
                  <a:prstClr val="black"/>
                </a:solidFill>
              </a:rPr>
              <a:t> 매출 현황</a:t>
            </a:r>
            <a:r>
              <a:rPr lang="en-US" altLang="ko-KR" sz="1000" dirty="0" smtClean="0">
                <a:solidFill>
                  <a:prstClr val="black"/>
                </a:solidFill>
              </a:rPr>
              <a:t>(SCM </a:t>
            </a:r>
            <a:r>
              <a:rPr lang="ko-KR" altLang="en-US" sz="1000" dirty="0" smtClean="0">
                <a:solidFill>
                  <a:prstClr val="black"/>
                </a:solidFill>
              </a:rPr>
              <a:t>수주 정보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 근태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년차</a:t>
            </a:r>
            <a:r>
              <a:rPr lang="en-US" altLang="ko-KR" sz="1000" dirty="0" smtClean="0">
                <a:solidFill>
                  <a:prstClr val="black"/>
                </a:solidFill>
              </a:rPr>
              <a:t>)  </a:t>
            </a:r>
            <a:r>
              <a:rPr lang="ko-KR" altLang="en-US" sz="1000" dirty="0" smtClean="0">
                <a:solidFill>
                  <a:prstClr val="black"/>
                </a:solidFill>
              </a:rPr>
              <a:t>현황 조회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달력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73956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시스템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공통코드 관리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 smtClean="0">
                <a:solidFill>
                  <a:prstClr val="black"/>
                </a:solidFill>
              </a:rPr>
              <a:t>부서관리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공지사항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행사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기준정보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거래처 관리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거래처 담당자정보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계정과목 관리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 부서이동 정보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3854433"/>
            <a:ext cx="3306434" cy="2752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회계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지출결의서 신청내역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승인 내역 포함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상여금 지급 내역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급여 명세서 조회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지출결의서 승인 건 포함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</a:rPr>
              <a:t>근태관리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(</a:t>
            </a:r>
            <a:r>
              <a:rPr lang="ko-KR" altLang="en-US" sz="1000" dirty="0" smtClean="0">
                <a:solidFill>
                  <a:schemeClr val="tx1"/>
                </a:solidFill>
              </a:rPr>
              <a:t>월차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신청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err="1">
                <a:solidFill>
                  <a:prstClr val="black"/>
                </a:solidFill>
              </a:rPr>
              <a:t>이메일</a:t>
            </a:r>
            <a:r>
              <a:rPr lang="ko-KR" altLang="en-US" sz="1000" dirty="0">
                <a:solidFill>
                  <a:prstClr val="black"/>
                </a:solidFill>
              </a:rPr>
              <a:t>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3854432"/>
            <a:ext cx="2681069" cy="2752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현황  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회계 전표 </a:t>
            </a:r>
            <a:r>
              <a:rPr lang="ko-KR" altLang="en-US" sz="1000" dirty="0" smtClean="0">
                <a:solidFill>
                  <a:prstClr val="black"/>
                </a:solidFill>
              </a:rPr>
              <a:t>조회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일별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월별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년별</a:t>
            </a:r>
            <a:r>
              <a:rPr lang="en-US" altLang="ko-KR" sz="1000" dirty="0">
                <a:solidFill>
                  <a:prstClr val="black"/>
                </a:solidFill>
              </a:rPr>
              <a:t>) (</a:t>
            </a:r>
            <a:r>
              <a:rPr lang="ko-KR" altLang="en-US" sz="1000" b="1" dirty="0">
                <a:solidFill>
                  <a:srgbClr val="FF0000"/>
                </a:solidFill>
              </a:rPr>
              <a:t>양식 별첨 참조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 급여 정보 포함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미수금 현황 조회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(</a:t>
            </a:r>
            <a:r>
              <a:rPr lang="ko-KR" altLang="en-US" sz="1000" dirty="0">
                <a:solidFill>
                  <a:schemeClr val="tx1"/>
                </a:solidFill>
              </a:rPr>
              <a:t>거래처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수주일자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미수금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손익 </a:t>
            </a:r>
            <a:r>
              <a:rPr lang="ko-KR" altLang="en-US" sz="1000" dirty="0" smtClean="0">
                <a:solidFill>
                  <a:prstClr val="black"/>
                </a:solidFill>
              </a:rPr>
              <a:t>통계</a:t>
            </a:r>
            <a:r>
              <a:rPr lang="en-US" altLang="ko-KR" sz="1000" dirty="0" smtClean="0">
                <a:solidFill>
                  <a:prstClr val="black"/>
                </a:solidFill>
              </a:rPr>
              <a:t> (</a:t>
            </a:r>
            <a:r>
              <a:rPr lang="ko-KR" altLang="en-US" sz="1000" dirty="0" smtClean="0">
                <a:solidFill>
                  <a:prstClr val="black"/>
                </a:solidFill>
              </a:rPr>
              <a:t>계정과목 별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영업계획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실적 조회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 smtClean="0">
                <a:solidFill>
                  <a:prstClr val="black"/>
                </a:solidFill>
              </a:rPr>
              <a:t>월별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000" dirty="0" smtClean="0">
                <a:solidFill>
                  <a:prstClr val="black"/>
                </a:solidFill>
              </a:rPr>
              <a:t>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달성율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근태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연차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월차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신청 조회 및 </a:t>
            </a:r>
            <a:r>
              <a:rPr lang="ko-KR" altLang="en-US" sz="1000" dirty="0" smtClean="0">
                <a:solidFill>
                  <a:prstClr val="black"/>
                </a:solidFill>
              </a:rPr>
              <a:t>승인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지출결의서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</a:rPr>
              <a:t>지출결의서 </a:t>
            </a:r>
            <a:r>
              <a:rPr lang="ko-KR" altLang="en-US" sz="1000" dirty="0">
                <a:solidFill>
                  <a:prstClr val="black"/>
                </a:solidFill>
              </a:rPr>
              <a:t>내역 </a:t>
            </a:r>
            <a:r>
              <a:rPr lang="ko-KR" altLang="en-US" sz="1000" dirty="0" smtClean="0">
                <a:solidFill>
                  <a:prstClr val="black"/>
                </a:solidFill>
              </a:rPr>
              <a:t>신청 조회 및 승인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사원관리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6" y="1828800"/>
            <a:ext cx="2008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신규 입사 처리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신입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경력 구분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부서 할당</a:t>
            </a:r>
            <a:endParaRPr lang="en-US" altLang="ko-KR" sz="1100" dirty="0" smtClean="0"/>
          </a:p>
          <a:p>
            <a:r>
              <a:rPr lang="ko-KR" altLang="en-US" sz="1100" dirty="0" smtClean="0"/>
              <a:t>퇴사 처리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퇴직금 기준 자동 계산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26922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6" y="3009900"/>
            <a:ext cx="1782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연봉 협상 결과 등록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4</a:t>
            </a:r>
            <a:r>
              <a:rPr lang="ko-KR" altLang="en-US" sz="1100" dirty="0" err="1" smtClean="0"/>
              <a:t>대보험</a:t>
            </a:r>
            <a:r>
              <a:rPr lang="ko-KR" altLang="en-US" sz="1100" dirty="0" smtClean="0"/>
              <a:t> 자동 계산</a:t>
            </a:r>
            <a:endParaRPr lang="ko-KR" altLang="en-US" sz="1100" dirty="0"/>
          </a:p>
        </p:txBody>
      </p:sp>
      <p:cxnSp>
        <p:nvCxnSpPr>
          <p:cNvPr id="65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25" idx="1"/>
            <a:endCxn id="61" idx="1"/>
          </p:cNvCxnSpPr>
          <p:nvPr/>
        </p:nvCxnSpPr>
        <p:spPr>
          <a:xfrm rot="10800000" flipV="1">
            <a:off x="3722235" y="1656921"/>
            <a:ext cx="12700" cy="11887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35841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승진관리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6" y="3898386"/>
            <a:ext cx="178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승진 정보 관리</a:t>
            </a:r>
            <a:endParaRPr lang="ko-KR" altLang="en-US" sz="1100" dirty="0"/>
          </a:p>
        </p:txBody>
      </p:sp>
      <p:cxnSp>
        <p:nvCxnSpPr>
          <p:cNvPr id="72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25" idx="1"/>
            <a:endCxn id="66" idx="1"/>
          </p:cNvCxnSpPr>
          <p:nvPr/>
        </p:nvCxnSpPr>
        <p:spPr>
          <a:xfrm rot="10800000" flipV="1">
            <a:off x="3722235" y="1656920"/>
            <a:ext cx="12700" cy="208065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42999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인센티브관리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6" y="4614119"/>
            <a:ext cx="178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인센티브 지급 정보 관리 </a:t>
            </a:r>
            <a:endParaRPr lang="ko-KR" altLang="en-US" sz="1100" dirty="0"/>
          </a:p>
        </p:txBody>
      </p:sp>
      <p:cxnSp>
        <p:nvCxnSpPr>
          <p:cNvPr id="76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25" idx="1"/>
            <a:endCxn id="74" idx="1"/>
          </p:cNvCxnSpPr>
          <p:nvPr/>
        </p:nvCxnSpPr>
        <p:spPr>
          <a:xfrm rot="10800000" flipV="1">
            <a:off x="3722235" y="1656921"/>
            <a:ext cx="12700" cy="27963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50314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5" y="5345639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월차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년차</a:t>
            </a:r>
            <a:r>
              <a:rPr lang="ko-KR" altLang="en-US" sz="1100" dirty="0" smtClean="0"/>
              <a:t> 신청 정보 조회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승인 </a:t>
            </a:r>
            <a:endParaRPr lang="ko-KR" altLang="en-US" sz="1100" dirty="0"/>
          </a:p>
        </p:txBody>
      </p:sp>
      <p:cxnSp>
        <p:nvCxnSpPr>
          <p:cNvPr id="81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25" idx="1"/>
            <a:endCxn id="79" idx="1"/>
          </p:cNvCxnSpPr>
          <p:nvPr/>
        </p:nvCxnSpPr>
        <p:spPr>
          <a:xfrm rot="10800000" flipV="1">
            <a:off x="3722235" y="1656921"/>
            <a:ext cx="12700" cy="352791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57019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5" y="601619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신청 내역 조회 승인 요청 </a:t>
            </a:r>
            <a:endParaRPr lang="ko-KR" altLang="en-US" sz="1100" dirty="0"/>
          </a:p>
        </p:txBody>
      </p:sp>
      <p:cxnSp>
        <p:nvCxnSpPr>
          <p:cNvPr id="87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25" idx="1"/>
            <a:endCxn id="85" idx="1"/>
          </p:cNvCxnSpPr>
          <p:nvPr/>
        </p:nvCxnSpPr>
        <p:spPr>
          <a:xfrm rot="10800000" flipV="1">
            <a:off x="3722235" y="1656921"/>
            <a:ext cx="12700" cy="419847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109575" y="14424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109575" y="175661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신청 및 승인 결과 조회</a:t>
            </a:r>
            <a:endParaRPr lang="ko-KR" altLang="en-US" sz="1100" dirty="0"/>
          </a:p>
        </p:txBody>
      </p:sp>
      <p:cxnSp>
        <p:nvCxnSpPr>
          <p:cNvPr id="94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 flipV="1">
            <a:off x="5504857" y="1595813"/>
            <a:ext cx="3604718" cy="4259580"/>
          </a:xfrm>
          <a:prstGeom prst="bentConnector3">
            <a:avLst>
              <a:gd name="adj1" fmla="val 6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6373995" y="14424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지출결의서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6373995" y="1756619"/>
            <a:ext cx="2262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지출결의서 승인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반려 처리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반려 사유 등록 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0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85" idx="3"/>
            <a:endCxn id="95" idx="1"/>
          </p:cNvCxnSpPr>
          <p:nvPr/>
        </p:nvCxnSpPr>
        <p:spPr>
          <a:xfrm flipV="1">
            <a:off x="5504857" y="1595813"/>
            <a:ext cx="869138" cy="4259580"/>
          </a:xfrm>
          <a:prstGeom prst="bentConnector3">
            <a:avLst>
              <a:gd name="adj1" fmla="val 68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109575" y="230641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109575" y="2620629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월차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년차</a:t>
            </a:r>
            <a:r>
              <a:rPr lang="ko-KR" altLang="en-US" sz="1100" dirty="0" smtClean="0"/>
              <a:t> 신청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승인 조회</a:t>
            </a:r>
            <a:endParaRPr lang="ko-KR" altLang="en-US" sz="1100" dirty="0"/>
          </a:p>
        </p:txBody>
      </p:sp>
      <p:cxnSp>
        <p:nvCxnSpPr>
          <p:cNvPr id="108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105" idx="1"/>
            <a:endCxn id="95" idx="3"/>
          </p:cNvCxnSpPr>
          <p:nvPr/>
        </p:nvCxnSpPr>
        <p:spPr>
          <a:xfrm rot="10800000">
            <a:off x="8156617" y="1595813"/>
            <a:ext cx="952958" cy="864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6373995" y="2385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현황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6373995" y="2713900"/>
            <a:ext cx="2262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회계전표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인사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총무에서 관리하는 비용 전부 포함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미수금 조회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수주 정보</a:t>
            </a:r>
            <a:r>
              <a:rPr lang="en-US" altLang="ko-KR" sz="1100" dirty="0" smtClean="0"/>
              <a:t>, SCM </a:t>
            </a:r>
            <a:r>
              <a:rPr lang="ko-KR" altLang="en-US" sz="1100" dirty="0" smtClean="0"/>
              <a:t>수주 정보에서 </a:t>
            </a:r>
            <a:r>
              <a:rPr lang="ko-KR" altLang="en-US" sz="1100" dirty="0" err="1" smtClean="0"/>
              <a:t>미입금</a:t>
            </a:r>
            <a:r>
              <a:rPr lang="ko-KR" altLang="en-US" sz="1100" dirty="0" smtClean="0"/>
              <a:t> 건 전부 대상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손익 통계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특정 기간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계정과목별 목록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차트 조회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>
                <a:solidFill>
                  <a:prstClr val="black"/>
                </a:solidFill>
              </a:rPr>
              <a:t>영업계획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실적 </a:t>
            </a:r>
            <a:r>
              <a:rPr lang="ko-KR" altLang="en-US" sz="1100" dirty="0" smtClean="0">
                <a:solidFill>
                  <a:prstClr val="black"/>
                </a:solidFill>
              </a:rPr>
              <a:t>조회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월별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</a:rPr>
              <a:t>년별</a:t>
            </a:r>
            <a:r>
              <a:rPr lang="ko-KR" altLang="en-US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 err="1">
                <a:solidFill>
                  <a:prstClr val="black"/>
                </a:solidFill>
              </a:rPr>
              <a:t>달성율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ko-KR" altLang="en-US" sz="1100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109575" y="300947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 명세서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109575" y="3323683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월별 급여명세서 목록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조회</a:t>
            </a:r>
            <a:endParaRPr lang="ko-KR" altLang="en-US" sz="1100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109575" y="371497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109575" y="4029191"/>
            <a:ext cx="226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보낸 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받은 메일 관리</a:t>
            </a:r>
            <a:endParaRPr lang="ko-KR" altLang="en-US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654422BA-718F-4818-9893-C0B15E9CCD27}"/>
              </a:ext>
            </a:extLst>
          </p:cNvPr>
          <p:cNvSpPr/>
          <p:nvPr/>
        </p:nvSpPr>
        <p:spPr>
          <a:xfrm>
            <a:off x="6410825" y="5143274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r>
              <a:rPr lang="en-US" altLang="ko-KR" sz="1200" dirty="0">
                <a:solidFill>
                  <a:schemeClr val="tx1"/>
                </a:solidFill>
              </a:rPr>
              <a:t> (SCM)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A0A67610-956A-4EE4-A536-AFEF7654BDBC}"/>
              </a:ext>
            </a:extLst>
          </p:cNvPr>
          <p:cNvSpPr/>
          <p:nvPr/>
        </p:nvSpPr>
        <p:spPr>
          <a:xfrm>
            <a:off x="6410825" y="552716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r>
              <a:rPr lang="en-US" altLang="ko-KR" sz="1200" dirty="0">
                <a:solidFill>
                  <a:schemeClr val="tx1"/>
                </a:solidFill>
              </a:rPr>
              <a:t> (SCM)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r>
              <a:rPr lang="ko-KR" altLang="en-US" dirty="0">
                <a:solidFill>
                  <a:schemeClr val="tx1"/>
                </a:solidFill>
              </a:rPr>
              <a:t>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미수금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3722236" y="1828800"/>
            <a:ext cx="20080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거래처 미수금 청구서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발송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입금</a:t>
            </a:r>
            <a:r>
              <a:rPr lang="en-US" altLang="ko-KR" sz="1100" dirty="0"/>
              <a:t> (SCM </a:t>
            </a:r>
            <a:r>
              <a:rPr lang="ko-KR" altLang="en-US" sz="1100" dirty="0"/>
              <a:t>수주 제외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수주 정보</a:t>
            </a:r>
            <a:r>
              <a:rPr lang="en-US" altLang="ko-KR" sz="1100" dirty="0"/>
              <a:t>, SCM </a:t>
            </a:r>
            <a:r>
              <a:rPr lang="ko-KR" altLang="en-US" sz="1100" dirty="0"/>
              <a:t>수주 정보에서 </a:t>
            </a:r>
            <a:r>
              <a:rPr lang="ko-KR" altLang="en-US" sz="1100" dirty="0" err="1"/>
              <a:t>미입금</a:t>
            </a:r>
            <a:r>
              <a:rPr lang="ko-KR" altLang="en-US" sz="1100" dirty="0"/>
              <a:t> 건 </a:t>
            </a:r>
            <a:r>
              <a:rPr lang="ko-KR" altLang="en-US" sz="1100" dirty="0" smtClean="0"/>
              <a:t>조회 </a:t>
            </a:r>
            <a:r>
              <a:rPr lang="ko-KR" altLang="en-US" sz="1100" dirty="0"/>
              <a:t>대상</a:t>
            </a:r>
            <a:r>
              <a:rPr lang="en-US" altLang="ko-KR" sz="1100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89521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영업계획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895215" y="1828800"/>
            <a:ext cx="2008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월별 </a:t>
            </a:r>
            <a:r>
              <a:rPr lang="ko-KR" altLang="en-US" sz="1100" dirty="0"/>
              <a:t>영업 계획 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/>
              <a:t>사원</a:t>
            </a:r>
            <a:r>
              <a:rPr lang="en-US" altLang="ko-KR" sz="1100" dirty="0"/>
              <a:t>/</a:t>
            </a:r>
            <a:r>
              <a:rPr lang="ko-KR" altLang="en-US" sz="1100" dirty="0"/>
              <a:t>제품별 목표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895215" y="237219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견적서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895215" y="2750820"/>
            <a:ext cx="1782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견적서 작성 이력 조회 및 작성</a:t>
            </a:r>
            <a:endParaRPr lang="en-US" altLang="ko-KR" sz="1100" dirty="0" smtClean="0"/>
          </a:p>
          <a:p>
            <a:r>
              <a:rPr lang="ko-KR" altLang="en-US" sz="1100" dirty="0" smtClean="0"/>
              <a:t>견적서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발송</a:t>
            </a:r>
            <a:endParaRPr lang="en-US" altLang="ko-KR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895215" y="349697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수주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0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47" idx="1"/>
            <a:endCxn id="49" idx="1"/>
          </p:cNvCxnSpPr>
          <p:nvPr/>
        </p:nvCxnSpPr>
        <p:spPr>
          <a:xfrm rot="10800000" flipV="1">
            <a:off x="895215" y="2525601"/>
            <a:ext cx="12700" cy="11247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895215" y="3886200"/>
            <a:ext cx="1782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견적서 작성 건 베이스  수주 정보 관리</a:t>
            </a:r>
            <a:endParaRPr lang="en-US" altLang="ko-KR" sz="1100" dirty="0" smtClean="0"/>
          </a:p>
          <a:p>
            <a:r>
              <a:rPr lang="ko-KR" altLang="en-US" sz="1100" dirty="0" smtClean="0"/>
              <a:t>미수금 정보 생성</a:t>
            </a:r>
            <a:endParaRPr lang="en-US" altLang="ko-KR" sz="1100" dirty="0"/>
          </a:p>
        </p:txBody>
      </p:sp>
      <p:cxnSp>
        <p:nvCxnSpPr>
          <p:cNvPr id="54" name="연결선: 꺾임 58">
            <a:extLst>
              <a:ext uri="{FF2B5EF4-FFF2-40B4-BE49-F238E27FC236}">
                <a16:creationId xmlns="" xmlns:a16="http://schemas.microsoft.com/office/drawing/2014/main" id="{D7B30065-1938-4251-958B-A53421A3F161}"/>
              </a:ext>
            </a:extLst>
          </p:cNvPr>
          <p:cNvCxnSpPr>
            <a:cxnSpLocks/>
            <a:stCxn id="49" idx="3"/>
            <a:endCxn id="25" idx="1"/>
          </p:cNvCxnSpPr>
          <p:nvPr/>
        </p:nvCxnSpPr>
        <p:spPr>
          <a:xfrm flipV="1">
            <a:off x="2677837" y="1656921"/>
            <a:ext cx="1044398" cy="1993458"/>
          </a:xfrm>
          <a:prstGeom prst="bentConnector3">
            <a:avLst>
              <a:gd name="adj1" fmla="val 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204863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25974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316068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회사 행사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40534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거래처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9240986" y="455634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거래처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사원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 기본 정보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부서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내부 부서 정보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(SCM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공통 관리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</a:t>
            </a:r>
            <a:r>
              <a:rPr lang="ko-KR" altLang="en-US" sz="1000" dirty="0" smtClean="0">
                <a:solidFill>
                  <a:prstClr val="black"/>
                </a:solidFill>
              </a:rPr>
              <a:t>정보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(SCM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연동시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제폼</a:t>
            </a:r>
            <a:r>
              <a:rPr lang="ko-KR" altLang="en-US" sz="1000" dirty="0" smtClean="0">
                <a:solidFill>
                  <a:prstClr val="black"/>
                </a:solidFill>
              </a:rPr>
              <a:t> 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계정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내부에서 사용하는 회계 계정 </a:t>
            </a:r>
            <a:r>
              <a:rPr lang="ko-KR" altLang="en-US" sz="1000" dirty="0">
                <a:solidFill>
                  <a:prstClr val="black"/>
                </a:solidFill>
              </a:rPr>
              <a:t>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ERP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연봉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기준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인센티브 지급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근태 정보 관리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(</a:t>
            </a:r>
            <a:r>
              <a:rPr lang="ko-KR" altLang="en-US" sz="1000" dirty="0" smtClean="0">
                <a:solidFill>
                  <a:prstClr val="black"/>
                </a:solidFill>
              </a:rPr>
              <a:t>월차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년차</a:t>
            </a:r>
            <a:r>
              <a:rPr lang="ko-KR" altLang="en-US" sz="1000" dirty="0" smtClean="0">
                <a:solidFill>
                  <a:prstClr val="black"/>
                </a:solidFill>
              </a:rPr>
              <a:t> 사용 내역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지출내역서 관리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지출내역서 신청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지급 </a:t>
            </a:r>
            <a:r>
              <a:rPr lang="ko-KR" altLang="en-US" sz="1200" dirty="0">
                <a:solidFill>
                  <a:prstClr val="black"/>
                </a:solidFill>
              </a:rPr>
              <a:t>내역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미수금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746813" y="4349405"/>
            <a:ext cx="2681069" cy="1693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영업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영업 계획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 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견적서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수주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총무 </a:t>
            </a:r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</a:t>
            </a:r>
            <a:r>
              <a:rPr lang="en-US" altLang="ko-KR" sz="1200" dirty="0"/>
              <a:t>-</a:t>
            </a:r>
            <a:r>
              <a:rPr lang="en-US" altLang="ko-KR" dirty="0"/>
              <a:t> </a:t>
            </a:r>
            <a:r>
              <a:rPr lang="ko-KR" altLang="en-US" sz="1200" dirty="0" smtClean="0"/>
              <a:t>영업 계획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견적서 발행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수주 관리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미수금 조회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입금 확인 등록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영업계획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실적 조회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근태 신청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월차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년차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지출 결의서 신청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급여 명세서 조회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관리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미수금 내역 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입금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미수금 내역 메일 전송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사원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퇴사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지출 결의서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승인 정보 포함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인센티브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지급 정보 포함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근태 신청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승인 조회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전표 조회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미수금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-  </a:t>
            </a:r>
            <a:r>
              <a:rPr lang="ko-KR" altLang="en-US" sz="1200" dirty="0" smtClean="0"/>
              <a:t>직원 급여 정보 조회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기간별 손익 조회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영업 계획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실적 조회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직원별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부서별 월별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년별</a:t>
            </a:r>
            <a:r>
              <a:rPr lang="ko-KR" altLang="en-US" sz="1200" dirty="0" smtClean="0">
                <a:solidFill>
                  <a:prstClr val="black"/>
                </a:solidFill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</a:rPr>
              <a:t>달성율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근태 관리 및 승인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지출 결의서 조회 및 승인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</a:t>
            </a:r>
            <a:r>
              <a:rPr lang="ko-KR" altLang="en-US" sz="1200" dirty="0" smtClean="0"/>
              <a:t>인센티브 지급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인센티브 지급 금액 및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대상자 등록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공통 코드 관리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-  </a:t>
            </a:r>
            <a:r>
              <a:rPr lang="ko-KR" altLang="en-US" sz="1200" dirty="0" smtClean="0"/>
              <a:t>부서 정보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공지사항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 </a:t>
            </a:r>
            <a:r>
              <a:rPr lang="ko-KR" altLang="en-US" sz="1200" dirty="0" smtClean="0"/>
              <a:t>회사 행사 관리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거래처 관리</a:t>
            </a:r>
            <a:r>
              <a:rPr lang="en-US" altLang="ko-KR" sz="1200" dirty="0" smtClean="0"/>
              <a:t>(SCM</a:t>
            </a:r>
            <a:r>
              <a:rPr lang="ko-KR" altLang="en-US" sz="1200" dirty="0" smtClean="0"/>
              <a:t>연동 고려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smtClean="0"/>
              <a:t>   - </a:t>
            </a:r>
            <a:r>
              <a:rPr lang="ko-KR" altLang="en-US" sz="1200" smtClean="0"/>
              <a:t>회계 </a:t>
            </a:r>
            <a:r>
              <a:rPr lang="ko-KR" altLang="en-US" sz="1200" dirty="0"/>
              <a:t>계정과목 관리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계정과목 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매출 현황</a:t>
            </a:r>
            <a:r>
              <a:rPr lang="en-US" altLang="ko-KR" sz="1200" dirty="0" smtClean="0"/>
              <a:t>(SCM </a:t>
            </a:r>
            <a:r>
              <a:rPr lang="ko-KR" altLang="en-US" sz="1200" dirty="0" smtClean="0"/>
              <a:t>매출 포함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일별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월별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</a:rPr>
              <a:t>년별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 smtClean="0"/>
              <a:t>회계 전표 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490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총무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영업 </a:t>
            </a:r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3626461" y="14331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직원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2780147" y="1586507"/>
            <a:ext cx="846314" cy="9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5" y="1442189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426065" y="188337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근태 신청 조회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승인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5" y="18833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근태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월차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년차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신청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67" idx="1"/>
            <a:endCxn id="87" idx="3"/>
          </p:cNvCxnSpPr>
          <p:nvPr/>
        </p:nvCxnSpPr>
        <p:spPr>
          <a:xfrm flipH="1">
            <a:off x="2780147" y="2036780"/>
            <a:ext cx="3645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3626461" y="210560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근태 신청 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5" y="26225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결의서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3626461" y="293093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지출결의</a:t>
            </a:r>
            <a:r>
              <a:rPr lang="ko-KR" altLang="en-US" sz="1200" dirty="0">
                <a:solidFill>
                  <a:prstClr val="black"/>
                </a:solidFill>
              </a:rPr>
              <a:t>서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신청 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426064" y="2610520"/>
            <a:ext cx="2062615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지출결의</a:t>
            </a:r>
            <a:r>
              <a:rPr lang="ko-KR" altLang="en-US" sz="1200" dirty="0">
                <a:solidFill>
                  <a:prstClr val="black"/>
                </a:solidFill>
              </a:rPr>
              <a:t>서</a:t>
            </a:r>
            <a:r>
              <a:rPr lang="ko-KR" altLang="en-US" sz="1200" dirty="0" smtClean="0">
                <a:solidFill>
                  <a:prstClr val="black"/>
                </a:solidFill>
              </a:rPr>
              <a:t> 신청 조회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승인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01" idx="1"/>
            <a:endCxn id="97" idx="3"/>
          </p:cNvCxnSpPr>
          <p:nvPr/>
        </p:nvCxnSpPr>
        <p:spPr>
          <a:xfrm flipH="1">
            <a:off x="2780147" y="2763927"/>
            <a:ext cx="3645917" cy="11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5" y="349697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 명세서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5" y="390845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200" dirty="0" smtClean="0">
                <a:solidFill>
                  <a:prstClr val="black"/>
                </a:solidFill>
              </a:rPr>
              <a:t>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240986" y="14331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계획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240986" y="212340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견적서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10132297" y="1739914"/>
            <a:ext cx="0" cy="38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240986" y="272526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수주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09" idx="2"/>
            <a:endCxn id="114" idx="0"/>
          </p:cNvCxnSpPr>
          <p:nvPr/>
        </p:nvCxnSpPr>
        <p:spPr>
          <a:xfrm>
            <a:off x="10132297" y="2430214"/>
            <a:ext cx="0" cy="295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240986" y="340015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미수금 조회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3626461" y="347267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미수금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18" idx="1"/>
            <a:endCxn id="121" idx="3"/>
          </p:cNvCxnSpPr>
          <p:nvPr/>
        </p:nvCxnSpPr>
        <p:spPr>
          <a:xfrm flipH="1">
            <a:off x="5409083" y="3553564"/>
            <a:ext cx="3831903" cy="7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20840" y="32683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입금 처리</a:t>
            </a:r>
            <a:endParaRPr lang="ko-KR" altLang="en-US" sz="1200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3626461" y="401056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미수금 메일 전송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>
            <a:off x="4517772" y="3779488"/>
            <a:ext cx="0" cy="23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426064" y="3803786"/>
            <a:ext cx="188911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인센티브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76786" y="414924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지급 대상 직원 및 금액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3626460" y="4571792"/>
            <a:ext cx="178262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인센티브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32" idx="1"/>
            <a:endCxn id="136" idx="3"/>
          </p:cNvCxnSpPr>
          <p:nvPr/>
        </p:nvCxnSpPr>
        <p:spPr>
          <a:xfrm flipH="1">
            <a:off x="5409083" y="3957193"/>
            <a:ext cx="1016981" cy="768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240986" y="390845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실적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3626461" y="5004139"/>
            <a:ext cx="178262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회계 계정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3626461" y="53971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매출 현황 관리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손익통계  </a:t>
            </a:r>
            <a:r>
              <a:rPr lang="en-US" altLang="ko-KR" sz="1200" dirty="0" smtClean="0">
                <a:solidFill>
                  <a:prstClr val="black"/>
                </a:solidFill>
              </a:rPr>
              <a:t>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3626461" y="59305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회계 전표 관리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01556" y="174900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퇴사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승진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6433723" y="468529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 계획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A55DAC11-A0CD-4308-BAC2-4F166B23CE2D}"/>
              </a:ext>
            </a:extLst>
          </p:cNvPr>
          <p:cNvCxnSpPr>
            <a:cxnSpLocks/>
            <a:stCxn id="108" idx="1"/>
            <a:endCxn id="147" idx="3"/>
          </p:cNvCxnSpPr>
          <p:nvPr/>
        </p:nvCxnSpPr>
        <p:spPr>
          <a:xfrm flipH="1">
            <a:off x="8216345" y="1586507"/>
            <a:ext cx="1024641" cy="3252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426064" y="539716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매출 현황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손익통계  </a:t>
            </a:r>
            <a:r>
              <a:rPr lang="en-US" altLang="ko-KR" sz="1200" dirty="0" smtClean="0">
                <a:solidFill>
                  <a:prstClr val="black"/>
                </a:solidFill>
              </a:rPr>
              <a:t>SCM </a:t>
            </a:r>
            <a:r>
              <a:rPr lang="ko-KR" altLang="en-US" sz="1200" dirty="0" smtClean="0">
                <a:solidFill>
                  <a:prstClr val="black"/>
                </a:solidFill>
              </a:rPr>
              <a:t>포함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426064" y="5907706"/>
            <a:ext cx="1782623" cy="447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착고별</a:t>
            </a:r>
            <a:r>
              <a:rPr lang="ko-KR" altLang="en-US" sz="1200" dirty="0" smtClean="0">
                <a:solidFill>
                  <a:prstClr val="black"/>
                </a:solidFill>
              </a:rPr>
              <a:t> 재고 현황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(SCM)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3556" y="4571792"/>
            <a:ext cx="230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회계 총무 담당자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미수금 관리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거래처 </a:t>
            </a:r>
            <a:r>
              <a:rPr lang="ko-KR" altLang="en-US" sz="1200" dirty="0">
                <a:solidFill>
                  <a:srgbClr val="FF0000"/>
                </a:solidFill>
              </a:rPr>
              <a:t>미수금 청구서 </a:t>
            </a:r>
            <a:r>
              <a:rPr lang="ko-KR" altLang="en-US" sz="1200" dirty="0" err="1">
                <a:solidFill>
                  <a:srgbClr val="FF0000"/>
                </a:solidFill>
              </a:rPr>
              <a:t>이메일</a:t>
            </a:r>
            <a:r>
              <a:rPr lang="ko-KR" altLang="en-US" sz="1200" dirty="0">
                <a:solidFill>
                  <a:srgbClr val="FF0000"/>
                </a:solidFill>
              </a:rPr>
              <a:t> 발송 </a:t>
            </a:r>
            <a:r>
              <a:rPr lang="en-US" altLang="ko-KR" sz="1200" dirty="0">
                <a:solidFill>
                  <a:srgbClr val="FF0000"/>
                </a:solidFill>
              </a:rPr>
              <a:t>/ </a:t>
            </a:r>
            <a:r>
              <a:rPr lang="ko-KR" altLang="en-US" sz="1200" dirty="0">
                <a:solidFill>
                  <a:srgbClr val="FF0000"/>
                </a:solidFill>
              </a:rPr>
              <a:t>입금</a:t>
            </a:r>
            <a:r>
              <a:rPr lang="en-US" altLang="ko-KR" sz="1200" dirty="0">
                <a:solidFill>
                  <a:srgbClr val="FF0000"/>
                </a:solidFill>
              </a:rPr>
              <a:t> (SCM </a:t>
            </a:r>
            <a:r>
              <a:rPr lang="ko-KR" altLang="en-US" sz="1200" dirty="0">
                <a:solidFill>
                  <a:srgbClr val="FF0000"/>
                </a:solidFill>
              </a:rPr>
              <a:t>수주 제외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처리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수주 정보</a:t>
            </a:r>
            <a:r>
              <a:rPr lang="en-US" altLang="ko-KR" sz="1200" dirty="0">
                <a:solidFill>
                  <a:srgbClr val="FF0000"/>
                </a:solidFill>
              </a:rPr>
              <a:t>, SCM </a:t>
            </a:r>
            <a:r>
              <a:rPr lang="ko-KR" altLang="en-US" sz="1200" dirty="0">
                <a:solidFill>
                  <a:srgbClr val="FF0000"/>
                </a:solidFill>
              </a:rPr>
              <a:t>수주 정보에서 </a:t>
            </a:r>
            <a:r>
              <a:rPr lang="ko-KR" altLang="en-US" sz="1200" dirty="0" err="1">
                <a:solidFill>
                  <a:srgbClr val="FF0000"/>
                </a:solidFill>
              </a:rPr>
              <a:t>미입금</a:t>
            </a:r>
            <a:r>
              <a:rPr lang="ko-KR" altLang="en-US" sz="1200" dirty="0">
                <a:solidFill>
                  <a:srgbClr val="FF0000"/>
                </a:solidFill>
              </a:rPr>
              <a:t> 건 조회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39" y="2490046"/>
            <a:ext cx="5784533" cy="33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413029"/>
            <a:ext cx="5614988" cy="280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860" y="18592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견적서 입력 폼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03860" y="2819400"/>
            <a:ext cx="2735104" cy="7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403860" y="3070860"/>
            <a:ext cx="2735104" cy="7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1470" y="3886200"/>
            <a:ext cx="30822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192530" y="5554980"/>
            <a:ext cx="30822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2440" y="5370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제외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035039" y="18592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견적서 출력 폼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7185" y="1111151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별첨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견적서 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508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1389</Words>
  <Application>Microsoft Office PowerPoint</Application>
  <PresentationFormat>사용자 지정</PresentationFormat>
  <Paragraphs>430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happy</cp:lastModifiedBy>
  <cp:revision>442</cp:revision>
  <dcterms:created xsi:type="dcterms:W3CDTF">2020-06-19T01:04:51Z</dcterms:created>
  <dcterms:modified xsi:type="dcterms:W3CDTF">2021-04-19T06:38:00Z</dcterms:modified>
</cp:coreProperties>
</file>