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ppy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40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70EB2-6DD3-45D9-8BF7-020A222E929D}" type="datetimeFigureOut">
              <a:rPr lang="ko-KR" altLang="en-US" smtClean="0"/>
              <a:t>2021. 4. 20.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192E8-22A7-4FC4-81B0-EF683C54E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3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8A901AB2-24B5-48FB-889F-4FC72CC0BC1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DE944B71-8B00-4E4D-850B-42B1CE9ACB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DEDFD2EF-BD45-4DE2-9745-316E79F6E76B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8" name="Text Box 1">
            <a:extLst>
              <a:ext uri="{FF2B5EF4-FFF2-40B4-BE49-F238E27FC236}">
                <a16:creationId xmlns:a16="http://schemas.microsoft.com/office/drawing/2014/main" id="{2FEAE079-387D-4179-B08C-81F789996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578941-4444-4AD5-AE4A-54AB909EC318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B89BD24-96F5-4581-B8C9-1E0A7CFAD1D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487562C1-CEBE-4454-ACAF-A22288900B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2022B-0D07-4699-8E75-10FABF0E1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E05910-A8E3-4929-8BCF-71E5B538C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5D6F5-6809-479C-8ED3-EAC7FEE8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2021. 4. 20.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725DA-EB38-4EBA-9A34-21042685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596F4-DC0F-44E4-A181-7064AE2F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3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AD54A-6FB8-4066-9906-17EE1814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325C8-0C8C-43CD-A597-8B961A1C7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911D6-E0F5-4EF9-9C5E-DB590228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2021. 4. 20.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CDCC4-1EB4-4402-9880-BA40CC2F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661BD-99F4-4FE0-8EF8-4874F851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FDB522-FE02-420B-B301-1343F8B1A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9B5D60-F3E5-4296-A784-9AD61C1D5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F6D12-B135-45E7-83FA-7F7E8AA5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2021. 4. 20.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FD0E0-E4A3-4C9D-B17A-C817349D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BDE7A-907A-4671-BE3F-9FCDBF9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8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D7042-6E95-40F1-9658-78F6E03E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328F6-E78F-46BE-AB6D-56000D4E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44588-0CF9-4C01-9A9A-F4841306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2021. 4. 20.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21CA5-1B97-4A81-8D67-FB414A55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3A5D3-01A3-476B-AE74-4BF78083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2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4180F-40E5-4531-9E36-D8B98701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806434-C60B-4723-8E0F-79E81D8E1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9EBEB-75C8-46AA-A0D3-FF25A382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2021. 4. 20.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834AE-10E5-46CB-9817-5C7BA227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C8034-C4D5-4C5E-B671-8C63C971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2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5845E-847A-444C-9F57-72C109C4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57C46-D55B-4A83-83AD-9525DD333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3AB119-6536-4835-9085-3543A216E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CCEBC9-2A6E-4DBA-837C-90ECDE3E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2021. 4. 20.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C5DA2-CF8D-4167-8472-DCFEBA93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5D027B-14D6-4B54-9C54-26F0843C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0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A4867-AB5C-4881-8167-8A5ED9AA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EF1BC-85AE-4CD5-A79E-902629FE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7FA023-BCA5-4957-9633-941B66C2A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1559B7-E404-421B-A424-983060053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D9AB46-7919-4561-9730-433CCDF9D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AF7344-3C31-4CA9-9E78-B825D30A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2021. 4. 20.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24B42B-883A-4F7B-AD30-4ED8614D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B82B53-D768-4555-B180-8AF045B5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6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7EA04-DF73-45E6-991D-A3933367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3AD9CB-A333-4F69-AED6-24721159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2021. 4. 20.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3565EE-A5D6-4E85-B9F1-B1D76E9D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AF4991-53D6-4B89-9B9A-728DAF7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3D02F2-3537-45A9-A0F6-75620D51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2021. 4. 20.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102B9B-62C1-4E87-9F61-7318FF14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91ECD-5546-4E52-BD3C-E6264359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DB35B03-3A85-437C-B94D-8361369776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2"/>
            <a:ext cx="12192000" cy="614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7F7F7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4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77281-8395-43BC-943A-8F22BEB9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E8FEC-E242-4220-95E1-B00F1ACEB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DEF861-9955-481F-B596-D273F706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61C6C-CF45-46A0-BEE7-B215CADA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2021. 4. 20.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153BE-97DB-44E6-9691-A27143E2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205F23-5E6D-412A-84BE-F1F34EF5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7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9FD76-FECC-4380-AB3B-7A9A1646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FC1348-1AF7-4DAA-91E6-6756BD753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F2309-C62C-4D2E-B096-847591C54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4356A-F649-4168-929A-643F50F2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2021. 4. 20.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068C9-4751-4547-AD31-12F9528B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84084-391A-41EE-9F28-826919E2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46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44FEF5-83EF-4CE1-931E-B37E78D6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74714-CDC7-415E-82E7-BF7C0E88E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FA5C4-41FF-499F-9E1E-5E3DA3F39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5D96D-BE9A-447D-9F85-A1EE5A44BF90}" type="datetimeFigureOut">
              <a:rPr lang="ko-KR" altLang="en-US" smtClean="0"/>
              <a:t>2021. 4. 20.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549B3-0F9F-454D-81ED-D6BF54AB3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0DA7A-1D63-4541-88D3-6B10E31C4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er.kr/renewal/product/scm.asp" TargetMode="External"/><Relationship Id="rId2" Type="http://schemas.openxmlformats.org/officeDocument/2006/relationships/hyperlink" Target="http://www.marisoft.co.kr/solution/sub_02.ph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haesol.net/haesol/kr/sol_mes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808368A7-FE25-4D01-AA5C-9F744EB1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519" y="1785939"/>
            <a:ext cx="6508750" cy="15001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SCM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 시스템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(</a:t>
            </a:r>
            <a:r>
              <a:rPr lang="ko-KR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공급망 관리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)</a:t>
            </a:r>
            <a:b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</a:br>
            <a:r>
              <a:rPr lang="ko-KR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기획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서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240707B-4C85-47CB-B5E6-E67A23455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89" y="3643313"/>
            <a:ext cx="189056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altLang="ko-KR" sz="1800">
              <a:solidFill>
                <a:srgbClr val="000000"/>
              </a:solidFill>
              <a:latin typeface="휴먼옛체" panose="02030504000101010101" pitchFamily="18" charset="-127"/>
              <a:cs typeface="휴먼옛체" panose="02030504000101010101" pitchFamily="18" charset="-127"/>
            </a:endParaRPr>
          </a:p>
          <a:p>
            <a:pPr algn="ctr" eaLnBrk="1" hangingPunct="1">
              <a:buClrTx/>
              <a:buFontTx/>
              <a:buNone/>
            </a:pPr>
            <a:r>
              <a:rPr lang="ko-KR" altLang="ko-KR" sz="1800">
                <a:solidFill>
                  <a:srgbClr val="000000"/>
                </a:solidFill>
                <a:latin typeface="휴먼옛체" panose="02030504000101010101" pitchFamily="18" charset="-127"/>
                <a:cs typeface="휴먼옛체" panose="02030504000101010101" pitchFamily="18" charset="-127"/>
              </a:rPr>
              <a:t>채용예정자 교육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C8D84B-61BA-4695-8A45-1A2ACE15A098}"/>
              </a:ext>
            </a:extLst>
          </p:cNvPr>
          <p:cNvSpPr txBox="1"/>
          <p:nvPr/>
        </p:nvSpPr>
        <p:spPr>
          <a:xfrm>
            <a:off x="356794" y="1400287"/>
            <a:ext cx="573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취급품목 </a:t>
            </a:r>
            <a:r>
              <a:rPr lang="en-US" altLang="ko-KR" dirty="0"/>
              <a:t>(</a:t>
            </a:r>
            <a:r>
              <a:rPr lang="ko-KR" altLang="en-US" dirty="0"/>
              <a:t>품목명</a:t>
            </a:r>
            <a:r>
              <a:rPr lang="en-US" altLang="ko-KR" dirty="0"/>
              <a:t>, </a:t>
            </a:r>
            <a:r>
              <a:rPr lang="ko-KR" altLang="en-US" dirty="0"/>
              <a:t>납품회사명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서버</a:t>
            </a:r>
            <a:r>
              <a:rPr lang="en-US" altLang="ko-KR" dirty="0"/>
              <a:t>(HP, IBM)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UPS(</a:t>
            </a:r>
            <a:r>
              <a:rPr lang="ko-KR" altLang="en-US" dirty="0" err="1"/>
              <a:t>삼정테크</a:t>
            </a:r>
            <a:r>
              <a:rPr lang="en-US" altLang="ko-KR" dirty="0"/>
              <a:t>, </a:t>
            </a:r>
            <a:r>
              <a:rPr lang="ko-KR" altLang="en-US" dirty="0" err="1"/>
              <a:t>삼품전원테크</a:t>
            </a:r>
            <a:r>
              <a:rPr lang="en-US" altLang="ko-KR" dirty="0"/>
              <a:t>) </a:t>
            </a:r>
          </a:p>
          <a:p>
            <a:r>
              <a:rPr lang="en-US" altLang="ko-KR"/>
              <a:t>  Router</a:t>
            </a:r>
            <a:r>
              <a:rPr lang="en-US" altLang="ko-KR" dirty="0"/>
              <a:t>(</a:t>
            </a:r>
            <a:r>
              <a:rPr lang="ko-KR" altLang="en-US" dirty="0"/>
              <a:t>부림</a:t>
            </a:r>
            <a:r>
              <a:rPr lang="en-US" altLang="ko-KR" dirty="0"/>
              <a:t>, </a:t>
            </a:r>
            <a:r>
              <a:rPr lang="ko-KR" altLang="en-US" dirty="0" err="1"/>
              <a:t>컴스마트</a:t>
            </a:r>
            <a:r>
              <a:rPr lang="en-US" altLang="ko-KR" dirty="0"/>
              <a:t>) 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DA650-52ED-4700-8C11-B7A94EA75BE6}"/>
              </a:ext>
            </a:extLst>
          </p:cNvPr>
          <p:cNvSpPr txBox="1"/>
          <p:nvPr/>
        </p:nvSpPr>
        <p:spPr>
          <a:xfrm>
            <a:off x="7349264" y="1400287"/>
            <a:ext cx="2633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시스템 접근 구분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고객</a:t>
            </a:r>
            <a:endParaRPr lang="en-US" altLang="ko-KR" dirty="0"/>
          </a:p>
          <a:p>
            <a:r>
              <a:rPr lang="en-US" altLang="ko-KR" dirty="0"/>
              <a:t>  - SCM </a:t>
            </a:r>
            <a:r>
              <a:rPr lang="ko-KR" altLang="en-US" dirty="0"/>
              <a:t>관리자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구매 담당자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배송 관리자 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회사 임원</a:t>
            </a:r>
            <a:r>
              <a:rPr lang="en-US" altLang="ko-KR" dirty="0"/>
              <a:t>(ERP)</a:t>
            </a:r>
            <a:r>
              <a:rPr lang="ko-KR" altLang="en-US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664AD-CE3D-4583-9579-BE9C83666F7E}"/>
              </a:ext>
            </a:extLst>
          </p:cNvPr>
          <p:cNvSpPr txBox="1"/>
          <p:nvPr/>
        </p:nvSpPr>
        <p:spPr>
          <a:xfrm>
            <a:off x="356794" y="4842734"/>
            <a:ext cx="573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SCM</a:t>
            </a:r>
            <a:r>
              <a:rPr lang="ko-KR" altLang="en-US" dirty="0"/>
              <a:t> 참고 자료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>
                <a:hlinkClick r:id="rId2"/>
              </a:rPr>
              <a:t>http://www.marisoft.co.kr/solution/sub_02.php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en-US" altLang="ko-KR" dirty="0">
                <a:hlinkClick r:id="rId3"/>
              </a:rPr>
              <a:t>http://www.eber.kr/renewal/product/scm.asp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>
                <a:hlinkClick r:id="rId4"/>
              </a:rPr>
              <a:t>http://www.haesol.net/haesol/kr/sol_mes.asp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22D32-9FCD-4974-9747-5E22703257D7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IT </a:t>
            </a:r>
            <a:r>
              <a:rPr lang="ko-KR" altLang="en-US" sz="2000" dirty="0"/>
              <a:t>장비</a:t>
            </a:r>
            <a:r>
              <a:rPr lang="en-US" altLang="ko-KR" sz="2000" dirty="0"/>
              <a:t>(</a:t>
            </a:r>
            <a:r>
              <a:rPr lang="ko-KR" altLang="en-US" sz="2000" dirty="0"/>
              <a:t>서버</a:t>
            </a:r>
            <a:r>
              <a:rPr lang="en-US" altLang="ko-KR" sz="2000" dirty="0"/>
              <a:t>) </a:t>
            </a:r>
            <a:r>
              <a:rPr lang="ko-KR" altLang="en-US" sz="2000" dirty="0"/>
              <a:t>회사 </a:t>
            </a:r>
            <a:r>
              <a:rPr lang="en-US" altLang="ko-KR" sz="2000" dirty="0"/>
              <a:t>SCM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272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24328D-5CB3-4419-834F-FF078AD4484C}"/>
              </a:ext>
            </a:extLst>
          </p:cNvPr>
          <p:cNvSpPr/>
          <p:nvPr/>
        </p:nvSpPr>
        <p:spPr>
          <a:xfrm>
            <a:off x="746814" y="937685"/>
            <a:ext cx="2681069" cy="284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기업 고객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제품 발주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제품번호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제품명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발주 수량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납품 일자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</a:rPr>
              <a:t>반품 시 입금 받을 계좌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     </a:t>
            </a:r>
            <a:r>
              <a:rPr lang="ko-KR" altLang="en-US" sz="1000" b="1" dirty="0">
                <a:solidFill>
                  <a:srgbClr val="FF0000"/>
                </a:solidFill>
              </a:rPr>
              <a:t>발주 제품 별로 납기 일자 별도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0"/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>
                <a:solidFill>
                  <a:prstClr val="black"/>
                </a:solidFill>
              </a:rPr>
              <a:t>- </a:t>
            </a:r>
            <a:r>
              <a:rPr lang="ko-KR" altLang="en-US" sz="1000" dirty="0">
                <a:solidFill>
                  <a:prstClr val="black"/>
                </a:solidFill>
              </a:rPr>
              <a:t>거래명세서 메일 수신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(</a:t>
            </a:r>
            <a:r>
              <a:rPr lang="ko-KR" altLang="en-US" sz="1000" dirty="0">
                <a:solidFill>
                  <a:prstClr val="black"/>
                </a:solidFill>
              </a:rPr>
              <a:t>제품명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납기 일자  발주금액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입금계좌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대금 지급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납품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ko-KR" altLang="en-US" sz="1000" dirty="0">
                <a:solidFill>
                  <a:prstClr val="black"/>
                </a:solidFill>
              </a:rPr>
              <a:t>제품별로 납품일자에 입금 처리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반품 처리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제품별 반품 처리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담당자별 업무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20BC99-4981-4C3B-AF8B-CC0E2D7F9FBF}"/>
              </a:ext>
            </a:extLst>
          </p:cNvPr>
          <p:cNvSpPr/>
          <p:nvPr/>
        </p:nvSpPr>
        <p:spPr>
          <a:xfrm>
            <a:off x="4056143" y="937685"/>
            <a:ext cx="3896358" cy="5555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제품 수주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고객 발주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반품 내역 조회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>
                <a:solidFill>
                  <a:prstClr val="black"/>
                </a:solidFill>
              </a:rPr>
              <a:t>- </a:t>
            </a:r>
            <a:r>
              <a:rPr lang="ko-KR" altLang="en-US" sz="1000" dirty="0">
                <a:solidFill>
                  <a:prstClr val="black"/>
                </a:solidFill>
              </a:rPr>
              <a:t>거래명세서 메일 발송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(</a:t>
            </a:r>
            <a:r>
              <a:rPr lang="ko-KR" altLang="en-US" sz="1000" dirty="0">
                <a:solidFill>
                  <a:prstClr val="black"/>
                </a:solidFill>
              </a:rPr>
              <a:t>제품명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납기 일자  발주금액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입금계좌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재고 확인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제품별 창고 재고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배송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입금 확인 후 배송 지시서 작성 </a:t>
            </a:r>
            <a:r>
              <a:rPr lang="en-US" altLang="ko-KR" sz="1000" dirty="0">
                <a:solidFill>
                  <a:prstClr val="black"/>
                </a:solidFill>
              </a:rPr>
              <a:t>(to.</a:t>
            </a:r>
            <a:r>
              <a:rPr lang="ko-KR" altLang="en-US" sz="1000" dirty="0">
                <a:solidFill>
                  <a:prstClr val="black"/>
                </a:solidFill>
              </a:rPr>
              <a:t>배송 직원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반품 배송 지시서 작성 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창고 제품 건수 조정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r>
              <a:rPr lang="ko-KR" altLang="en-US" sz="1000" dirty="0">
                <a:solidFill>
                  <a:prstClr val="black"/>
                </a:solidFill>
              </a:rPr>
              <a:t> 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4. </a:t>
            </a:r>
            <a:r>
              <a:rPr lang="ko-KR" altLang="en-US" dirty="0">
                <a:solidFill>
                  <a:prstClr val="black"/>
                </a:solidFill>
              </a:rPr>
              <a:t>발주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 발주 지시서 작성 </a:t>
            </a:r>
            <a:r>
              <a:rPr lang="en-US" altLang="ko-KR" sz="1000" dirty="0">
                <a:solidFill>
                  <a:prstClr val="black"/>
                </a:solidFill>
              </a:rPr>
              <a:t>(to.</a:t>
            </a:r>
            <a:r>
              <a:rPr lang="ko-KR" altLang="en-US" sz="1000" dirty="0">
                <a:solidFill>
                  <a:prstClr val="black"/>
                </a:solidFill>
              </a:rPr>
              <a:t>납품 담당 직원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  (</a:t>
            </a:r>
            <a:r>
              <a:rPr lang="ko-KR" altLang="en-US" sz="1000" dirty="0">
                <a:solidFill>
                  <a:prstClr val="black"/>
                </a:solidFill>
              </a:rPr>
              <a:t>재고 확인 후 재고 부족 시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5. </a:t>
            </a:r>
            <a:r>
              <a:rPr lang="ko-KR" altLang="en-US" dirty="0">
                <a:solidFill>
                  <a:prstClr val="black"/>
                </a:solidFill>
              </a:rPr>
              <a:t>자금 처리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 수주 건 입금 확인 </a:t>
            </a:r>
            <a:r>
              <a:rPr lang="en-US" altLang="ko-KR" sz="1000" dirty="0">
                <a:solidFill>
                  <a:prstClr val="black"/>
                </a:solidFill>
              </a:rPr>
              <a:t>(with </a:t>
            </a:r>
            <a:r>
              <a:rPr lang="ko-KR" altLang="en-US" sz="1000" dirty="0">
                <a:solidFill>
                  <a:prstClr val="black"/>
                </a:solidFill>
              </a:rPr>
              <a:t>기업고객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 반품 건 환불 금액 입금 </a:t>
            </a:r>
            <a:r>
              <a:rPr lang="en-US" altLang="ko-KR" sz="1000" dirty="0">
                <a:solidFill>
                  <a:prstClr val="black"/>
                </a:solidFill>
              </a:rPr>
              <a:t>(with </a:t>
            </a:r>
            <a:r>
              <a:rPr lang="ko-KR" altLang="en-US" sz="1000" dirty="0">
                <a:solidFill>
                  <a:prstClr val="black"/>
                </a:solidFill>
              </a:rPr>
              <a:t>기업고객</a:t>
            </a:r>
            <a:r>
              <a:rPr lang="en-US" altLang="ko-KR" sz="1000" dirty="0">
                <a:solidFill>
                  <a:prstClr val="black"/>
                </a:solidFill>
              </a:rPr>
              <a:t>)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</a:t>
            </a:r>
            <a:r>
              <a:rPr lang="ko-KR" altLang="en-US" sz="1000" dirty="0">
                <a:solidFill>
                  <a:prstClr val="black"/>
                </a:solidFill>
              </a:rPr>
              <a:t>  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6. </a:t>
            </a:r>
            <a:r>
              <a:rPr lang="ko-KR" altLang="en-US" dirty="0">
                <a:solidFill>
                  <a:prstClr val="black"/>
                </a:solidFill>
              </a:rPr>
              <a:t>현황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창고 입출고 현황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이력 조화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자금 입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출금 내역 조회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</a:t>
            </a:r>
          </a:p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881C4C-2F7E-441D-92F4-2724EE047DF7}"/>
              </a:ext>
            </a:extLst>
          </p:cNvPr>
          <p:cNvSpPr/>
          <p:nvPr/>
        </p:nvSpPr>
        <p:spPr>
          <a:xfrm>
            <a:off x="8590002" y="937684"/>
            <a:ext cx="3306434" cy="2729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구매 담당자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제품 발주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제품 발수 지시서 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</a:rPr>
              <a:t>제품 발주</a:t>
            </a:r>
            <a:r>
              <a:rPr lang="en-US" altLang="ko-KR" sz="1000" dirty="0">
                <a:solidFill>
                  <a:prstClr val="black"/>
                </a:solidFill>
              </a:rPr>
              <a:t>(to.</a:t>
            </a:r>
            <a:r>
              <a:rPr lang="ko-KR" altLang="en-US" sz="1000" dirty="0">
                <a:solidFill>
                  <a:prstClr val="black"/>
                </a:solidFill>
              </a:rPr>
              <a:t>납품 회사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         제품별 납품단가 확인 후 메일 발주 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0"/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>
                <a:solidFill>
                  <a:prstClr val="black"/>
                </a:solidFill>
              </a:rPr>
              <a:t>- </a:t>
            </a:r>
            <a:r>
              <a:rPr lang="ko-KR" altLang="en-US" sz="1000" dirty="0">
                <a:solidFill>
                  <a:prstClr val="black"/>
                </a:solidFill>
              </a:rPr>
              <a:t>거래명세서 메일 발신</a:t>
            </a:r>
            <a:r>
              <a:rPr lang="en-US" altLang="ko-KR" sz="1000" dirty="0">
                <a:solidFill>
                  <a:prstClr val="black"/>
                </a:solidFill>
              </a:rPr>
              <a:t>     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대금 지급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- </a:t>
            </a:r>
            <a:r>
              <a:rPr lang="ko-KR" altLang="en-US" sz="1000" dirty="0">
                <a:solidFill>
                  <a:prstClr val="black"/>
                </a:solidFill>
              </a:rPr>
              <a:t>구매 제품 창고 입고 시 발주금액 입금 처리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     (with </a:t>
            </a:r>
            <a:r>
              <a:rPr lang="ko-KR" altLang="en-US" sz="1000" dirty="0">
                <a:solidFill>
                  <a:prstClr val="black"/>
                </a:solidFill>
              </a:rPr>
              <a:t>납품 회사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반품 처리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- </a:t>
            </a:r>
            <a:r>
              <a:rPr lang="ko-KR" altLang="en-US" sz="1000" dirty="0">
                <a:solidFill>
                  <a:prstClr val="black"/>
                </a:solidFill>
              </a:rPr>
              <a:t>구매 제품 반품 배송 완료 시  발주금액 입금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    (with </a:t>
            </a:r>
            <a:r>
              <a:rPr lang="ko-KR" altLang="en-US" sz="1000" dirty="0">
                <a:solidFill>
                  <a:prstClr val="black"/>
                </a:solidFill>
              </a:rPr>
              <a:t>납품 회사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E098D3-7245-4AC5-8C9C-CB91644F3146}"/>
              </a:ext>
            </a:extLst>
          </p:cNvPr>
          <p:cNvSpPr/>
          <p:nvPr/>
        </p:nvSpPr>
        <p:spPr>
          <a:xfrm>
            <a:off x="8590002" y="4052553"/>
            <a:ext cx="3306434" cy="2440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배송 담당자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배송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배송 지시서 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</a:t>
            </a:r>
            <a:r>
              <a:rPr lang="ko-KR" altLang="en-US" sz="1000" dirty="0">
                <a:solidFill>
                  <a:schemeClr val="tx1"/>
                </a:solidFill>
              </a:rPr>
              <a:t>출발 창고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배송지</a:t>
            </a:r>
            <a:r>
              <a:rPr lang="ko-KR" altLang="en-US" sz="1000" dirty="0">
                <a:solidFill>
                  <a:schemeClr val="tx1"/>
                </a:solidFill>
              </a:rPr>
              <a:t>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</a:rPr>
              <a:t>배송 처리 결과 등록</a:t>
            </a:r>
            <a:r>
              <a:rPr lang="en-US" altLang="ko-KR" sz="1000" dirty="0">
                <a:solidFill>
                  <a:prstClr val="black"/>
                </a:solidFill>
              </a:rPr>
              <a:t>    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창고 재고 </a:t>
            </a:r>
            <a:r>
              <a:rPr lang="en-US" altLang="ko-KR" sz="1000" dirty="0">
                <a:solidFill>
                  <a:prstClr val="black"/>
                </a:solidFill>
              </a:rPr>
              <a:t>– </a:t>
            </a:r>
            <a:r>
              <a:rPr lang="ko-KR" altLang="en-US" sz="1000" dirty="0">
                <a:solidFill>
                  <a:prstClr val="black"/>
                </a:solidFill>
              </a:rPr>
              <a:t>처리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반품 배송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반품 배송 지시서 조회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  </a:t>
            </a:r>
            <a:r>
              <a:rPr lang="ko-KR" altLang="en-US" sz="1000" dirty="0">
                <a:solidFill>
                  <a:prstClr val="black"/>
                </a:solidFill>
              </a:rPr>
              <a:t>입고 창고 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출발지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  (</a:t>
            </a:r>
            <a:r>
              <a:rPr lang="ko-KR" altLang="en-US" sz="1000" dirty="0">
                <a:solidFill>
                  <a:prstClr val="black"/>
                </a:solidFill>
              </a:rPr>
              <a:t>창고 재고 </a:t>
            </a:r>
            <a:r>
              <a:rPr lang="en-US" altLang="ko-KR" sz="1000" dirty="0">
                <a:solidFill>
                  <a:prstClr val="black"/>
                </a:solidFill>
              </a:rPr>
              <a:t>+ </a:t>
            </a:r>
            <a:r>
              <a:rPr lang="ko-KR" altLang="en-US" sz="1000" dirty="0">
                <a:solidFill>
                  <a:prstClr val="black"/>
                </a:solidFill>
              </a:rPr>
              <a:t>처리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9491CD-4647-4726-8EAA-A12B95155DD5}"/>
              </a:ext>
            </a:extLst>
          </p:cNvPr>
          <p:cNvSpPr/>
          <p:nvPr/>
        </p:nvSpPr>
        <p:spPr>
          <a:xfrm>
            <a:off x="746814" y="4052553"/>
            <a:ext cx="2681069" cy="2440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회사 임원</a:t>
            </a:r>
            <a:r>
              <a:rPr lang="en-US" altLang="ko-KR" dirty="0">
                <a:solidFill>
                  <a:schemeClr val="tx1"/>
                </a:solidFill>
              </a:rPr>
              <a:t>(ERP)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레포트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재고 현황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</a:rPr>
              <a:t>매출 현황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결재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자금 입출금 결제 처리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1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업무 처리 흐름도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AF6EB8C-43B7-4280-AB80-32E35A86E2A2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0A1F7C-A109-4851-89D0-716C06171CFF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1092C54-ECD8-406B-86C4-7771E3B5C1FE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BEF67D3-8181-4CB4-BBEE-E6E92CB6E33A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2D0EC3C-18FA-48D2-A9D4-0A255846F46A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DF794E0-C9C2-4679-9F77-3FD5BE0D7B04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405D68-A333-415D-AFEA-EFFF186FD11E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기업 고객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375629-F947-4570-813F-FCEBB2AB5940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412B04-81DE-4918-9EAD-E1A4197D36F1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30A1F0-A27A-440F-95EA-89F268077831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0EB4A2-9DF6-4C06-8860-21BFA8A4E6F9}"/>
              </a:ext>
            </a:extLst>
          </p:cNvPr>
          <p:cNvSpPr/>
          <p:nvPr/>
        </p:nvSpPr>
        <p:spPr>
          <a:xfrm>
            <a:off x="997524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구매 요청 </a:t>
            </a:r>
            <a:r>
              <a:rPr lang="en-US" altLang="ko-KR" sz="1200" dirty="0">
                <a:solidFill>
                  <a:schemeClr val="tx1"/>
                </a:solidFill>
              </a:rPr>
              <a:t>&amp; </a:t>
            </a:r>
            <a:r>
              <a:rPr lang="ko-KR" altLang="en-US" sz="1200" dirty="0">
                <a:solidFill>
                  <a:schemeClr val="tx1"/>
                </a:solidFill>
              </a:rPr>
              <a:t>입금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997523" y="1828800"/>
            <a:ext cx="1921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로그인 후 구매 제품 등록 </a:t>
            </a:r>
            <a:endParaRPr lang="en-US" altLang="ko-KR" sz="1100" dirty="0"/>
          </a:p>
          <a:p>
            <a:r>
              <a:rPr lang="en-US" altLang="ko-KR" sz="1100" dirty="0"/>
              <a:t>  (</a:t>
            </a:r>
            <a:r>
              <a:rPr lang="ko-KR" altLang="en-US" sz="1100" dirty="0"/>
              <a:t>쇼핑몰 동일 사이트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3722235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수주 정보 확인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0F9A6E2-A729-441B-B4B8-4B39DD467B9C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2780146" y="1656921"/>
            <a:ext cx="942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967C83-CB23-495E-AFE6-1C31649CCD68}"/>
              </a:ext>
            </a:extLst>
          </p:cNvPr>
          <p:cNvSpPr/>
          <p:nvPr/>
        </p:nvSpPr>
        <p:spPr>
          <a:xfrm>
            <a:off x="3722235" y="210628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재고 확인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9DE0649-5477-4D1E-8DE1-CC245466F12D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4613546" y="1810328"/>
            <a:ext cx="0" cy="295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E185A7-D176-407E-93DB-48ABD186ADB9}"/>
              </a:ext>
            </a:extLst>
          </p:cNvPr>
          <p:cNvSpPr/>
          <p:nvPr/>
        </p:nvSpPr>
        <p:spPr>
          <a:xfrm>
            <a:off x="4604271" y="2755849"/>
            <a:ext cx="900585" cy="673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제품 발주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지시서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작성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086C267-DC75-4616-B2CA-72D0C1991A7B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4613546" y="2413094"/>
            <a:ext cx="441018" cy="342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AF1AEC-5BB7-4390-A36F-E311D48D6AA6}"/>
              </a:ext>
            </a:extLst>
          </p:cNvPr>
          <p:cNvSpPr/>
          <p:nvPr/>
        </p:nvSpPr>
        <p:spPr>
          <a:xfrm>
            <a:off x="3477447" y="2761476"/>
            <a:ext cx="900585" cy="299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solidFill>
                  <a:prstClr val="black"/>
                </a:solidFill>
              </a:rPr>
              <a:t>입금 확인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65FA50-F31B-48FB-B558-3C959D2F1CB1}"/>
              </a:ext>
            </a:extLst>
          </p:cNvPr>
          <p:cNvSpPr/>
          <p:nvPr/>
        </p:nvSpPr>
        <p:spPr>
          <a:xfrm>
            <a:off x="3472821" y="4229457"/>
            <a:ext cx="900585" cy="673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배송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지시서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작성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81F2C2F-727B-4A5B-BEB0-B1837044F873}"/>
              </a:ext>
            </a:extLst>
          </p:cNvPr>
          <p:cNvCxnSpPr>
            <a:cxnSpLocks/>
            <a:stCxn id="29" idx="2"/>
            <a:endCxn id="38" idx="0"/>
          </p:cNvCxnSpPr>
          <p:nvPr/>
        </p:nvCxnSpPr>
        <p:spPr>
          <a:xfrm flipH="1">
            <a:off x="3927740" y="2413094"/>
            <a:ext cx="685806" cy="348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085E2C4-772F-44BA-96A8-8C3C143242EA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3923114" y="3060647"/>
            <a:ext cx="4626" cy="1168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4916E8D-01EF-4574-B4A9-97597870DEC7}"/>
              </a:ext>
            </a:extLst>
          </p:cNvPr>
          <p:cNvSpPr/>
          <p:nvPr/>
        </p:nvSpPr>
        <p:spPr>
          <a:xfrm>
            <a:off x="6239116" y="2940577"/>
            <a:ext cx="2092083" cy="304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제품 발주 지시서 조회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9C8EBBE-990B-4A1F-9563-2854C2F20CD0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5504856" y="3092425"/>
            <a:ext cx="734260" cy="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66CB4C4-7754-4713-B4D5-C497B2F79CCD}"/>
              </a:ext>
            </a:extLst>
          </p:cNvPr>
          <p:cNvSpPr/>
          <p:nvPr/>
        </p:nvSpPr>
        <p:spPr>
          <a:xfrm>
            <a:off x="6239116" y="3608060"/>
            <a:ext cx="2092074" cy="457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거래명세서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발주서 메일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발송 및 입금 처리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5CC7AD8-4A19-4C13-8C63-7CFF56C73EDD}"/>
              </a:ext>
            </a:extLst>
          </p:cNvPr>
          <p:cNvCxnSpPr>
            <a:cxnSpLocks/>
            <a:stCxn id="48" idx="2"/>
            <a:endCxn id="53" idx="0"/>
          </p:cNvCxnSpPr>
          <p:nvPr/>
        </p:nvCxnSpPr>
        <p:spPr>
          <a:xfrm flipH="1">
            <a:off x="7285153" y="3245375"/>
            <a:ext cx="5" cy="36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2D6064-CA4A-4AEC-9868-796A4CFE1ACB}"/>
              </a:ext>
            </a:extLst>
          </p:cNvPr>
          <p:cNvSpPr/>
          <p:nvPr/>
        </p:nvSpPr>
        <p:spPr>
          <a:xfrm>
            <a:off x="6246029" y="4284493"/>
            <a:ext cx="2092074" cy="457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반품 거래명세서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발주서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메일 발송 및 입금 확인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BF9A3C2-8AC6-4998-B767-FEBE64363F9C}"/>
              </a:ext>
            </a:extLst>
          </p:cNvPr>
          <p:cNvSpPr/>
          <p:nvPr/>
        </p:nvSpPr>
        <p:spPr>
          <a:xfrm>
            <a:off x="9081638" y="3672712"/>
            <a:ext cx="2092074" cy="308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거래명세서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발주서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B5A50D9-EB1C-4A09-A1DF-57833A0E4922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 flipV="1">
            <a:off x="7898864" y="3826791"/>
            <a:ext cx="1182774" cy="2577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2766F7-D90B-4CA0-8D6A-D160D601F77B}"/>
              </a:ext>
            </a:extLst>
          </p:cNvPr>
          <p:cNvSpPr/>
          <p:nvPr/>
        </p:nvSpPr>
        <p:spPr>
          <a:xfrm>
            <a:off x="9081638" y="4199601"/>
            <a:ext cx="2092074" cy="308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배송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반품 처리 결과 등록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93C3D4F-5500-4584-A642-52F06E290421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>
            <a:off x="10127675" y="3980870"/>
            <a:ext cx="0" cy="218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D8F488D-135C-4CC6-B1FC-052B5DF10BD8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8338103" y="3826791"/>
            <a:ext cx="743535" cy="686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F095123-F815-44F4-99FD-2ADAC85EDAE0}"/>
              </a:ext>
            </a:extLst>
          </p:cNvPr>
          <p:cNvSpPr/>
          <p:nvPr/>
        </p:nvSpPr>
        <p:spPr>
          <a:xfrm>
            <a:off x="4613546" y="3641683"/>
            <a:ext cx="900585" cy="306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재고 확인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42E7022-A93C-420F-9E25-7505DD5750D4}"/>
              </a:ext>
            </a:extLst>
          </p:cNvPr>
          <p:cNvCxnSpPr>
            <a:cxnSpLocks/>
            <a:stCxn id="33" idx="2"/>
            <a:endCxn id="77" idx="0"/>
          </p:cNvCxnSpPr>
          <p:nvPr/>
        </p:nvCxnSpPr>
        <p:spPr>
          <a:xfrm>
            <a:off x="5054564" y="3429000"/>
            <a:ext cx="9275" cy="212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9D02D9EB-398C-4051-B901-73873DA79163}"/>
              </a:ext>
            </a:extLst>
          </p:cNvPr>
          <p:cNvCxnSpPr>
            <a:cxnSpLocks/>
            <a:stCxn id="77" idx="2"/>
            <a:endCxn id="39" idx="3"/>
          </p:cNvCxnSpPr>
          <p:nvPr/>
        </p:nvCxnSpPr>
        <p:spPr>
          <a:xfrm rot="5400000">
            <a:off x="4409452" y="3911646"/>
            <a:ext cx="618342" cy="6904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E098E6-F9E2-4A13-AE45-DBDCBF6F841A}"/>
              </a:ext>
            </a:extLst>
          </p:cNvPr>
          <p:cNvSpPr/>
          <p:nvPr/>
        </p:nvSpPr>
        <p:spPr>
          <a:xfrm>
            <a:off x="9081638" y="4858448"/>
            <a:ext cx="2092074" cy="308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배송 지시서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30AE5D2-06D3-4C46-8BA6-FEA9004DB600}"/>
              </a:ext>
            </a:extLst>
          </p:cNvPr>
          <p:cNvCxnSpPr>
            <a:cxnSpLocks/>
            <a:stCxn id="39" idx="2"/>
            <a:endCxn id="89" idx="1"/>
          </p:cNvCxnSpPr>
          <p:nvPr/>
        </p:nvCxnSpPr>
        <p:spPr>
          <a:xfrm rot="16200000" flipH="1">
            <a:off x="6447417" y="2378305"/>
            <a:ext cx="109919" cy="51585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E2BD1CC-489F-4D67-84BD-D19DE136A6A4}"/>
              </a:ext>
            </a:extLst>
          </p:cNvPr>
          <p:cNvCxnSpPr>
            <a:cxnSpLocks/>
            <a:stCxn id="89" idx="0"/>
            <a:endCxn id="67" idx="2"/>
          </p:cNvCxnSpPr>
          <p:nvPr/>
        </p:nvCxnSpPr>
        <p:spPr>
          <a:xfrm flipV="1">
            <a:off x="10127675" y="4507759"/>
            <a:ext cx="0" cy="35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779D969-30A1-4443-918E-09C23A075FC1}"/>
              </a:ext>
            </a:extLst>
          </p:cNvPr>
          <p:cNvSpPr/>
          <p:nvPr/>
        </p:nvSpPr>
        <p:spPr>
          <a:xfrm>
            <a:off x="997524" y="514205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요청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BCB8D1A-BA06-4B81-A169-D3F12BC560D9}"/>
              </a:ext>
            </a:extLst>
          </p:cNvPr>
          <p:cNvSpPr/>
          <p:nvPr/>
        </p:nvSpPr>
        <p:spPr>
          <a:xfrm>
            <a:off x="3717631" y="5113932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정보 확인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590259D-65BA-47F0-A4E2-B7545ECCB270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 flipV="1">
            <a:off x="2780146" y="5267339"/>
            <a:ext cx="937485" cy="28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1A120CA-670B-4979-A6F4-BC1E3B69F85B}"/>
              </a:ext>
            </a:extLst>
          </p:cNvPr>
          <p:cNvSpPr/>
          <p:nvPr/>
        </p:nvSpPr>
        <p:spPr>
          <a:xfrm>
            <a:off x="3717631" y="565274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지시서 작성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BC60FB9-8DA0-4EB0-9B94-02EA9064F7EF}"/>
              </a:ext>
            </a:extLst>
          </p:cNvPr>
          <p:cNvSpPr/>
          <p:nvPr/>
        </p:nvSpPr>
        <p:spPr>
          <a:xfrm>
            <a:off x="9081638" y="5632930"/>
            <a:ext cx="2092074" cy="308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반품 지시서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9400425-730B-4CC5-B74A-804B018D3F52}"/>
              </a:ext>
            </a:extLst>
          </p:cNvPr>
          <p:cNvCxnSpPr>
            <a:cxnSpLocks/>
            <a:stCxn id="106" idx="3"/>
            <a:endCxn id="67" idx="3"/>
          </p:cNvCxnSpPr>
          <p:nvPr/>
        </p:nvCxnSpPr>
        <p:spPr>
          <a:xfrm flipV="1">
            <a:off x="11173712" y="4353680"/>
            <a:ext cx="12700" cy="143332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144F9E0-F805-44E7-9EE4-5450DA888967}"/>
              </a:ext>
            </a:extLst>
          </p:cNvPr>
          <p:cNvCxnSpPr>
            <a:cxnSpLocks/>
            <a:stCxn id="98" idx="2"/>
            <a:endCxn id="103" idx="0"/>
          </p:cNvCxnSpPr>
          <p:nvPr/>
        </p:nvCxnSpPr>
        <p:spPr>
          <a:xfrm>
            <a:off x="4608942" y="5420746"/>
            <a:ext cx="0" cy="2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C8748CD-2CD1-4491-86C3-22F44A46C140}"/>
              </a:ext>
            </a:extLst>
          </p:cNvPr>
          <p:cNvSpPr/>
          <p:nvPr/>
        </p:nvSpPr>
        <p:spPr>
          <a:xfrm>
            <a:off x="3717631" y="6178290"/>
            <a:ext cx="1782622" cy="471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처리 결과 조회 후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입금 처리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9BEE7407-6724-41CE-AF06-D4B3BFAEA98F}"/>
              </a:ext>
            </a:extLst>
          </p:cNvPr>
          <p:cNvCxnSpPr>
            <a:cxnSpLocks/>
          </p:cNvCxnSpPr>
          <p:nvPr/>
        </p:nvCxnSpPr>
        <p:spPr>
          <a:xfrm>
            <a:off x="4613546" y="5420746"/>
            <a:ext cx="0" cy="2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9B17B99-C919-4E09-84C0-6235FC583E76}"/>
              </a:ext>
            </a:extLst>
          </p:cNvPr>
          <p:cNvCxnSpPr>
            <a:cxnSpLocks/>
            <a:stCxn id="103" idx="3"/>
            <a:endCxn id="54" idx="1"/>
          </p:cNvCxnSpPr>
          <p:nvPr/>
        </p:nvCxnSpPr>
        <p:spPr>
          <a:xfrm>
            <a:off x="5500253" y="5806153"/>
            <a:ext cx="615989" cy="598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7F0B0B1-2D26-45B8-961B-A1590E3F6B3D}"/>
              </a:ext>
            </a:extLst>
          </p:cNvPr>
          <p:cNvSpPr/>
          <p:nvPr/>
        </p:nvSpPr>
        <p:spPr>
          <a:xfrm>
            <a:off x="10092169" y="4513344"/>
            <a:ext cx="13724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창고 재고 </a:t>
            </a:r>
            <a:r>
              <a:rPr lang="en-US" altLang="ko-KR" sz="1000" dirty="0">
                <a:solidFill>
                  <a:prstClr val="black"/>
                </a:solidFill>
              </a:rPr>
              <a:t>+/– </a:t>
            </a:r>
            <a:r>
              <a:rPr lang="ko-KR" altLang="en-US" sz="1000" dirty="0">
                <a:solidFill>
                  <a:prstClr val="black"/>
                </a:solidFill>
              </a:rPr>
              <a:t>처리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BE0E8F-34E7-4668-86F3-0FCCA8BE37DB}"/>
              </a:ext>
            </a:extLst>
          </p:cNvPr>
          <p:cNvSpPr/>
          <p:nvPr/>
        </p:nvSpPr>
        <p:spPr>
          <a:xfrm>
            <a:off x="6116242" y="6168667"/>
            <a:ext cx="1782622" cy="471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회사 임원</a:t>
            </a:r>
            <a:r>
              <a:rPr lang="en-US" altLang="ko-KR" sz="1200">
                <a:solidFill>
                  <a:srgbClr val="FF0000"/>
                </a:solidFill>
              </a:rPr>
              <a:t>(ERP)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송금승인 처리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D33F34A-A176-4140-A180-10FBCA00DC0D}"/>
              </a:ext>
            </a:extLst>
          </p:cNvPr>
          <p:cNvCxnSpPr>
            <a:cxnSpLocks/>
            <a:stCxn id="54" idx="1"/>
            <a:endCxn id="118" idx="3"/>
          </p:cNvCxnSpPr>
          <p:nvPr/>
        </p:nvCxnSpPr>
        <p:spPr>
          <a:xfrm flipH="1">
            <a:off x="5500253" y="6404189"/>
            <a:ext cx="615989" cy="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D7B30065-1938-4251-958B-A53421A3F161}"/>
              </a:ext>
            </a:extLst>
          </p:cNvPr>
          <p:cNvCxnSpPr>
            <a:cxnSpLocks/>
            <a:stCxn id="53" idx="1"/>
            <a:endCxn id="54" idx="0"/>
          </p:cNvCxnSpPr>
          <p:nvPr/>
        </p:nvCxnSpPr>
        <p:spPr>
          <a:xfrm rot="10800000" flipH="1" flipV="1">
            <a:off x="6239115" y="3836911"/>
            <a:ext cx="768437" cy="2331756"/>
          </a:xfrm>
          <a:prstGeom prst="bentConnector4">
            <a:avLst>
              <a:gd name="adj1" fmla="val -29749"/>
              <a:gd name="adj2" fmla="val 549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D961A54C-D7E0-47A4-B3EB-E8BF86795CCC}"/>
              </a:ext>
            </a:extLst>
          </p:cNvPr>
          <p:cNvCxnSpPr>
            <a:cxnSpLocks/>
            <a:stCxn id="118" idx="2"/>
            <a:endCxn id="106" idx="2"/>
          </p:cNvCxnSpPr>
          <p:nvPr/>
        </p:nvCxnSpPr>
        <p:spPr>
          <a:xfrm rot="5400000" flipH="1" flipV="1">
            <a:off x="7014185" y="3535844"/>
            <a:ext cx="708245" cy="5518733"/>
          </a:xfrm>
          <a:prstGeom prst="bentConnector3">
            <a:avLst>
              <a:gd name="adj1" fmla="val -21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5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주요 관리 데이터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4A6FD-4165-43C8-98F8-16E2D5EB79AF}"/>
              </a:ext>
            </a:extLst>
          </p:cNvPr>
          <p:cNvSpPr/>
          <p:nvPr/>
        </p:nvSpPr>
        <p:spPr>
          <a:xfrm>
            <a:off x="746814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기본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기업 고객 정보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회원 가입 및 비밀번호 찾기 기능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직원 정보 </a:t>
            </a:r>
            <a:r>
              <a:rPr lang="en-US" altLang="ko-KR" sz="1200" b="1" dirty="0">
                <a:solidFill>
                  <a:prstClr val="black"/>
                </a:solidFill>
              </a:rPr>
              <a:t>(ERP </a:t>
            </a:r>
            <a:r>
              <a:rPr lang="ko-KR" altLang="en-US" sz="1200" b="1" dirty="0">
                <a:solidFill>
                  <a:prstClr val="black"/>
                </a:solidFill>
              </a:rPr>
              <a:t>연동 </a:t>
            </a:r>
            <a:r>
              <a:rPr lang="ko-KR" altLang="en-US" sz="1200" b="1" dirty="0" err="1">
                <a:solidFill>
                  <a:prstClr val="black"/>
                </a:solidFill>
              </a:rPr>
              <a:t>없을경우</a:t>
            </a:r>
            <a:r>
              <a:rPr lang="en-US" altLang="ko-KR" sz="1200" b="1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직원 별 업무 담당자 지정 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(ERP </a:t>
            </a:r>
            <a:r>
              <a:rPr lang="ko-KR" altLang="en-US" sz="1000" dirty="0">
                <a:solidFill>
                  <a:prstClr val="black"/>
                </a:solidFill>
              </a:rPr>
              <a:t>연동 시 </a:t>
            </a:r>
            <a:r>
              <a:rPr lang="ko-KR" altLang="en-US" sz="1000" dirty="0" err="1">
                <a:solidFill>
                  <a:prstClr val="black"/>
                </a:solidFill>
              </a:rPr>
              <a:t>직원정보</a:t>
            </a:r>
            <a:r>
              <a:rPr lang="ko-KR" altLang="en-US" sz="1000" dirty="0">
                <a:solidFill>
                  <a:prstClr val="black"/>
                </a:solidFill>
              </a:rPr>
              <a:t> 조회 연동 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</a:rPr>
              <a:t>납품 업체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납품 업체 별 제품 정보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단가 포함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r>
              <a:rPr lang="ko-KR" altLang="en-US" sz="1000" dirty="0">
                <a:solidFill>
                  <a:prstClr val="black"/>
                </a:solidFill>
              </a:rPr>
              <a:t> 포함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   </a:t>
            </a:r>
            <a:r>
              <a:rPr lang="ko-KR" altLang="en-US" sz="1000" dirty="0">
                <a:solidFill>
                  <a:prstClr val="black"/>
                </a:solidFill>
              </a:rPr>
              <a:t>납품업체 정보 등록 후 제품정보 등록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제품 정보 </a:t>
            </a:r>
            <a:r>
              <a:rPr lang="en-US" altLang="ko-KR" sz="1200" b="1" dirty="0">
                <a:solidFill>
                  <a:prstClr val="black"/>
                </a:solidFill>
              </a:rPr>
              <a:t>(ERP </a:t>
            </a:r>
            <a:r>
              <a:rPr lang="ko-KR" altLang="en-US" sz="1200" b="1" dirty="0">
                <a:solidFill>
                  <a:prstClr val="black"/>
                </a:solidFill>
              </a:rPr>
              <a:t>연동 </a:t>
            </a:r>
            <a:r>
              <a:rPr lang="ko-KR" altLang="en-US" sz="1200" b="1">
                <a:solidFill>
                  <a:prstClr val="black"/>
                </a:solidFill>
              </a:rPr>
              <a:t>없을경우</a:t>
            </a:r>
            <a:r>
              <a:rPr lang="en-US" altLang="ko-KR" sz="1200" b="1" dirty="0">
                <a:solidFill>
                  <a:prstClr val="black"/>
                </a:solidFill>
              </a:rPr>
              <a:t>)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>
                <a:solidFill>
                  <a:prstClr val="black"/>
                </a:solidFill>
              </a:rPr>
              <a:t>판매 제품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창고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 err="1">
                <a:solidFill>
                  <a:prstClr val="black"/>
                </a:solidFill>
              </a:rPr>
              <a:t>창고명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창고 위치 정보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34C1D1-82DA-451C-81EF-B29FE0637BE9}"/>
              </a:ext>
            </a:extLst>
          </p:cNvPr>
          <p:cNvSpPr/>
          <p:nvPr/>
        </p:nvSpPr>
        <p:spPr>
          <a:xfrm>
            <a:off x="3767105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SCM</a:t>
            </a:r>
            <a:r>
              <a:rPr lang="ko-KR" altLang="en-US" dirty="0">
                <a:solidFill>
                  <a:schemeClr val="tx1"/>
                </a:solidFill>
              </a:rPr>
              <a:t>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수주 정보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일자 별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기업 회원 별 발주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(</a:t>
            </a:r>
            <a:r>
              <a:rPr lang="ko-KR" altLang="en-US" sz="1000" dirty="0">
                <a:solidFill>
                  <a:prstClr val="black"/>
                </a:solidFill>
              </a:rPr>
              <a:t>제품 별 반품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r>
              <a:rPr lang="ko-KR" altLang="en-US" sz="1000" dirty="0">
                <a:solidFill>
                  <a:prstClr val="black"/>
                </a:solidFill>
              </a:rPr>
              <a:t> 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발주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제품 별</a:t>
            </a:r>
            <a:r>
              <a:rPr lang="en-US" altLang="ko-KR" sz="1000" dirty="0">
                <a:solidFill>
                  <a:prstClr val="black"/>
                </a:solidFill>
              </a:rPr>
              <a:t>/ </a:t>
            </a:r>
            <a:r>
              <a:rPr lang="ko-KR" altLang="en-US" sz="1000" dirty="0">
                <a:solidFill>
                  <a:prstClr val="black"/>
                </a:solidFill>
              </a:rPr>
              <a:t>납품업체 별</a:t>
            </a:r>
            <a:r>
              <a:rPr lang="en-US" altLang="ko-KR" sz="1000" dirty="0">
                <a:solidFill>
                  <a:prstClr val="black"/>
                </a:solidFill>
              </a:rPr>
              <a:t>/ </a:t>
            </a:r>
            <a:r>
              <a:rPr lang="ko-KR" altLang="en-US" sz="1000" dirty="0">
                <a:solidFill>
                  <a:prstClr val="black"/>
                </a:solidFill>
              </a:rPr>
              <a:t>일자 별 정보 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(</a:t>
            </a:r>
            <a:r>
              <a:rPr lang="ko-KR" altLang="en-US" sz="1000" dirty="0">
                <a:solidFill>
                  <a:prstClr val="black"/>
                </a:solidFill>
              </a:rPr>
              <a:t>제품 별 반품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</a:rPr>
              <a:t>배송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수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발주 정보 </a:t>
            </a:r>
            <a:r>
              <a:rPr lang="en-US" altLang="ko-KR" sz="1000" dirty="0">
                <a:solidFill>
                  <a:prstClr val="black"/>
                </a:solidFill>
              </a:rPr>
              <a:t>ID </a:t>
            </a:r>
            <a:r>
              <a:rPr lang="ko-KR" altLang="en-US" sz="1000" dirty="0">
                <a:solidFill>
                  <a:prstClr val="black"/>
                </a:solidFill>
              </a:rPr>
              <a:t>별로 처리 상태 관리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>
                <a:solidFill>
                  <a:prstClr val="black"/>
                </a:solidFill>
              </a:rPr>
              <a:t>재고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창고 별</a:t>
            </a:r>
            <a:r>
              <a:rPr lang="en-US" altLang="ko-KR" sz="1000" dirty="0">
                <a:solidFill>
                  <a:prstClr val="black"/>
                </a:solidFill>
              </a:rPr>
              <a:t>/ </a:t>
            </a:r>
            <a:r>
              <a:rPr lang="ko-KR" altLang="en-US" sz="1000" dirty="0">
                <a:solidFill>
                  <a:prstClr val="black"/>
                </a:solidFill>
              </a:rPr>
              <a:t>제품 별 재고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>
                <a:solidFill>
                  <a:prstClr val="black"/>
                </a:solidFill>
              </a:rPr>
              <a:t>작업 지시서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발주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반품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배송 지시서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A8236F-99B8-40C6-AA4A-A67DA828E92D}"/>
              </a:ext>
            </a:extLst>
          </p:cNvPr>
          <p:cNvSpPr/>
          <p:nvPr/>
        </p:nvSpPr>
        <p:spPr>
          <a:xfrm>
            <a:off x="6787396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재무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자금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>
                <a:solidFill>
                  <a:prstClr val="black"/>
                </a:solidFill>
              </a:rPr>
              <a:t>기업 고객</a:t>
            </a:r>
            <a:r>
              <a:rPr lang="en-US" altLang="ko-KR" sz="1000" dirty="0">
                <a:solidFill>
                  <a:prstClr val="black"/>
                </a:solidFill>
              </a:rPr>
              <a:t>/ </a:t>
            </a:r>
            <a:r>
              <a:rPr lang="ko-KR" altLang="en-US" sz="1000" dirty="0">
                <a:solidFill>
                  <a:prstClr val="black"/>
                </a:solidFill>
              </a:rPr>
              <a:t>납품 회사별 입출금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>
                <a:solidFill>
                  <a:prstClr val="black"/>
                </a:solidFill>
              </a:rPr>
              <a:t>거래 명세서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기업 고객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납품 회사 별 거래 명세서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7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화면 목록</a:t>
            </a:r>
            <a:endParaRPr lang="ko-KR" altLang="en-US" sz="2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44EED79-2EA2-4F76-9966-894EF7F66DA8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50EC9D5-EC09-43D4-AD30-A1855C09B9BC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CB4F68-0925-4924-839F-16C1297F4B7A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C0F820-428E-4827-A4BE-057F0AFC5E3F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459C31-9599-40BE-87EF-13DA03685492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EC49B4-2D36-404B-931B-27BDE90F5F16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D57E40-9C13-419D-B4F6-E605FBC64AFA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기업 고객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CF5928-8D2C-4FFD-9718-927C4BEA070E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367016-06B7-44F2-A5D6-9DB01C627679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96C28D-8CEF-41FB-BEB4-DB0D3F1B67C6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C3279B9-04BD-4104-A37F-4BD6C6900E11}"/>
              </a:ext>
            </a:extLst>
          </p:cNvPr>
          <p:cNvSpPr/>
          <p:nvPr/>
        </p:nvSpPr>
        <p:spPr>
          <a:xfrm>
            <a:off x="507996" y="3956857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회사 임원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CE340-8717-4E09-9943-B675BE63CC43}"/>
              </a:ext>
            </a:extLst>
          </p:cNvPr>
          <p:cNvSpPr txBox="1"/>
          <p:nvPr/>
        </p:nvSpPr>
        <p:spPr>
          <a:xfrm>
            <a:off x="507996" y="1389624"/>
            <a:ext cx="26462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B2B </a:t>
            </a:r>
            <a:r>
              <a:rPr lang="ko-KR" altLang="en-US" dirty="0"/>
              <a:t>쇼핑몰</a:t>
            </a:r>
            <a:endParaRPr lang="en-US" altLang="ko-KR" dirty="0"/>
          </a:p>
          <a:p>
            <a:r>
              <a:rPr lang="en-US" altLang="ko-KR" sz="1200" dirty="0"/>
              <a:t>   -</a:t>
            </a:r>
            <a:r>
              <a:rPr lang="en-US" altLang="ko-KR" dirty="0"/>
              <a:t> </a:t>
            </a:r>
            <a:r>
              <a:rPr lang="ko-KR" altLang="en-US" sz="1200" dirty="0"/>
              <a:t>회원 가입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품목별 제품목록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장바구니 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결제 처리 </a:t>
            </a:r>
            <a:r>
              <a:rPr lang="en-US" altLang="ko-KR" sz="1200" dirty="0"/>
              <a:t>(</a:t>
            </a:r>
            <a:r>
              <a:rPr lang="ko-KR" altLang="en-US" sz="1200" dirty="0"/>
              <a:t>납품 희망 일자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반품 처리</a:t>
            </a:r>
            <a:endParaRPr lang="en-US" altLang="ko-KR" sz="1200" dirty="0"/>
          </a:p>
          <a:p>
            <a:r>
              <a:rPr lang="ko-KR" altLang="en-US" dirty="0"/>
              <a:t> 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FA2333-BAF4-4595-BC40-F0995C9B843B}"/>
              </a:ext>
            </a:extLst>
          </p:cNvPr>
          <p:cNvSpPr txBox="1"/>
          <p:nvPr/>
        </p:nvSpPr>
        <p:spPr>
          <a:xfrm>
            <a:off x="507996" y="4502864"/>
            <a:ext cx="26462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매출현황 </a:t>
            </a:r>
            <a:r>
              <a:rPr lang="en-US" altLang="ko-KR" sz="1200" dirty="0"/>
              <a:t>(</a:t>
            </a:r>
            <a:r>
              <a:rPr lang="ko-KR" altLang="en-US" sz="1200" dirty="0"/>
              <a:t>일별</a:t>
            </a:r>
            <a:r>
              <a:rPr lang="en-US" altLang="ko-KR" sz="1200" dirty="0"/>
              <a:t>/</a:t>
            </a:r>
            <a:r>
              <a:rPr lang="ko-KR" altLang="en-US" sz="1200" dirty="0"/>
              <a:t>월별</a:t>
            </a:r>
            <a:r>
              <a:rPr lang="en-US" altLang="ko-KR" sz="1200" dirty="0"/>
              <a:t>/</a:t>
            </a:r>
            <a:r>
              <a:rPr lang="ko-KR" altLang="en-US" sz="1200" dirty="0"/>
              <a:t>기간별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매출 상위 </a:t>
            </a:r>
            <a:r>
              <a:rPr lang="en-US" altLang="ko-KR" sz="1200" dirty="0"/>
              <a:t>10</a:t>
            </a:r>
            <a:r>
              <a:rPr lang="ko-KR" altLang="en-US" sz="1200" dirty="0"/>
              <a:t>개 업체 목록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손익 조회 </a:t>
            </a:r>
            <a:r>
              <a:rPr lang="en-US" altLang="ko-KR" sz="1200" dirty="0"/>
              <a:t>(</a:t>
            </a:r>
            <a:r>
              <a:rPr lang="ko-KR" altLang="en-US" sz="1200" dirty="0"/>
              <a:t>일별</a:t>
            </a:r>
            <a:r>
              <a:rPr lang="en-US" altLang="ko-KR" sz="1200" dirty="0"/>
              <a:t>/</a:t>
            </a:r>
            <a:r>
              <a:rPr lang="ko-KR" altLang="en-US" sz="1200" dirty="0"/>
              <a:t>월별</a:t>
            </a:r>
            <a:r>
              <a:rPr lang="en-US" altLang="ko-KR" sz="1200" dirty="0"/>
              <a:t>/</a:t>
            </a:r>
            <a:r>
              <a:rPr lang="ko-KR" altLang="en-US" sz="1200" dirty="0"/>
              <a:t>기간별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송금 승인</a:t>
            </a:r>
            <a:endParaRPr lang="en-US" altLang="ko-KR" sz="1200"/>
          </a:p>
          <a:p>
            <a:r>
              <a:rPr lang="en-US" altLang="ko-KR" sz="1200"/>
              <a:t>   </a:t>
            </a:r>
            <a:r>
              <a:rPr lang="en-US" altLang="ko-KR" sz="1200" dirty="0"/>
              <a:t>-  </a:t>
            </a:r>
            <a:r>
              <a:rPr lang="ko-KR" altLang="en-US" sz="1200" dirty="0"/>
              <a:t>창고</a:t>
            </a:r>
            <a:r>
              <a:rPr lang="en-US" altLang="ko-KR" sz="1200" dirty="0"/>
              <a:t>/</a:t>
            </a:r>
            <a:r>
              <a:rPr lang="ko-KR" altLang="en-US" sz="1200" dirty="0"/>
              <a:t>제품 별 재고 현황</a:t>
            </a:r>
            <a:endParaRPr lang="en-US" altLang="ko-KR" sz="1200" dirty="0"/>
          </a:p>
          <a:p>
            <a:r>
              <a:rPr lang="ko-KR" altLang="en-US" dirty="0"/>
              <a:t>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732FCD-1A26-4E4A-BD5C-4D65F006540A}"/>
              </a:ext>
            </a:extLst>
          </p:cNvPr>
          <p:cNvSpPr txBox="1"/>
          <p:nvPr/>
        </p:nvSpPr>
        <p:spPr>
          <a:xfrm>
            <a:off x="3223485" y="1376570"/>
            <a:ext cx="26462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일별 수주 내역 </a:t>
            </a:r>
            <a:r>
              <a:rPr lang="en-US" altLang="ko-KR" sz="1200" dirty="0"/>
              <a:t>(</a:t>
            </a:r>
            <a:r>
              <a:rPr lang="ko-KR" altLang="en-US" sz="1200" dirty="0"/>
              <a:t>입금정보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 err="1"/>
              <a:t>창고별</a:t>
            </a:r>
            <a:r>
              <a:rPr lang="ko-KR" altLang="en-US" sz="1200" dirty="0"/>
              <a:t> 재고 현황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배송 지시서 작성</a:t>
            </a:r>
            <a:r>
              <a:rPr lang="en-US" altLang="ko-KR" sz="1200" dirty="0"/>
              <a:t>(</a:t>
            </a:r>
            <a:r>
              <a:rPr lang="ko-KR" altLang="en-US" sz="1200" dirty="0"/>
              <a:t>결과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발주 지시서 작성</a:t>
            </a:r>
            <a:r>
              <a:rPr lang="en-US" altLang="ko-KR" sz="1200" dirty="0"/>
              <a:t>(</a:t>
            </a:r>
            <a:r>
              <a:rPr lang="ko-KR" altLang="en-US" sz="1200" dirty="0"/>
              <a:t>결과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거래 상세 내역</a:t>
            </a:r>
            <a:r>
              <a:rPr lang="en-US" altLang="ko-KR" sz="1200" dirty="0"/>
              <a:t>(</a:t>
            </a:r>
            <a:r>
              <a:rPr lang="ko-KR" altLang="en-US" sz="1200" dirty="0"/>
              <a:t>반품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반품 신청 목록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반품 지시서 작성</a:t>
            </a:r>
            <a:r>
              <a:rPr lang="en-US" altLang="ko-KR" sz="1200" dirty="0"/>
              <a:t> (</a:t>
            </a:r>
            <a:r>
              <a:rPr lang="ko-KR" altLang="en-US" sz="1200" dirty="0"/>
              <a:t>결과 포함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입금 승인 요청 및 결과 포함</a:t>
            </a:r>
            <a:r>
              <a:rPr lang="en-US" altLang="ko-KR" sz="1200" dirty="0"/>
              <a:t>)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0DC2D4-790B-4A32-A927-FC9EFDCEF20A}"/>
              </a:ext>
            </a:extLst>
          </p:cNvPr>
          <p:cNvSpPr txBox="1"/>
          <p:nvPr/>
        </p:nvSpPr>
        <p:spPr>
          <a:xfrm>
            <a:off x="3223485" y="4835099"/>
            <a:ext cx="2646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배송</a:t>
            </a:r>
            <a:r>
              <a:rPr lang="en-US" altLang="ko-KR" sz="1200" dirty="0"/>
              <a:t>/</a:t>
            </a:r>
            <a:r>
              <a:rPr lang="ko-KR" altLang="en-US" sz="1200" dirty="0"/>
              <a:t>반품 지시서 결과</a:t>
            </a:r>
            <a:endParaRPr lang="en-US" altLang="ko-KR" sz="1200" dirty="0"/>
          </a:p>
          <a:p>
            <a:r>
              <a:rPr lang="en-US" altLang="ko-KR" sz="1200" dirty="0"/>
              <a:t>      O : </a:t>
            </a:r>
            <a:r>
              <a:rPr lang="ko-KR" altLang="en-US" sz="1200" dirty="0"/>
              <a:t>배송 시작</a:t>
            </a:r>
            <a:endParaRPr lang="en-US" altLang="ko-KR" sz="1200" dirty="0"/>
          </a:p>
          <a:p>
            <a:r>
              <a:rPr lang="en-US" altLang="ko-KR" sz="1200" dirty="0"/>
              <a:t>      E : </a:t>
            </a:r>
            <a:r>
              <a:rPr lang="ko-KR" altLang="en-US" sz="1200" dirty="0"/>
              <a:t>배송완료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발주 지시서 결과</a:t>
            </a:r>
            <a:endParaRPr lang="en-US" altLang="ko-KR" sz="1200" dirty="0"/>
          </a:p>
          <a:p>
            <a:r>
              <a:rPr lang="en-US" altLang="ko-KR" sz="1200" dirty="0"/>
              <a:t>      T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거래명세서 발송</a:t>
            </a:r>
            <a:endParaRPr lang="en-US" altLang="ko-KR" sz="1200" dirty="0"/>
          </a:p>
          <a:p>
            <a:r>
              <a:rPr lang="en-US" altLang="ko-KR" sz="1200" dirty="0"/>
              <a:t>      R : </a:t>
            </a:r>
            <a:r>
              <a:rPr lang="ko-KR" altLang="en-US" sz="1200" dirty="0"/>
              <a:t>대금 지급 완료</a:t>
            </a:r>
            <a:endParaRPr lang="en-US" altLang="ko-KR" sz="1200" dirty="0"/>
          </a:p>
          <a:p>
            <a:r>
              <a:rPr lang="en-US" altLang="ko-KR" sz="1200" dirty="0"/>
              <a:t>      E : </a:t>
            </a:r>
            <a:r>
              <a:rPr lang="ko-KR" altLang="en-US" sz="1200" dirty="0"/>
              <a:t>창고 입고 완료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FD03F4-6E70-4A59-9B8D-0AD5F592A8BE}"/>
              </a:ext>
            </a:extLst>
          </p:cNvPr>
          <p:cNvSpPr txBox="1"/>
          <p:nvPr/>
        </p:nvSpPr>
        <p:spPr>
          <a:xfrm>
            <a:off x="6047490" y="1376570"/>
            <a:ext cx="26462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제품 발주서 작성 </a:t>
            </a:r>
            <a:endParaRPr lang="en-US" altLang="ko-KR" sz="1200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거래명세서 및 발주서 </a:t>
            </a:r>
            <a:endParaRPr lang="en-US" altLang="ko-KR" sz="1200" dirty="0"/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메일 전송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발주 금액 입금 처리</a:t>
            </a:r>
            <a:endParaRPr lang="en-US" altLang="ko-KR" sz="1200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입금 승인 요청 및 결과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반품 거래명세서 작성</a:t>
            </a:r>
            <a:endParaRPr lang="en-US" altLang="ko-KR" sz="1200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반품 거래명세서 및 발주서 </a:t>
            </a:r>
            <a:endParaRPr lang="en-US" altLang="ko-KR" sz="1200" dirty="0"/>
          </a:p>
          <a:p>
            <a:r>
              <a:rPr lang="en-US" altLang="ko-KR" sz="1200" dirty="0"/>
              <a:t>      </a:t>
            </a:r>
            <a:r>
              <a:rPr lang="ko-KR" altLang="en-US" sz="1200" dirty="0"/>
              <a:t>메일 전송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반품 입금 확인 목록</a:t>
            </a:r>
            <a:r>
              <a:rPr lang="en-US" altLang="ko-KR" sz="1200" dirty="0"/>
              <a:t>(</a:t>
            </a:r>
            <a:r>
              <a:rPr lang="ko-KR" altLang="en-US" sz="1200" dirty="0"/>
              <a:t>입금 처리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</a:t>
            </a:r>
          </a:p>
          <a:p>
            <a:r>
              <a:rPr lang="en-US" altLang="ko-KR" sz="1200" dirty="0"/>
              <a:t>   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D0BBF7-8013-4FBA-AFC5-19CC37C9F08F}"/>
              </a:ext>
            </a:extLst>
          </p:cNvPr>
          <p:cNvSpPr txBox="1"/>
          <p:nvPr/>
        </p:nvSpPr>
        <p:spPr>
          <a:xfrm>
            <a:off x="8809166" y="1376570"/>
            <a:ext cx="26462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기업 고객 대상</a:t>
            </a:r>
            <a:endParaRPr lang="en-US" altLang="ko-KR" sz="1200" dirty="0"/>
          </a:p>
          <a:p>
            <a:r>
              <a:rPr lang="en-US" altLang="ko-KR" sz="1200" dirty="0">
                <a:solidFill>
                  <a:prstClr val="black"/>
                </a:solidFill>
              </a:rPr>
              <a:t>      </a:t>
            </a:r>
            <a:r>
              <a:rPr lang="ko-KR" altLang="en-US" sz="1200" dirty="0">
                <a:solidFill>
                  <a:prstClr val="black"/>
                </a:solidFill>
              </a:rPr>
              <a:t>배송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반품 거래 명세서 목록</a:t>
            </a:r>
            <a:endParaRPr lang="en-US" altLang="ko-KR" sz="1200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처리 결과 등록 시 </a:t>
            </a:r>
            <a:endParaRPr lang="en-US" altLang="ko-KR" sz="1200" dirty="0"/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창고 </a:t>
            </a:r>
            <a:r>
              <a:rPr lang="en-US" altLang="ko-KR" sz="1200" dirty="0"/>
              <a:t>+/- </a:t>
            </a:r>
            <a:r>
              <a:rPr lang="ko-KR" altLang="en-US" sz="1200" dirty="0"/>
              <a:t>처리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납품 업체 대상 </a:t>
            </a:r>
            <a:endParaRPr lang="en-US" altLang="ko-KR" sz="1200" dirty="0"/>
          </a:p>
          <a:p>
            <a:r>
              <a:rPr lang="en-US" altLang="ko-KR" sz="1200" dirty="0"/>
              <a:t>      </a:t>
            </a:r>
            <a:r>
              <a:rPr lang="ko-KR" altLang="en-US" sz="1200" dirty="0">
                <a:solidFill>
                  <a:prstClr val="black"/>
                </a:solidFill>
              </a:rPr>
              <a:t>배송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반품 거래 명세서 목록</a:t>
            </a:r>
            <a:endParaRPr lang="en-US" altLang="ko-KR" sz="1200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처리 결과 등록 시 </a:t>
            </a:r>
            <a:endParaRPr lang="en-US" altLang="ko-KR" sz="1200" dirty="0"/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창고 </a:t>
            </a:r>
            <a:r>
              <a:rPr lang="en-US" altLang="ko-KR" sz="1200" dirty="0"/>
              <a:t>+/- </a:t>
            </a:r>
            <a:r>
              <a:rPr lang="ko-KR" altLang="en-US" sz="1200" dirty="0"/>
              <a:t>처리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</a:t>
            </a:r>
          </a:p>
          <a:p>
            <a:r>
              <a:rPr lang="en-US" altLang="ko-KR" sz="1200" dirty="0"/>
              <a:t>   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9DA60F-0B4A-4619-B66A-1EC3FEF02D78}"/>
              </a:ext>
            </a:extLst>
          </p:cNvPr>
          <p:cNvSpPr txBox="1"/>
          <p:nvPr/>
        </p:nvSpPr>
        <p:spPr>
          <a:xfrm>
            <a:off x="3223485" y="3204584"/>
            <a:ext cx="2646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기업 고객 정보 관리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직원 정보 관리</a:t>
            </a:r>
            <a:r>
              <a:rPr lang="en-US" altLang="ko-KR" sz="1200" dirty="0"/>
              <a:t>(</a:t>
            </a:r>
            <a:r>
              <a:rPr lang="ko-KR" altLang="en-US" sz="1200" dirty="0"/>
              <a:t>담당자 지정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납품업체 정보 관리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제품 정보 관리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창고 정보 관리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공지사항</a:t>
            </a:r>
            <a:r>
              <a:rPr lang="en-US" altLang="ko-KR" sz="1200" dirty="0"/>
              <a:t> </a:t>
            </a:r>
            <a:r>
              <a:rPr lang="ko-KR" altLang="en-US" sz="1200" dirty="0"/>
              <a:t>관리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2490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Page Navigation</a:t>
            </a:r>
            <a:endParaRPr lang="ko-KR" altLang="en-US" sz="2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44EED79-2EA2-4F76-9966-894EF7F66DA8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50EC9D5-EC09-43D4-AD30-A1855C09B9BC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CB4F68-0925-4924-839F-16C1297F4B7A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C0F820-428E-4827-A4BE-057F0AFC5E3F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459C31-9599-40BE-87EF-13DA03685492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EC49B4-2D36-404B-931B-27BDE90F5F16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D57E40-9C13-419D-B4F6-E605FBC64AFA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기업 고객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CF5928-8D2C-4FFD-9718-927C4BEA070E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367016-06B7-44F2-A5D6-9DB01C627679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96C28D-8CEF-41FB-BEB4-DB0D3F1B67C6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A8B369-D84B-49A5-A2F9-5CCCB9216BF4}"/>
              </a:ext>
            </a:extLst>
          </p:cNvPr>
          <p:cNvSpPr/>
          <p:nvPr/>
        </p:nvSpPr>
        <p:spPr>
          <a:xfrm>
            <a:off x="997524" y="142801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가입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55DAC11-A0CD-4308-BAC2-4F166B23CE2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1888835" y="1734827"/>
            <a:ext cx="0" cy="16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7D0EC-6FE2-45AD-BACD-CB52DBFC2C30}"/>
              </a:ext>
            </a:extLst>
          </p:cNvPr>
          <p:cNvSpPr/>
          <p:nvPr/>
        </p:nvSpPr>
        <p:spPr>
          <a:xfrm>
            <a:off x="997524" y="190435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382E4E-3435-4379-8BC0-B9638A096E01}"/>
              </a:ext>
            </a:extLst>
          </p:cNvPr>
          <p:cNvSpPr/>
          <p:nvPr/>
        </p:nvSpPr>
        <p:spPr>
          <a:xfrm>
            <a:off x="736572" y="241242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품목별 제품목록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A7FE6F1-2CF3-4319-BD39-50FD30097334}"/>
              </a:ext>
            </a:extLst>
          </p:cNvPr>
          <p:cNvCxnSpPr>
            <a:cxnSpLocks/>
            <a:stCxn id="23" idx="1"/>
            <a:endCxn id="27" idx="1"/>
          </p:cNvCxnSpPr>
          <p:nvPr/>
        </p:nvCxnSpPr>
        <p:spPr>
          <a:xfrm rot="10800000" flipV="1">
            <a:off x="736572" y="2057759"/>
            <a:ext cx="260952" cy="508067"/>
          </a:xfrm>
          <a:prstGeom prst="bentConnector3">
            <a:avLst>
              <a:gd name="adj1" fmla="val 161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3767AB-561F-4330-8188-F63FE9B6A697}"/>
              </a:ext>
            </a:extLst>
          </p:cNvPr>
          <p:cNvSpPr/>
          <p:nvPr/>
        </p:nvSpPr>
        <p:spPr>
          <a:xfrm>
            <a:off x="1191309" y="287782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 상세정보</a:t>
            </a:r>
            <a:r>
              <a:rPr lang="en-US" altLang="ko-KR" sz="1200" dirty="0">
                <a:solidFill>
                  <a:schemeClr val="tx1"/>
                </a:solidFill>
              </a:rPr>
              <a:t>(Html)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E7A248C-185C-4525-A436-C90512FFD96B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1627883" y="2719234"/>
            <a:ext cx="454737" cy="158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731DC0F-4264-4E8E-BC76-66788E9DFD6F}"/>
              </a:ext>
            </a:extLst>
          </p:cNvPr>
          <p:cNvSpPr/>
          <p:nvPr/>
        </p:nvSpPr>
        <p:spPr>
          <a:xfrm>
            <a:off x="1191309" y="3356827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장바구니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FAD9DE-2890-4070-87D8-BB15F3C76189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2082620" y="3184638"/>
            <a:ext cx="0" cy="172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B45619-311C-4A6A-BD4C-AEE5B0DB6425}"/>
              </a:ext>
            </a:extLst>
          </p:cNvPr>
          <p:cNvSpPr/>
          <p:nvPr/>
        </p:nvSpPr>
        <p:spPr>
          <a:xfrm>
            <a:off x="1136319" y="3851295"/>
            <a:ext cx="1871168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결제 처리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납품희망일자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40E7B72-CA39-4A8D-81EC-EEA89390A74D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2071903" y="3663641"/>
            <a:ext cx="10717" cy="18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A18A72-77FB-45FC-9B93-AF78BEF036CD}"/>
              </a:ext>
            </a:extLst>
          </p:cNvPr>
          <p:cNvSpPr/>
          <p:nvPr/>
        </p:nvSpPr>
        <p:spPr>
          <a:xfrm>
            <a:off x="736572" y="438412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 이력 조회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29B5DC2-3705-4C6D-BAF2-5E803CF7BAA7}"/>
              </a:ext>
            </a:extLst>
          </p:cNvPr>
          <p:cNvSpPr/>
          <p:nvPr/>
        </p:nvSpPr>
        <p:spPr>
          <a:xfrm>
            <a:off x="1191309" y="4863491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처리 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FDA76B5B-BA69-44C0-9A3C-D825CCC5C36D}"/>
              </a:ext>
            </a:extLst>
          </p:cNvPr>
          <p:cNvCxnSpPr>
            <a:cxnSpLocks/>
            <a:stCxn id="23" idx="1"/>
            <a:endCxn id="50" idx="1"/>
          </p:cNvCxnSpPr>
          <p:nvPr/>
        </p:nvCxnSpPr>
        <p:spPr>
          <a:xfrm rot="10800000" flipV="1">
            <a:off x="736572" y="2057759"/>
            <a:ext cx="260952" cy="2479773"/>
          </a:xfrm>
          <a:prstGeom prst="bentConnector3">
            <a:avLst>
              <a:gd name="adj1" fmla="val 161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EEB4CD4-A9AA-4C8E-8C9B-A2448E3E89D9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1627883" y="4690940"/>
            <a:ext cx="454737" cy="172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CC21C5A-BC74-4DFE-B388-BDEF2CD39D66}"/>
              </a:ext>
            </a:extLst>
          </p:cNvPr>
          <p:cNvSpPr/>
          <p:nvPr/>
        </p:nvSpPr>
        <p:spPr>
          <a:xfrm>
            <a:off x="3671456" y="1428013"/>
            <a:ext cx="1999479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일별 수주 목록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재고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7ECD32F3-3E6D-4C20-86F5-195B2F451150}"/>
              </a:ext>
            </a:extLst>
          </p:cNvPr>
          <p:cNvCxnSpPr>
            <a:cxnSpLocks/>
            <a:stCxn id="43" idx="3"/>
            <a:endCxn id="65" idx="1"/>
          </p:cNvCxnSpPr>
          <p:nvPr/>
        </p:nvCxnSpPr>
        <p:spPr>
          <a:xfrm flipV="1">
            <a:off x="3007487" y="1581420"/>
            <a:ext cx="663969" cy="24232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DA3D565-F3F8-42C8-AF6D-03B874CC7978}"/>
              </a:ext>
            </a:extLst>
          </p:cNvPr>
          <p:cNvSpPr/>
          <p:nvPr/>
        </p:nvSpPr>
        <p:spPr>
          <a:xfrm>
            <a:off x="3985682" y="2027382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배송지시서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작성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A73839E-A05A-469E-90F6-57C0AAA51641}"/>
              </a:ext>
            </a:extLst>
          </p:cNvPr>
          <p:cNvCxnSpPr>
            <a:cxnSpLocks/>
            <a:stCxn id="65" idx="2"/>
            <a:endCxn id="72" idx="0"/>
          </p:cNvCxnSpPr>
          <p:nvPr/>
        </p:nvCxnSpPr>
        <p:spPr>
          <a:xfrm>
            <a:off x="4671196" y="1734827"/>
            <a:ext cx="259042" cy="292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B132EAE-322C-4191-83CD-A5C0690ECEC0}"/>
              </a:ext>
            </a:extLst>
          </p:cNvPr>
          <p:cNvSpPr txBox="1"/>
          <p:nvPr/>
        </p:nvSpPr>
        <p:spPr>
          <a:xfrm>
            <a:off x="4879904" y="1772047"/>
            <a:ext cx="80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재고 유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F6AC276-B8CE-4250-ABF7-EB097A464EAD}"/>
              </a:ext>
            </a:extLst>
          </p:cNvPr>
          <p:cNvSpPr/>
          <p:nvPr/>
        </p:nvSpPr>
        <p:spPr>
          <a:xfrm>
            <a:off x="3708874" y="2613437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발주지시서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작성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1C1D2DC1-CF05-4E9A-BE15-D378613E1C9A}"/>
              </a:ext>
            </a:extLst>
          </p:cNvPr>
          <p:cNvCxnSpPr>
            <a:cxnSpLocks/>
            <a:stCxn id="65" idx="2"/>
            <a:endCxn id="81" idx="1"/>
          </p:cNvCxnSpPr>
          <p:nvPr/>
        </p:nvCxnSpPr>
        <p:spPr>
          <a:xfrm rot="5400000">
            <a:off x="3674027" y="1769674"/>
            <a:ext cx="1032017" cy="962322"/>
          </a:xfrm>
          <a:prstGeom prst="bentConnector4">
            <a:avLst>
              <a:gd name="adj1" fmla="val 18182"/>
              <a:gd name="adj2" fmla="val 1237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0073741-B014-4486-9B91-08B2BA94B694}"/>
              </a:ext>
            </a:extLst>
          </p:cNvPr>
          <p:cNvSpPr txBox="1"/>
          <p:nvPr/>
        </p:nvSpPr>
        <p:spPr>
          <a:xfrm>
            <a:off x="5578215" y="5583230"/>
            <a:ext cx="88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승인 요청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D7114DA-1D7C-4A56-BF57-93FB943652CB}"/>
              </a:ext>
            </a:extLst>
          </p:cNvPr>
          <p:cNvSpPr/>
          <p:nvPr/>
        </p:nvSpPr>
        <p:spPr>
          <a:xfrm>
            <a:off x="6372337" y="2613437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발주지시서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조회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94C0950-A7E7-44B2-9CA5-1A65386D29D3}"/>
              </a:ext>
            </a:extLst>
          </p:cNvPr>
          <p:cNvCxnSpPr>
            <a:cxnSpLocks/>
            <a:stCxn id="81" idx="3"/>
            <a:endCxn id="94" idx="1"/>
          </p:cNvCxnSpPr>
          <p:nvPr/>
        </p:nvCxnSpPr>
        <p:spPr>
          <a:xfrm>
            <a:off x="5597986" y="2766844"/>
            <a:ext cx="774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2A8914A-F8AD-4E9D-ACF8-3595F31EFBE0}"/>
              </a:ext>
            </a:extLst>
          </p:cNvPr>
          <p:cNvSpPr/>
          <p:nvPr/>
        </p:nvSpPr>
        <p:spPr>
          <a:xfrm>
            <a:off x="3626461" y="4855673"/>
            <a:ext cx="192920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신청 목록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6F19364-F3BF-44F7-AA02-D40AE6C113DE}"/>
              </a:ext>
            </a:extLst>
          </p:cNvPr>
          <p:cNvCxnSpPr>
            <a:cxnSpLocks/>
            <a:stCxn id="53" idx="3"/>
            <a:endCxn id="98" idx="1"/>
          </p:cNvCxnSpPr>
          <p:nvPr/>
        </p:nvCxnSpPr>
        <p:spPr>
          <a:xfrm flipV="1">
            <a:off x="2973931" y="5009080"/>
            <a:ext cx="652530" cy="7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563D19E-B6F7-42AD-93AF-35167ABA30BA}"/>
              </a:ext>
            </a:extLst>
          </p:cNvPr>
          <p:cNvSpPr/>
          <p:nvPr/>
        </p:nvSpPr>
        <p:spPr>
          <a:xfrm>
            <a:off x="3650151" y="5427413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작성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21262C2-325F-4B17-82BB-D40A08885ACC}"/>
              </a:ext>
            </a:extLst>
          </p:cNvPr>
          <p:cNvSpPr/>
          <p:nvPr/>
        </p:nvSpPr>
        <p:spPr>
          <a:xfrm>
            <a:off x="6010322" y="4338865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회사 임원</a:t>
            </a:r>
            <a:r>
              <a:rPr lang="en-US" altLang="ko-KR" dirty="0">
                <a:solidFill>
                  <a:schemeClr val="tx1"/>
                </a:solidFill>
              </a:rPr>
              <a:t>(ERP)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050CB57-EB23-46F8-A38F-57A31C37C171}"/>
              </a:ext>
            </a:extLst>
          </p:cNvPr>
          <p:cNvCxnSpPr>
            <a:cxnSpLocks/>
            <a:stCxn id="98" idx="2"/>
            <a:endCxn id="104" idx="0"/>
          </p:cNvCxnSpPr>
          <p:nvPr/>
        </p:nvCxnSpPr>
        <p:spPr>
          <a:xfrm>
            <a:off x="4591062" y="5162487"/>
            <a:ext cx="3645" cy="264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99B47BC-B3EA-4DBC-B555-05272154266D}"/>
              </a:ext>
            </a:extLst>
          </p:cNvPr>
          <p:cNvSpPr/>
          <p:nvPr/>
        </p:nvSpPr>
        <p:spPr>
          <a:xfrm>
            <a:off x="6372337" y="5439210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금액 승인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E47CF92-6AF4-460D-AF40-3FFDE97B8298}"/>
              </a:ext>
            </a:extLst>
          </p:cNvPr>
          <p:cNvCxnSpPr>
            <a:cxnSpLocks/>
            <a:stCxn id="104" idx="3"/>
            <a:endCxn id="112" idx="1"/>
          </p:cNvCxnSpPr>
          <p:nvPr/>
        </p:nvCxnSpPr>
        <p:spPr>
          <a:xfrm>
            <a:off x="5539263" y="5580820"/>
            <a:ext cx="833074" cy="11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2904E5C-B779-42AA-ADCB-DA45EF31EFFF}"/>
              </a:ext>
            </a:extLst>
          </p:cNvPr>
          <p:cNvSpPr/>
          <p:nvPr/>
        </p:nvSpPr>
        <p:spPr>
          <a:xfrm>
            <a:off x="3717872" y="3138608"/>
            <a:ext cx="1999263" cy="479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배송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발주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반품 지시서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목록 </a:t>
            </a:r>
            <a:r>
              <a:rPr lang="en-US" altLang="ko-KR" sz="1200" dirty="0">
                <a:solidFill>
                  <a:schemeClr val="tx1"/>
                </a:solidFill>
              </a:rPr>
              <a:t>(3</a:t>
            </a:r>
            <a:r>
              <a:rPr lang="ko-KR" altLang="en-US" sz="1200" dirty="0">
                <a:solidFill>
                  <a:schemeClr val="tx1"/>
                </a:solidFill>
              </a:rPr>
              <a:t>개 화면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8B4EC9E-0C33-4F1B-9336-2FE35B003F50}"/>
              </a:ext>
            </a:extLst>
          </p:cNvPr>
          <p:cNvSpPr/>
          <p:nvPr/>
        </p:nvSpPr>
        <p:spPr>
          <a:xfrm>
            <a:off x="9226684" y="5427413"/>
            <a:ext cx="2207507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지시서 목록</a:t>
            </a:r>
            <a:r>
              <a:rPr lang="en-US" altLang="ko-KR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>
                <a:solidFill>
                  <a:schemeClr val="tx1"/>
                </a:solidFill>
              </a:rPr>
              <a:t>기업고객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B260BB3-02F0-41E5-B39F-3F4F2269D613}"/>
              </a:ext>
            </a:extLst>
          </p:cNvPr>
          <p:cNvCxnSpPr>
            <a:cxnSpLocks/>
            <a:stCxn id="112" idx="3"/>
            <a:endCxn id="119" idx="1"/>
          </p:cNvCxnSpPr>
          <p:nvPr/>
        </p:nvCxnSpPr>
        <p:spPr>
          <a:xfrm flipV="1">
            <a:off x="8261449" y="5580820"/>
            <a:ext cx="965235" cy="11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454EBD0-3DF9-452B-A345-A5B4CF3A2CA1}"/>
              </a:ext>
            </a:extLst>
          </p:cNvPr>
          <p:cNvSpPr/>
          <p:nvPr/>
        </p:nvSpPr>
        <p:spPr>
          <a:xfrm>
            <a:off x="9226685" y="5881042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 결과 등록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9E2FE84-8466-4793-97FA-49896055A966}"/>
              </a:ext>
            </a:extLst>
          </p:cNvPr>
          <p:cNvCxnSpPr>
            <a:cxnSpLocks/>
            <a:stCxn id="119" idx="2"/>
            <a:endCxn id="124" idx="0"/>
          </p:cNvCxnSpPr>
          <p:nvPr/>
        </p:nvCxnSpPr>
        <p:spPr>
          <a:xfrm flipH="1">
            <a:off x="10171241" y="5734227"/>
            <a:ext cx="159197" cy="14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EBAC5CB-0DFD-46AD-8D21-6357DA70045B}"/>
              </a:ext>
            </a:extLst>
          </p:cNvPr>
          <p:cNvSpPr/>
          <p:nvPr/>
        </p:nvSpPr>
        <p:spPr>
          <a:xfrm>
            <a:off x="9226684" y="2068247"/>
            <a:ext cx="2076229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배송 지시서 목록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기업고객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7C861D7-F2AD-4AC8-A4AB-F69401B50798}"/>
              </a:ext>
            </a:extLst>
          </p:cNvPr>
          <p:cNvCxnSpPr>
            <a:cxnSpLocks/>
            <a:stCxn id="72" idx="3"/>
            <a:endCxn id="130" idx="1"/>
          </p:cNvCxnSpPr>
          <p:nvPr/>
        </p:nvCxnSpPr>
        <p:spPr>
          <a:xfrm>
            <a:off x="5874794" y="2180789"/>
            <a:ext cx="3351890" cy="40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6CA63E2-DD2E-4F8E-A8DA-6AF3173269BE}"/>
              </a:ext>
            </a:extLst>
          </p:cNvPr>
          <p:cNvSpPr/>
          <p:nvPr/>
        </p:nvSpPr>
        <p:spPr>
          <a:xfrm>
            <a:off x="9226685" y="2525846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 결과 등록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4B7BFF4-B174-4D29-A885-56F791EAF0BB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10171241" y="2379031"/>
            <a:ext cx="0" cy="14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634971F-7449-48F6-B744-4ED157E485CF}"/>
              </a:ext>
            </a:extLst>
          </p:cNvPr>
          <p:cNvSpPr/>
          <p:nvPr/>
        </p:nvSpPr>
        <p:spPr>
          <a:xfrm>
            <a:off x="9226684" y="2984544"/>
            <a:ext cx="2098453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발주 지시서 목록</a:t>
            </a:r>
            <a:r>
              <a:rPr lang="en-US" altLang="ko-KR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>
                <a:solidFill>
                  <a:schemeClr val="tx1"/>
                </a:solidFill>
              </a:rPr>
              <a:t>납품업체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ABAB8DE-29A9-490A-9678-0C516C32A216}"/>
              </a:ext>
            </a:extLst>
          </p:cNvPr>
          <p:cNvSpPr/>
          <p:nvPr/>
        </p:nvSpPr>
        <p:spPr>
          <a:xfrm>
            <a:off x="9226685" y="3442143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 결과 등록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5DF373ED-3BAF-4E94-AD96-05242638600D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10171241" y="3295328"/>
            <a:ext cx="0" cy="14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9A97926F-763F-4239-9B8B-7547E7738DC4}"/>
              </a:ext>
            </a:extLst>
          </p:cNvPr>
          <p:cNvCxnSpPr>
            <a:cxnSpLocks/>
            <a:stCxn id="139" idx="1"/>
            <a:endCxn id="117" idx="3"/>
          </p:cNvCxnSpPr>
          <p:nvPr/>
        </p:nvCxnSpPr>
        <p:spPr>
          <a:xfrm rot="10800000">
            <a:off x="5717135" y="3378212"/>
            <a:ext cx="3509550" cy="217338"/>
          </a:xfrm>
          <a:prstGeom prst="bentConnector3">
            <a:avLst>
              <a:gd name="adj1" fmla="val 416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3C1D822-C248-422C-B17E-100E1BF0B0B3}"/>
              </a:ext>
            </a:extLst>
          </p:cNvPr>
          <p:cNvSpPr/>
          <p:nvPr/>
        </p:nvSpPr>
        <p:spPr>
          <a:xfrm>
            <a:off x="6372337" y="4932001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발주 금액 승인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32CF88A3-325F-4BC7-8512-21403B1B352C}"/>
              </a:ext>
            </a:extLst>
          </p:cNvPr>
          <p:cNvCxnSpPr>
            <a:cxnSpLocks/>
            <a:stCxn id="94" idx="2"/>
            <a:endCxn id="155" idx="1"/>
          </p:cNvCxnSpPr>
          <p:nvPr/>
        </p:nvCxnSpPr>
        <p:spPr>
          <a:xfrm rot="5400000">
            <a:off x="5762037" y="3530551"/>
            <a:ext cx="2165157" cy="944556"/>
          </a:xfrm>
          <a:prstGeom prst="bentConnector4">
            <a:avLst>
              <a:gd name="adj1" fmla="val 46457"/>
              <a:gd name="adj2" fmla="val 1543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656D381F-6132-42E4-93BF-AE11951054DE}"/>
              </a:ext>
            </a:extLst>
          </p:cNvPr>
          <p:cNvCxnSpPr>
            <a:cxnSpLocks/>
            <a:stCxn id="155" idx="3"/>
            <a:endCxn id="138" idx="1"/>
          </p:cNvCxnSpPr>
          <p:nvPr/>
        </p:nvCxnSpPr>
        <p:spPr>
          <a:xfrm flipV="1">
            <a:off x="8261449" y="3137951"/>
            <a:ext cx="965235" cy="1947457"/>
          </a:xfrm>
          <a:prstGeom prst="bentConnector3">
            <a:avLst>
              <a:gd name="adj1" fmla="val 673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B06C481-2038-4E4C-9F21-B1D418772977}"/>
              </a:ext>
            </a:extLst>
          </p:cNvPr>
          <p:cNvSpPr/>
          <p:nvPr/>
        </p:nvSpPr>
        <p:spPr>
          <a:xfrm>
            <a:off x="6376525" y="1438034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목록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35D146C-8E95-4B69-916A-DB9532A4B8EA}"/>
              </a:ext>
            </a:extLst>
          </p:cNvPr>
          <p:cNvSpPr/>
          <p:nvPr/>
        </p:nvSpPr>
        <p:spPr>
          <a:xfrm>
            <a:off x="6661369" y="1817470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작성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4FB0F72B-D86C-4BA9-95F3-37CBB481F807}"/>
              </a:ext>
            </a:extLst>
          </p:cNvPr>
          <p:cNvCxnSpPr>
            <a:cxnSpLocks/>
            <a:stCxn id="166" idx="2"/>
            <a:endCxn id="167" idx="0"/>
          </p:cNvCxnSpPr>
          <p:nvPr/>
        </p:nvCxnSpPr>
        <p:spPr>
          <a:xfrm>
            <a:off x="7321081" y="1744848"/>
            <a:ext cx="284844" cy="72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6EC53E5-D77F-4758-AAC2-3A564CA7AAF4}"/>
              </a:ext>
            </a:extLst>
          </p:cNvPr>
          <p:cNvSpPr/>
          <p:nvPr/>
        </p:nvSpPr>
        <p:spPr>
          <a:xfrm>
            <a:off x="9226684" y="1307082"/>
            <a:ext cx="2031331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지시서 목록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납품업체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0CC4C3D-88FF-4FA5-B4DB-0AB1B7B36401}"/>
              </a:ext>
            </a:extLst>
          </p:cNvPr>
          <p:cNvSpPr/>
          <p:nvPr/>
        </p:nvSpPr>
        <p:spPr>
          <a:xfrm>
            <a:off x="9226685" y="1664897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 결과 등록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D3B2069-DB63-4CDC-B487-3BE84E3A23A7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10171241" y="1518082"/>
            <a:ext cx="0" cy="14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6C8E93C6-4329-47F8-91D3-55ED452846B3}"/>
              </a:ext>
            </a:extLst>
          </p:cNvPr>
          <p:cNvCxnSpPr>
            <a:cxnSpLocks/>
            <a:stCxn id="167" idx="3"/>
            <a:endCxn id="172" idx="1"/>
          </p:cNvCxnSpPr>
          <p:nvPr/>
        </p:nvCxnSpPr>
        <p:spPr>
          <a:xfrm flipV="1">
            <a:off x="8550481" y="1460489"/>
            <a:ext cx="676203" cy="510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7F86ACF1-6C28-4D20-9C37-47CF50C96546}"/>
              </a:ext>
            </a:extLst>
          </p:cNvPr>
          <p:cNvSpPr txBox="1"/>
          <p:nvPr/>
        </p:nvSpPr>
        <p:spPr>
          <a:xfrm>
            <a:off x="3181786" y="5779990"/>
            <a:ext cx="2646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-  </a:t>
            </a:r>
            <a:r>
              <a:rPr lang="ko-KR" altLang="en-US" sz="1000" dirty="0"/>
              <a:t>기업 고객 정보 관리</a:t>
            </a:r>
            <a:endParaRPr lang="en-US" altLang="ko-KR" sz="1000" dirty="0"/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직원 정보 관리</a:t>
            </a:r>
            <a:r>
              <a:rPr lang="en-US" altLang="ko-KR" sz="1000" dirty="0"/>
              <a:t>(</a:t>
            </a:r>
            <a:r>
              <a:rPr lang="ko-KR" altLang="en-US" sz="1000" dirty="0"/>
              <a:t>담당자 지정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납품업체 정보 관리</a:t>
            </a:r>
            <a:endParaRPr lang="en-US" altLang="ko-KR" sz="1000" dirty="0"/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제품 정보 관리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웹에디터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창고 정보 관리</a:t>
            </a:r>
            <a:endParaRPr lang="en-US" altLang="ko-KR" sz="1000" dirty="0"/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공지사항</a:t>
            </a:r>
            <a:r>
              <a:rPr lang="en-US" altLang="ko-KR" sz="1000" dirty="0"/>
              <a:t> </a:t>
            </a:r>
            <a:r>
              <a:rPr lang="ko-KR" altLang="en-US" sz="1000" dirty="0"/>
              <a:t>관리</a:t>
            </a:r>
            <a:endParaRPr lang="en-US" altLang="ko-KR" sz="1000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654422BA-718F-4818-9893-C0B15E9CCD27}"/>
              </a:ext>
            </a:extLst>
          </p:cNvPr>
          <p:cNvSpPr/>
          <p:nvPr/>
        </p:nvSpPr>
        <p:spPr>
          <a:xfrm>
            <a:off x="6372337" y="5857543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매출 현황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0A67610-956A-4EE4-A536-AFEF7654BDBC}"/>
              </a:ext>
            </a:extLst>
          </p:cNvPr>
          <p:cNvSpPr/>
          <p:nvPr/>
        </p:nvSpPr>
        <p:spPr>
          <a:xfrm>
            <a:off x="6372337" y="6241436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창고별</a:t>
            </a:r>
            <a:r>
              <a:rPr lang="ko-KR" altLang="en-US" sz="1200" dirty="0">
                <a:solidFill>
                  <a:schemeClr val="tx1"/>
                </a:solidFill>
              </a:rPr>
              <a:t> 재고 현황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A1B00C-E6D0-4E7A-8A26-21C1F7A6B2EE}"/>
              </a:ext>
            </a:extLst>
          </p:cNvPr>
          <p:cNvSpPr txBox="1"/>
          <p:nvPr/>
        </p:nvSpPr>
        <p:spPr>
          <a:xfrm>
            <a:off x="6465016" y="3618968"/>
            <a:ext cx="88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승인 요청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00C5F35-5CBD-4562-8B83-08F7D0139C7E}"/>
              </a:ext>
            </a:extLst>
          </p:cNvPr>
          <p:cNvSpPr/>
          <p:nvPr/>
        </p:nvSpPr>
        <p:spPr>
          <a:xfrm>
            <a:off x="3718534" y="4450245"/>
            <a:ext cx="1999479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창고별</a:t>
            </a:r>
            <a:r>
              <a:rPr lang="ko-KR" altLang="en-US" sz="1200" dirty="0">
                <a:solidFill>
                  <a:schemeClr val="tx1"/>
                </a:solidFill>
              </a:rPr>
              <a:t> 재고현황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2170C74-5703-4C67-8F85-022D5F6E8841}"/>
              </a:ext>
            </a:extLst>
          </p:cNvPr>
          <p:cNvSpPr/>
          <p:nvPr/>
        </p:nvSpPr>
        <p:spPr>
          <a:xfrm>
            <a:off x="3717872" y="4008080"/>
            <a:ext cx="1999479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 상세 내역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B0DE7B-62FB-4329-8639-EC3C2EB9B385}"/>
              </a:ext>
            </a:extLst>
          </p:cNvPr>
          <p:cNvSpPr txBox="1"/>
          <p:nvPr/>
        </p:nvSpPr>
        <p:spPr>
          <a:xfrm>
            <a:off x="3378690" y="1701915"/>
            <a:ext cx="914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재고 부족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A85019-63C5-4E5B-88D3-D2EA2E76A422}"/>
              </a:ext>
            </a:extLst>
          </p:cNvPr>
          <p:cNvSpPr txBox="1"/>
          <p:nvPr/>
        </p:nvSpPr>
        <p:spPr>
          <a:xfrm>
            <a:off x="8959762" y="4211004"/>
            <a:ext cx="262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</a:rPr>
              <a:t>전체 </a:t>
            </a:r>
            <a:r>
              <a:rPr lang="en-US" altLang="ko-KR" sz="1200" b="1" dirty="0">
                <a:solidFill>
                  <a:srgbClr val="FF0000"/>
                </a:solidFill>
              </a:rPr>
              <a:t>Process</a:t>
            </a:r>
            <a:r>
              <a:rPr lang="ko-KR" altLang="en-US" sz="1200" b="1" dirty="0">
                <a:solidFill>
                  <a:srgbClr val="FF0000"/>
                </a:solidFill>
              </a:rPr>
              <a:t> 처리 결과 등록 후 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</a:t>
            </a:r>
            <a:r>
              <a:rPr lang="ko-KR" altLang="en-US" sz="1200" b="1" dirty="0">
                <a:solidFill>
                  <a:srgbClr val="FF0000"/>
                </a:solidFill>
              </a:rPr>
              <a:t>창고 재고 </a:t>
            </a:r>
            <a:r>
              <a:rPr lang="en-US" altLang="ko-KR" sz="1200" b="1" dirty="0">
                <a:solidFill>
                  <a:srgbClr val="FF0000"/>
                </a:solidFill>
              </a:rPr>
              <a:t>+/- </a:t>
            </a:r>
            <a:r>
              <a:rPr lang="ko-KR" altLang="en-US" sz="1200" b="1" dirty="0">
                <a:solidFill>
                  <a:srgbClr val="FF0000"/>
                </a:solidFill>
              </a:rPr>
              <a:t>처리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0AC286F3-3FB5-4812-9B0F-B880737B446E}"/>
              </a:ext>
            </a:extLst>
          </p:cNvPr>
          <p:cNvCxnSpPr>
            <a:cxnSpLocks/>
            <a:stCxn id="173" idx="1"/>
            <a:endCxn id="167" idx="3"/>
          </p:cNvCxnSpPr>
          <p:nvPr/>
        </p:nvCxnSpPr>
        <p:spPr>
          <a:xfrm rot="10800000" flipV="1">
            <a:off x="8550481" y="1818303"/>
            <a:ext cx="676204" cy="1525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88300029-D350-4929-A03A-9631DB202A79}"/>
              </a:ext>
            </a:extLst>
          </p:cNvPr>
          <p:cNvCxnSpPr>
            <a:cxnSpLocks/>
            <a:stCxn id="134" idx="1"/>
            <a:endCxn id="117" idx="3"/>
          </p:cNvCxnSpPr>
          <p:nvPr/>
        </p:nvCxnSpPr>
        <p:spPr>
          <a:xfrm rot="10800000" flipV="1">
            <a:off x="5717135" y="2679252"/>
            <a:ext cx="3509550" cy="698959"/>
          </a:xfrm>
          <a:prstGeom prst="bentConnector3">
            <a:avLst>
              <a:gd name="adj1" fmla="val 112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8EDF8E5-3241-42F9-AFE0-2296DD91B5F8}"/>
              </a:ext>
            </a:extLst>
          </p:cNvPr>
          <p:cNvCxnSpPr>
            <a:cxnSpLocks/>
            <a:stCxn id="139" idx="1"/>
            <a:endCxn id="94" idx="3"/>
          </p:cNvCxnSpPr>
          <p:nvPr/>
        </p:nvCxnSpPr>
        <p:spPr>
          <a:xfrm rot="10800000">
            <a:off x="8261449" y="2766844"/>
            <a:ext cx="965236" cy="828706"/>
          </a:xfrm>
          <a:prstGeom prst="bentConnector3">
            <a:avLst>
              <a:gd name="adj1" fmla="val 656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8B42DAFF-8A64-48F7-BF15-55738D280EBE}"/>
              </a:ext>
            </a:extLst>
          </p:cNvPr>
          <p:cNvCxnSpPr>
            <a:cxnSpLocks/>
            <a:stCxn id="124" idx="1"/>
            <a:endCxn id="117" idx="3"/>
          </p:cNvCxnSpPr>
          <p:nvPr/>
        </p:nvCxnSpPr>
        <p:spPr>
          <a:xfrm rot="10800000">
            <a:off x="5717135" y="3378213"/>
            <a:ext cx="3509550" cy="2656237"/>
          </a:xfrm>
          <a:prstGeom prst="bentConnector3">
            <a:avLst>
              <a:gd name="adj1" fmla="val 112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1322</Words>
  <Application>Microsoft Macintosh PowerPoint</Application>
  <PresentationFormat>와이드스크린</PresentationFormat>
  <Paragraphs>290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맑은 고딕</vt:lpstr>
      <vt:lpstr>휴먼옛체</vt:lpstr>
      <vt:lpstr>HY견고딕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happy</dc:creator>
  <cp:lastModifiedBy>kim hyuk</cp:lastModifiedBy>
  <cp:revision>193</cp:revision>
  <dcterms:created xsi:type="dcterms:W3CDTF">2020-06-19T01:04:51Z</dcterms:created>
  <dcterms:modified xsi:type="dcterms:W3CDTF">2021-04-20T05:42:36Z</dcterms:modified>
</cp:coreProperties>
</file>