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841" r:id="rId3"/>
  </p:sldMasterIdLst>
  <p:notesMasterIdLst>
    <p:notesMasterId r:id="rId36"/>
  </p:notesMasterIdLst>
  <p:sldIdLst>
    <p:sldId id="256" r:id="rId4"/>
    <p:sldId id="260" r:id="rId5"/>
    <p:sldId id="258" r:id="rId6"/>
    <p:sldId id="259" r:id="rId7"/>
    <p:sldId id="261" r:id="rId8"/>
    <p:sldId id="265" r:id="rId9"/>
    <p:sldId id="266" r:id="rId10"/>
    <p:sldId id="288" r:id="rId11"/>
    <p:sldId id="257" r:id="rId12"/>
    <p:sldId id="264" r:id="rId13"/>
    <p:sldId id="268" r:id="rId14"/>
    <p:sldId id="26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63" r:id="rId33"/>
    <p:sldId id="282" r:id="rId34"/>
    <p:sldId id="281" r:id="rId35"/>
  </p:sldIdLst>
  <p:sldSz cx="9907588" cy="6858000"/>
  <p:notesSz cx="6670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51D3F-61BD-42B3-8A06-97AA06AA4011}" v="7" dt="2020-01-15T08:24:13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>
      <p:cViewPr>
        <p:scale>
          <a:sx n="66" d="100"/>
          <a:sy n="66" d="100"/>
        </p:scale>
        <p:origin x="-1350" y="-15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YOUNG JIN" userId="9985354d4e13345f" providerId="Windows Live" clId="Web-{17E51D3F-61BD-42B3-8A06-97AA06AA4011}"/>
    <pc:docChg chg="addSld addMainMaster">
      <pc:chgData name="KIM YOUNG JIN" userId="9985354d4e13345f" providerId="Windows Live" clId="Web-{17E51D3F-61BD-42B3-8A06-97AA06AA4011}" dt="2020-01-15T08:24:13.822" v="6"/>
      <pc:docMkLst>
        <pc:docMk/>
      </pc:docMkLst>
      <pc:sldChg chg="add">
        <pc:chgData name="KIM YOUNG JIN" userId="9985354d4e13345f" providerId="Windows Live" clId="Web-{17E51D3F-61BD-42B3-8A06-97AA06AA4011}" dt="2020-01-15T07:52:51.066" v="0"/>
        <pc:sldMkLst>
          <pc:docMk/>
          <pc:sldMk cId="832091816" sldId="273"/>
        </pc:sldMkLst>
      </pc:sldChg>
      <pc:sldChg chg="add">
        <pc:chgData name="KIM YOUNG JIN" userId="9985354d4e13345f" providerId="Windows Live" clId="Web-{17E51D3F-61BD-42B3-8A06-97AA06AA4011}" dt="2020-01-15T08:17:13.961" v="1"/>
        <pc:sldMkLst>
          <pc:docMk/>
          <pc:sldMk cId="4161632978" sldId="274"/>
        </pc:sldMkLst>
      </pc:sldChg>
      <pc:sldChg chg="add">
        <pc:chgData name="KIM YOUNG JIN" userId="9985354d4e13345f" providerId="Windows Live" clId="Web-{17E51D3F-61BD-42B3-8A06-97AA06AA4011}" dt="2020-01-15T08:17:18.742" v="2"/>
        <pc:sldMkLst>
          <pc:docMk/>
          <pc:sldMk cId="4033530359" sldId="275"/>
        </pc:sldMkLst>
      </pc:sldChg>
      <pc:sldChg chg="add">
        <pc:chgData name="KIM YOUNG JIN" userId="9985354d4e13345f" providerId="Windows Live" clId="Web-{17E51D3F-61BD-42B3-8A06-97AA06AA4011}" dt="2020-01-15T08:21:03.087" v="3"/>
        <pc:sldMkLst>
          <pc:docMk/>
          <pc:sldMk cId="4223888332" sldId="276"/>
        </pc:sldMkLst>
      </pc:sldChg>
      <pc:sldChg chg="add">
        <pc:chgData name="KIM YOUNG JIN" userId="9985354d4e13345f" providerId="Windows Live" clId="Web-{17E51D3F-61BD-42B3-8A06-97AA06AA4011}" dt="2020-01-15T08:21:09.665" v="4"/>
        <pc:sldMkLst>
          <pc:docMk/>
          <pc:sldMk cId="3724172052" sldId="277"/>
        </pc:sldMkLst>
      </pc:sldChg>
      <pc:sldChg chg="add">
        <pc:chgData name="KIM YOUNG JIN" userId="9985354d4e13345f" providerId="Windows Live" clId="Web-{17E51D3F-61BD-42B3-8A06-97AA06AA4011}" dt="2020-01-15T08:21:16.618" v="5"/>
        <pc:sldMkLst>
          <pc:docMk/>
          <pc:sldMk cId="2222911084" sldId="278"/>
        </pc:sldMkLst>
      </pc:sldChg>
      <pc:sldChg chg="add">
        <pc:chgData name="KIM YOUNG JIN" userId="9985354d4e13345f" providerId="Windows Live" clId="Web-{17E51D3F-61BD-42B3-8A06-97AA06AA4011}" dt="2020-01-15T08:24:13.822" v="6"/>
        <pc:sldMkLst>
          <pc:docMk/>
          <pc:sldMk cId="3878174746" sldId="279"/>
        </pc:sldMkLst>
      </pc:sldChg>
      <pc:sldMasterChg chg="add addSldLayout">
        <pc:chgData name="KIM YOUNG JIN" userId="9985354d4e13345f" providerId="Windows Live" clId="Web-{17E51D3F-61BD-42B3-8A06-97AA06AA4011}" dt="2020-01-15T07:52:51.066" v="0"/>
        <pc:sldMasterMkLst>
          <pc:docMk/>
          <pc:sldMasterMk cId="0" sldId="2147483841"/>
        </pc:sldMasterMkLst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212134746" sldId="2147483839"/>
          </pc:sldLayoutMkLst>
        </pc:sldLayoutChg>
        <pc:sldLayoutChg chg="add">
          <pc:chgData name="KIM YOUNG JIN" userId="9985354d4e13345f" providerId="Windows Live" clId="Web-{17E51D3F-61BD-42B3-8A06-97AA06AA4011}" dt="2020-01-15T07:52:51.066" v="0"/>
          <pc:sldLayoutMkLst>
            <pc:docMk/>
            <pc:sldMasterMk cId="0" sldId="2147483841"/>
            <pc:sldLayoutMk cId="3928219936" sldId="214748384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xmlns="" id="{56EF861C-007A-4247-85C5-E194774A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70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xmlns="" id="{0B6F6B52-557E-47FB-A536-5F0A3BBE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D9A3A2C5-EAA3-4317-AB6E-F50665E8147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78250" y="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ko-KR" altLang="ko-KR"/>
              <a:t>20年 1月 15日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xmlns="" id="{1D6764C6-0C32-47F0-BF99-BD51AEAF5F9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46113" y="744538"/>
            <a:ext cx="5375275" cy="37211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FA3892C7-E6BD-4065-82CF-D02548FB5D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716463"/>
            <a:ext cx="5334000" cy="446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xmlns="" id="{D9CB4169-2CD9-4100-AA59-3165E7E5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2C1DE932-DC74-447E-AD24-CAD55C66F3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8250" y="9429750"/>
            <a:ext cx="288766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ADB3FDB-566F-4732-B7FD-2566E7CFC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425597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xmlns="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xmlns="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:a16="http://schemas.microsoft.com/office/drawing/2014/main" xmlns="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xmlns="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xmlns="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6A9CE421-B0A1-4CAA-8083-631FEFE3FA9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xmlns="" id="{462F3C41-D5A6-415E-95E9-C42EFA0CD6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A74053-42F5-49E0-ABBB-395CB8B4A85F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xmlns="" id="{D30DD8ED-6F31-4075-ABD4-9106E8AEEB0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xmlns="" id="{1920E76E-48E7-493D-9C06-E2CA940D71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6A9CE421-B0A1-4CAA-8083-631FEFE3FA9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xmlns="" id="{462F3C41-D5A6-415E-95E9-C42EFA0CD6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A74053-42F5-49E0-ABBB-395CB8B4A85F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17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xmlns="" id="{D30DD8ED-6F31-4075-ABD4-9106E8AEEB0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xmlns="" id="{1920E76E-48E7-493D-9C06-E2CA940D71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xmlns="" val="548834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6A9CE421-B0A1-4CAA-8083-631FEFE3FA9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xmlns="" id="{462F3C41-D5A6-415E-95E9-C42EFA0CD6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A74053-42F5-49E0-ABBB-395CB8B4A85F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18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xmlns="" id="{D30DD8ED-6F31-4075-ABD4-9106E8AEEB0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xmlns="" id="{1920E76E-48E7-493D-9C06-E2CA940D71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11335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30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ko-KR" altLang="ko-KR"/>
              <a:t>20年 1月 15日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9ADB3FDB-566F-4732-B7FD-2566E7CFC039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4248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5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xmlns="" val="355558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6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9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10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xmlns="" val="404231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12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xmlns="" val="373473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13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9A0CD444-3B0F-4FCD-868B-7B03D0BB70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xmlns="" id="{C842CA12-3771-4E02-ACFB-2B8CCB463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32E70555-6B0B-4F14-A061-F3A830D492DC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14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196" name="Rectangle 1">
            <a:extLst>
              <a:ext uri="{FF2B5EF4-FFF2-40B4-BE49-F238E27FC236}">
                <a16:creationId xmlns:a16="http://schemas.microsoft.com/office/drawing/2014/main" xmlns="" id="{0EC12DE8-3B2A-4F1B-A3BC-2522D4E2DD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744538"/>
            <a:ext cx="537686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xmlns="" id="{88408A41-0F17-494E-9052-78AAA015EA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26332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304257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407605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2927376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307487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325777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354063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804779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657945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2815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347314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2238824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15318205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593108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7575" y="1588"/>
            <a:ext cx="2360613" cy="344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588"/>
            <a:ext cx="6934200" cy="344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4085180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B848A0B-D5A9-4F56-972C-5283F04993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907588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0018" y="2357430"/>
            <a:ext cx="6249402" cy="533400"/>
          </a:xfrm>
          <a:noFill/>
          <a:ln>
            <a:noFill/>
          </a:ln>
        </p:spPr>
        <p:txBody>
          <a:bodyPr/>
          <a:lstStyle>
            <a:lvl1pPr algn="ctr"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603" y="3714752"/>
            <a:ext cx="2438791" cy="457200"/>
          </a:xfrm>
        </p:spPr>
        <p:txBody>
          <a:bodyPr/>
          <a:lstStyle>
            <a:lvl1pPr marL="0" indent="0" algn="ctr">
              <a:defRPr sz="1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xmlns="" val="3212134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>
            <a:extLst>
              <a:ext uri="{FF2B5EF4-FFF2-40B4-BE49-F238E27FC236}">
                <a16:creationId xmlns:a16="http://schemas.microsoft.com/office/drawing/2014/main" xmlns="" id="{3269D546-B781-4CCB-A910-9B28EEF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18" descr="top">
            <a:extLst>
              <a:ext uri="{FF2B5EF4-FFF2-40B4-BE49-F238E27FC236}">
                <a16:creationId xmlns:a16="http://schemas.microsoft.com/office/drawing/2014/main" xmlns="" id="{6E53BD8A-8962-465B-BF0B-115AAB67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xmlns="" id="{849E0CF7-95BB-4D6A-8C99-DB281BCE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fld id="{AC670D85-2395-4FF2-98C1-029832FE9153}" type="slidenum">
              <a:rPr kumimoji="1" lang="ko-KR" altLang="en-US" sz="900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ctr" eaLnBrk="1" latinLnBrk="1" hangingPunct="1"/>
              <a:t>‹#›</a:t>
            </a:fld>
            <a:endParaRPr kumimoji="1" lang="en-US" altLang="ko-KR" sz="9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6" name="Group 522">
            <a:extLst>
              <a:ext uri="{FF2B5EF4-FFF2-40B4-BE49-F238E27FC236}">
                <a16:creationId xmlns:a16="http://schemas.microsoft.com/office/drawing/2014/main" xmlns="" id="{1427F447-A7AB-4EA0-B57A-A0B9FD82F4F1}"/>
              </a:ext>
            </a:extLst>
          </p:cNvPr>
          <p:cNvGraphicFramePr>
            <a:graphicFrameLocks noGrp="1"/>
          </p:cNvGraphicFramePr>
          <p:nvPr/>
        </p:nvGraphicFramePr>
        <p:xfrm>
          <a:off x="38106" y="639763"/>
          <a:ext cx="9812325" cy="5851578"/>
        </p:xfrm>
        <a:graphic>
          <a:graphicData uri="http://schemas.openxmlformats.org/drawingml/2006/table">
            <a:tbl>
              <a:tblPr/>
              <a:tblGrid>
                <a:gridCol w="1008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8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1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15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99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5575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3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교육관리 시스템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(LMS)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황기현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2019.08.15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05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763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Table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821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6539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34175" y="9525"/>
            <a:ext cx="1370013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56588" y="9525"/>
            <a:ext cx="1371600" cy="3032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50340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6500" y="1681163"/>
            <a:ext cx="42116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6500" y="2505075"/>
            <a:ext cx="42116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345950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297488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9229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83391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6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56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33321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xmlns="" id="{D4334680-5BE6-47DC-9C08-F01020267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xmlns="" id="{7E5631DB-9DC5-4666-995D-2D4363AE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4175" y="9525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8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9</a:t>
            </a:r>
            <a:r>
              <a:rPr lang="ko-KR" altLang="en-GB"/>
              <a:t>번째 개요 수준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2925"/>
            <a:ext cx="992505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7F7F7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xmlns="" id="{91880116-4336-40BA-AFD9-4181122A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62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xmlns="" id="{4749CD56-191D-4457-AF58-FDDC057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816A29-34DA-4D76-A993-041CF36B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16700"/>
            <a:ext cx="381000" cy="228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fld id="{42C61E19-037B-4CB6-9D74-FD168F95FBB3}" type="slidenum">
              <a:rPr lang="ko-KR" altLang="ko-KR" sz="900" b="1" smtClean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algn="ctr" eaLnBrk="1" hangingPunct="1">
                <a:buSzPct val="100000"/>
                <a:defRPr/>
              </a:pPr>
              <a:t>‹#›</a:t>
            </a:fld>
            <a:endParaRPr lang="ko-KR" altLang="ko-KR" sz="900" b="1">
              <a:solidFill>
                <a:srgbClr val="FFFF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077" name="Group 4">
            <a:extLst>
              <a:ext uri="{FF2B5EF4-FFF2-40B4-BE49-F238E27FC236}">
                <a16:creationId xmlns:a16="http://schemas.microsoft.com/office/drawing/2014/main" xmlns="" id="{646DADB0-74F8-415A-9B4B-E8A4C8522F60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639763"/>
            <a:ext cx="9809163" cy="5849937"/>
            <a:chOff x="24" y="403"/>
            <a:chExt cx="6179" cy="3685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xmlns="" id="{B3FD68D6-D5FB-45DE-84C9-EF886B2F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403"/>
              <a:ext cx="634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프로젝트 명</a:t>
              </a:r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xmlns="" id="{614614A0-A9D4-4365-A42F-45DAEDFA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403"/>
              <a:ext cx="951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 dirty="0">
                  <a:solidFill>
                    <a:srgbClr val="000000"/>
                  </a:solidFill>
                </a:rPr>
                <a:t>SCM</a:t>
              </a:r>
              <a:r>
                <a:rPr lang="en-US" altLang="ko-KR" baseline="0" dirty="0">
                  <a:solidFill>
                    <a:srgbClr val="000000"/>
                  </a:solidFill>
                </a:rPr>
                <a:t> </a:t>
              </a:r>
              <a:r>
                <a:rPr lang="ko-KR" altLang="en-US" baseline="0" dirty="0">
                  <a:solidFill>
                    <a:srgbClr val="000000"/>
                  </a:solidFill>
                </a:rPr>
                <a:t>시스템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xmlns="" id="{7211B82B-2E52-4691-8815-343F76FC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403"/>
              <a:ext cx="45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화면명</a:t>
              </a:r>
            </a:p>
          </p:txBody>
        </p:sp>
        <p:sp>
          <p:nvSpPr>
            <p:cNvPr id="3083" name="Rectangle 8">
              <a:extLst>
                <a:ext uri="{FF2B5EF4-FFF2-40B4-BE49-F238E27FC236}">
                  <a16:creationId xmlns:a16="http://schemas.microsoft.com/office/drawing/2014/main" xmlns="" id="{16705E81-2791-4B1C-94E2-4E5A37688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403"/>
              <a:ext cx="1813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1" name="Rectangle 9">
              <a:extLst>
                <a:ext uri="{FF2B5EF4-FFF2-40B4-BE49-F238E27FC236}">
                  <a16:creationId xmlns:a16="http://schemas.microsoft.com/office/drawing/2014/main" xmlns="" id="{76ACDA46-C106-4FB3-A469-9FD240E6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403"/>
              <a:ext cx="359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버젼</a:t>
              </a:r>
            </a:p>
          </p:txBody>
        </p:sp>
        <p:sp>
          <p:nvSpPr>
            <p:cNvPr id="3082" name="Rectangle 10">
              <a:extLst>
                <a:ext uri="{FF2B5EF4-FFF2-40B4-BE49-F238E27FC236}">
                  <a16:creationId xmlns:a16="http://schemas.microsoft.com/office/drawing/2014/main" xmlns="" id="{29DF0145-4579-4A70-A788-20DD0CF1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403"/>
              <a:ext cx="377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V1.0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xmlns="" id="{D5E1E307-2409-4942-84A1-1B8DF2A3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403"/>
              <a:ext cx="543" cy="13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작성자</a:t>
              </a:r>
            </a:p>
          </p:txBody>
        </p:sp>
        <p:sp>
          <p:nvSpPr>
            <p:cNvPr id="3084" name="Rectangle 12">
              <a:extLst>
                <a:ext uri="{FF2B5EF4-FFF2-40B4-BE49-F238E27FC236}">
                  <a16:creationId xmlns:a16="http://schemas.microsoft.com/office/drawing/2014/main" xmlns="" id="{9D3E63D7-9CBA-4E33-B777-487BDA67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403"/>
              <a:ext cx="1042" cy="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en-US" dirty="0" err="1">
                  <a:solidFill>
                    <a:srgbClr val="000000"/>
                  </a:solidFill>
                </a:rPr>
                <a:t>유미르</a:t>
              </a:r>
              <a:endParaRPr lang="ko-KR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085" name="Rectangle 13">
              <a:extLst>
                <a:ext uri="{FF2B5EF4-FFF2-40B4-BE49-F238E27FC236}">
                  <a16:creationId xmlns:a16="http://schemas.microsoft.com/office/drawing/2014/main" xmlns="" id="{0C1B70A2-D178-4052-8D74-23007ED05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537"/>
              <a:ext cx="634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분류명</a:t>
              </a:r>
            </a:p>
          </p:txBody>
        </p:sp>
        <p:sp>
          <p:nvSpPr>
            <p:cNvPr id="3089" name="Rectangle 14">
              <a:extLst>
                <a:ext uri="{FF2B5EF4-FFF2-40B4-BE49-F238E27FC236}">
                  <a16:creationId xmlns:a16="http://schemas.microsoft.com/office/drawing/2014/main" xmlns="" id="{C31D3127-1E48-40F4-A0D3-5DA2228B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537"/>
              <a:ext cx="951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87" name="Rectangle 15">
              <a:extLst>
                <a:ext uri="{FF2B5EF4-FFF2-40B4-BE49-F238E27FC236}">
                  <a16:creationId xmlns:a16="http://schemas.microsoft.com/office/drawing/2014/main" xmlns="" id="{F08797AB-160E-403C-A4A3-8CE53FF1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537"/>
              <a:ext cx="45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</a:t>
              </a:r>
              <a:r>
                <a:rPr lang="ko-KR" altLang="ko-KR">
                  <a:solidFill>
                    <a:srgbClr val="FFFFFF"/>
                  </a:solidFill>
                </a:rPr>
                <a:t>명</a:t>
              </a:r>
            </a:p>
          </p:txBody>
        </p:sp>
        <p:sp>
          <p:nvSpPr>
            <p:cNvPr id="3091" name="Rectangle 16">
              <a:extLst>
                <a:ext uri="{FF2B5EF4-FFF2-40B4-BE49-F238E27FC236}">
                  <a16:creationId xmlns:a16="http://schemas.microsoft.com/office/drawing/2014/main" xmlns="" id="{30D4E12B-5E09-45CB-8E3A-4BBF8F3B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537"/>
              <a:ext cx="1813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xmlns="" id="{8C7130DF-376C-45F3-B781-9E80ACBD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537"/>
              <a:ext cx="359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P.NO</a:t>
              </a:r>
            </a:p>
          </p:txBody>
        </p:sp>
        <p:sp>
          <p:nvSpPr>
            <p:cNvPr id="3093" name="Rectangle 18">
              <a:extLst>
                <a:ext uri="{FF2B5EF4-FFF2-40B4-BE49-F238E27FC236}">
                  <a16:creationId xmlns:a16="http://schemas.microsoft.com/office/drawing/2014/main" xmlns="" id="{9E8933E4-DA22-42A1-9D00-7A5081836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537"/>
              <a:ext cx="377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xmlns="" id="{D89502DC-D0DD-4D91-8BDC-68677CC50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537"/>
              <a:ext cx="543" cy="13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SzPct val="100000"/>
                <a:defRPr/>
              </a:pPr>
              <a:r>
                <a:rPr lang="ko-KR" altLang="ko-KR">
                  <a:solidFill>
                    <a:srgbClr val="FFFFFF"/>
                  </a:solidFill>
                </a:rPr>
                <a:t>작성날짜</a:t>
              </a:r>
            </a:p>
          </p:txBody>
        </p:sp>
        <p:sp>
          <p:nvSpPr>
            <p:cNvPr id="3092" name="Rectangle 20">
              <a:extLst>
                <a:ext uri="{FF2B5EF4-FFF2-40B4-BE49-F238E27FC236}">
                  <a16:creationId xmlns:a16="http://schemas.microsoft.com/office/drawing/2014/main" xmlns="" id="{8BA261E0-3E81-458B-8672-63D4A212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537"/>
              <a:ext cx="104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 dirty="0">
                  <a:solidFill>
                    <a:srgbClr val="000000"/>
                  </a:solidFill>
                </a:rPr>
                <a:t>2020.07.07</a:t>
              </a:r>
            </a:p>
          </p:txBody>
        </p:sp>
        <p:sp>
          <p:nvSpPr>
            <p:cNvPr id="3096" name="Rectangle 21">
              <a:extLst>
                <a:ext uri="{FF2B5EF4-FFF2-40B4-BE49-F238E27FC236}">
                  <a16:creationId xmlns:a16="http://schemas.microsoft.com/office/drawing/2014/main" xmlns="" id="{AF0795C6-145B-4FBB-A77B-D62A527D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674"/>
              <a:ext cx="4592" cy="3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3094" name="Rectangle 22">
              <a:extLst>
                <a:ext uri="{FF2B5EF4-FFF2-40B4-BE49-F238E27FC236}">
                  <a16:creationId xmlns:a16="http://schemas.microsoft.com/office/drawing/2014/main" xmlns="" id="{7007670F-5478-4461-B8EF-C892355CB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674"/>
              <a:ext cx="1586" cy="14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Description</a:t>
              </a:r>
            </a:p>
          </p:txBody>
        </p:sp>
        <p:sp>
          <p:nvSpPr>
            <p:cNvPr id="3095" name="Rectangle 23">
              <a:extLst>
                <a:ext uri="{FF2B5EF4-FFF2-40B4-BE49-F238E27FC236}">
                  <a16:creationId xmlns:a16="http://schemas.microsoft.com/office/drawing/2014/main" xmlns="" id="{43784CDB-2F17-41C7-BF29-74234207F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821"/>
              <a:ext cx="1586" cy="32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rIns="90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rgbClr val="A6A6A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Table In</a:t>
              </a: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endParaRPr lang="en-US" altLang="ko-KR">
                <a:solidFill>
                  <a:srgbClr val="FFFFFF"/>
                </a:solidFill>
              </a:endParaRPr>
            </a:p>
            <a:p>
              <a:pPr eaLnBrk="1" hangingPunct="1">
                <a:spcBef>
                  <a:spcPts val="200"/>
                </a:spcBef>
                <a:buSzPct val="100000"/>
                <a:defRPr/>
              </a:pPr>
              <a:r>
                <a:rPr lang="en-US" altLang="ko-KR">
                  <a:solidFill>
                    <a:srgbClr val="FFFFFF"/>
                  </a:solidFill>
                </a:rPr>
                <a:t>Formation</a:t>
              </a:r>
            </a:p>
          </p:txBody>
        </p:sp>
        <p:sp>
          <p:nvSpPr>
            <p:cNvPr id="3099" name="Line 24">
              <a:extLst>
                <a:ext uri="{FF2B5EF4-FFF2-40B4-BE49-F238E27FC236}">
                  <a16:creationId xmlns:a16="http://schemas.microsoft.com/office/drawing/2014/main" xmlns="" id="{025CC732-FA4A-431E-90C4-C5F881A2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5">
              <a:extLst>
                <a:ext uri="{FF2B5EF4-FFF2-40B4-BE49-F238E27FC236}">
                  <a16:creationId xmlns:a16="http://schemas.microsoft.com/office/drawing/2014/main" xmlns="" id="{D2A7C52A-9DAD-493D-9546-86379B049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6">
              <a:extLst>
                <a:ext uri="{FF2B5EF4-FFF2-40B4-BE49-F238E27FC236}">
                  <a16:creationId xmlns:a16="http://schemas.microsoft.com/office/drawing/2014/main" xmlns="" id="{369336A8-C1AE-4DA2-B677-A7222702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7">
              <a:extLst>
                <a:ext uri="{FF2B5EF4-FFF2-40B4-BE49-F238E27FC236}">
                  <a16:creationId xmlns:a16="http://schemas.microsoft.com/office/drawing/2014/main" xmlns="" id="{86DBC5D4-4152-4DC6-B0F8-F70830A9F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28">
              <a:extLst>
                <a:ext uri="{FF2B5EF4-FFF2-40B4-BE49-F238E27FC236}">
                  <a16:creationId xmlns:a16="http://schemas.microsoft.com/office/drawing/2014/main" xmlns="" id="{2367859F-540C-4C93-AF02-7057BCD14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29">
              <a:extLst>
                <a:ext uri="{FF2B5EF4-FFF2-40B4-BE49-F238E27FC236}">
                  <a16:creationId xmlns:a16="http://schemas.microsoft.com/office/drawing/2014/main" xmlns="" id="{EF3C278F-6883-4FB8-8040-2E637CAB6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0">
              <a:extLst>
                <a:ext uri="{FF2B5EF4-FFF2-40B4-BE49-F238E27FC236}">
                  <a16:creationId xmlns:a16="http://schemas.microsoft.com/office/drawing/2014/main" xmlns="" id="{40D57C76-BBDF-42B4-825D-EBE050669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1" y="403"/>
              <a:ext cx="0" cy="27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1">
              <a:extLst>
                <a:ext uri="{FF2B5EF4-FFF2-40B4-BE49-F238E27FC236}">
                  <a16:creationId xmlns:a16="http://schemas.microsoft.com/office/drawing/2014/main" xmlns="" id="{B6B8275A-A9BA-42C4-ACC1-99D5AC2BE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537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2">
              <a:extLst>
                <a:ext uri="{FF2B5EF4-FFF2-40B4-BE49-F238E27FC236}">
                  <a16:creationId xmlns:a16="http://schemas.microsoft.com/office/drawing/2014/main" xmlns="" id="{308E0350-2A3F-4D92-BB12-90234F77A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674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3">
              <a:extLst>
                <a:ext uri="{FF2B5EF4-FFF2-40B4-BE49-F238E27FC236}">
                  <a16:creationId xmlns:a16="http://schemas.microsoft.com/office/drawing/2014/main" xmlns="" id="{FAE74E66-8F2A-419A-851C-9D2F59A68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821"/>
              <a:ext cx="1586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4">
              <a:extLst>
                <a:ext uri="{FF2B5EF4-FFF2-40B4-BE49-F238E27FC236}">
                  <a16:creationId xmlns:a16="http://schemas.microsoft.com/office/drawing/2014/main" xmlns="" id="{F7985180-ACC9-474F-9EB2-E9717EED7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5">
              <a:extLst>
                <a:ext uri="{FF2B5EF4-FFF2-40B4-BE49-F238E27FC236}">
                  <a16:creationId xmlns:a16="http://schemas.microsoft.com/office/drawing/2014/main" xmlns="" id="{F0C746D6-FA99-42F3-8211-0E89301E1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4" y="403"/>
              <a:ext cx="0" cy="368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6">
              <a:extLst>
                <a:ext uri="{FF2B5EF4-FFF2-40B4-BE49-F238E27FC236}">
                  <a16:creationId xmlns:a16="http://schemas.microsoft.com/office/drawing/2014/main" xmlns="" id="{DE420C61-DBDD-4571-943F-0F4BE8373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3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7">
              <a:extLst>
                <a:ext uri="{FF2B5EF4-FFF2-40B4-BE49-F238E27FC236}">
                  <a16:creationId xmlns:a16="http://schemas.microsoft.com/office/drawing/2014/main" xmlns="" id="{2E645303-D6AE-49EB-9260-E375A346E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4089"/>
              <a:ext cx="6179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078" name="Rectangle 38">
            <a:extLst>
              <a:ext uri="{FF2B5EF4-FFF2-40B4-BE49-F238E27FC236}">
                <a16:creationId xmlns:a16="http://schemas.microsoft.com/office/drawing/2014/main" xmlns="" id="{2067F81C-CDC9-47E4-86E5-4AB9BA559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588"/>
            <a:ext cx="34559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3079" name="Rectangle 39">
            <a:extLst>
              <a:ext uri="{FF2B5EF4-FFF2-40B4-BE49-F238E27FC236}">
                <a16:creationId xmlns:a16="http://schemas.microsoft.com/office/drawing/2014/main" xmlns="" id="{B66791BB-511E-4EB9-B974-D964C3BAA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75" y="0"/>
            <a:ext cx="289401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dirty="0"/>
              <a:t>개요 텍스트의 서식을 편집하려면 클릭하십시오</a:t>
            </a:r>
          </a:p>
          <a:p>
            <a:pPr lvl="1"/>
            <a:r>
              <a:rPr lang="en-GB" altLang="ko-KR" dirty="0"/>
              <a:t>2</a:t>
            </a:r>
            <a:r>
              <a:rPr lang="ko-KR" altLang="en-GB" dirty="0"/>
              <a:t>번째 개요 수준</a:t>
            </a:r>
          </a:p>
          <a:p>
            <a:pPr lvl="2"/>
            <a:r>
              <a:rPr lang="en-GB" altLang="ko-KR" dirty="0"/>
              <a:t>3</a:t>
            </a:r>
            <a:r>
              <a:rPr lang="ko-KR" altLang="en-GB" dirty="0"/>
              <a:t>번째 개요 수준</a:t>
            </a:r>
          </a:p>
          <a:p>
            <a:pPr lvl="3"/>
            <a:r>
              <a:rPr lang="en-GB" altLang="ko-KR" dirty="0"/>
              <a:t>4</a:t>
            </a:r>
            <a:r>
              <a:rPr lang="ko-KR" altLang="en-GB" dirty="0"/>
              <a:t>번째 개요 수준</a:t>
            </a:r>
          </a:p>
          <a:p>
            <a:pPr lvl="4"/>
            <a:r>
              <a:rPr lang="en-GB" altLang="ko-KR" dirty="0"/>
              <a:t>5</a:t>
            </a:r>
            <a:r>
              <a:rPr lang="ko-KR" altLang="en-GB" dirty="0"/>
              <a:t>번째 개요 수준</a:t>
            </a:r>
          </a:p>
          <a:p>
            <a:pPr lvl="4"/>
            <a:r>
              <a:rPr lang="en-GB" altLang="ko-KR" dirty="0"/>
              <a:t>6</a:t>
            </a:r>
            <a:r>
              <a:rPr lang="ko-KR" altLang="en-GB" dirty="0"/>
              <a:t>번째 개요 수준</a:t>
            </a:r>
          </a:p>
          <a:p>
            <a:pPr lvl="4"/>
            <a:r>
              <a:rPr lang="en-GB" altLang="ko-KR" dirty="0"/>
              <a:t>7</a:t>
            </a:r>
            <a:r>
              <a:rPr lang="ko-KR" altLang="en-GB" dirty="0"/>
              <a:t>번째 개요 수준</a:t>
            </a:r>
          </a:p>
          <a:p>
            <a:pPr lvl="4"/>
            <a:r>
              <a:rPr lang="en-GB" altLang="ko-KR" dirty="0"/>
              <a:t>8</a:t>
            </a:r>
            <a:r>
              <a:rPr lang="ko-KR" altLang="en-GB" dirty="0"/>
              <a:t>번째 개요 수준</a:t>
            </a:r>
          </a:p>
          <a:p>
            <a:pPr lvl="4"/>
            <a:r>
              <a:rPr lang="en-GB" altLang="ko-KR" dirty="0"/>
              <a:t>9</a:t>
            </a:r>
            <a:r>
              <a:rPr lang="ko-KR" altLang="en-GB" dirty="0"/>
              <a:t>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HY견고딕" panose="02030600000101010101" pitchFamily="18" charset="-127"/>
          <a:cs typeface="HY견고딕" panose="02030600000101010101" pitchFamily="18" charset="-127"/>
        </a:defRPr>
      </a:lvl9pPr>
    </p:titleStyle>
    <p:bodyStyle>
      <a:lvl1pPr marL="342900" indent="-342900" algn="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xmlns="" id="{F15C8622-7715-48EF-B28B-FB6DE001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35718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sz="9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98584857-D68E-4BF3-BD19-2725A7DC5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005" y="1589"/>
            <a:ext cx="3458129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A9BD2A85-CAB8-4A3B-A4EF-30EDC9DE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5255" y="9525"/>
            <a:ext cx="28960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  <p:sp>
        <p:nvSpPr>
          <p:cNvPr id="1029" name="Text Box 62">
            <a:extLst>
              <a:ext uri="{FF2B5EF4-FFF2-40B4-BE49-F238E27FC236}">
                <a16:creationId xmlns:a16="http://schemas.microsoft.com/office/drawing/2014/main" xmlns="" id="{E6D21EED-23EE-4309-8887-F5F6A3A0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932" y="6709732"/>
            <a:ext cx="4129750" cy="110800"/>
          </a:xfrm>
          <a:prstGeom prst="rect">
            <a:avLst/>
          </a:prstGeom>
          <a:noFill/>
          <a:ln>
            <a:noFill/>
          </a:ln>
        </p:spPr>
        <p:txBody>
          <a:bodyPr lIns="91430" tIns="0" rIns="91430" bIns="0" anchor="ctr">
            <a:spAutoFit/>
          </a:bodyPr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defRPr/>
            </a:pPr>
            <a:r>
              <a:rPr kumimoji="1" lang="en-US" altLang="ja-JP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All Rights Reserved </a:t>
            </a:r>
            <a:r>
              <a:rPr kumimoji="1" lang="ko-KR" altLang="en-US" sz="9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㈜환경과학기술</a:t>
            </a:r>
            <a:endParaRPr kumimoji="1" lang="en-US" altLang="ja-JP" sz="9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B6AA23-3935-4DFF-96D6-FC36C69FE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346" y="6624638"/>
            <a:ext cx="330580" cy="22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415" tIns="34208" rIns="68415" bIns="34208">
            <a:spAutoFit/>
          </a:bodyPr>
          <a:lstStyle>
            <a:lvl1pPr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defTabSz="684213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latinLnBrk="1" hangingPunct="1"/>
            <a:fld id="{E654F24B-91D5-453A-88EC-05B7302532D8}" type="slidenum">
              <a:rPr kumimoji="1" lang="ko-KR" altLang="en-US" sz="1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eaLnBrk="1" latinLnBrk="1" hangingPunct="1"/>
              <a:t>‹#›</a:t>
            </a:fld>
            <a:endParaRPr kumimoji="1" lang="en-US" altLang="ko-KR" sz="10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xmlns="" id="{6BD50599-6313-4BD0-984A-542810726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13525"/>
            <a:ext cx="9907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>
          <a:solidFill>
            <a:schemeClr val="bg1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342900" indent="-342900" algn="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xmlns="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785938"/>
            <a:ext cx="6508750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SCM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 시스템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/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화면정의서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xmlns="" id="{F240707B-4C85-47CB-B5E6-E67A2345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643313"/>
            <a:ext cx="18573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ko-KR" sz="1800">
              <a:solidFill>
                <a:srgbClr val="000000"/>
              </a:solidFill>
              <a:latin typeface="휴먼옛체" panose="02030504000101010101" pitchFamily="18" charset="-127"/>
              <a:cs typeface="휴먼옛체" panose="02030504000101010101" pitchFamily="18" charset="-127"/>
            </a:endParaRPr>
          </a:p>
          <a:p>
            <a:pPr algn="ctr" eaLnBrk="1" hangingPunct="1">
              <a:buClrTx/>
              <a:buFontTx/>
              <a:buNone/>
            </a:pPr>
            <a:r>
              <a:rPr lang="ko-KR" altLang="ko-KR" sz="1800">
                <a:solidFill>
                  <a:srgbClr val="000000"/>
                </a:solidFill>
                <a:latin typeface="휴먼옛체" panose="02030504000101010101" pitchFamily="18" charset="-127"/>
                <a:cs typeface="휴먼옛체" panose="02030504000101010101" pitchFamily="18" charset="-127"/>
              </a:rPr>
              <a:t>채용예정자 교육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9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574057" y="1268760"/>
            <a:ext cx="2276281" cy="534535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● </a:t>
            </a:r>
            <a:r>
              <a:rPr lang="ko-KR" altLang="en-US" dirty="0">
                <a:solidFill>
                  <a:schemeClr val="tx1"/>
                </a:solidFill>
              </a:rPr>
              <a:t>재고 조회 검색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검색조건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장비구분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창고명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모델명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제조사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98294" y="1947311"/>
            <a:ext cx="2252044" cy="640451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● 재고 조회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검색조건에 부합하는 장비의 재고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페이지를 처음 방문했을 시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전체 재고가 </a:t>
            </a:r>
            <a:r>
              <a:rPr lang="en-US" altLang="ko-KR" dirty="0">
                <a:solidFill>
                  <a:schemeClr val="tx1"/>
                </a:solidFill>
              </a:rPr>
              <a:t>default</a:t>
            </a:r>
            <a:r>
              <a:rPr lang="ko-KR" altLang="en-US" dirty="0">
                <a:solidFill>
                  <a:schemeClr val="tx1"/>
                </a:solidFill>
              </a:rPr>
              <a:t>로 조회되어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● 입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출고 내역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조회된 제품의 입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출고 내역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scm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담당자가 남긴 이력을 가져옴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7AD9587-14E9-443A-A217-B9B1C382FBA6}"/>
              </a:ext>
            </a:extLst>
          </p:cNvPr>
          <p:cNvSpPr txBox="1"/>
          <p:nvPr/>
        </p:nvSpPr>
        <p:spPr>
          <a:xfrm>
            <a:off x="3225602" y="620688"/>
            <a:ext cx="152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회사임원</a:t>
            </a:r>
            <a:r>
              <a:rPr lang="en-US" altLang="ko-KR" dirty="0">
                <a:solidFill>
                  <a:schemeClr val="tx1"/>
                </a:solidFill>
              </a:rPr>
              <a:t>] </a:t>
            </a:r>
            <a:r>
              <a:rPr lang="ko-KR" altLang="en-US" dirty="0">
                <a:solidFill>
                  <a:schemeClr val="tx1"/>
                </a:solidFill>
              </a:rPr>
              <a:t>창고 별 재고 현황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A43D79D-CEFD-4896-BB02-2A0D193D3FFE}"/>
              </a:ext>
            </a:extLst>
          </p:cNvPr>
          <p:cNvSpPr txBox="1"/>
          <p:nvPr/>
        </p:nvSpPr>
        <p:spPr>
          <a:xfrm>
            <a:off x="3225602" y="837292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warehouse_stock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6C1D10-8900-4E64-8AAA-4C20502C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258" y="1196753"/>
            <a:ext cx="7056776" cy="5184576"/>
          </a:xfrm>
          <a:prstGeom prst="rect">
            <a:avLst/>
          </a:prstGeom>
        </p:spPr>
      </p:pic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xmlns="" id="{21E2FFC2-440B-4563-9FB5-D43885144382}"/>
              </a:ext>
            </a:extLst>
          </p:cNvPr>
          <p:cNvSpPr/>
          <p:nvPr/>
        </p:nvSpPr>
        <p:spPr bwMode="auto">
          <a:xfrm>
            <a:off x="6537970" y="1196752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연결자 79">
            <a:extLst>
              <a:ext uri="{FF2B5EF4-FFF2-40B4-BE49-F238E27FC236}">
                <a16:creationId xmlns:a16="http://schemas.microsoft.com/office/drawing/2014/main" xmlns="" id="{258E3F91-6551-462A-ACFC-78362A3AAD41}"/>
              </a:ext>
            </a:extLst>
          </p:cNvPr>
          <p:cNvSpPr/>
          <p:nvPr/>
        </p:nvSpPr>
        <p:spPr bwMode="auto">
          <a:xfrm>
            <a:off x="6362474" y="3320988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연결자 81">
            <a:extLst>
              <a:ext uri="{FF2B5EF4-FFF2-40B4-BE49-F238E27FC236}">
                <a16:creationId xmlns:a16="http://schemas.microsoft.com/office/drawing/2014/main" xmlns="" id="{50582E5C-2303-4B71-8464-79777B04C082}"/>
              </a:ext>
            </a:extLst>
          </p:cNvPr>
          <p:cNvSpPr/>
          <p:nvPr/>
        </p:nvSpPr>
        <p:spPr bwMode="auto">
          <a:xfrm>
            <a:off x="6321946" y="5516664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111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3394" y="854130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SCM </a:t>
            </a:r>
            <a:r>
              <a:rPr lang="ko-KR" altLang="en-US" dirty="0" smtClean="0">
                <a:solidFill>
                  <a:schemeClr val="tx1"/>
                </a:solidFill>
              </a:rPr>
              <a:t>담당자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기준정보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7690" y="629397"/>
            <a:ext cx="2201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SCM </a:t>
            </a:r>
            <a:r>
              <a:rPr lang="ko-KR" altLang="en-US" dirty="0" smtClean="0">
                <a:solidFill>
                  <a:schemeClr val="tx1"/>
                </a:solidFill>
              </a:rPr>
              <a:t>담당자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기준정보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err="1" smtClean="0">
                <a:solidFill>
                  <a:schemeClr val="tx1"/>
                </a:solidFill>
              </a:rPr>
              <a:t>창고별</a:t>
            </a:r>
            <a:r>
              <a:rPr lang="ko-KR" altLang="en-US" dirty="0" smtClean="0">
                <a:solidFill>
                  <a:schemeClr val="tx1"/>
                </a:solidFill>
              </a:rPr>
              <a:t> 재고 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6189" y="860178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whInventoryForm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  <a:endParaRPr lang="en-US" altLang="ko-KR" sz="1600" dirty="0">
              <a:solidFill>
                <a:srgbClr val="000000"/>
              </a:solidFill>
              <a:latin typeface="HY견고딕" panose="02030600000101010101" pitchFamily="18" charset="-127"/>
            </a:endParaRPr>
          </a:p>
        </p:txBody>
      </p:sp>
      <p:pic>
        <p:nvPicPr>
          <p:cNvPr id="6" name="그림 5" descr="원동희 창고별 재고현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257" y="1196752"/>
            <a:ext cx="7082247" cy="518457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1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330058" y="1954932"/>
            <a:ext cx="2513136" cy="609972"/>
            <a:chOff x="2721546" y="4077072"/>
            <a:chExt cx="2513136" cy="648072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2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330058" y="2564904"/>
            <a:ext cx="2513136" cy="648072"/>
            <a:chOff x="2721546" y="4077072"/>
            <a:chExt cx="2513136" cy="648072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3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 검색 창의 </a:t>
            </a:r>
            <a:r>
              <a:rPr lang="en-US" altLang="ko-KR" dirty="0" err="1" smtClean="0">
                <a:solidFill>
                  <a:schemeClr val="tx1"/>
                </a:solidFill>
              </a:rPr>
              <a:t>ComboBox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선택된 값에 따라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602850" y="25572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Sub-grid</a:t>
            </a:r>
            <a:r>
              <a:rPr lang="ko-KR" altLang="en-US" dirty="0" smtClean="0">
                <a:solidFill>
                  <a:schemeClr val="tx1"/>
                </a:solidFill>
              </a:rPr>
              <a:t>출력 시 선택 한 </a:t>
            </a:r>
            <a:r>
              <a:rPr lang="en-US" altLang="ko-KR" dirty="0" smtClean="0">
                <a:solidFill>
                  <a:schemeClr val="tx1"/>
                </a:solidFill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</a:rPr>
              <a:t>의 입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출고 목록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614380" y="1950740"/>
            <a:ext cx="2232248" cy="6099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</a:rPr>
              <a:t>선택 시 </a:t>
            </a:r>
            <a:r>
              <a:rPr lang="en-US" altLang="ko-KR" dirty="0" smtClean="0">
                <a:solidFill>
                  <a:schemeClr val="tx1"/>
                </a:solidFill>
              </a:rPr>
              <a:t>sub-grid </a:t>
            </a:r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066" y="195759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6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42" y="285293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65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42" y="450912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A08EE8E-5262-4C6A-9F84-BBA18B427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183" y="1125799"/>
            <a:ext cx="6470733" cy="5276728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73582" y="1958360"/>
            <a:ext cx="2276756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 목록 정보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70431" y="2606432"/>
            <a:ext cx="2261239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반품이 보관될 물류창고 지정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7570431" y="3243456"/>
            <a:ext cx="228381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 승인요청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임원 자동 승인으로 연계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xmlns="" id="{975E401D-32A8-49BF-A01B-0EAF53A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2" y="1770742"/>
            <a:ext cx="215900" cy="21974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xmlns="" id="{16BA03A2-E14D-4B1A-9D2A-924DCF92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거래내역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xmlns="" id="{7DD2D615-6C8E-4906-9EC2-AD271F04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반품 신청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D52E7162-C5AD-4396-8FDA-7217F449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ReturnApplicationList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xmlns="" id="{A8C12AFD-BFE0-439E-8E37-05980337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601661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680B74E-FA72-4212-A6AC-696A55272E85}"/>
              </a:ext>
            </a:extLst>
          </p:cNvPr>
          <p:cNvSpPr/>
          <p:nvPr/>
        </p:nvSpPr>
        <p:spPr bwMode="auto">
          <a:xfrm>
            <a:off x="8266163" y="653833"/>
            <a:ext cx="1440160" cy="182780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전광복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2FEE87-2075-4944-BA81-B1A4DA0A7ABF}"/>
              </a:ext>
            </a:extLst>
          </p:cNvPr>
          <p:cNvSpPr/>
          <p:nvPr/>
        </p:nvSpPr>
        <p:spPr bwMode="auto">
          <a:xfrm>
            <a:off x="7574057" y="133930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 목록 조회</a:t>
            </a:r>
          </a:p>
        </p:txBody>
      </p:sp>
      <p:sp>
        <p:nvSpPr>
          <p:cNvPr id="81" name="Oval 41">
            <a:extLst>
              <a:ext uri="{FF2B5EF4-FFF2-40B4-BE49-F238E27FC236}">
                <a16:creationId xmlns:a16="http://schemas.microsoft.com/office/drawing/2014/main" xmlns="" id="{EA38D3A1-793D-4DEB-B082-7AABDB79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2" y="2313953"/>
            <a:ext cx="215900" cy="20236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82" name="Oval 41">
            <a:extLst>
              <a:ext uri="{FF2B5EF4-FFF2-40B4-BE49-F238E27FC236}">
                <a16:creationId xmlns:a16="http://schemas.microsoft.com/office/drawing/2014/main" xmlns="" id="{7166872A-7F0B-4F61-BF0E-FFDD5D93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818" y="4300275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8" name="Oval 41">
            <a:extLst>
              <a:ext uri="{FF2B5EF4-FFF2-40B4-BE49-F238E27FC236}">
                <a16:creationId xmlns:a16="http://schemas.microsoft.com/office/drawing/2014/main" xmlns="" id="{F6F03444-0072-4BD4-94F9-16C2419E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690" y="5960457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4021054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7337425" y="1309688"/>
            <a:ext cx="2501901" cy="1182688"/>
            <a:chOff x="7337425" y="1309688"/>
            <a:chExt cx="2501901" cy="1182688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309688"/>
              <a:ext cx="24447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xmlns="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912938"/>
              <a:ext cx="24447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xmlns="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1912938"/>
              <a:ext cx="2254250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xmlns="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488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91293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6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xmlns="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492376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90098" y="1556792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2"/>
                </a:solidFill>
              </a:rPr>
              <a:t>주문번호 클릭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2106" y="213285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2"/>
                </a:solidFill>
              </a:rPr>
              <a:t>주문 상세 페이지 </a:t>
            </a:r>
            <a:r>
              <a:rPr lang="ko-KR" altLang="en-US" sz="1000" dirty="0" err="1" smtClean="0">
                <a:solidFill>
                  <a:schemeClr val="tx2"/>
                </a:solidFill>
              </a:rPr>
              <a:t>모달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274" y="1628800"/>
            <a:ext cx="6912768" cy="445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31">
            <a:extLst>
              <a:ext uri="{FF2B5EF4-FFF2-40B4-BE49-F238E27FC236}">
                <a16:creationId xmlns="" xmlns:a16="http://schemas.microsoft.com/office/drawing/2014/main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18" y="234888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23" name="Oval 31">
            <a:extLst>
              <a:ext uri="{FF2B5EF4-FFF2-40B4-BE49-F238E27FC236}">
                <a16:creationId xmlns="" xmlns:a16="http://schemas.microsoft.com/office/drawing/2014/main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466" y="378904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7337425" y="1309688"/>
            <a:ext cx="2501901" cy="1182688"/>
            <a:chOff x="7337425" y="1309688"/>
            <a:chExt cx="2501901" cy="1182688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309688"/>
              <a:ext cx="24447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xmlns="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912938"/>
              <a:ext cx="24447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xmlns="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1912938"/>
              <a:ext cx="2254250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xmlns="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488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91293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6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xmlns="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492376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90098" y="1484784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4"/>
                </a:solidFill>
              </a:rPr>
              <a:t>제품명</a:t>
            </a:r>
            <a:r>
              <a:rPr lang="en-US" altLang="ko-KR" sz="1000" dirty="0" smtClean="0">
                <a:solidFill>
                  <a:schemeClr val="accent4"/>
                </a:solidFill>
              </a:rPr>
              <a:t>/</a:t>
            </a:r>
            <a:r>
              <a:rPr lang="ko-KR" altLang="en-US" sz="1000" dirty="0" smtClean="0">
                <a:solidFill>
                  <a:schemeClr val="accent4"/>
                </a:solidFill>
              </a:rPr>
              <a:t>발주업체로 검색 가능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34114" y="206084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4"/>
                </a:solidFill>
              </a:rPr>
              <a:t>날짜별</a:t>
            </a:r>
            <a:r>
              <a:rPr lang="ko-KR" altLang="en-US" sz="1000" dirty="0" smtClean="0">
                <a:solidFill>
                  <a:schemeClr val="accent4"/>
                </a:solidFill>
              </a:rPr>
              <a:t> 조회가능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290" y="1772816"/>
            <a:ext cx="6465962" cy="402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31">
            <a:extLst>
              <a:ext uri="{FF2B5EF4-FFF2-40B4-BE49-F238E27FC236}">
                <a16:creationId xmlns="" xmlns:a16="http://schemas.microsoft.com/office/drawing/2014/main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506" y="234888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3" name="Oval 31">
            <a:extLst>
              <a:ext uri="{FF2B5EF4-FFF2-40B4-BE49-F238E27FC236}">
                <a16:creationId xmlns="" xmlns:a16="http://schemas.microsoft.com/office/drawing/2014/main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730" y="2420888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grpSp>
        <p:nvGrpSpPr>
          <p:cNvPr id="2" name="그룹 16"/>
          <p:cNvGrpSpPr/>
          <p:nvPr/>
        </p:nvGrpSpPr>
        <p:grpSpPr>
          <a:xfrm>
            <a:off x="7337425" y="1309688"/>
            <a:ext cx="2501901" cy="1182688"/>
            <a:chOff x="7337425" y="1309688"/>
            <a:chExt cx="2501901" cy="1182688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309688"/>
              <a:ext cx="24447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xmlns="" id="{3119F350-DF5C-4EFA-83F0-11AD6C8FE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1912938"/>
              <a:ext cx="24447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178" name="Rectangle 7">
              <a:extLst>
                <a:ext uri="{FF2B5EF4-FFF2-40B4-BE49-F238E27FC236}">
                  <a16:creationId xmlns:a16="http://schemas.microsoft.com/office/drawing/2014/main" xmlns="" id="{360FBF34-0B33-47A3-BB2A-B3CCD9BDA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1912938"/>
              <a:ext cx="2254250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7179" name="Line 8">
              <a:extLst>
                <a:ext uri="{FF2B5EF4-FFF2-40B4-BE49-F238E27FC236}">
                  <a16:creationId xmlns:a16="http://schemas.microsoft.com/office/drawing/2014/main" xmlns="" id="{7F7A0ACE-65A5-4EF1-B55A-CC308209E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3488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91293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326" y="1309688"/>
              <a:ext cx="0" cy="11811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1309688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xmlns="" id="{C5008E7D-00EB-48EC-B775-A0399F11A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425" y="2492376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90098" y="141277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accent4"/>
                </a:solidFill>
              </a:rPr>
              <a:t>기업 고객명으로 조회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0098" y="2060848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2"/>
                </a:solidFill>
              </a:rPr>
              <a:t>기간별 조회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0" name="Oval 31">
            <a:extLst>
              <a:ext uri="{FF2B5EF4-FFF2-40B4-BE49-F238E27FC236}">
                <a16:creationId xmlns="" xmlns:a16="http://schemas.microsoft.com/office/drawing/2014/main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02" y="2492897"/>
            <a:ext cx="216024" cy="72008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21" name="그림 20" descr="반품지시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258" y="2204864"/>
            <a:ext cx="7128792" cy="3581400"/>
          </a:xfrm>
          <a:prstGeom prst="rect">
            <a:avLst/>
          </a:prstGeom>
        </p:spPr>
      </p:pic>
      <p:sp>
        <p:nvSpPr>
          <p:cNvPr id="22" name="Oval 31">
            <a:extLst>
              <a:ext uri="{FF2B5EF4-FFF2-40B4-BE49-F238E27FC236}">
                <a16:creationId xmlns="" xmlns:a16="http://schemas.microsoft.com/office/drawing/2014/main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418" y="2780928"/>
            <a:ext cx="216024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4" name="Oval 31">
            <a:extLst>
              <a:ext uri="{FF2B5EF4-FFF2-40B4-BE49-F238E27FC236}">
                <a16:creationId xmlns="" xmlns:a16="http://schemas.microsoft.com/office/drawing/2014/main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38" y="2780928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제품 발주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반품 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구매담당자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발주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40" name="Rectangle 4">
            <a:extLst>
              <a:ext uri="{FF2B5EF4-FFF2-40B4-BE49-F238E27FC236}">
                <a16:creationId xmlns:a16="http://schemas.microsoft.com/office/drawing/2014/main" xmlns="" id="{952216C5-BF66-4097-A6F4-EABCED24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309688"/>
            <a:ext cx="244475" cy="711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41" name="Rectangle 5">
            <a:extLst>
              <a:ext uri="{FF2B5EF4-FFF2-40B4-BE49-F238E27FC236}">
                <a16:creationId xmlns:a16="http://schemas.microsoft.com/office/drawing/2014/main" xmlns="" id="{302E9E77-DF26-442B-86A1-C812F763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1309688"/>
            <a:ext cx="22542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Font typeface="맑은 고딕" panose="020B0503020000020004" pitchFamily="34" charset="-127"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 협력업체에 발주를 하기 위한 목록</a:t>
            </a:r>
            <a:endParaRPr lang="ko-KR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업체별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제품별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승인여부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검색어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날짜 검색 등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검색조건을 통해 검색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42" name="Rectangle 6">
            <a:extLst>
              <a:ext uri="{FF2B5EF4-FFF2-40B4-BE49-F238E27FC236}">
                <a16:creationId xmlns:a16="http://schemas.microsoft.com/office/drawing/2014/main" xmlns="" id="{B801E4F8-C8B3-450E-BC57-657AF9BE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02247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43" name="Rectangle 7">
            <a:extLst>
              <a:ext uri="{FF2B5EF4-FFF2-40B4-BE49-F238E27FC236}">
                <a16:creationId xmlns:a16="http://schemas.microsoft.com/office/drawing/2014/main" xmlns="" id="{F38D3CDD-4EF2-48CF-8B46-D0047EA5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202247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모든 발주건의 리스트가 디폴트로 출력</a:t>
            </a:r>
            <a:endParaRPr lang="en-US" altLang="ko-KR" dirty="0">
              <a:solidFill>
                <a:srgbClr val="000000"/>
              </a:solidFill>
            </a:endParaRPr>
          </a:p>
          <a:p>
            <a:pPr marL="171450" indent="-171450" eaLnBrk="1" hangingPunct="1">
              <a:spcBef>
                <a:spcPts val="20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출력당시 임원승인여부가 출력되고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임원승인이 </a:t>
            </a:r>
            <a:r>
              <a:rPr lang="en-US" altLang="ko-KR" dirty="0">
                <a:solidFill>
                  <a:srgbClr val="000000"/>
                </a:solidFill>
              </a:rPr>
              <a:t>Y</a:t>
            </a:r>
            <a:r>
              <a:rPr lang="ko-KR" altLang="en-US" dirty="0">
                <a:solidFill>
                  <a:srgbClr val="000000"/>
                </a:solidFill>
              </a:rPr>
              <a:t>값인 로우만 입금확인 버튼이 활성화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44" name="Line 8">
            <a:extLst>
              <a:ext uri="{FF2B5EF4-FFF2-40B4-BE49-F238E27FC236}">
                <a16:creationId xmlns:a16="http://schemas.microsoft.com/office/drawing/2014/main" xmlns="" id="{59F6B022-E5FB-4188-9FC2-CB028CA70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488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5" name="Line 9">
            <a:extLst>
              <a:ext uri="{FF2B5EF4-FFF2-40B4-BE49-F238E27FC236}">
                <a16:creationId xmlns:a16="http://schemas.microsoft.com/office/drawing/2014/main" xmlns="" id="{643AE15C-280F-48D9-AADA-A889EAD8B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0224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6" name="Line 10">
            <a:extLst>
              <a:ext uri="{FF2B5EF4-FFF2-40B4-BE49-F238E27FC236}">
                <a16:creationId xmlns:a16="http://schemas.microsoft.com/office/drawing/2014/main" xmlns="" id="{1B82E214-FFF2-4ADF-8036-97ABF2852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7" name="Line 11">
            <a:extLst>
              <a:ext uri="{FF2B5EF4-FFF2-40B4-BE49-F238E27FC236}">
                <a16:creationId xmlns:a16="http://schemas.microsoft.com/office/drawing/2014/main" xmlns="" id="{57A22713-6291-458F-8D4F-7B2F25CFC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9326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8" name="Line 12">
            <a:extLst>
              <a:ext uri="{FF2B5EF4-FFF2-40B4-BE49-F238E27FC236}">
                <a16:creationId xmlns:a16="http://schemas.microsoft.com/office/drawing/2014/main" xmlns="" id="{15019D8A-8DED-4592-9C7D-478285803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9" name="Line 13">
            <a:extLst>
              <a:ext uri="{FF2B5EF4-FFF2-40B4-BE49-F238E27FC236}">
                <a16:creationId xmlns:a16="http://schemas.microsoft.com/office/drawing/2014/main" xmlns="" id="{84BA3DA3-6506-429E-8848-E3440ACA4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082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1" name="Text Box 14">
            <a:extLst>
              <a:ext uri="{FF2B5EF4-FFF2-40B4-BE49-F238E27FC236}">
                <a16:creationId xmlns:a16="http://schemas.microsoft.com/office/drawing/2014/main" xmlns="" id="{4F9B98B4-F420-47C3-86A9-01F8839B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05052B06-8723-488A-9DB1-436E0F439BB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xmlns="" id="{4FFB2A9E-0E3E-4FCF-9DFB-2495C24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9229" name="Rectangle 17">
              <a:extLst>
                <a:ext uri="{FF2B5EF4-FFF2-40B4-BE49-F238E27FC236}">
                  <a16:creationId xmlns:a16="http://schemas.microsoft.com/office/drawing/2014/main" xmlns="" id="{E1092D76-F0C5-48CD-997F-5D7C7826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0" name="Rectangle 18">
              <a:extLst>
                <a:ext uri="{FF2B5EF4-FFF2-40B4-BE49-F238E27FC236}">
                  <a16:creationId xmlns:a16="http://schemas.microsoft.com/office/drawing/2014/main" xmlns="" id="{B60379A7-2870-42F8-BB9E-B247E67E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1" name="Rectangle 19">
              <a:extLst>
                <a:ext uri="{FF2B5EF4-FFF2-40B4-BE49-F238E27FC236}">
                  <a16:creationId xmlns:a16="http://schemas.microsoft.com/office/drawing/2014/main" xmlns="" id="{CB9B08E7-22D9-4FBA-A159-CE6690D3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2" name="Rectangle 20">
              <a:extLst>
                <a:ext uri="{FF2B5EF4-FFF2-40B4-BE49-F238E27FC236}">
                  <a16:creationId xmlns:a16="http://schemas.microsoft.com/office/drawing/2014/main" xmlns="" id="{86C4735C-368B-4960-B6D6-7C4B0789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3" name="Line 21">
              <a:extLst>
                <a:ext uri="{FF2B5EF4-FFF2-40B4-BE49-F238E27FC236}">
                  <a16:creationId xmlns:a16="http://schemas.microsoft.com/office/drawing/2014/main" xmlns="" id="{AE499D40-A6D5-4201-898F-713EFB8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4" name="Line 22">
              <a:extLst>
                <a:ext uri="{FF2B5EF4-FFF2-40B4-BE49-F238E27FC236}">
                  <a16:creationId xmlns:a16="http://schemas.microsoft.com/office/drawing/2014/main" xmlns="" id="{E2E941B6-6013-4E53-A3A5-BE0B68D86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5" name="Line 23">
              <a:extLst>
                <a:ext uri="{FF2B5EF4-FFF2-40B4-BE49-F238E27FC236}">
                  <a16:creationId xmlns:a16="http://schemas.microsoft.com/office/drawing/2014/main" xmlns="" id="{B544E8C9-8179-4621-A01C-3DAC9584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6" name="Line 24">
              <a:extLst>
                <a:ext uri="{FF2B5EF4-FFF2-40B4-BE49-F238E27FC236}">
                  <a16:creationId xmlns:a16="http://schemas.microsoft.com/office/drawing/2014/main" xmlns="" id="{B461FB42-3A77-484C-9123-B265C0149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7" name="Line 25">
              <a:extLst>
                <a:ext uri="{FF2B5EF4-FFF2-40B4-BE49-F238E27FC236}">
                  <a16:creationId xmlns:a16="http://schemas.microsoft.com/office/drawing/2014/main" xmlns="" id="{5BF831E4-94D2-42F4-BBD6-D852D409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8" name="Line 26">
              <a:extLst>
                <a:ext uri="{FF2B5EF4-FFF2-40B4-BE49-F238E27FC236}">
                  <a16:creationId xmlns:a16="http://schemas.microsoft.com/office/drawing/2014/main" xmlns="" id="{205E453D-ACD0-463D-8A6A-17E820E9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9" name="Line 27">
              <a:extLst>
                <a:ext uri="{FF2B5EF4-FFF2-40B4-BE49-F238E27FC236}">
                  <a16:creationId xmlns:a16="http://schemas.microsoft.com/office/drawing/2014/main" xmlns="" id="{0208E863-3A28-4B92-AA61-16FBBA7E2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2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3" y="121443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225" name="Oval 30">
            <a:extLst>
              <a:ext uri="{FF2B5EF4-FFF2-40B4-BE49-F238E27FC236}">
                <a16:creationId xmlns:a16="http://schemas.microsoft.com/office/drawing/2014/main" xmlns="" id="{D70CB454-8B2E-45B1-BD22-EE4B09E5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81" y="2271713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9226" name="Text Box 31">
            <a:extLst>
              <a:ext uri="{FF2B5EF4-FFF2-40B4-BE49-F238E27FC236}">
                <a16:creationId xmlns:a16="http://schemas.microsoft.com/office/drawing/2014/main" xmlns="" id="{1FBECDF9-E41A-47B2-A90C-F9DAC817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purchaseOrderList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27" name="Text Box 32">
            <a:extLst>
              <a:ext uri="{FF2B5EF4-FFF2-40B4-BE49-F238E27FC236}">
                <a16:creationId xmlns:a16="http://schemas.microsoft.com/office/drawing/2014/main" xmlns="" id="{EE993E68-385C-4F2E-8C39-FE9E10E5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C3ABB32-E69C-4AE1-AED8-851A1A0D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306" y="1291392"/>
            <a:ext cx="5837007" cy="5105074"/>
          </a:xfrm>
          <a:prstGeom prst="rect">
            <a:avLst/>
          </a:prstGeom>
        </p:spPr>
      </p:pic>
      <p:sp>
        <p:nvSpPr>
          <p:cNvPr id="39" name="Line 9">
            <a:extLst>
              <a:ext uri="{FF2B5EF4-FFF2-40B4-BE49-F238E27FC236}">
                <a16:creationId xmlns:a16="http://schemas.microsoft.com/office/drawing/2014/main" xmlns="" id="{BBC998A5-770C-4775-B836-57D3CC547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272018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xmlns="" id="{E2B46FF1-782D-46DE-BC50-AA78279B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72335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xmlns="" id="{029A33BF-4889-433C-BE91-2CD69F68E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088" y="272335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클릭한 로우의 정보 </a:t>
            </a:r>
            <a:r>
              <a:rPr lang="ko-KR" altLang="en-US" dirty="0" err="1">
                <a:solidFill>
                  <a:srgbClr val="000000"/>
                </a:solidFill>
              </a:rPr>
              <a:t>모달창</a:t>
            </a:r>
            <a:r>
              <a:rPr lang="ko-KR" altLang="en-US" dirty="0">
                <a:solidFill>
                  <a:srgbClr val="000000"/>
                </a:solidFill>
              </a:rPr>
              <a:t> 출력</a:t>
            </a:r>
            <a:endParaRPr lang="en-US" altLang="ko-KR" dirty="0">
              <a:solidFill>
                <a:srgbClr val="000000"/>
              </a:solidFill>
            </a:endParaRPr>
          </a:p>
          <a:p>
            <a:pPr marL="171450" indent="-171450" eaLnBrk="1" hangingPunct="1">
              <a:spcBef>
                <a:spcPts val="20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임원승인이 </a:t>
            </a:r>
            <a:r>
              <a:rPr lang="en-US" altLang="ko-KR" dirty="0">
                <a:solidFill>
                  <a:srgbClr val="000000"/>
                </a:solidFill>
              </a:rPr>
              <a:t>Y, </a:t>
            </a:r>
            <a:r>
              <a:rPr lang="ko-KR" altLang="en-US" dirty="0">
                <a:solidFill>
                  <a:srgbClr val="000000"/>
                </a:solidFill>
              </a:rPr>
              <a:t>입금확인 버튼을 누른 로우만 출력이 되고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배송 버튼을 클릭 시 </a:t>
            </a:r>
            <a:r>
              <a:rPr lang="en-US" altLang="ko-KR" dirty="0">
                <a:solidFill>
                  <a:srgbClr val="000000"/>
                </a:solidFill>
              </a:rPr>
              <a:t>DB</a:t>
            </a:r>
            <a:r>
              <a:rPr lang="ko-KR" altLang="en-US" dirty="0">
                <a:solidFill>
                  <a:srgbClr val="000000"/>
                </a:solidFill>
              </a:rPr>
              <a:t>변경 후 창 닫기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xmlns="" id="{31B7746F-C096-4AF2-8DCB-3191B94E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233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xmlns="" id="{839C2134-C111-4429-B5F6-942BB81AF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34091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" name="Line 9">
            <a:extLst>
              <a:ext uri="{FF2B5EF4-FFF2-40B4-BE49-F238E27FC236}">
                <a16:creationId xmlns:a16="http://schemas.microsoft.com/office/drawing/2014/main" xmlns="" id="{22AF7C94-AEA9-451B-9F55-0663D0838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342106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xmlns="" id="{FA7863E2-E33E-4400-BF86-BD803606C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2730501"/>
            <a:ext cx="0" cy="661986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xmlns="" id="{4817900E-D6AD-4BFD-8397-02602085C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7738" y="2706688"/>
            <a:ext cx="0" cy="71437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Oval 30">
            <a:extLst>
              <a:ext uri="{FF2B5EF4-FFF2-40B4-BE49-F238E27FC236}">
                <a16:creationId xmlns:a16="http://schemas.microsoft.com/office/drawing/2014/main" xmlns="" id="{260D6879-9D03-4AE0-86FD-D948784B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81" y="3748679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제품 발주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반품 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구매담당자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반품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40" name="Rectangle 4">
            <a:extLst>
              <a:ext uri="{FF2B5EF4-FFF2-40B4-BE49-F238E27FC236}">
                <a16:creationId xmlns:a16="http://schemas.microsoft.com/office/drawing/2014/main" xmlns="" id="{952216C5-BF66-4097-A6F4-EABCED24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309688"/>
            <a:ext cx="244475" cy="711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41" name="Rectangle 5">
            <a:extLst>
              <a:ext uri="{FF2B5EF4-FFF2-40B4-BE49-F238E27FC236}">
                <a16:creationId xmlns:a16="http://schemas.microsoft.com/office/drawing/2014/main" xmlns="" id="{302E9E77-DF26-442B-86A1-C812F763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1309688"/>
            <a:ext cx="22542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Font typeface="맑은 고딕" panose="020B0503020000020004" pitchFamily="34" charset="-127"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 반품 목록 조회</a:t>
            </a:r>
            <a:endParaRPr lang="ko-KR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 업체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제품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승인여부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검색어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날짜 검색 등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검색조건을 통해 검색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42" name="Rectangle 6">
            <a:extLst>
              <a:ext uri="{FF2B5EF4-FFF2-40B4-BE49-F238E27FC236}">
                <a16:creationId xmlns:a16="http://schemas.microsoft.com/office/drawing/2014/main" xmlns="" id="{B801E4F8-C8B3-450E-BC57-657AF9BE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02247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43" name="Rectangle 7">
            <a:extLst>
              <a:ext uri="{FF2B5EF4-FFF2-40B4-BE49-F238E27FC236}">
                <a16:creationId xmlns:a16="http://schemas.microsoft.com/office/drawing/2014/main" xmlns="" id="{F38D3CDD-4EF2-48CF-8B46-D0047EA5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202247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모든 반품 리스트가 디폴트로 출력</a:t>
            </a:r>
            <a:endParaRPr lang="en-US" altLang="ko-KR" dirty="0">
              <a:solidFill>
                <a:srgbClr val="000000"/>
              </a:solidFill>
            </a:endParaRPr>
          </a:p>
          <a:p>
            <a:pPr marL="171450" indent="-171450" eaLnBrk="1" hangingPunct="1">
              <a:spcBef>
                <a:spcPts val="20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입금확인 버튼을 누르면 </a:t>
            </a:r>
            <a:r>
              <a:rPr lang="en-US" altLang="ko-KR" dirty="0">
                <a:solidFill>
                  <a:srgbClr val="000000"/>
                </a:solidFill>
              </a:rPr>
              <a:t>Y</a:t>
            </a:r>
            <a:r>
              <a:rPr lang="ko-KR" altLang="en-US" dirty="0">
                <a:solidFill>
                  <a:srgbClr val="000000"/>
                </a:solidFill>
              </a:rPr>
              <a:t>값으로 값 변경</a:t>
            </a:r>
          </a:p>
        </p:txBody>
      </p:sp>
      <p:sp>
        <p:nvSpPr>
          <p:cNvPr id="9244" name="Line 8">
            <a:extLst>
              <a:ext uri="{FF2B5EF4-FFF2-40B4-BE49-F238E27FC236}">
                <a16:creationId xmlns:a16="http://schemas.microsoft.com/office/drawing/2014/main" xmlns="" id="{59F6B022-E5FB-4188-9FC2-CB028CA70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488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5" name="Line 9">
            <a:extLst>
              <a:ext uri="{FF2B5EF4-FFF2-40B4-BE49-F238E27FC236}">
                <a16:creationId xmlns:a16="http://schemas.microsoft.com/office/drawing/2014/main" xmlns="" id="{643AE15C-280F-48D9-AADA-A889EAD8B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0224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9246" name="Line 10">
            <a:extLst>
              <a:ext uri="{FF2B5EF4-FFF2-40B4-BE49-F238E27FC236}">
                <a16:creationId xmlns:a16="http://schemas.microsoft.com/office/drawing/2014/main" xmlns="" id="{1B82E214-FFF2-4ADF-8036-97ABF2852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7" name="Line 11">
            <a:extLst>
              <a:ext uri="{FF2B5EF4-FFF2-40B4-BE49-F238E27FC236}">
                <a16:creationId xmlns:a16="http://schemas.microsoft.com/office/drawing/2014/main" xmlns="" id="{57A22713-6291-458F-8D4F-7B2F25CFC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9326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8" name="Line 12">
            <a:extLst>
              <a:ext uri="{FF2B5EF4-FFF2-40B4-BE49-F238E27FC236}">
                <a16:creationId xmlns:a16="http://schemas.microsoft.com/office/drawing/2014/main" xmlns="" id="{15019D8A-8DED-4592-9C7D-478285803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9" name="Line 13">
            <a:extLst>
              <a:ext uri="{FF2B5EF4-FFF2-40B4-BE49-F238E27FC236}">
                <a16:creationId xmlns:a16="http://schemas.microsoft.com/office/drawing/2014/main" xmlns="" id="{84BA3DA3-6506-429E-8848-E3440ACA4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082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1" name="Text Box 14">
            <a:extLst>
              <a:ext uri="{FF2B5EF4-FFF2-40B4-BE49-F238E27FC236}">
                <a16:creationId xmlns:a16="http://schemas.microsoft.com/office/drawing/2014/main" xmlns="" id="{4F9B98B4-F420-47C3-86A9-01F8839B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05052B06-8723-488A-9DB1-436E0F439BB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xmlns="" id="{4FFB2A9E-0E3E-4FCF-9DFB-2495C24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9229" name="Rectangle 17">
              <a:extLst>
                <a:ext uri="{FF2B5EF4-FFF2-40B4-BE49-F238E27FC236}">
                  <a16:creationId xmlns:a16="http://schemas.microsoft.com/office/drawing/2014/main" xmlns="" id="{E1092D76-F0C5-48CD-997F-5D7C7826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0" name="Rectangle 18">
              <a:extLst>
                <a:ext uri="{FF2B5EF4-FFF2-40B4-BE49-F238E27FC236}">
                  <a16:creationId xmlns:a16="http://schemas.microsoft.com/office/drawing/2014/main" xmlns="" id="{B60379A7-2870-42F8-BB9E-B247E67E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1" name="Rectangle 19">
              <a:extLst>
                <a:ext uri="{FF2B5EF4-FFF2-40B4-BE49-F238E27FC236}">
                  <a16:creationId xmlns:a16="http://schemas.microsoft.com/office/drawing/2014/main" xmlns="" id="{CB9B08E7-22D9-4FBA-A159-CE6690D3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2" name="Rectangle 20">
              <a:extLst>
                <a:ext uri="{FF2B5EF4-FFF2-40B4-BE49-F238E27FC236}">
                  <a16:creationId xmlns:a16="http://schemas.microsoft.com/office/drawing/2014/main" xmlns="" id="{86C4735C-368B-4960-B6D6-7C4B0789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3" name="Line 21">
              <a:extLst>
                <a:ext uri="{FF2B5EF4-FFF2-40B4-BE49-F238E27FC236}">
                  <a16:creationId xmlns:a16="http://schemas.microsoft.com/office/drawing/2014/main" xmlns="" id="{AE499D40-A6D5-4201-898F-713EFB8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4" name="Line 22">
              <a:extLst>
                <a:ext uri="{FF2B5EF4-FFF2-40B4-BE49-F238E27FC236}">
                  <a16:creationId xmlns:a16="http://schemas.microsoft.com/office/drawing/2014/main" xmlns="" id="{E2E941B6-6013-4E53-A3A5-BE0B68D86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5" name="Line 23">
              <a:extLst>
                <a:ext uri="{FF2B5EF4-FFF2-40B4-BE49-F238E27FC236}">
                  <a16:creationId xmlns:a16="http://schemas.microsoft.com/office/drawing/2014/main" xmlns="" id="{B544E8C9-8179-4621-A01C-3DAC9584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6" name="Line 24">
              <a:extLst>
                <a:ext uri="{FF2B5EF4-FFF2-40B4-BE49-F238E27FC236}">
                  <a16:creationId xmlns:a16="http://schemas.microsoft.com/office/drawing/2014/main" xmlns="" id="{B461FB42-3A77-484C-9123-B265C0149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7" name="Line 25">
              <a:extLst>
                <a:ext uri="{FF2B5EF4-FFF2-40B4-BE49-F238E27FC236}">
                  <a16:creationId xmlns:a16="http://schemas.microsoft.com/office/drawing/2014/main" xmlns="" id="{5BF831E4-94D2-42F4-BBD6-D852D409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8" name="Line 26">
              <a:extLst>
                <a:ext uri="{FF2B5EF4-FFF2-40B4-BE49-F238E27FC236}">
                  <a16:creationId xmlns:a16="http://schemas.microsoft.com/office/drawing/2014/main" xmlns="" id="{205E453D-ACD0-463D-8A6A-17E820E9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9" name="Line 27">
              <a:extLst>
                <a:ext uri="{FF2B5EF4-FFF2-40B4-BE49-F238E27FC236}">
                  <a16:creationId xmlns:a16="http://schemas.microsoft.com/office/drawing/2014/main" xmlns="" id="{0208E863-3A28-4B92-AA61-16FBBA7E2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2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3" y="121443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225" name="Oval 30">
            <a:extLst>
              <a:ext uri="{FF2B5EF4-FFF2-40B4-BE49-F238E27FC236}">
                <a16:creationId xmlns:a16="http://schemas.microsoft.com/office/drawing/2014/main" xmlns="" id="{D70CB454-8B2E-45B1-BD22-EE4B09E5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3" y="2243753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9226" name="Text Box 31">
            <a:extLst>
              <a:ext uri="{FF2B5EF4-FFF2-40B4-BE49-F238E27FC236}">
                <a16:creationId xmlns:a16="http://schemas.microsoft.com/office/drawing/2014/main" xmlns="" id="{1FBECDF9-E41A-47B2-A90C-F9DAC817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returnOrderList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27" name="Text Box 32">
            <a:extLst>
              <a:ext uri="{FF2B5EF4-FFF2-40B4-BE49-F238E27FC236}">
                <a16:creationId xmlns:a16="http://schemas.microsoft.com/office/drawing/2014/main" xmlns="" id="{EE993E68-385C-4F2E-8C39-FE9E10E5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xmlns="" id="{BBC998A5-770C-4775-B836-57D3CC547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272018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xmlns="" id="{E2B46FF1-782D-46DE-BC50-AA78279B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72335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xmlns="" id="{029A33BF-4889-433C-BE91-2CD69F68E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088" y="272335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클릭한 로우의 정보 </a:t>
            </a:r>
            <a:r>
              <a:rPr lang="ko-KR" altLang="en-US" dirty="0" err="1">
                <a:solidFill>
                  <a:srgbClr val="000000"/>
                </a:solidFill>
              </a:rPr>
              <a:t>모달창</a:t>
            </a:r>
            <a:r>
              <a:rPr lang="ko-KR" altLang="en-US" dirty="0">
                <a:solidFill>
                  <a:srgbClr val="000000"/>
                </a:solidFill>
              </a:rPr>
              <a:t> 출력</a:t>
            </a:r>
            <a:endParaRPr lang="en-US" altLang="ko-KR" dirty="0">
              <a:solidFill>
                <a:srgbClr val="000000"/>
              </a:solidFill>
            </a:endParaRPr>
          </a:p>
          <a:p>
            <a:pPr marL="171450" indent="-171450" eaLnBrk="1" hangingPunct="1">
              <a:spcBef>
                <a:spcPts val="20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로우의 정보가 출력되고 입금확인이 </a:t>
            </a:r>
            <a:r>
              <a:rPr lang="en-US" altLang="ko-KR" dirty="0">
                <a:solidFill>
                  <a:srgbClr val="000000"/>
                </a:solidFill>
              </a:rPr>
              <a:t>Y</a:t>
            </a:r>
            <a:r>
              <a:rPr lang="ko-KR" altLang="en-US" dirty="0">
                <a:solidFill>
                  <a:srgbClr val="000000"/>
                </a:solidFill>
              </a:rPr>
              <a:t>값이고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반품 버튼을 </a:t>
            </a:r>
            <a:r>
              <a:rPr lang="ko-KR" altLang="en-US" dirty="0" err="1">
                <a:solidFill>
                  <a:srgbClr val="000000"/>
                </a:solidFill>
              </a:rPr>
              <a:t>클릭시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DB </a:t>
            </a:r>
            <a:r>
              <a:rPr lang="ko-KR" altLang="en-US" dirty="0">
                <a:solidFill>
                  <a:srgbClr val="000000"/>
                </a:solidFill>
              </a:rPr>
              <a:t>추가되고 창 닫기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xmlns="" id="{31B7746F-C096-4AF2-8DCB-3191B94E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233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xmlns="" id="{839C2134-C111-4429-B5F6-942BB81AF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34091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" name="Line 9">
            <a:extLst>
              <a:ext uri="{FF2B5EF4-FFF2-40B4-BE49-F238E27FC236}">
                <a16:creationId xmlns:a16="http://schemas.microsoft.com/office/drawing/2014/main" xmlns="" id="{22AF7C94-AEA9-451B-9F55-0663D0838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342106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xmlns="" id="{FA7863E2-E33E-4400-BF86-BD803606C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2730501"/>
            <a:ext cx="0" cy="661986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xmlns="" id="{4817900E-D6AD-4BFD-8397-02602085C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7738" y="2706688"/>
            <a:ext cx="0" cy="71437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Oval 30">
            <a:extLst>
              <a:ext uri="{FF2B5EF4-FFF2-40B4-BE49-F238E27FC236}">
                <a16:creationId xmlns:a16="http://schemas.microsoft.com/office/drawing/2014/main" xmlns="" id="{260D6879-9D03-4AE0-86FD-D948784B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3" y="3942710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617680-27C4-4183-863D-B175E4D41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5274" y="1139692"/>
            <a:ext cx="5308383" cy="52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606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발주 지시서 목록 </a:t>
            </a:r>
            <a:r>
              <a:rPr lang="en-US" altLang="ko-KR" dirty="0">
                <a:solidFill>
                  <a:srgbClr val="000000"/>
                </a:solidFill>
              </a:rPr>
              <a:t>- </a:t>
            </a:r>
            <a:r>
              <a:rPr lang="ko-KR" altLang="en-US" dirty="0">
                <a:solidFill>
                  <a:srgbClr val="000000"/>
                </a:solidFill>
              </a:rPr>
              <a:t>배송담당자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xmlns="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발주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240" name="Rectangle 4">
            <a:extLst>
              <a:ext uri="{FF2B5EF4-FFF2-40B4-BE49-F238E27FC236}">
                <a16:creationId xmlns:a16="http://schemas.microsoft.com/office/drawing/2014/main" xmlns="" id="{952216C5-BF66-4097-A6F4-EABCED24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309688"/>
            <a:ext cx="244475" cy="7112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41" name="Rectangle 5">
            <a:extLst>
              <a:ext uri="{FF2B5EF4-FFF2-40B4-BE49-F238E27FC236}">
                <a16:creationId xmlns:a16="http://schemas.microsoft.com/office/drawing/2014/main" xmlns="" id="{302E9E77-DF26-442B-86A1-C812F763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1309688"/>
            <a:ext cx="225425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Font typeface="맑은 고딕" panose="020B0503020000020004" pitchFamily="34" charset="-127"/>
              <a:buChar char="-"/>
            </a:pPr>
            <a:r>
              <a:rPr lang="ko-KR" altLang="en-US" dirty="0">
                <a:solidFill>
                  <a:srgbClr val="000000"/>
                </a:solidFill>
              </a:rPr>
              <a:t> 배송 목록 조회</a:t>
            </a:r>
            <a:endParaRPr lang="ko-KR" altLang="ko-KR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 검색어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날짜 검색 등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검색조건을 통해 검색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42" name="Rectangle 6">
            <a:extLst>
              <a:ext uri="{FF2B5EF4-FFF2-40B4-BE49-F238E27FC236}">
                <a16:creationId xmlns:a16="http://schemas.microsoft.com/office/drawing/2014/main" xmlns="" id="{B801E4F8-C8B3-450E-BC57-657AF9BE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02247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43" name="Rectangle 7">
            <a:extLst>
              <a:ext uri="{FF2B5EF4-FFF2-40B4-BE49-F238E27FC236}">
                <a16:creationId xmlns:a16="http://schemas.microsoft.com/office/drawing/2014/main" xmlns="" id="{F38D3CDD-4EF2-48CF-8B46-D0047EA5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202247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모든 배송 리스트가 디폴트로 출력</a:t>
            </a:r>
          </a:p>
        </p:txBody>
      </p:sp>
      <p:sp>
        <p:nvSpPr>
          <p:cNvPr id="9244" name="Line 8">
            <a:extLst>
              <a:ext uri="{FF2B5EF4-FFF2-40B4-BE49-F238E27FC236}">
                <a16:creationId xmlns:a16="http://schemas.microsoft.com/office/drawing/2014/main" xmlns="" id="{59F6B022-E5FB-4188-9FC2-CB028CA70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3488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5" name="Line 9">
            <a:extLst>
              <a:ext uri="{FF2B5EF4-FFF2-40B4-BE49-F238E27FC236}">
                <a16:creationId xmlns:a16="http://schemas.microsoft.com/office/drawing/2014/main" xmlns="" id="{643AE15C-280F-48D9-AADA-A889EAD8B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0224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6" name="Line 10">
            <a:extLst>
              <a:ext uri="{FF2B5EF4-FFF2-40B4-BE49-F238E27FC236}">
                <a16:creationId xmlns:a16="http://schemas.microsoft.com/office/drawing/2014/main" xmlns="" id="{1B82E214-FFF2-4ADF-8036-97ABF2852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7" name="Line 11">
            <a:extLst>
              <a:ext uri="{FF2B5EF4-FFF2-40B4-BE49-F238E27FC236}">
                <a16:creationId xmlns:a16="http://schemas.microsoft.com/office/drawing/2014/main" xmlns="" id="{57A22713-6291-458F-8D4F-7B2F25CFC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9326" y="1309688"/>
            <a:ext cx="0" cy="1397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8" name="Line 12">
            <a:extLst>
              <a:ext uri="{FF2B5EF4-FFF2-40B4-BE49-F238E27FC236}">
                <a16:creationId xmlns:a16="http://schemas.microsoft.com/office/drawing/2014/main" xmlns="" id="{15019D8A-8DED-4592-9C7D-478285803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1309688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9" name="Line 13">
            <a:extLst>
              <a:ext uri="{FF2B5EF4-FFF2-40B4-BE49-F238E27FC236}">
                <a16:creationId xmlns:a16="http://schemas.microsoft.com/office/drawing/2014/main" xmlns="" id="{84BA3DA3-6506-429E-8848-E3440ACA4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0827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1" name="Text Box 14">
            <a:extLst>
              <a:ext uri="{FF2B5EF4-FFF2-40B4-BE49-F238E27FC236}">
                <a16:creationId xmlns:a16="http://schemas.microsoft.com/office/drawing/2014/main" xmlns="" id="{4F9B98B4-F420-47C3-86A9-01F8839B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8572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05052B06-8723-488A-9DB1-436E0F439BB1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5559425"/>
            <a:ext cx="2516187" cy="942975"/>
            <a:chOff x="4617" y="3502"/>
            <a:chExt cx="1585" cy="594"/>
          </a:xfrm>
        </p:grpSpPr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xmlns="" id="{4FFB2A9E-0E3E-4FCF-9DFB-2495C243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502"/>
              <a:ext cx="1585" cy="13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>
                  <a:solidFill>
                    <a:srgbClr val="FFFFFF"/>
                  </a:solidFill>
                </a:rPr>
                <a:t>Table Information</a:t>
              </a:r>
            </a:p>
          </p:txBody>
        </p:sp>
        <p:sp>
          <p:nvSpPr>
            <p:cNvPr id="9229" name="Rectangle 17">
              <a:extLst>
                <a:ext uri="{FF2B5EF4-FFF2-40B4-BE49-F238E27FC236}">
                  <a16:creationId xmlns:a16="http://schemas.microsoft.com/office/drawing/2014/main" xmlns="" id="{E1092D76-F0C5-48CD-997F-5D7C7826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36"/>
              <a:ext cx="40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0" name="Rectangle 18">
              <a:extLst>
                <a:ext uri="{FF2B5EF4-FFF2-40B4-BE49-F238E27FC236}">
                  <a16:creationId xmlns:a16="http://schemas.microsoft.com/office/drawing/2014/main" xmlns="" id="{B60379A7-2870-42F8-BB9E-B247E67EC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36"/>
              <a:ext cx="117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1" name="Rectangle 19">
              <a:extLst>
                <a:ext uri="{FF2B5EF4-FFF2-40B4-BE49-F238E27FC236}">
                  <a16:creationId xmlns:a16="http://schemas.microsoft.com/office/drawing/2014/main" xmlns="" id="{CB9B08E7-22D9-4FBA-A159-CE6690D3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924"/>
              <a:ext cx="40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2" name="Rectangle 20">
              <a:extLst>
                <a:ext uri="{FF2B5EF4-FFF2-40B4-BE49-F238E27FC236}">
                  <a16:creationId xmlns:a16="http://schemas.microsoft.com/office/drawing/2014/main" xmlns="" id="{86C4735C-368B-4960-B6D6-7C4B0789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924"/>
              <a:ext cx="117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ko-KR" altLang="en-US"/>
            </a:p>
          </p:txBody>
        </p:sp>
        <p:sp>
          <p:nvSpPr>
            <p:cNvPr id="9233" name="Line 21">
              <a:extLst>
                <a:ext uri="{FF2B5EF4-FFF2-40B4-BE49-F238E27FC236}">
                  <a16:creationId xmlns:a16="http://schemas.microsoft.com/office/drawing/2014/main" xmlns="" id="{AE499D40-A6D5-4201-898F-713EFB8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" y="3636"/>
              <a:ext cx="0" cy="46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4" name="Line 22">
              <a:extLst>
                <a:ext uri="{FF2B5EF4-FFF2-40B4-BE49-F238E27FC236}">
                  <a16:creationId xmlns:a16="http://schemas.microsoft.com/office/drawing/2014/main" xmlns="" id="{E2E941B6-6013-4E53-A3A5-BE0B68D86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636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5" name="Line 23">
              <a:extLst>
                <a:ext uri="{FF2B5EF4-FFF2-40B4-BE49-F238E27FC236}">
                  <a16:creationId xmlns:a16="http://schemas.microsoft.com/office/drawing/2014/main" xmlns="" id="{B544E8C9-8179-4621-A01C-3DAC9584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924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6" name="Line 24">
              <a:extLst>
                <a:ext uri="{FF2B5EF4-FFF2-40B4-BE49-F238E27FC236}">
                  <a16:creationId xmlns:a16="http://schemas.microsoft.com/office/drawing/2014/main" xmlns="" id="{B461FB42-3A77-484C-9123-B265C0149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7" name="Line 25">
              <a:extLst>
                <a:ext uri="{FF2B5EF4-FFF2-40B4-BE49-F238E27FC236}">
                  <a16:creationId xmlns:a16="http://schemas.microsoft.com/office/drawing/2014/main" xmlns="" id="{5BF831E4-94D2-42F4-BBD6-D852D409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" y="3502"/>
              <a:ext cx="0" cy="59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8" name="Line 26">
              <a:extLst>
                <a:ext uri="{FF2B5EF4-FFF2-40B4-BE49-F238E27FC236}">
                  <a16:creationId xmlns:a16="http://schemas.microsoft.com/office/drawing/2014/main" xmlns="" id="{205E453D-ACD0-463D-8A6A-17E820E96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3502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39" name="Line 27">
              <a:extLst>
                <a:ext uri="{FF2B5EF4-FFF2-40B4-BE49-F238E27FC236}">
                  <a16:creationId xmlns:a16="http://schemas.microsoft.com/office/drawing/2014/main" xmlns="" id="{0208E863-3A28-4B92-AA61-16FBBA7E2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7" y="4097"/>
              <a:ext cx="158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22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3" y="121443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9225" name="Oval 30">
            <a:extLst>
              <a:ext uri="{FF2B5EF4-FFF2-40B4-BE49-F238E27FC236}">
                <a16:creationId xmlns:a16="http://schemas.microsoft.com/office/drawing/2014/main" xmlns="" id="{D70CB454-8B2E-45B1-BD22-EE4B09E5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75" y="2373710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9226" name="Text Box 31">
            <a:extLst>
              <a:ext uri="{FF2B5EF4-FFF2-40B4-BE49-F238E27FC236}">
                <a16:creationId xmlns:a16="http://schemas.microsoft.com/office/drawing/2014/main" xmlns="" id="{1FBECDF9-E41A-47B2-A90C-F9DAC817D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orderList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27" name="Text Box 32">
            <a:extLst>
              <a:ext uri="{FF2B5EF4-FFF2-40B4-BE49-F238E27FC236}">
                <a16:creationId xmlns:a16="http://schemas.microsoft.com/office/drawing/2014/main" xmlns="" id="{EE993E68-385C-4F2E-8C39-FE9E10E5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HY견고딕" panose="02030600000101010101" pitchFamily="18" charset="-127"/>
              </a:rPr>
              <a:t>LMS</a:t>
            </a: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xmlns="" id="{BBC998A5-770C-4775-B836-57D3CC547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272018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xmlns="" id="{E2B46FF1-782D-46DE-BC50-AA78279B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723356"/>
            <a:ext cx="244475" cy="6842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xmlns="" id="{029A33BF-4889-433C-BE91-2CD69F68E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088" y="2723356"/>
            <a:ext cx="225425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 - </a:t>
            </a:r>
            <a:r>
              <a:rPr lang="ko-KR" altLang="en-US" dirty="0">
                <a:solidFill>
                  <a:srgbClr val="000000"/>
                </a:solidFill>
              </a:rPr>
              <a:t>클릭한 로우의 정보 </a:t>
            </a:r>
            <a:r>
              <a:rPr lang="ko-KR" altLang="en-US" dirty="0" err="1">
                <a:solidFill>
                  <a:srgbClr val="000000"/>
                </a:solidFill>
              </a:rPr>
              <a:t>모달창</a:t>
            </a:r>
            <a:r>
              <a:rPr lang="ko-KR" altLang="en-US" dirty="0">
                <a:solidFill>
                  <a:srgbClr val="000000"/>
                </a:solidFill>
              </a:rPr>
              <a:t> 출력</a:t>
            </a:r>
            <a:endParaRPr lang="en-US" altLang="ko-KR" dirty="0">
              <a:solidFill>
                <a:srgbClr val="000000"/>
              </a:solidFill>
            </a:endParaRPr>
          </a:p>
          <a:p>
            <a:pPr marL="171450" indent="-171450" eaLnBrk="1" hangingPunct="1">
              <a:spcBef>
                <a:spcPts val="200"/>
              </a:spcBef>
              <a:buClrTx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로우의 정보가 출력되고 배송완료 버튼을 </a:t>
            </a:r>
            <a:r>
              <a:rPr lang="ko-KR" altLang="en-US" dirty="0" err="1">
                <a:solidFill>
                  <a:srgbClr val="000000"/>
                </a:solidFill>
              </a:rPr>
              <a:t>누를시</a:t>
            </a:r>
            <a:r>
              <a:rPr lang="ko-KR" altLang="en-US" dirty="0">
                <a:solidFill>
                  <a:srgbClr val="000000"/>
                </a:solidFill>
              </a:rPr>
              <a:t> 배송상태 변경 후 창 닫기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xmlns="" id="{31B7746F-C096-4AF2-8DCB-3191B94E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27233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xmlns="" id="{839C2134-C111-4429-B5F6-942BB81AF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7425" y="3409156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" name="Line 9">
            <a:extLst>
              <a:ext uri="{FF2B5EF4-FFF2-40B4-BE49-F238E27FC236}">
                <a16:creationId xmlns:a16="http://schemas.microsoft.com/office/drawing/2014/main" xmlns="" id="{22AF7C94-AEA9-451B-9F55-0663D0838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2" y="3421061"/>
            <a:ext cx="2500313" cy="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xmlns="" id="{FA7863E2-E33E-4400-BF86-BD803606C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2730501"/>
            <a:ext cx="0" cy="661986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xmlns="" id="{4817900E-D6AD-4BFD-8397-02602085C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7738" y="2706688"/>
            <a:ext cx="0" cy="71437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Oval 30">
            <a:extLst>
              <a:ext uri="{FF2B5EF4-FFF2-40B4-BE49-F238E27FC236}">
                <a16:creationId xmlns:a16="http://schemas.microsoft.com/office/drawing/2014/main" xmlns="" id="{260D6879-9D03-4AE0-86FD-D948784B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75" y="4072667"/>
            <a:ext cx="144463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AA62C13-6455-439D-8075-4E2B2434B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3209" y="1147763"/>
            <a:ext cx="5836227" cy="44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1541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  <a:endParaRPr lang="en-US" altLang="ko-KR" sz="1600" dirty="0">
              <a:solidFill>
                <a:srgbClr val="000000"/>
              </a:solidFill>
              <a:latin typeface="HY견고딕" panose="02030600000101010101" pitchFamily="18" charset="-127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1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2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3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4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검색 기능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dirty="0" err="1" smtClean="0">
                <a:solidFill>
                  <a:schemeClr val="tx1"/>
                </a:solidFill>
              </a:rPr>
              <a:t>ComboBox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에서 전체 선택 시 전체조회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리스트 조회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반품 지시서 전체 목록을 조회하며 값이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개를 초과할 시 한 페이지 당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개씩 출력 및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Sub Grid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, Main Grid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No. </a:t>
            </a:r>
            <a:r>
              <a:rPr lang="ko-KR" altLang="en-US" dirty="0" smtClean="0">
                <a:solidFill>
                  <a:schemeClr val="tx1"/>
                </a:solidFill>
              </a:rPr>
              <a:t>를 기준으로 값 선택 시 상세내역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재고 처리 버튼 클릭 시  </a:t>
            </a:r>
            <a:r>
              <a:rPr lang="en-US" altLang="ko-KR" dirty="0" smtClean="0">
                <a:solidFill>
                  <a:schemeClr val="tx1"/>
                </a:solidFill>
              </a:rPr>
              <a:t>Alert </a:t>
            </a:r>
            <a:r>
              <a:rPr lang="ko-KR" altLang="en-US" dirty="0" smtClean="0">
                <a:solidFill>
                  <a:schemeClr val="tx1"/>
                </a:solidFill>
              </a:rPr>
              <a:t>창이 열리게 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확인 선택 시 재고처리 및 상태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반품 수량에 대해서 창고 물량 증가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yoomir\Desktop\yoomir\기업 고객 - 반품 지시서 목록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638" y="1142984"/>
            <a:ext cx="6357981" cy="5300967"/>
          </a:xfrm>
          <a:prstGeom prst="rect">
            <a:avLst/>
          </a:prstGeom>
          <a:noFill/>
        </p:spPr>
      </p:pic>
      <p:sp>
        <p:nvSpPr>
          <p:cNvPr id="194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6" y="1214422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5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22" y="171448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196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22" y="350043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197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64" y="5214950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41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배송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담당자 </a:t>
            </a:r>
            <a:r>
              <a:rPr lang="en-US" altLang="ko-KR" dirty="0" smtClean="0">
                <a:solidFill>
                  <a:srgbClr val="000000"/>
                </a:solidFill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</a:rPr>
              <a:t>기업고객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7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042" y="857232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반품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71D909-EF7B-42BD-B2AD-6818080B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836" y="1129594"/>
            <a:ext cx="6461427" cy="5269139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73581" y="1958360"/>
            <a:ext cx="227675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신규등록의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콤보박스로</a:t>
            </a:r>
            <a:r>
              <a:rPr lang="ko-KR" altLang="en-US" dirty="0">
                <a:solidFill>
                  <a:schemeClr val="tx1"/>
                </a:solidFill>
              </a:rPr>
              <a:t> 선택할 수 있게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수정의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기업고객 혹은 내부직원을 표시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70431" y="2606432"/>
            <a:ext cx="2261240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기업고객 전용 항목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7570431" y="3243456"/>
            <a:ext cx="228381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기업고객 전용 항목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562529" y="3880480"/>
            <a:ext cx="228381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내부직원 전용항목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7579847" y="4547984"/>
            <a:ext cx="2258597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내부직원 전용항목</a:t>
            </a: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xmlns="" id="{975E401D-32A8-49BF-A01B-0EAF53A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96" y="1877510"/>
            <a:ext cx="215900" cy="21974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xmlns="" id="{16BA03A2-E14D-4B1A-9D2A-924DCF92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기준정보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xmlns="" id="{7DD2D615-6C8E-4906-9EC2-AD271F04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기업 고객</a:t>
            </a:r>
            <a:r>
              <a:rPr lang="en-US" altLang="ko-KR" dirty="0">
                <a:solidFill>
                  <a:srgbClr val="000000"/>
                </a:solidFill>
              </a:rPr>
              <a:t>/</a:t>
            </a:r>
            <a:r>
              <a:rPr lang="ko-KR" altLang="en-US" dirty="0">
                <a:solidFill>
                  <a:srgbClr val="000000"/>
                </a:solidFill>
              </a:rPr>
              <a:t>직원정보 관리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등록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수정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D52E7162-C5AD-4396-8FDA-7217F449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UserInfo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xmlns="" id="{A8C12AFD-BFE0-439E-8E37-05980337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601661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680B74E-FA72-4212-A6AC-696A55272E85}"/>
              </a:ext>
            </a:extLst>
          </p:cNvPr>
          <p:cNvSpPr/>
          <p:nvPr/>
        </p:nvSpPr>
        <p:spPr bwMode="auto">
          <a:xfrm>
            <a:off x="8266163" y="653833"/>
            <a:ext cx="1440160" cy="182780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전광복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2FEE87-2075-4944-BA81-B1A4DA0A7ABF}"/>
              </a:ext>
            </a:extLst>
          </p:cNvPr>
          <p:cNvSpPr/>
          <p:nvPr/>
        </p:nvSpPr>
        <p:spPr bwMode="auto">
          <a:xfrm>
            <a:off x="7574057" y="133930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체크 시 목록에서 삭제된 정보도 표시</a:t>
            </a:r>
          </a:p>
        </p:txBody>
      </p:sp>
      <p:sp>
        <p:nvSpPr>
          <p:cNvPr id="81" name="Oval 41">
            <a:extLst>
              <a:ext uri="{FF2B5EF4-FFF2-40B4-BE49-F238E27FC236}">
                <a16:creationId xmlns:a16="http://schemas.microsoft.com/office/drawing/2014/main" xmlns="" id="{EA38D3A1-793D-4DEB-B082-7AABDB79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14" y="4226612"/>
            <a:ext cx="215900" cy="228278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82" name="Oval 41">
            <a:extLst>
              <a:ext uri="{FF2B5EF4-FFF2-40B4-BE49-F238E27FC236}">
                <a16:creationId xmlns:a16="http://schemas.microsoft.com/office/drawing/2014/main" xmlns="" id="{7166872A-7F0B-4F61-BF0E-FFDD5D93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51" y="4528551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8" name="Oval 41">
            <a:extLst>
              <a:ext uri="{FF2B5EF4-FFF2-40B4-BE49-F238E27FC236}">
                <a16:creationId xmlns:a16="http://schemas.microsoft.com/office/drawing/2014/main" xmlns="" id="{D0D00031-A4D1-4229-BFB8-0BBA3DC0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139" y="4528551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88" name="Oval 41">
            <a:extLst>
              <a:ext uri="{FF2B5EF4-FFF2-40B4-BE49-F238E27FC236}">
                <a16:creationId xmlns:a16="http://schemas.microsoft.com/office/drawing/2014/main" xmlns="" id="{C8A2A8C4-1B6E-4196-A91C-A04CD2A8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351" y="4964350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89" name="Oval 41">
            <a:extLst>
              <a:ext uri="{FF2B5EF4-FFF2-40B4-BE49-F238E27FC236}">
                <a16:creationId xmlns:a16="http://schemas.microsoft.com/office/drawing/2014/main" xmlns="" id="{3234A96B-1AFE-4D9D-B5B2-1EBF1773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139" y="4964350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mir\Desktop\yoomir\제품 발주_반품 - 발주지시서 목록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390" y="1142984"/>
            <a:ext cx="6072230" cy="5290431"/>
          </a:xfrm>
          <a:prstGeom prst="rect">
            <a:avLst/>
          </a:prstGeom>
          <a:noFill/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  <a:endParaRPr lang="en-US" altLang="ko-KR" sz="1600" dirty="0">
              <a:solidFill>
                <a:srgbClr val="000000"/>
              </a:solidFill>
              <a:latin typeface="HY견고딕" panose="02030600000101010101" pitchFamily="18" charset="-127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1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2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3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4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검색 기능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dirty="0" err="1" smtClean="0">
                <a:solidFill>
                  <a:schemeClr val="tx1"/>
                </a:solidFill>
              </a:rPr>
              <a:t>ComboBox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에서 전체 선택 시 전체조회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리스트 조회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임원 승인 완료 된 목록만 조회하며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값이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개를 초과할 시 한 페이지 당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개씩 출력 및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Sub Grid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, Main Grid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No. </a:t>
            </a:r>
            <a:r>
              <a:rPr lang="ko-KR" altLang="en-US" dirty="0" smtClean="0">
                <a:solidFill>
                  <a:schemeClr val="tx1"/>
                </a:solidFill>
              </a:rPr>
              <a:t>를 기준으로 값 선택 시 상세내역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발주 처리 버튼 클릭 시  </a:t>
            </a:r>
            <a:r>
              <a:rPr lang="en-US" altLang="ko-KR" dirty="0" smtClean="0">
                <a:solidFill>
                  <a:schemeClr val="tx1"/>
                </a:solidFill>
              </a:rPr>
              <a:t>Alert </a:t>
            </a:r>
            <a:r>
              <a:rPr lang="ko-KR" altLang="en-US" dirty="0" smtClean="0">
                <a:solidFill>
                  <a:schemeClr val="tx1"/>
                </a:solidFill>
              </a:rPr>
              <a:t>창이 열리게 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확인 선택 시 발주처리 및 상태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배송 준비 </a:t>
            </a:r>
            <a:r>
              <a:rPr lang="en-US" altLang="ko-KR" dirty="0" smtClean="0">
                <a:solidFill>
                  <a:schemeClr val="tx1"/>
                </a:solidFill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</a:rPr>
              <a:t>배송 완료 상태로 변경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94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6" y="1214422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5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98" y="171448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196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98" y="350043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197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64" y="5214950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41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배송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담당자 </a:t>
            </a:r>
            <a:r>
              <a:rPr lang="en-US" altLang="ko-KR" dirty="0" smtClean="0">
                <a:solidFill>
                  <a:srgbClr val="000000"/>
                </a:solidFill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</a:rPr>
              <a:t>제품 발주</a:t>
            </a:r>
            <a:r>
              <a:rPr lang="en-US" altLang="ko-KR" dirty="0" smtClean="0">
                <a:solidFill>
                  <a:srgbClr val="000000"/>
                </a:solidFill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</a:rPr>
              <a:t>반품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7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042" y="857232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발</a:t>
            </a:r>
            <a:r>
              <a:rPr lang="ko-KR" altLang="en-US" dirty="0" smtClean="0">
                <a:solidFill>
                  <a:srgbClr val="000000"/>
                </a:solidFill>
              </a:rPr>
              <a:t>주</a:t>
            </a:r>
            <a:r>
              <a:rPr lang="ko-KR" altLang="en-US" dirty="0" smtClean="0">
                <a:solidFill>
                  <a:srgbClr val="000000"/>
                </a:solidFill>
              </a:rPr>
              <a:t>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oomir\Desktop\yoomir\제품 발주_반품 - 반품 지시서 목록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076" y="1142983"/>
            <a:ext cx="6357983" cy="5300969"/>
          </a:xfrm>
          <a:prstGeom prst="rect">
            <a:avLst/>
          </a:prstGeom>
          <a:noFill/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  <a:endParaRPr lang="en-US" altLang="ko-KR" sz="1600" dirty="0">
              <a:solidFill>
                <a:srgbClr val="000000"/>
              </a:solidFill>
              <a:latin typeface="HY견고딕" panose="02030600000101010101" pitchFamily="18" charset="-127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1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2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3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4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검색 기능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dirty="0" err="1" smtClean="0">
                <a:solidFill>
                  <a:schemeClr val="tx1"/>
                </a:solidFill>
              </a:rPr>
              <a:t>ComboBox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에서 전체 선택 시 전체조회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리스트 조회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입금 확인된 건에 대해서만  조회하며 값이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개를 초과할 시 한 페이지 당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개씩 출력 및 </a:t>
            </a:r>
            <a:r>
              <a:rPr lang="ko-KR" altLang="en-US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dirty="0" smtClean="0">
                <a:solidFill>
                  <a:schemeClr val="tx1"/>
                </a:solidFill>
              </a:rPr>
              <a:t> 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Sub Grid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, Main Grid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</a:rPr>
              <a:t>No. </a:t>
            </a:r>
            <a:r>
              <a:rPr lang="ko-KR" altLang="en-US" dirty="0" smtClean="0">
                <a:solidFill>
                  <a:schemeClr val="tx1"/>
                </a:solidFill>
              </a:rPr>
              <a:t>를 기준으로 값 선택 시 상세내역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재고 처리 버튼 클릭 시  </a:t>
            </a:r>
            <a:r>
              <a:rPr lang="en-US" altLang="ko-KR" dirty="0" smtClean="0">
                <a:solidFill>
                  <a:schemeClr val="tx1"/>
                </a:solidFill>
              </a:rPr>
              <a:t>Alert </a:t>
            </a:r>
            <a:r>
              <a:rPr lang="ko-KR" altLang="en-US" dirty="0" smtClean="0">
                <a:solidFill>
                  <a:schemeClr val="tx1"/>
                </a:solidFill>
              </a:rPr>
              <a:t>창이 열리게 되며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확인 선택 시 재고처리 및 상태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반품 수량에 대해서 창고 물량 증가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94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36" y="1214422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95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22" y="171448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196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522" y="3500438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197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64" y="5214950"/>
            <a:ext cx="214314" cy="214314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41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배송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담당자 </a:t>
            </a:r>
            <a:r>
              <a:rPr lang="en-US" altLang="ko-KR" dirty="0" smtClean="0">
                <a:solidFill>
                  <a:srgbClr val="000000"/>
                </a:solidFill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</a:rPr>
              <a:t>제품 발주</a:t>
            </a:r>
            <a:r>
              <a:rPr lang="en-US" altLang="ko-KR" dirty="0" smtClean="0">
                <a:solidFill>
                  <a:srgbClr val="000000"/>
                </a:solidFill>
              </a:rPr>
              <a:t>/</a:t>
            </a:r>
            <a:r>
              <a:rPr lang="ko-KR" altLang="en-US" dirty="0" smtClean="0">
                <a:solidFill>
                  <a:srgbClr val="000000"/>
                </a:solidFill>
              </a:rPr>
              <a:t>반품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7" name="Text Box 1">
            <a:extLst>
              <a:ext uri="{FF2B5EF4-FFF2-40B4-BE49-F238E27FC236}">
                <a16:creationId xmlns:a16="http://schemas.microsoft.com/office/drawing/2014/main" xmlns="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042" y="857232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반</a:t>
            </a:r>
            <a:r>
              <a:rPr lang="ko-KR" altLang="en-US" dirty="0" smtClean="0">
                <a:solidFill>
                  <a:srgbClr val="000000"/>
                </a:solidFill>
              </a:rPr>
              <a:t>품</a:t>
            </a:r>
            <a:r>
              <a:rPr lang="ko-KR" altLang="en-US" dirty="0" smtClean="0">
                <a:solidFill>
                  <a:srgbClr val="000000"/>
                </a:solidFill>
              </a:rPr>
              <a:t> 지시서 목록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  <a:endParaRPr lang="en-US" altLang="ko-KR" sz="1600" dirty="0">
              <a:solidFill>
                <a:srgbClr val="000000"/>
              </a:solidFill>
              <a:latin typeface="HY견고딕" panose="02030600000101010101" pitchFamily="18" charset="-127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1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2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3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4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5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6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7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9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8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기업고객명 검색 입력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거래날짜 기간 검색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기업고객명 </a:t>
            </a:r>
            <a:r>
              <a:rPr lang="ko-KR" altLang="en-US" dirty="0" err="1" smtClean="0">
                <a:solidFill>
                  <a:schemeClr val="tx1"/>
                </a:solidFill>
              </a:rPr>
              <a:t>선택시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해당 기업고객명의 거래내역 보여짐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최근 거래 날짜 순으로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desc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입력창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입력창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입력창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sd55\Desktop\오성철\매출 현황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62" y="1130209"/>
            <a:ext cx="7200000" cy="530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7" y="208489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2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36" y="218014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73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26" y="265635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7614280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미 검색 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전체 거래 기간의 대한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기업고객별 매출 리스트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매출액 </a:t>
            </a:r>
            <a:r>
              <a:rPr lang="ko-KR" altLang="en-US" dirty="0" err="1" smtClean="0">
                <a:solidFill>
                  <a:schemeClr val="tx1"/>
                </a:solidFill>
              </a:rPr>
              <a:t>높은순으로</a:t>
            </a:r>
            <a:r>
              <a:rPr lang="ko-KR" altLang="en-US" dirty="0" smtClean="0">
                <a:solidFill>
                  <a:schemeClr val="tx1"/>
                </a:solidFill>
              </a:rPr>
              <a:t> 정렬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desc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1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506" y="413136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92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359" y="510347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Text Box 2">
            <a:extLst>
              <a:ext uri="{FF2B5EF4-FFF2-40B4-BE49-F238E27FC236}">
                <a16:creationId xmlns="" xmlns:a16="http://schemas.microsoft.com/office/drawing/2014/main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매출 현황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4" name="Text Box 2">
            <a:extLst>
              <a:ext uri="{FF2B5EF4-FFF2-40B4-BE49-F238E27FC236}">
                <a16:creationId xmlns="" xmlns:a16="http://schemas.microsoft.com/office/drawing/2014/main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359" y="8620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salesStatus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5" name="Text Box 1">
            <a:extLst>
              <a:ext uri="{FF2B5EF4-FFF2-40B4-BE49-F238E27FC236}">
                <a16:creationId xmlns="" xmlns:a16="http://schemas.microsoft.com/office/drawing/2014/main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매출 현황 </a:t>
            </a:r>
            <a:r>
              <a:rPr lang="en-US" altLang="ko-KR" dirty="0" smtClean="0">
                <a:solidFill>
                  <a:srgbClr val="000000"/>
                </a:solidFill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</a:rPr>
              <a:t>매출 현황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  <a:endParaRPr lang="en-US" altLang="ko-KR" sz="1600" dirty="0">
              <a:solidFill>
                <a:srgbClr val="000000"/>
              </a:solidFill>
              <a:latin typeface="HY견고딕" panose="02030600000101010101" pitchFamily="18" charset="-127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1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2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3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4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5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6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7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9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8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기간별로 검색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전체 거래 기간의 대한 순위 목록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미 </a:t>
            </a:r>
            <a:r>
              <a:rPr lang="ko-KR" altLang="en-US" dirty="0" err="1" smtClean="0">
                <a:solidFill>
                  <a:schemeClr val="tx1"/>
                </a:solidFill>
              </a:rPr>
              <a:t>검색시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전체 거래 기간에 대한 차트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입력창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입력창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입력창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입력창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입력창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sd55\Desktop\오성철\매출 상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50" y="1097311"/>
            <a:ext cx="7200000" cy="536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858" y="242357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2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826" y="347224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3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562" y="306514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76" name="Text Box 1">
            <a:extLst>
              <a:ext uri="{FF2B5EF4-FFF2-40B4-BE49-F238E27FC236}">
                <a16:creationId xmlns="" xmlns:a16="http://schemas.microsoft.com/office/drawing/2014/main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매출 현황 </a:t>
            </a:r>
            <a:r>
              <a:rPr lang="en-US" altLang="ko-KR" dirty="0" smtClean="0">
                <a:solidFill>
                  <a:srgbClr val="000000"/>
                </a:solidFill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</a:rPr>
              <a:t>매출 상위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7" name="Text Box 2">
            <a:extLst>
              <a:ext uri="{FF2B5EF4-FFF2-40B4-BE49-F238E27FC236}">
                <a16:creationId xmlns="" xmlns:a16="http://schemas.microsoft.com/office/drawing/2014/main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매출 상위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="" xmlns:a16="http://schemas.microsoft.com/office/drawing/2014/main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359" y="8620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s</a:t>
            </a:r>
            <a:r>
              <a:rPr lang="en-US" altLang="ko-KR" dirty="0" err="1" smtClean="0">
                <a:solidFill>
                  <a:srgbClr val="000000"/>
                </a:solidFill>
              </a:rPr>
              <a:t>alesTop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7690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  <a:endParaRPr lang="en-US" altLang="ko-KR" sz="1600" dirty="0">
              <a:solidFill>
                <a:srgbClr val="000000"/>
              </a:solidFill>
              <a:latin typeface="HY견고딕" panose="02030600000101010101" pitchFamily="18" charset="-127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1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2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3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4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5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6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7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9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8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기업고객명 검색 입력 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거래 기간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미 검색 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전체 거래 기간의 대한 기업 별 손익 리스트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총 손익이 높은 순으로 정렬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desc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기업명 클릭 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해당 기업의 판매제품의 대한 손익 리스트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최근 거래 날짜 순으로 정렬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desc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입력창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입력창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입력창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 descr="C:\Users\asd55\Desktop\오성철\손익 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50" y="1130382"/>
            <a:ext cx="7272332" cy="53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283521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72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874" y="233611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73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490" y="435748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76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970" y="509737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77" name="Text Box 1">
            <a:extLst>
              <a:ext uri="{FF2B5EF4-FFF2-40B4-BE49-F238E27FC236}">
                <a16:creationId xmlns="" xmlns:a16="http://schemas.microsoft.com/office/drawing/2014/main" id="{E5787823-9005-4E1E-B204-D135EAF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매출 현황 </a:t>
            </a:r>
            <a:r>
              <a:rPr lang="en-US" altLang="ko-KR" dirty="0" smtClean="0">
                <a:solidFill>
                  <a:srgbClr val="000000"/>
                </a:solidFill>
              </a:rPr>
              <a:t>– </a:t>
            </a:r>
            <a:r>
              <a:rPr lang="ko-KR" altLang="en-US" dirty="0" smtClean="0">
                <a:solidFill>
                  <a:srgbClr val="000000"/>
                </a:solidFill>
              </a:rPr>
              <a:t>손익 조회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8" name="Text Box 2">
            <a:extLst>
              <a:ext uri="{FF2B5EF4-FFF2-40B4-BE49-F238E27FC236}">
                <a16:creationId xmlns="" xmlns:a16="http://schemas.microsoft.com/office/drawing/2014/main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smtClean="0">
                <a:solidFill>
                  <a:srgbClr val="000000"/>
                </a:solidFill>
              </a:rPr>
              <a:t>손익 조회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0" name="Text Box 2">
            <a:extLst>
              <a:ext uri="{FF2B5EF4-FFF2-40B4-BE49-F238E27FC236}">
                <a16:creationId xmlns="" xmlns:a16="http://schemas.microsoft.com/office/drawing/2014/main" id="{0E577DB6-2E58-4E0C-BB38-E721673B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359" y="8620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 smtClean="0">
                <a:solidFill>
                  <a:srgbClr val="000000"/>
                </a:solidFill>
              </a:rPr>
              <a:t>profitAndLoss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86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2235363"/>
              </p:ext>
            </p:extLst>
          </p:nvPr>
        </p:nvGraphicFramePr>
        <p:xfrm>
          <a:off x="0" y="639763"/>
          <a:ext cx="9907588" cy="6218237"/>
        </p:xfrm>
        <a:graphic>
          <a:graphicData uri="http://schemas.openxmlformats.org/drawingml/2006/table">
            <a:tbl>
              <a:tblPr/>
              <a:tblGrid>
                <a:gridCol w="1018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4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구매승인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4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회사임원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OrderConfirm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1981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709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제품명으로 검색기능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구매일자별로 검색기능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최신순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63C0EDD9-EF48-4009-8123-676F7620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423" y="1317547"/>
            <a:ext cx="2254251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Font typeface="맑은 고딕" panose="020B0503020000020004" pitchFamily="34" charset="-127"/>
              <a:buChar char="-"/>
            </a:pP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43C2A934-AB1A-4C2D-88F0-08EE3975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423" y="1920797"/>
            <a:ext cx="2254251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6D210471-8B68-4E65-83B8-B879323F7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5" y="1412782"/>
            <a:ext cx="7263867" cy="4680514"/>
          </a:xfrm>
          <a:prstGeom prst="rect">
            <a:avLst/>
          </a:prstGeom>
        </p:spPr>
      </p:pic>
      <p:sp>
        <p:nvSpPr>
          <p:cNvPr id="20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969" y="2498646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xmlns="" id="{F47EC991-D1CD-4D5F-9A82-55701972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257" y="247904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xmlns="" id="{72895E62-1C9C-413A-ACAF-D7960897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834" y="3267236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grpSp>
        <p:nvGrpSpPr>
          <p:cNvPr id="4" name="그룹 31">
            <a:extLst>
              <a:ext uri="{FF2B5EF4-FFF2-40B4-BE49-F238E27FC236}">
                <a16:creationId xmlns:a16="http://schemas.microsoft.com/office/drawing/2014/main" xmlns="" id="{755F27BB-B2F9-43C0-A1D5-2C585C80B4B9}"/>
              </a:ext>
            </a:extLst>
          </p:cNvPr>
          <p:cNvGrpSpPr/>
          <p:nvPr/>
        </p:nvGrpSpPr>
        <p:grpSpPr>
          <a:xfrm>
            <a:off x="7367818" y="1306513"/>
            <a:ext cx="2522705" cy="3655953"/>
            <a:chOff x="10066361" y="1944946"/>
            <a:chExt cx="2522705" cy="3655953"/>
          </a:xfrm>
        </p:grpSpPr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xmlns="" id="{6C3F2E28-28C6-42B1-B4C1-A05BC50E7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3702393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xmlns="" id="{289573FB-CB46-457A-8D4E-8AE2EBB08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4327946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5" name="Rectangle 6">
              <a:extLst>
                <a:ext uri="{FF2B5EF4-FFF2-40B4-BE49-F238E27FC236}">
                  <a16:creationId xmlns:a16="http://schemas.microsoft.com/office/drawing/2014/main" xmlns="" id="{83838A26-5719-435D-AEE9-D359B369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471" y="4966110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xmlns="" id="{FF1850CE-3699-411C-ACAD-18C285B52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1956026"/>
              <a:ext cx="6563" cy="364254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xmlns="" id="{021BE609-BAE2-4A3A-8223-66579B56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513" y="1944946"/>
              <a:ext cx="25262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xmlns="" id="{1B01B28A-AF58-46BD-8ACA-E76A0DAE3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2560016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9" name="Line 9">
              <a:extLst>
                <a:ext uri="{FF2B5EF4-FFF2-40B4-BE49-F238E27FC236}">
                  <a16:creationId xmlns:a16="http://schemas.microsoft.com/office/drawing/2014/main" xmlns="" id="{AF7DED43-5338-410D-961D-6DCE00A03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2559277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xmlns="" id="{CCF3327D-3B2C-4451-9D82-25AE54C5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3102232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xmlns="" id="{2CEEBEC6-FFE5-4E3E-A67A-FED39BF93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10223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xmlns="" id="{50E88B74-91D1-4672-8567-F415A3736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681670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xmlns="" id="{FBE211D5-F8DD-49CA-AAAC-52529232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4926011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4" name="Line 13">
              <a:extLst>
                <a:ext uri="{FF2B5EF4-FFF2-40B4-BE49-F238E27FC236}">
                  <a16:creationId xmlns:a16="http://schemas.microsoft.com/office/drawing/2014/main" xmlns="" id="{54BFCED1-2FDB-4C0C-95A9-519964181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8753" y="5598573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xmlns="" id="{D6006908-5865-4891-B81B-FA4DCE0A7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4514" y="4297480"/>
              <a:ext cx="2500314" cy="45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xmlns="" id="{57D0D508-2D79-4B84-8DE3-C35795C43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8725" y="1956025"/>
              <a:ext cx="12653" cy="364371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xmlns="" id="{562E49AF-F136-4412-A33F-76CEA10A2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1" y="1947785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99976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160236"/>
              </p:ext>
            </p:extLst>
          </p:nvPr>
        </p:nvGraphicFramePr>
        <p:xfrm>
          <a:off x="0" y="620688"/>
          <a:ext cx="9907590" cy="6218634"/>
        </p:xfrm>
        <a:graphic>
          <a:graphicData uri="http://schemas.openxmlformats.org/drawingml/2006/table">
            <a:tbl>
              <a:tblPr/>
              <a:tblGrid>
                <a:gridCol w="10180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4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반품승인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회사임원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ReturnConfirm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792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264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제품명으로 검색기능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반품기간별로 검색기능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최신순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미승인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0E1198FE-EE90-4945-89C0-0FD01084B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50" y="1397477"/>
            <a:ext cx="7231929" cy="4623811"/>
          </a:xfrm>
          <a:prstGeom prst="rect">
            <a:avLst/>
          </a:prstGeom>
        </p:spPr>
      </p:pic>
      <p:sp>
        <p:nvSpPr>
          <p:cNvPr id="21" name="Oval 31">
            <a:extLst>
              <a:ext uri="{FF2B5EF4-FFF2-40B4-BE49-F238E27FC236}">
                <a16:creationId xmlns:a16="http://schemas.microsoft.com/office/drawing/2014/main" xmlns="" id="{F47EC991-D1CD-4D5F-9A82-55701972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074" y="2422638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xmlns="" id="{58564324-15F7-427D-9935-1F7A86CCE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534" y="3152349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934" y="2422639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grpSp>
        <p:nvGrpSpPr>
          <p:cNvPr id="4" name="그룹 30">
            <a:extLst>
              <a:ext uri="{FF2B5EF4-FFF2-40B4-BE49-F238E27FC236}">
                <a16:creationId xmlns:a16="http://schemas.microsoft.com/office/drawing/2014/main" xmlns="" id="{FF0739D5-ECF8-4EB3-AECD-E6BAC1D27456}"/>
              </a:ext>
            </a:extLst>
          </p:cNvPr>
          <p:cNvGrpSpPr/>
          <p:nvPr/>
        </p:nvGrpSpPr>
        <p:grpSpPr>
          <a:xfrm>
            <a:off x="7384860" y="1287438"/>
            <a:ext cx="2522705" cy="3655953"/>
            <a:chOff x="10066361" y="1944946"/>
            <a:chExt cx="2522705" cy="3655953"/>
          </a:xfrm>
        </p:grpSpPr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xmlns="" id="{B4F286D9-11E5-4159-943E-67A828F73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3702393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xmlns="" id="{FE612C17-BA9E-45A0-8AD0-5CEA378C7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4327946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xmlns="" id="{DD0AA784-8E0F-4E57-B038-44EEF9B45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471" y="4966110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xmlns="" id="{A94E6BF1-32D5-429F-9099-43332229F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1956026"/>
              <a:ext cx="6563" cy="364254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982E4D3B-3DE1-490D-ACE7-409118CDD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513" y="1944946"/>
              <a:ext cx="25262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xmlns="" id="{B4DD380B-4C0D-4A26-AF79-654EA8140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2560016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xmlns="" id="{9BFE7479-1F50-4CAB-B598-D94E51340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2559277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xmlns="" id="{5D2E14E3-BE3C-4750-85D2-CEA7EE399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3102232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xmlns="" id="{3E964592-A230-468A-B8BD-32B6329E6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10223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xmlns="" id="{90B9F856-8B1D-4E85-9124-2FCF8802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681670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xmlns="" id="{4D98C4FD-DE7A-49EA-9387-738E10E91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4926011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xmlns="" id="{168EB1B3-AC88-4FBA-ADB8-487B80EB3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8753" y="5598573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4" name="Line 13">
              <a:extLst>
                <a:ext uri="{FF2B5EF4-FFF2-40B4-BE49-F238E27FC236}">
                  <a16:creationId xmlns:a16="http://schemas.microsoft.com/office/drawing/2014/main" xmlns="" id="{B5F1D662-B66E-40FE-B264-C199D9EE8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4514" y="4297480"/>
              <a:ext cx="2500314" cy="45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5" name="Line 8">
              <a:extLst>
                <a:ext uri="{FF2B5EF4-FFF2-40B4-BE49-F238E27FC236}">
                  <a16:creationId xmlns:a16="http://schemas.microsoft.com/office/drawing/2014/main" xmlns="" id="{6D44E61D-6ED2-4DAA-831B-1D304699B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8725" y="1956025"/>
              <a:ext cx="12653" cy="364371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9E98B692-4ED9-4B35-8026-41333D6A7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1" y="1947785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40979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6916941"/>
              </p:ext>
            </p:extLst>
          </p:nvPr>
        </p:nvGraphicFramePr>
        <p:xfrm>
          <a:off x="0" y="422275"/>
          <a:ext cx="9907588" cy="7848873"/>
        </p:xfrm>
        <a:graphic>
          <a:graphicData uri="http://schemas.openxmlformats.org/drawingml/2006/table">
            <a:tbl>
              <a:tblPr/>
              <a:tblGrid>
                <a:gridCol w="101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0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안주현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기업고객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productlist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44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Rectangle 19">
            <a:extLst>
              <a:ext uri="{FF2B5EF4-FFF2-40B4-BE49-F238E27FC236}">
                <a16:creationId xmlns:a16="http://schemas.microsoft.com/office/drawing/2014/main" xmlns="" id="{FD58B449-AA6B-4044-AB1A-8D064416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r>
              <a:rPr kumimoji="1" lang="en-US" altLang="ko-KR" sz="900" b="1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</a:t>
            </a:r>
            <a:endParaRPr kumimoji="1" lang="en-US" altLang="ko-KR" sz="900" dirty="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901A537-A2AB-4932-A15E-48AC36750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20" y="964951"/>
            <a:ext cx="7371800" cy="5470764"/>
          </a:xfrm>
          <a:prstGeom prst="rect">
            <a:avLst/>
          </a:prstGeom>
        </p:spPr>
      </p:pic>
      <p:sp>
        <p:nvSpPr>
          <p:cNvPr id="34" name="Oval 31">
            <a:extLst>
              <a:ext uri="{FF2B5EF4-FFF2-40B4-BE49-F238E27FC236}">
                <a16:creationId xmlns:a16="http://schemas.microsoft.com/office/drawing/2014/main" xmlns="" id="{A2FF9D29-6990-479F-9FC2-025F322AD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742" y="1488307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1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3399238D-E344-4CFE-94D0-325BE9EC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7552580"/>
              </p:ext>
            </p:extLst>
          </p:nvPr>
        </p:nvGraphicFramePr>
        <p:xfrm>
          <a:off x="7366690" y="965110"/>
          <a:ext cx="2540898" cy="44940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595">
                  <a:extLst>
                    <a:ext uri="{9D8B030D-6E8A-4147-A177-3AD203B41FA5}">
                      <a16:colId xmlns:a16="http://schemas.microsoft.com/office/drawing/2014/main" xmlns="" val="2493314936"/>
                    </a:ext>
                  </a:extLst>
                </a:gridCol>
                <a:gridCol w="2306303">
                  <a:extLst>
                    <a:ext uri="{9D8B030D-6E8A-4147-A177-3AD203B41FA5}">
                      <a16:colId xmlns:a16="http://schemas.microsoft.com/office/drawing/2014/main" xmlns="" val="142557546"/>
                    </a:ext>
                  </a:extLst>
                </a:gridCol>
              </a:tblGrid>
              <a:tr h="303650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13623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장비선택시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동적으로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select box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option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구성됨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option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HP, IBM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309898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대분류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소분류 두 가지 필터를 적용하여 검색하거나 검색조건을 주지 않고 검색할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768132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개의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row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상세정보 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176072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고객이 주문수량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납품 희망일자를 입력해야 주문이 가능함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주문수량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 : 1)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3681808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고객은 해당 상품을 장바구니에 담거나 바로 주문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637297"/>
                  </a:ext>
                </a:extLst>
              </a:tr>
            </a:tbl>
          </a:graphicData>
        </a:graphic>
      </p:graphicFrame>
      <p:sp>
        <p:nvSpPr>
          <p:cNvPr id="39" name="Oval 31">
            <a:extLst>
              <a:ext uri="{FF2B5EF4-FFF2-40B4-BE49-F238E27FC236}">
                <a16:creationId xmlns:a16="http://schemas.microsoft.com/office/drawing/2014/main" xmlns="" id="{9FF52B86-2F56-441E-AB3F-E302CE0D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756" y="1488306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0" name="Oval 31">
            <a:extLst>
              <a:ext uri="{FF2B5EF4-FFF2-40B4-BE49-F238E27FC236}">
                <a16:creationId xmlns:a16="http://schemas.microsoft.com/office/drawing/2014/main" xmlns="" id="{247F8B14-B3E5-4D9A-BFEF-7BB927E5F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62" y="2492896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57" name="Oval 31">
            <a:extLst>
              <a:ext uri="{FF2B5EF4-FFF2-40B4-BE49-F238E27FC236}">
                <a16:creationId xmlns:a16="http://schemas.microsoft.com/office/drawing/2014/main" xmlns="" id="{A48046F6-E871-43C8-8E23-958BEFBC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969" y="3789040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58" name="Oval 31">
            <a:extLst>
              <a:ext uri="{FF2B5EF4-FFF2-40B4-BE49-F238E27FC236}">
                <a16:creationId xmlns:a16="http://schemas.microsoft.com/office/drawing/2014/main" xmlns="" id="{39358E5F-076C-40A3-9A1A-1A1D423A5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578" y="6084179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1108122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1904377"/>
              </p:ext>
            </p:extLst>
          </p:nvPr>
        </p:nvGraphicFramePr>
        <p:xfrm>
          <a:off x="0" y="422275"/>
          <a:ext cx="9907588" cy="7848873"/>
        </p:xfrm>
        <a:graphic>
          <a:graphicData uri="http://schemas.openxmlformats.org/drawingml/2006/table">
            <a:tbl>
              <a:tblPr/>
              <a:tblGrid>
                <a:gridCol w="101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0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장바구니목록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안주현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기엄고객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shoppingcart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44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Rectangle 19">
            <a:extLst>
              <a:ext uri="{FF2B5EF4-FFF2-40B4-BE49-F238E27FC236}">
                <a16:creationId xmlns:a16="http://schemas.microsoft.com/office/drawing/2014/main" xmlns="" id="{FD58B449-AA6B-4044-AB1A-8D064416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r>
              <a:rPr kumimoji="1" lang="en-US" altLang="ko-KR" sz="900" b="1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</a:t>
            </a:r>
            <a:endParaRPr kumimoji="1" lang="en-US" altLang="ko-KR" sz="900" dirty="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3399238D-E344-4CFE-94D0-325BE9EC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3371554"/>
              </p:ext>
            </p:extLst>
          </p:nvPr>
        </p:nvGraphicFramePr>
        <p:xfrm>
          <a:off x="7366690" y="965110"/>
          <a:ext cx="2540898" cy="44940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595">
                  <a:extLst>
                    <a:ext uri="{9D8B030D-6E8A-4147-A177-3AD203B41FA5}">
                      <a16:colId xmlns:a16="http://schemas.microsoft.com/office/drawing/2014/main" xmlns="" val="2493314936"/>
                    </a:ext>
                  </a:extLst>
                </a:gridCol>
                <a:gridCol w="2306303">
                  <a:extLst>
                    <a:ext uri="{9D8B030D-6E8A-4147-A177-3AD203B41FA5}">
                      <a16:colId xmlns:a16="http://schemas.microsoft.com/office/drawing/2014/main" xmlns="" val="142557546"/>
                    </a:ext>
                  </a:extLst>
                </a:gridCol>
              </a:tblGrid>
              <a:tr h="303650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13623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장바구니에 담긴 항목 중 주문을 원하는 항목만 선택가능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309898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주문하기 전 수량을 수정할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수량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조절시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총 금액과 합계금액이 동적으로 변경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768132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납품 희망날짜 클릭 시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datepicker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이용하여 날짜를 수정할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176072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항목은 삭제 아이콘 클릭 시 목록에서 삭제할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3681808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입금하기 버튼을 누르면 프롬프트창이 뜨며 확인과 함께 주문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637297"/>
                  </a:ext>
                </a:extLst>
              </a:tr>
            </a:tbl>
          </a:graphicData>
        </a:graphic>
      </p:graphicFrame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D5F58D5-AC64-47B9-99D0-872A6AA0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94" y="1089025"/>
            <a:ext cx="7241302" cy="4883782"/>
          </a:xfrm>
          <a:prstGeom prst="rect">
            <a:avLst/>
          </a:prstGeom>
        </p:spPr>
      </p:pic>
      <p:sp>
        <p:nvSpPr>
          <p:cNvPr id="16" name="Oval 31">
            <a:extLst>
              <a:ext uri="{FF2B5EF4-FFF2-40B4-BE49-F238E27FC236}">
                <a16:creationId xmlns:a16="http://schemas.microsoft.com/office/drawing/2014/main" xmlns="" id="{C00A3D0C-23C3-4A0A-BCDE-D6ABFA798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78" y="1844824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17" name="Oval 31">
            <a:extLst>
              <a:ext uri="{FF2B5EF4-FFF2-40B4-BE49-F238E27FC236}">
                <a16:creationId xmlns:a16="http://schemas.microsoft.com/office/drawing/2014/main" xmlns="" id="{7E5F26EF-B464-496A-82F1-81AFFDD1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682" y="2204864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xmlns="" id="{97BBF926-B6A2-480F-87FB-A3275EF0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25" y="2204864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xmlns="" id="{4E0385B0-E860-4D44-B029-27F59B65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383" y="2204864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xmlns="" id="{3C4485FF-1A97-4BB1-BBA1-5F639BA60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55" y="5346609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08896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C207725-A5EA-400B-A902-B8D6A230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65110"/>
            <a:ext cx="7366690" cy="5651590"/>
          </a:xfrm>
          <a:prstGeom prst="rect">
            <a:avLst/>
          </a:prstGeom>
        </p:spPr>
      </p:pic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1366396"/>
              </p:ext>
            </p:extLst>
          </p:nvPr>
        </p:nvGraphicFramePr>
        <p:xfrm>
          <a:off x="0" y="422275"/>
          <a:ext cx="9907588" cy="7848873"/>
        </p:xfrm>
        <a:graphic>
          <a:graphicData uri="http://schemas.openxmlformats.org/drawingml/2006/table">
            <a:tbl>
              <a:tblPr/>
              <a:tblGrid>
                <a:gridCol w="101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0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주문이력조회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안주현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반품처리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기업고객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refundrequest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44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Rectangle 19">
            <a:extLst>
              <a:ext uri="{FF2B5EF4-FFF2-40B4-BE49-F238E27FC236}">
                <a16:creationId xmlns:a16="http://schemas.microsoft.com/office/drawing/2014/main" xmlns="" id="{FD58B449-AA6B-4044-AB1A-8D064416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r>
              <a:rPr kumimoji="1" lang="en-US" altLang="ko-KR" sz="900" b="1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</a:t>
            </a:r>
            <a:endParaRPr kumimoji="1" lang="en-US" altLang="ko-KR" sz="900" dirty="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3399238D-E344-4CFE-94D0-325BE9EC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4636854"/>
              </p:ext>
            </p:extLst>
          </p:nvPr>
        </p:nvGraphicFramePr>
        <p:xfrm>
          <a:off x="7366690" y="965110"/>
          <a:ext cx="2540898" cy="51021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595">
                  <a:extLst>
                    <a:ext uri="{9D8B030D-6E8A-4147-A177-3AD203B41FA5}">
                      <a16:colId xmlns:a16="http://schemas.microsoft.com/office/drawing/2014/main" xmlns="" val="2493314936"/>
                    </a:ext>
                  </a:extLst>
                </a:gridCol>
                <a:gridCol w="2306303">
                  <a:extLst>
                    <a:ext uri="{9D8B030D-6E8A-4147-A177-3AD203B41FA5}">
                      <a16:colId xmlns:a16="http://schemas.microsoft.com/office/drawing/2014/main" xmlns="" val="142557546"/>
                    </a:ext>
                  </a:extLst>
                </a:gridCol>
              </a:tblGrid>
              <a:tr h="303650">
                <a:tc gridSpan="2">
                  <a:txBody>
                    <a:bodyPr/>
                    <a:lstStyle/>
                    <a:p>
                      <a:pPr latinLnBrk="1"/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13623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모델명 또는 구매일자로 검색가능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309898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row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하나의 주문건에 대한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subgrid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상세정보가 나타남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Cf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일련번호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하나의 주문건에 대한 시퀀스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주문번호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주문항목에 대한 시퀀스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768132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주문상태 표시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반품이 가능한 상태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배송완료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반품완료</a:t>
                      </a: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일부반품 완료 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수량 중 일부만 반품 된 경우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1760727"/>
                  </a:ext>
                </a:extLst>
              </a:tr>
              <a:tr h="560012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하나의 주문건에 대해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반품요청할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제품과 수량을 선택할 수 있음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368180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반품요청 버튼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입금받을</a:t>
                      </a: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계좌를 입력할 수 있는 팝업창이 뜸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6176037"/>
                  </a:ext>
                </a:extLst>
              </a:tr>
              <a:tr h="838084"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ko-KR" sz="900" kern="1200" dirty="0">
                          <a:solidFill>
                            <a:srgbClr val="00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263" rtl="0" eaLnBrk="1" fontAlgn="base" latinLnBrk="1" hangingPunct="1"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1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프롬프트창의 반품 확인 버튼을 누르면 반품요청 완료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637297"/>
                  </a:ext>
                </a:extLst>
              </a:tr>
            </a:tbl>
          </a:graphicData>
        </a:graphic>
      </p:graphicFrame>
      <p:sp>
        <p:nvSpPr>
          <p:cNvPr id="15" name="Oval 31">
            <a:extLst>
              <a:ext uri="{FF2B5EF4-FFF2-40B4-BE49-F238E27FC236}">
                <a16:creationId xmlns:a16="http://schemas.microsoft.com/office/drawing/2014/main" xmlns="" id="{F39C395F-497E-4DBA-90BE-48B9DA04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386" y="1770463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xmlns="" id="{2528AA6C-FFFE-44F3-ADBC-BD54C2D1D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355" y="2462179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xmlns="" id="{8090A55A-B80B-496D-8E2B-2178EA83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946" y="2349608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23" name="Oval 31">
            <a:extLst>
              <a:ext uri="{FF2B5EF4-FFF2-40B4-BE49-F238E27FC236}">
                <a16:creationId xmlns:a16="http://schemas.microsoft.com/office/drawing/2014/main" xmlns="" id="{2DC32EC6-C1DA-40FF-A06B-663EE8D5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551" y="3429937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xmlns="" id="{2D6B4019-87B4-4467-B159-5C568F4E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737" y="6205769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6</a:t>
            </a: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xmlns="" id="{2A75358A-E290-4E94-83B9-A7EF128F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976" y="4295930"/>
            <a:ext cx="246061" cy="22514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b="1" dirty="0">
                <a:latin typeface="Lucida Sans" panose="020B0602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56383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3157CBD-5609-4755-9553-62069EBC4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290" y="1099552"/>
            <a:ext cx="6477352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CD6372C-0288-4231-B267-1A985765BA62}"/>
              </a:ext>
            </a:extLst>
          </p:cNvPr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xmlns="" id="{5FC63D76-12B5-4682-A7CB-2D025C5E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xmlns="" id="{1A8AA187-EF02-4291-BC46-6C7516E06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xmlns="" id="{615BE6B2-D5C5-4DF2-A202-08D390B80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xmlns="" id="{099223E0-3D38-4C61-A6AB-77FD1131B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xmlns="" id="{36238226-12E6-4277-A7FE-FE1D58EBC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36E43D9-94F5-4BC9-A9B9-0963F3212934}"/>
              </a:ext>
            </a:extLst>
          </p:cNvPr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xmlns="" id="{6146D108-AA9E-46C7-87B8-DB32E886E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xmlns="" id="{19F7AB7C-2DB8-4583-8A5A-A7497EF0B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xmlns="" id="{D9070A5E-4623-495B-B282-DC211EB46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xmlns="" id="{98091718-3609-4C97-AA31-4F8E557DB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xmlns="" id="{972BF1FD-2CAA-4CD7-9B7B-63905F457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380B7729-A1B4-4A0D-962C-75EA75924A6E}"/>
              </a:ext>
            </a:extLst>
          </p:cNvPr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xmlns="" id="{D970C46C-D38F-4109-830F-3ABFA118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xmlns="" id="{DC71825A-B59B-43E0-97A3-9D168DA69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xmlns="" id="{B7CA2A7B-4DD8-4E96-B7F6-0E5211ECA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xmlns="" id="{82D0468F-32FF-409B-9B60-29930A4D5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xmlns="" id="{7CE66C98-9E31-4FF6-8CC7-825EA2CD5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72D202EA-8900-4648-A31B-14A26F027D17}"/>
              </a:ext>
            </a:extLst>
          </p:cNvPr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xmlns="" id="{9DAD189E-617A-4015-AEA2-3AD5EF57E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xmlns="" id="{706F2757-BC1F-44C4-99B2-61C82726B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xmlns="" id="{E207FF67-A50D-4344-B73D-76A3B9750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xmlns="" id="{52AA6136-EA2C-4763-A4E4-4EBCC63F9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xmlns="" id="{A06CD0D0-4C23-4379-BC96-B7DE4973F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0E80EE8F-3F74-451C-B7FC-A73F6EC926B9}"/>
              </a:ext>
            </a:extLst>
          </p:cNvPr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xmlns="" id="{602C1306-E429-4DB7-B05B-293BCE2E4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xmlns="" id="{694DF86C-D225-478B-A0E2-1D9AA0ADB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xmlns="" id="{8B6A576B-39B7-4F94-BE27-CE31AEE1F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xmlns="" id="{BDE5A33A-914E-46C1-AB98-10B729113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xmlns="" id="{CB8B73CD-7010-43E9-918E-BEAB34C74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D56CE90-66C9-4E8A-B0C8-2C6569989B84}"/>
              </a:ext>
            </a:extLst>
          </p:cNvPr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xmlns="" id="{3A913423-D40A-4553-B2F2-DD694676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xmlns="" id="{AE8722D7-9DD3-4340-873E-057517E74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xmlns="" id="{6D794A68-A1C8-41DF-992A-7966EBDD2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xmlns="" id="{F9A1E8C5-40A8-4731-ABC9-AA9BD75F2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xmlns="" id="{4E58319A-E15C-4829-972F-9F5DBC4D9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9A668B3-FD45-42F5-B1CF-026B276AE3C7}"/>
              </a:ext>
            </a:extLst>
          </p:cNvPr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xmlns="" id="{7BC85B8B-1110-4AAC-AB3E-7A38F3D0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4" name="Line 9">
              <a:extLst>
                <a:ext uri="{FF2B5EF4-FFF2-40B4-BE49-F238E27FC236}">
                  <a16:creationId xmlns:a16="http://schemas.microsoft.com/office/drawing/2014/main" xmlns="" id="{21863318-FA7B-4347-9C20-AAA3F362B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xmlns="" id="{EA5048E0-F715-4B58-B02A-1F60D4299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xmlns="" id="{9700AE68-DDE9-4EA8-90AA-285AEB48B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xmlns="" id="{EEB6950A-C65E-4B36-8056-EEB0328A0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E1896506-C3E6-44ED-A509-58AB0094B448}"/>
              </a:ext>
            </a:extLst>
          </p:cNvPr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xmlns="" id="{756CEF03-4CB5-4E7C-B99A-5043AE240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xmlns="" id="{3B4B3FA7-C38D-413D-8540-4108FE94E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xmlns="" id="{33A97BF3-8215-4E4C-AE48-3579AD928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xmlns="" id="{179A3D45-EC61-4D4C-BEC3-CF9D2A974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xmlns="" id="{9A7226D7-4BA5-4E31-8CF6-89D4330E0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126DE15C-0724-42E8-95A9-1A23C18D4970}"/>
              </a:ext>
            </a:extLst>
          </p:cNvPr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공지사항 목록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A492E3F-8955-4978-8AF8-21BFFECA43C2}"/>
              </a:ext>
            </a:extLst>
          </p:cNvPr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게시물 조회 기능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A2C9861-46E5-4668-82A1-840034473DA4}"/>
              </a:ext>
            </a:extLst>
          </p:cNvPr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게시물 제목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상세보기 페이지로 이동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4634850-CAB7-46D8-AA02-E5710BDD44BF}"/>
              </a:ext>
            </a:extLst>
          </p:cNvPr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글쓰기 버튼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글쓰기 페이지로 이동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BC5C241-7217-465C-A1B7-F51254DE139F}"/>
              </a:ext>
            </a:extLst>
          </p:cNvPr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공지사항 읽기 페이지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44F38CA6-FC0A-44E5-BFA4-52AB7C3012DE}"/>
              </a:ext>
            </a:extLst>
          </p:cNvPr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공지사항 쓰기 페이지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3D00451-F6AC-4A92-A260-9D580244333A}"/>
              </a:ext>
            </a:extLst>
          </p:cNvPr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B5CC5D0-2A70-4BA6-AED8-A3B08CDAB962}"/>
              </a:ext>
            </a:extLst>
          </p:cNvPr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79FB6E4-D06D-4CD3-BE84-188BFA80CC67}"/>
              </a:ext>
            </a:extLst>
          </p:cNvPr>
          <p:cNvSpPr txBox="1"/>
          <p:nvPr/>
        </p:nvSpPr>
        <p:spPr>
          <a:xfrm>
            <a:off x="2797169" y="2170029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F8047DB-E084-49A1-9BC6-7E4862E6BC6C}"/>
              </a:ext>
            </a:extLst>
          </p:cNvPr>
          <p:cNvSpPr txBox="1"/>
          <p:nvPr/>
        </p:nvSpPr>
        <p:spPr>
          <a:xfrm>
            <a:off x="1682563" y="2646739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2012305-3864-4187-8928-0C71F6B60F33}"/>
              </a:ext>
            </a:extLst>
          </p:cNvPr>
          <p:cNvSpPr txBox="1"/>
          <p:nvPr/>
        </p:nvSpPr>
        <p:spPr>
          <a:xfrm>
            <a:off x="2271367" y="3042838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1C90D2A-60FD-450E-8F66-275F2CCE06B1}"/>
              </a:ext>
            </a:extLst>
          </p:cNvPr>
          <p:cNvSpPr txBox="1"/>
          <p:nvPr/>
        </p:nvSpPr>
        <p:spPr>
          <a:xfrm>
            <a:off x="5337364" y="3046849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BC43463-F66B-43CD-AF44-B8E2D7D5FA43}"/>
              </a:ext>
            </a:extLst>
          </p:cNvPr>
          <p:cNvSpPr txBox="1"/>
          <p:nvPr/>
        </p:nvSpPr>
        <p:spPr>
          <a:xfrm>
            <a:off x="2931975" y="4434684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347C6CA-5485-474C-8CDB-A2C3DCA3AA6E}"/>
              </a:ext>
            </a:extLst>
          </p:cNvPr>
          <p:cNvSpPr txBox="1"/>
          <p:nvPr/>
        </p:nvSpPr>
        <p:spPr>
          <a:xfrm>
            <a:off x="2931975" y="6826917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76" name="Text Box 1">
            <a:extLst>
              <a:ext uri="{FF2B5EF4-FFF2-40B4-BE49-F238E27FC236}">
                <a16:creationId xmlns:a16="http://schemas.microsoft.com/office/drawing/2014/main" xmlns="" id="{A6A61883-8A35-4FD9-9167-F945E97D2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sp>
        <p:nvSpPr>
          <p:cNvPr id="67" name="Text Box 1">
            <a:extLst>
              <a:ext uri="{FF2B5EF4-FFF2-40B4-BE49-F238E27FC236}">
                <a16:creationId xmlns:a16="http://schemas.microsoft.com/office/drawing/2014/main" xmlns="" id="{8F14F8D5-7250-48B6-9631-725F67144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기준정보 </a:t>
            </a:r>
            <a:r>
              <a:rPr lang="en-US" altLang="ko-KR" dirty="0">
                <a:solidFill>
                  <a:srgbClr val="000000"/>
                </a:solidFill>
              </a:rPr>
              <a:t>– SCM </a:t>
            </a:r>
            <a:r>
              <a:rPr lang="ko-KR" altLang="en-US" dirty="0">
                <a:solidFill>
                  <a:srgbClr val="000000"/>
                </a:solidFill>
              </a:rPr>
              <a:t>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8" name="Text Box 2">
            <a:extLst>
              <a:ext uri="{FF2B5EF4-FFF2-40B4-BE49-F238E27FC236}">
                <a16:creationId xmlns:a16="http://schemas.microsoft.com/office/drawing/2014/main" xmlns="" id="{93DEC279-E600-45C8-A92D-E4ECAABA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공지사항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9" name="Text Box 31">
            <a:extLst>
              <a:ext uri="{FF2B5EF4-FFF2-40B4-BE49-F238E27FC236}">
                <a16:creationId xmlns:a16="http://schemas.microsoft.com/office/drawing/2014/main" xmlns="" id="{82F9A470-8E78-47EB-95B6-4D8C1DAF8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notice</a:t>
            </a:r>
          </a:p>
        </p:txBody>
      </p:sp>
    </p:spTree>
    <p:extLst>
      <p:ext uri="{BB962C8B-B14F-4D97-AF65-F5344CB8AC3E}">
        <p14:creationId xmlns:p14="http://schemas.microsoft.com/office/powerpoint/2010/main" xmlns="" val="2176923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9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412776"/>
            <a:ext cx="2232248" cy="534535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● 등록한 </a:t>
            </a:r>
            <a:r>
              <a:rPr lang="en-US" altLang="ko-KR" sz="800" dirty="0">
                <a:solidFill>
                  <a:schemeClr val="tx1"/>
                </a:solidFill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</a:rPr>
              <a:t>문의 내역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</a:rPr>
              <a:t>제목을 클릭했을 때 상세 내용 및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답변을 볼 수 있음 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페이징</a:t>
            </a:r>
            <a:r>
              <a:rPr lang="ko-KR" altLang="en-US" sz="800">
                <a:solidFill>
                  <a:schemeClr val="tx1"/>
                </a:solidFill>
              </a:rPr>
              <a:t> 처리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</a:rPr>
              <a:t>로그인을 해야만 접근할 수 있음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아이디 별로 문의 내역 출력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2060847"/>
            <a:ext cx="2232248" cy="545584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● 상세 내용 팝업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</a:rPr>
              <a:t>등록한 내용의 상세 보기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</a:rPr>
              <a:t>내용의 수정 및 삭제도 가능</a:t>
            </a:r>
            <a:r>
              <a:rPr lang="en-US" altLang="ko-KR" sz="800" dirty="0">
                <a:solidFill>
                  <a:schemeClr val="tx1"/>
                </a:solidFill>
              </a:rPr>
              <a:t/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답변이 달리기 전 까지만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</a:rPr>
              <a:t>수정 및 삭제 시 </a:t>
            </a:r>
            <a:r>
              <a:rPr lang="en-US" altLang="ko-KR" sz="800" dirty="0">
                <a:solidFill>
                  <a:schemeClr val="tx1"/>
                </a:solidFill>
              </a:rPr>
              <a:t>alert </a:t>
            </a:r>
            <a:r>
              <a:rPr lang="ko-KR" altLang="en-US" sz="800" dirty="0">
                <a:solidFill>
                  <a:schemeClr val="tx1"/>
                </a:solidFill>
              </a:rPr>
              <a:t>팝업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● 문의 등록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카테고리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내용을 입력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등록 버튼 클릭 시 </a:t>
            </a:r>
            <a:r>
              <a:rPr lang="en-US" altLang="ko-KR" dirty="0">
                <a:solidFill>
                  <a:schemeClr val="tx1"/>
                </a:solidFill>
              </a:rPr>
              <a:t>alert </a:t>
            </a:r>
            <a:r>
              <a:rPr lang="ko-KR" altLang="en-US" dirty="0">
                <a:solidFill>
                  <a:schemeClr val="tx1"/>
                </a:solidFill>
              </a:rPr>
              <a:t>팝업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9BF02B10-A2FB-4241-BB75-7B6A44ECD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59" y="1098860"/>
            <a:ext cx="7202986" cy="5282468"/>
          </a:xfrm>
          <a:prstGeom prst="rect">
            <a:avLst/>
          </a:prstGeom>
        </p:spPr>
      </p:pic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xmlns="" id="{13473928-6B49-4FA2-B7EB-AC8D3D79E2AA}"/>
              </a:ext>
            </a:extLst>
          </p:cNvPr>
          <p:cNvSpPr/>
          <p:nvPr/>
        </p:nvSpPr>
        <p:spPr bwMode="auto">
          <a:xfrm>
            <a:off x="4161706" y="1556792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xmlns="" id="{10A2ADBC-5322-48B3-B9EA-C8A0211D9525}"/>
              </a:ext>
            </a:extLst>
          </p:cNvPr>
          <p:cNvSpPr/>
          <p:nvPr/>
        </p:nvSpPr>
        <p:spPr bwMode="auto">
          <a:xfrm>
            <a:off x="3707365" y="2876427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xmlns="" id="{73FBF066-C276-465D-8181-1E25019A1A3C}"/>
              </a:ext>
            </a:extLst>
          </p:cNvPr>
          <p:cNvSpPr/>
          <p:nvPr/>
        </p:nvSpPr>
        <p:spPr bwMode="auto">
          <a:xfrm>
            <a:off x="2217490" y="5651128"/>
            <a:ext cx="216024" cy="216024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7AD9587-14E9-443A-A217-B9B1C382FBA6}"/>
              </a:ext>
            </a:extLst>
          </p:cNvPr>
          <p:cNvSpPr txBox="1"/>
          <p:nvPr/>
        </p:nvSpPr>
        <p:spPr>
          <a:xfrm>
            <a:off x="3225602" y="620688"/>
            <a:ext cx="1524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기업고객</a:t>
            </a:r>
            <a:r>
              <a:rPr lang="en-US" altLang="ko-KR" dirty="0">
                <a:solidFill>
                  <a:schemeClr val="tx1"/>
                </a:solidFill>
              </a:rPr>
              <a:t>] 1:1 </a:t>
            </a:r>
            <a:r>
              <a:rPr lang="ko-KR" altLang="en-US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FA43D79D-CEFD-4896-BB02-2A0D193D3FFE}"/>
              </a:ext>
            </a:extLst>
          </p:cNvPr>
          <p:cNvSpPr txBox="1"/>
          <p:nvPr/>
        </p:nvSpPr>
        <p:spPr>
          <a:xfrm>
            <a:off x="3225602" y="83729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inquiry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539852-B6EB-4402-874D-5FF7B3966C2E}"/>
              </a:ext>
            </a:extLst>
          </p:cNvPr>
          <p:cNvSpPr txBox="1"/>
          <p:nvPr/>
        </p:nvSpPr>
        <p:spPr>
          <a:xfrm>
            <a:off x="4262281" y="2035544"/>
            <a:ext cx="50405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0301050"/>
              </p:ext>
            </p:extLst>
          </p:nvPr>
        </p:nvGraphicFramePr>
        <p:xfrm>
          <a:off x="-1" y="422275"/>
          <a:ext cx="9907588" cy="6434137"/>
        </p:xfrm>
        <a:graphic>
          <a:graphicData uri="http://schemas.openxmlformats.org/drawingml/2006/table">
            <a:tbl>
              <a:tblPr/>
              <a:tblGrid>
                <a:gridCol w="101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login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924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445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popup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찾기 이메일 인증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인증완료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창으로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63C0EDD9-EF48-4009-8123-676F7620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423" y="1317547"/>
            <a:ext cx="2254251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ts val="200"/>
              </a:spcBef>
              <a:buFont typeface="맑은 고딕" panose="020B0503020000020004" pitchFamily="34" charset="-127"/>
              <a:buChar char="-"/>
            </a:pP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43C2A934-AB1A-4C2D-88F0-08EE3975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423" y="1920797"/>
            <a:ext cx="2254251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81642534-596C-493C-B1F6-63875E967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205" y="1203126"/>
            <a:ext cx="6534855" cy="4641779"/>
          </a:xfrm>
          <a:prstGeom prst="rect">
            <a:avLst/>
          </a:prstGeom>
        </p:spPr>
      </p:pic>
      <p:grpSp>
        <p:nvGrpSpPr>
          <p:cNvPr id="4" name="그룹 27">
            <a:extLst>
              <a:ext uri="{FF2B5EF4-FFF2-40B4-BE49-F238E27FC236}">
                <a16:creationId xmlns:a16="http://schemas.microsoft.com/office/drawing/2014/main" xmlns="" id="{5D63E202-7919-4435-8C3A-89286461AD1B}"/>
              </a:ext>
            </a:extLst>
          </p:cNvPr>
          <p:cNvGrpSpPr/>
          <p:nvPr/>
        </p:nvGrpSpPr>
        <p:grpSpPr>
          <a:xfrm>
            <a:off x="7372592" y="1216445"/>
            <a:ext cx="2522705" cy="3655953"/>
            <a:chOff x="10066361" y="1944946"/>
            <a:chExt cx="2522705" cy="3655953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xmlns="" id="{0659F3CC-12EC-433B-811C-FE1E8C68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3702393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xmlns="" id="{2C5B58B9-4AB9-4E55-A2C1-2E303F48C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4327946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xmlns="" id="{18112543-987F-442F-8D73-B3A0BB49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471" y="4966110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xmlns="" id="{0BB0134A-9710-4E81-AA3C-CC9E79CE0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1956026"/>
              <a:ext cx="6563" cy="364254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F840BF09-CEC8-4E5F-93BF-99E55974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513" y="1944946"/>
              <a:ext cx="25262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xmlns="" id="{753AABE7-3167-4A98-B7A9-F7F0A7D26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2560016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xmlns="" id="{5C1F69E7-0A47-4183-AB2C-8CFC8656E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2559277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xmlns="" id="{7688C94B-9D54-4AA0-B0CE-D8D2BC1BB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3102232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xmlns="" id="{85AC3139-94CD-4ED4-92D3-E4C9D879D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10223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xmlns="" id="{478CC24C-BD14-42A0-A18F-25F54C8C7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681670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35" name="Line 13">
              <a:extLst>
                <a:ext uri="{FF2B5EF4-FFF2-40B4-BE49-F238E27FC236}">
                  <a16:creationId xmlns:a16="http://schemas.microsoft.com/office/drawing/2014/main" xmlns="" id="{3001EB2D-4B9C-4595-B006-42A735ADB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4926011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xmlns="" id="{625F108E-516D-4647-9EF5-A07F75501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8753" y="5598573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xmlns="" id="{AA552DE3-02DC-49E5-81E9-3DC96AEC7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4514" y="4297480"/>
              <a:ext cx="2500314" cy="45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xmlns="" id="{8F655507-7120-4CEA-B0C7-0E5DDAB9F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8725" y="1956025"/>
              <a:ext cx="12653" cy="364371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xmlns="" id="{3BCE8CBC-3258-43A3-9CD1-7A1426C76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1" y="1947785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0" name="Oval 31">
            <a:extLst>
              <a:ext uri="{FF2B5EF4-FFF2-40B4-BE49-F238E27FC236}">
                <a16:creationId xmlns:a16="http://schemas.microsoft.com/office/drawing/2014/main" xmlns="" id="{B1F1D037-25DC-4A92-BEE0-BE59F179E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505" y="3219054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xmlns="" id="{C771AD53-EECD-460F-B467-95AFA4CB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598" y="1620518"/>
            <a:ext cx="309026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7" name="Oval 31">
            <a:extLst>
              <a:ext uri="{FF2B5EF4-FFF2-40B4-BE49-F238E27FC236}">
                <a16:creationId xmlns:a16="http://schemas.microsoft.com/office/drawing/2014/main" xmlns="" id="{DD044C78-4D0E-4234-BED1-89C5D6E5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724" y="2498647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38" name="Oval 31">
            <a:extLst>
              <a:ext uri="{FF2B5EF4-FFF2-40B4-BE49-F238E27FC236}">
                <a16:creationId xmlns:a16="http://schemas.microsoft.com/office/drawing/2014/main" xmlns="" id="{CFED4B23-3B1F-47CB-AE19-54DD94614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82" y="1973401"/>
            <a:ext cx="309026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185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top">
            <a:extLst>
              <a:ext uri="{FF2B5EF4-FFF2-40B4-BE49-F238E27FC236}">
                <a16:creationId xmlns:a16="http://schemas.microsoft.com/office/drawing/2014/main" xmlns="" id="{0E9D91A8-6936-4FD6-BFDF-F3532372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7">
            <a:extLst>
              <a:ext uri="{FF2B5EF4-FFF2-40B4-BE49-F238E27FC236}">
                <a16:creationId xmlns:a16="http://schemas.microsoft.com/office/drawing/2014/main" xmlns="" id="{8DD9676B-92BF-455F-9B5B-DB91595E0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90" y="76200"/>
            <a:ext cx="3353337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latinLnBrk="1">
              <a:spcBef>
                <a:spcPct val="20000"/>
              </a:spcBef>
              <a:defRPr/>
            </a:pPr>
            <a:endParaRPr kumimoji="1" lang="ko-KR" altLang="en-US" sz="140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522">
            <a:extLst>
              <a:ext uri="{FF2B5EF4-FFF2-40B4-BE49-F238E27FC236}">
                <a16:creationId xmlns:a16="http://schemas.microsoft.com/office/drawing/2014/main" xmlns="" id="{670ACF70-5478-40BB-B1F1-7E438175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8003682"/>
              </p:ext>
            </p:extLst>
          </p:nvPr>
        </p:nvGraphicFramePr>
        <p:xfrm>
          <a:off x="0" y="422275"/>
          <a:ext cx="9907588" cy="7848873"/>
        </p:xfrm>
        <a:graphic>
          <a:graphicData uri="http://schemas.openxmlformats.org/drawingml/2006/table">
            <a:tbl>
              <a:tblPr/>
              <a:tblGrid>
                <a:gridCol w="1018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7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8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71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7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2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718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0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버젼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main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P.NO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작성날짜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2020.07.07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44">
                <a:tc rowSpan="2"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8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Tabl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타입 별 메뉴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타입이 고객일때 보이는 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타입이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SCM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경우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타입이 회사임원 일 경우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타입이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배송자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일 경우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모든 로그인 타입 공지사항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Formation</a:t>
                      </a:r>
                    </a:p>
                  </a:txBody>
                  <a:tcPr marL="100584" marR="100584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Rectangle 19">
            <a:extLst>
              <a:ext uri="{FF2B5EF4-FFF2-40B4-BE49-F238E27FC236}">
                <a16:creationId xmlns:a16="http://schemas.microsoft.com/office/drawing/2014/main" xmlns="" id="{FD58B449-AA6B-4044-AB1A-8D064416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264" y="6616700"/>
            <a:ext cx="381061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A6A6A6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latinLnBrk="1" hangingPunct="1"/>
            <a:r>
              <a:rPr kumimoji="1" lang="en-US" altLang="ko-KR" sz="900" b="1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</a:t>
            </a:r>
            <a:endParaRPr kumimoji="1" lang="en-US" altLang="ko-KR" sz="900" dirty="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33810810-80F1-4D63-9E27-F7F0B389F350}"/>
              </a:ext>
            </a:extLst>
          </p:cNvPr>
          <p:cNvSpPr txBox="1">
            <a:spLocks/>
          </p:cNvSpPr>
          <p:nvPr/>
        </p:nvSpPr>
        <p:spPr>
          <a:xfrm>
            <a:off x="180975" y="1588"/>
            <a:ext cx="3455988" cy="344487"/>
          </a:xfrm>
          <a:prstGeom prst="rect">
            <a:avLst/>
          </a:prstGeom>
        </p:spPr>
        <p:txBody>
          <a:bodyPr/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5pPr>
            <a:lvl6pPr marL="25146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6pPr>
            <a:lvl7pPr marL="29718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7pPr>
            <a:lvl8pPr marL="3429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8pPr>
            <a:lvl9pPr marL="3886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HY견고딕" panose="02030600000101010101" pitchFamily="18" charset="-127"/>
                <a:cs typeface="HY견고딕" panose="02030600000101010101" pitchFamily="18" charset="-127"/>
              </a:defRPr>
            </a:lvl9pPr>
          </a:lstStyle>
          <a:p>
            <a:r>
              <a:rPr lang="en-US" altLang="ko-KR"/>
              <a:t>SCM </a:t>
            </a:r>
            <a:r>
              <a:rPr lang="ko-KR" altLang="en-US"/>
              <a:t>시스템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F88A577-C660-4F92-BB1A-279C1446C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546" y="1248564"/>
            <a:ext cx="6153583" cy="6858000"/>
          </a:xfrm>
          <a:prstGeom prst="rect">
            <a:avLst/>
          </a:prstGeom>
        </p:spPr>
      </p:pic>
      <p:sp>
        <p:nvSpPr>
          <p:cNvPr id="20" name="Oval 31">
            <a:extLst>
              <a:ext uri="{FF2B5EF4-FFF2-40B4-BE49-F238E27FC236}">
                <a16:creationId xmlns:a16="http://schemas.microsoft.com/office/drawing/2014/main" xmlns="" id="{CB147175-D260-455A-BEC2-D20551E6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25" y="1691652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xmlns="" id="{F47EC991-D1CD-4D5F-9A82-55701972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22" y="1832002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xmlns="" id="{58564324-15F7-427D-9935-1F7A86CCE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372" y="3068960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4987061-7F7A-421C-8856-262486B85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04" y="4533101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</a:p>
        </p:txBody>
      </p:sp>
      <p:sp>
        <p:nvSpPr>
          <p:cNvPr id="37" name="Oval 31">
            <a:extLst>
              <a:ext uri="{FF2B5EF4-FFF2-40B4-BE49-F238E27FC236}">
                <a16:creationId xmlns:a16="http://schemas.microsoft.com/office/drawing/2014/main" xmlns="" id="{D63ADB85-3029-4E6C-84C0-0A702176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04" y="5187146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</a:p>
        </p:txBody>
      </p:sp>
      <p:sp>
        <p:nvSpPr>
          <p:cNvPr id="38" name="Oval 31">
            <a:extLst>
              <a:ext uri="{FF2B5EF4-FFF2-40B4-BE49-F238E27FC236}">
                <a16:creationId xmlns:a16="http://schemas.microsoft.com/office/drawing/2014/main" xmlns="" id="{972B9363-5C44-423E-862A-E7AB125E1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158" y="6237312"/>
            <a:ext cx="215900" cy="144463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6</a:t>
            </a:r>
          </a:p>
        </p:txBody>
      </p:sp>
      <p:grpSp>
        <p:nvGrpSpPr>
          <p:cNvPr id="7" name="그룹 40">
            <a:extLst>
              <a:ext uri="{FF2B5EF4-FFF2-40B4-BE49-F238E27FC236}">
                <a16:creationId xmlns:a16="http://schemas.microsoft.com/office/drawing/2014/main" xmlns="" id="{9B3B9D02-E283-4263-A05E-C83212A6D6D7}"/>
              </a:ext>
            </a:extLst>
          </p:cNvPr>
          <p:cNvGrpSpPr/>
          <p:nvPr/>
        </p:nvGrpSpPr>
        <p:grpSpPr>
          <a:xfrm>
            <a:off x="7358463" y="1248564"/>
            <a:ext cx="2522705" cy="3655953"/>
            <a:chOff x="10066361" y="1944946"/>
            <a:chExt cx="2522705" cy="3655953"/>
          </a:xfrm>
        </p:grpSpPr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xmlns="" id="{3931DDA8-C4A5-4C52-917B-7AEB4B300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3702393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xmlns="" id="{202178AB-42EA-4080-9F22-A932BBD6E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0444" y="4327946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xmlns="" id="{27A12BA0-28DE-4740-BFD0-97BC10C1F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471" y="4966110"/>
              <a:ext cx="267217" cy="63478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xmlns="" id="{2223EFBD-EBE2-41B8-A1F6-CB8411938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1956026"/>
              <a:ext cx="6563" cy="364254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xmlns="" id="{D2DA495C-0D87-4D00-A6E2-0E6075AEB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513" y="1944946"/>
              <a:ext cx="252625" cy="6016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xmlns="" id="{F8FA0349-E85C-4E59-A36A-D5370BC7D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2560016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8" name="Line 9">
              <a:extLst>
                <a:ext uri="{FF2B5EF4-FFF2-40B4-BE49-F238E27FC236}">
                  <a16:creationId xmlns:a16="http://schemas.microsoft.com/office/drawing/2014/main" xmlns="" id="{BE956A14-93E7-4B89-AC38-3AF9D4228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2559277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49" name="Rectangle 6">
              <a:extLst>
                <a:ext uri="{FF2B5EF4-FFF2-40B4-BE49-F238E27FC236}">
                  <a16:creationId xmlns:a16="http://schemas.microsoft.com/office/drawing/2014/main" xmlns="" id="{E6300F16-FADD-4861-9586-8B8C7B035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8753" y="3102232"/>
              <a:ext cx="252625" cy="5778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xmlns="" id="{C0C8B30E-7105-4FC9-B667-0FC3F1F35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10223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xmlns="" id="{4959DF77-834D-41B5-8DE2-ACAA27FC0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3" y="3681670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xmlns="" id="{80376EB1-CB07-44F7-B439-97874338B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2" y="4926011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3" name="Line 13">
              <a:extLst>
                <a:ext uri="{FF2B5EF4-FFF2-40B4-BE49-F238E27FC236}">
                  <a16:creationId xmlns:a16="http://schemas.microsoft.com/office/drawing/2014/main" xmlns="" id="{C85FABA1-E911-4EDE-A6D5-10DD18736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8753" y="5598573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4" name="Line 13">
              <a:extLst>
                <a:ext uri="{FF2B5EF4-FFF2-40B4-BE49-F238E27FC236}">
                  <a16:creationId xmlns:a16="http://schemas.microsoft.com/office/drawing/2014/main" xmlns="" id="{95DBFB9C-EEF8-412F-981B-9430FBF7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4514" y="4297480"/>
              <a:ext cx="2500314" cy="45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xmlns="" id="{145895AD-5D51-4D07-9056-2EC1109D3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8725" y="1956025"/>
              <a:ext cx="12653" cy="364371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xmlns="" id="{890A03D1-CCDA-48E3-B8D2-2F3547C52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6361" y="1947785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081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BFBC6E58-1C55-4786-BBFE-C3F9CC3B6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061" y="1099552"/>
            <a:ext cx="600297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DBCE66D-ED49-49D5-B111-0359D4E44902}"/>
              </a:ext>
            </a:extLst>
          </p:cNvPr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7DB570A-153B-4426-923B-DDEB87A5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xmlns="" id="{871A94F4-E579-45D3-B25D-290AF6B9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xmlns="" id="{32C47BE6-FDAC-42E0-8542-58F1ED775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xmlns="" id="{E8DEDFE6-6293-4127-BC98-4C8239061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xmlns="" id="{A28D10B7-ED70-4CD6-8749-C6242F87E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6590CAB-61F4-4032-8401-51610A96809E}"/>
              </a:ext>
            </a:extLst>
          </p:cNvPr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xmlns="" id="{8F0925CE-7CDC-4B43-97AF-CBC33EC8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xmlns="" id="{7EBC1E39-2E1D-457E-AFA9-616615A19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xmlns="" id="{254B7349-4676-4B59-A820-1D1C54A25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xmlns="" id="{3034D0C5-4283-4977-B573-34D1AA124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xmlns="" id="{27CF7A40-3E2A-4A49-B0D1-85535945F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84033BF-6BF8-4B3D-A1ED-B390844CAA3D}"/>
              </a:ext>
            </a:extLst>
          </p:cNvPr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xmlns="" id="{03B75219-C2F0-42BD-B556-56AE9486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xmlns="" id="{69FB4A82-F281-41D2-BE09-8DE1C177D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xmlns="" id="{E2097AF4-32AC-443A-9B59-B931DE416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xmlns="" id="{C17D3AB2-4839-475C-9209-C963D5891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xmlns="" id="{0D0E6767-AF82-4509-8884-945245E37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E28B8CF-DD56-48FB-A361-70004CCB6BAA}"/>
              </a:ext>
            </a:extLst>
          </p:cNvPr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xmlns="" id="{C09697A4-85C7-4549-9A21-BB5CA74BC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xmlns="" id="{C6641D8C-8C79-4303-9CB0-4BEE7C673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xmlns="" id="{9B35F370-F8AE-4B87-810C-442488DBD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xmlns="" id="{B3F3A051-8C6C-439E-846E-6DE551975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xmlns="" id="{C4B3D748-FA6E-40D1-871F-26FC104EE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82D32C6D-BB4C-450E-850F-0DCE348741EC}"/>
              </a:ext>
            </a:extLst>
          </p:cNvPr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xmlns="" id="{D8F59C8C-0E62-4AB0-B15D-E8AFCA3D2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xmlns="" id="{01CA3464-49D0-4071-B0C2-80186184C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xmlns="" id="{8CD1B58B-6204-4469-8F51-631811BF8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xmlns="" id="{CC409D41-6EE1-495B-BC69-6063B5AD4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xmlns="" id="{691FB7D2-99DE-4FD6-8727-3153B7AE6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5A2B4D19-33E6-4E5F-8F11-90AEB301C405}"/>
              </a:ext>
            </a:extLst>
          </p:cNvPr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xmlns="" id="{96FBF47C-0362-4987-81C6-6D0764A7E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xmlns="" id="{7FC2BFD8-AEBF-457E-9C1C-E8FAA89DE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xmlns="" id="{6FA4BAD2-BC03-4881-BE4B-3F3E96DF0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xmlns="" id="{6C25BC9A-528C-4EC0-AE33-7ADC461AE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2">
              <a:extLst>
                <a:ext uri="{FF2B5EF4-FFF2-40B4-BE49-F238E27FC236}">
                  <a16:creationId xmlns:a16="http://schemas.microsoft.com/office/drawing/2014/main" xmlns="" id="{6749ED3D-3DCB-4860-83F0-A627DD7F7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65C3D93-EDFC-46AC-BE01-55EA17530781}"/>
              </a:ext>
            </a:extLst>
          </p:cNvPr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xmlns="" id="{F063C3EC-7D94-441D-A99B-5661D0FBB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2" name="Line 9">
              <a:extLst>
                <a:ext uri="{FF2B5EF4-FFF2-40B4-BE49-F238E27FC236}">
                  <a16:creationId xmlns:a16="http://schemas.microsoft.com/office/drawing/2014/main" xmlns="" id="{079E0CAE-0045-4AF5-818C-F07D11DE0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xmlns="" id="{9DB4C2CF-09F5-44DE-9C87-FE830C91F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xmlns="" id="{117CB82B-6988-488F-A9BE-1373CDF59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xmlns="" id="{6D9F4FB3-7B73-4CC8-A89F-6ACDB07FA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1DEFAA2-9F55-46B1-9265-A6012457E972}"/>
              </a:ext>
            </a:extLst>
          </p:cNvPr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xmlns="" id="{4AC3E912-6022-4342-98F8-FC0723822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48" name="Line 9">
              <a:extLst>
                <a:ext uri="{FF2B5EF4-FFF2-40B4-BE49-F238E27FC236}">
                  <a16:creationId xmlns:a16="http://schemas.microsoft.com/office/drawing/2014/main" xmlns="" id="{AA69FB2F-A2EC-47D9-B7D7-EE3EC36A0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Line 10">
              <a:extLst>
                <a:ext uri="{FF2B5EF4-FFF2-40B4-BE49-F238E27FC236}">
                  <a16:creationId xmlns:a16="http://schemas.microsoft.com/office/drawing/2014/main" xmlns="" id="{6FCF481D-244C-4055-B6EC-2E81FD15A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1">
              <a:extLst>
                <a:ext uri="{FF2B5EF4-FFF2-40B4-BE49-F238E27FC236}">
                  <a16:creationId xmlns:a16="http://schemas.microsoft.com/office/drawing/2014/main" xmlns="" id="{2C3D821A-71AA-44D4-93F1-A62D73AD3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2">
              <a:extLst>
                <a:ext uri="{FF2B5EF4-FFF2-40B4-BE49-F238E27FC236}">
                  <a16:creationId xmlns:a16="http://schemas.microsoft.com/office/drawing/2014/main" xmlns="" id="{D700CD3E-7F0B-4DB4-AC36-7E1D252B7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E7849BB-DAD3-4764-893C-3B67623F07D1}"/>
              </a:ext>
            </a:extLst>
          </p:cNvPr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공통코드 목록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40762CA-0308-434D-8879-E4B130BA36DB}"/>
              </a:ext>
            </a:extLst>
          </p:cNvPr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코드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수정버튼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수정 및 삭제 페이지로 이동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F61B0672-A7A0-473E-BBCB-01B92E4272CC}"/>
              </a:ext>
            </a:extLst>
          </p:cNvPr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코드 검색 기능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9478C95-705C-46EE-A963-124D65290633}"/>
              </a:ext>
            </a:extLst>
          </p:cNvPr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코드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등록 버튼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등록 페이지로 이동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9313631-803E-4AE1-A903-1588844CBEA9}"/>
              </a:ext>
            </a:extLst>
          </p:cNvPr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그룹코드 수정 및 삭제 창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BD58103B-5048-4C85-AB3E-4E2805EDE7EB}"/>
              </a:ext>
            </a:extLst>
          </p:cNvPr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그룹코드 등록 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358A607-6494-4299-B890-E09A9DD77611}"/>
              </a:ext>
            </a:extLst>
          </p:cNvPr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그룹코드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하단에 상세코드 목록 표시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75EDCEC-ADC4-4CF3-B38E-4EDCB011276B}"/>
              </a:ext>
            </a:extLst>
          </p:cNvPr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상세코드 목록 표시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7E9932B-CB0C-4363-9A5F-6AB152481471}"/>
              </a:ext>
            </a:extLst>
          </p:cNvPr>
          <p:cNvSpPr txBox="1"/>
          <p:nvPr/>
        </p:nvSpPr>
        <p:spPr>
          <a:xfrm>
            <a:off x="3226377" y="2197873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9AD4BA7-191A-49B8-AF27-835D7463B93E}"/>
              </a:ext>
            </a:extLst>
          </p:cNvPr>
          <p:cNvSpPr txBox="1"/>
          <p:nvPr/>
        </p:nvSpPr>
        <p:spPr>
          <a:xfrm>
            <a:off x="5686614" y="2843346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D70C4F0-CE0C-4CA4-B1E8-907C2837904F}"/>
              </a:ext>
            </a:extLst>
          </p:cNvPr>
          <p:cNvSpPr txBox="1"/>
          <p:nvPr/>
        </p:nvSpPr>
        <p:spPr>
          <a:xfrm>
            <a:off x="1533152" y="3948866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4957565-452D-40ED-942B-D43191F06DDA}"/>
              </a:ext>
            </a:extLst>
          </p:cNvPr>
          <p:cNvSpPr txBox="1"/>
          <p:nvPr/>
        </p:nvSpPr>
        <p:spPr>
          <a:xfrm>
            <a:off x="5529858" y="3612282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A3B4FAB-0076-4A75-89FE-E2B2671EF848}"/>
              </a:ext>
            </a:extLst>
          </p:cNvPr>
          <p:cNvSpPr txBox="1"/>
          <p:nvPr/>
        </p:nvSpPr>
        <p:spPr>
          <a:xfrm>
            <a:off x="3546311" y="4780450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16F542A-B95F-48ED-ABDB-5C9488B88BF1}"/>
              </a:ext>
            </a:extLst>
          </p:cNvPr>
          <p:cNvSpPr txBox="1"/>
          <p:nvPr/>
        </p:nvSpPr>
        <p:spPr>
          <a:xfrm>
            <a:off x="3546311" y="5846792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64F583D0-2661-4091-BDCC-8EF8CAB47E54}"/>
              </a:ext>
            </a:extLst>
          </p:cNvPr>
          <p:cNvSpPr txBox="1"/>
          <p:nvPr/>
        </p:nvSpPr>
        <p:spPr>
          <a:xfrm>
            <a:off x="1425402" y="6355211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DF0FA65-FDF7-4EB5-B652-CC1BAABA6080}"/>
              </a:ext>
            </a:extLst>
          </p:cNvPr>
          <p:cNvSpPr txBox="1"/>
          <p:nvPr/>
        </p:nvSpPr>
        <p:spPr>
          <a:xfrm>
            <a:off x="3191892" y="7162972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⑧</a:t>
            </a:r>
          </a:p>
        </p:txBody>
      </p:sp>
      <p:sp>
        <p:nvSpPr>
          <p:cNvPr id="70" name="Text Box 1">
            <a:extLst>
              <a:ext uri="{FF2B5EF4-FFF2-40B4-BE49-F238E27FC236}">
                <a16:creationId xmlns:a16="http://schemas.microsoft.com/office/drawing/2014/main" xmlns="" id="{6B96DFF4-0957-4BB7-988D-7112B8C89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sp>
        <p:nvSpPr>
          <p:cNvPr id="71" name="Text Box 1">
            <a:extLst>
              <a:ext uri="{FF2B5EF4-FFF2-40B4-BE49-F238E27FC236}">
                <a16:creationId xmlns:a16="http://schemas.microsoft.com/office/drawing/2014/main" xmlns="" id="{9313A921-DB1D-4276-B1DF-1735CAFF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기준정보 </a:t>
            </a:r>
            <a:r>
              <a:rPr lang="en-US" altLang="ko-KR" dirty="0">
                <a:solidFill>
                  <a:srgbClr val="000000"/>
                </a:solidFill>
              </a:rPr>
              <a:t>– SCM </a:t>
            </a:r>
            <a:r>
              <a:rPr lang="ko-KR" altLang="en-US" dirty="0">
                <a:solidFill>
                  <a:srgbClr val="000000"/>
                </a:solidFill>
              </a:rPr>
              <a:t>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xmlns="" id="{564FE40F-C106-4B3B-89BF-3F40CD4CB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 err="1">
                <a:solidFill>
                  <a:srgbClr val="000000"/>
                </a:solidFill>
              </a:rPr>
              <a:t>공통코드관리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3" name="Text Box 31">
            <a:extLst>
              <a:ext uri="{FF2B5EF4-FFF2-40B4-BE49-F238E27FC236}">
                <a16:creationId xmlns:a16="http://schemas.microsoft.com/office/drawing/2014/main" xmlns="" id="{776CA163-B45F-4D23-A313-6D4A9007F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cmnCodeMng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32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F92EE9-3E16-442C-BF58-885FBAD4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074" y="1134158"/>
            <a:ext cx="6496952" cy="5298111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573582" y="1958360"/>
            <a:ext cx="2276756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납품업체 목록과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등록된 정보 표시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70431" y="2606432"/>
            <a:ext cx="2261239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납품업체가 보유하고 있는 제품 정보 목록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9">
            <a:extLst>
              <a:ext uri="{FF2B5EF4-FFF2-40B4-BE49-F238E27FC236}">
                <a16:creationId xmlns:a16="http://schemas.microsoft.com/office/drawing/2014/main" xmlns="" id="{975E401D-32A8-49BF-A01B-0EAF53A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430" y="1760607"/>
            <a:ext cx="215900" cy="21974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2" name="Text Box 2">
            <a:extLst>
              <a:ext uri="{FF2B5EF4-FFF2-40B4-BE49-F238E27FC236}">
                <a16:creationId xmlns:a16="http://schemas.microsoft.com/office/drawing/2014/main" xmlns="" id="{16BA03A2-E14D-4B1A-9D2A-924DCF92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기준정보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xmlns="" id="{7DD2D615-6C8E-4906-9EC2-AD271F04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납품업체 정보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D52E7162-C5AD-4396-8FDA-7217F449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SupplierInfo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xmlns="" id="{A8C12AFD-BFE0-439E-8E37-059803377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857250"/>
            <a:ext cx="601661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680B74E-FA72-4212-A6AC-696A55272E85}"/>
              </a:ext>
            </a:extLst>
          </p:cNvPr>
          <p:cNvSpPr/>
          <p:nvPr/>
        </p:nvSpPr>
        <p:spPr bwMode="auto">
          <a:xfrm>
            <a:off x="8266163" y="653833"/>
            <a:ext cx="1440160" cy="182780"/>
          </a:xfrm>
          <a:prstGeom prst="rect">
            <a:avLst/>
          </a:prstGeom>
          <a:solidFill>
            <a:schemeClr val="bg1"/>
          </a:solidFill>
          <a:ln w="12600" cap="sq">
            <a:noFill/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전광복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2FEE87-2075-4944-BA81-B1A4DA0A7ABF}"/>
              </a:ext>
            </a:extLst>
          </p:cNvPr>
          <p:cNvSpPr/>
          <p:nvPr/>
        </p:nvSpPr>
        <p:spPr bwMode="auto">
          <a:xfrm>
            <a:off x="7574057" y="133930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업체명 혹은 제품명으로 납품업체 정보 조회</a:t>
            </a:r>
          </a:p>
        </p:txBody>
      </p:sp>
      <p:sp>
        <p:nvSpPr>
          <p:cNvPr id="81" name="Oval 41">
            <a:extLst>
              <a:ext uri="{FF2B5EF4-FFF2-40B4-BE49-F238E27FC236}">
                <a16:creationId xmlns:a16="http://schemas.microsoft.com/office/drawing/2014/main" xmlns="" id="{EA38D3A1-793D-4DEB-B082-7AABDB79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63" y="2255759"/>
            <a:ext cx="215900" cy="202365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82" name="Oval 41">
            <a:extLst>
              <a:ext uri="{FF2B5EF4-FFF2-40B4-BE49-F238E27FC236}">
                <a16:creationId xmlns:a16="http://schemas.microsoft.com/office/drawing/2014/main" xmlns="" id="{7166872A-7F0B-4F61-BF0E-FFDD5D93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145" y="4564137"/>
            <a:ext cx="215900" cy="228277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425772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  <a:endParaRPr lang="en-US" altLang="ko-KR" sz="1600" dirty="0">
              <a:solidFill>
                <a:srgbClr val="000000"/>
              </a:solidFill>
              <a:latin typeface="HY견고딕" panose="02030600000101010101" pitchFamily="18" charset="-127"/>
            </a:endParaRPr>
          </a:p>
        </p:txBody>
      </p:sp>
      <p:grpSp>
        <p:nvGrpSpPr>
          <p:cNvPr id="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1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53394" y="854130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SCM </a:t>
            </a:r>
            <a:r>
              <a:rPr lang="ko-KR" altLang="en-US" dirty="0" smtClean="0">
                <a:solidFill>
                  <a:schemeClr val="tx1"/>
                </a:solidFill>
              </a:rPr>
              <a:t>담당자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기준정보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3869" y="629397"/>
            <a:ext cx="2098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SCM </a:t>
            </a:r>
            <a:r>
              <a:rPr lang="ko-KR" altLang="en-US" dirty="0" smtClean="0">
                <a:solidFill>
                  <a:schemeClr val="tx1"/>
                </a:solidFill>
              </a:rPr>
              <a:t>담당자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기준정보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제품 정보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0999" y="860178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productInfoForm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2"/>
          <p:cNvGrpSpPr/>
          <p:nvPr/>
        </p:nvGrpSpPr>
        <p:grpSpPr>
          <a:xfrm>
            <a:off x="7330058" y="1954932"/>
            <a:ext cx="2513136" cy="825996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2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" name="그룹 34"/>
          <p:cNvGrpSpPr/>
          <p:nvPr/>
        </p:nvGrpSpPr>
        <p:grpSpPr>
          <a:xfrm>
            <a:off x="7330058" y="2784356"/>
            <a:ext cx="2513136" cy="788660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3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" name="그룹 40"/>
          <p:cNvGrpSpPr/>
          <p:nvPr/>
        </p:nvGrpSpPr>
        <p:grpSpPr>
          <a:xfrm>
            <a:off x="7330058" y="357644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4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그룹 46"/>
          <p:cNvGrpSpPr/>
          <p:nvPr/>
        </p:nvGrpSpPr>
        <p:grpSpPr>
          <a:xfrm>
            <a:off x="7330058" y="422451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5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검색 창의 </a:t>
            </a:r>
            <a:r>
              <a:rPr lang="en-US" altLang="ko-KR" dirty="0" err="1" smtClean="0">
                <a:solidFill>
                  <a:schemeClr val="tx1"/>
                </a:solidFill>
              </a:rPr>
              <a:t>ComboBox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선택된 값에 따라 검색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02850" y="2776736"/>
            <a:ext cx="2232248" cy="788660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r>
              <a:rPr lang="ko-KR" altLang="en-US" dirty="0" smtClean="0">
                <a:solidFill>
                  <a:schemeClr val="tx1"/>
                </a:solidFill>
              </a:rPr>
              <a:t>를 클릭 시 </a:t>
            </a:r>
            <a:r>
              <a:rPr lang="en-US" altLang="ko-KR" dirty="0" smtClean="0">
                <a:solidFill>
                  <a:schemeClr val="tx1"/>
                </a:solidFill>
              </a:rPr>
              <a:t>modal</a:t>
            </a:r>
            <a:r>
              <a:rPr lang="ko-KR" altLang="en-US" dirty="0" smtClean="0">
                <a:solidFill>
                  <a:schemeClr val="tx1"/>
                </a:solidFill>
              </a:rPr>
              <a:t>창을 화면에 띄우고 해당 </a:t>
            </a:r>
            <a:r>
              <a:rPr lang="en-US" altLang="ko-KR" dirty="0" smtClean="0">
                <a:solidFill>
                  <a:schemeClr val="tx1"/>
                </a:solidFill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</a:rPr>
              <a:t>의 관한 </a:t>
            </a:r>
            <a:r>
              <a:rPr lang="en-US" altLang="ko-KR" dirty="0" smtClean="0">
                <a:solidFill>
                  <a:schemeClr val="tx1"/>
                </a:solidFill>
              </a:rPr>
              <a:t>detail </a:t>
            </a:r>
            <a:r>
              <a:rPr lang="ko-KR" altLang="en-US" dirty="0" smtClean="0">
                <a:solidFill>
                  <a:schemeClr val="tx1"/>
                </a:solidFill>
              </a:rPr>
              <a:t>정보가 </a:t>
            </a:r>
            <a:r>
              <a:rPr lang="en-US" altLang="ko-KR" dirty="0" smtClean="0">
                <a:solidFill>
                  <a:schemeClr val="tx1"/>
                </a:solidFill>
              </a:rPr>
              <a:t>modal</a:t>
            </a:r>
            <a:r>
              <a:rPr lang="ko-KR" altLang="en-US" dirty="0" smtClean="0">
                <a:solidFill>
                  <a:schemeClr val="tx1"/>
                </a:solidFill>
              </a:rPr>
              <a:t>창에 기입 </a:t>
            </a:r>
            <a:r>
              <a:rPr lang="ko-KR" altLang="en-US" dirty="0" err="1" smtClean="0">
                <a:solidFill>
                  <a:schemeClr val="tx1"/>
                </a:solidFill>
              </a:rPr>
              <a:t>되서</a:t>
            </a:r>
            <a:r>
              <a:rPr lang="ko-KR" altLang="en-US" dirty="0" smtClean="0">
                <a:solidFill>
                  <a:schemeClr val="tx1"/>
                </a:solidFill>
              </a:rPr>
              <a:t> 나온다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Modal</a:t>
            </a:r>
            <a:r>
              <a:rPr lang="ko-KR" altLang="en-US" dirty="0" smtClean="0">
                <a:solidFill>
                  <a:schemeClr val="tx1"/>
                </a:solidFill>
              </a:rPr>
              <a:t>의 정보 중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모델번호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 제외 모든 정보는 수정 가능하다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99140" y="357644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제품 등록 버튼 클릭 시 나온 </a:t>
            </a:r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r>
              <a:rPr lang="ko-KR" altLang="en-US" dirty="0" smtClean="0">
                <a:solidFill>
                  <a:schemeClr val="tx1"/>
                </a:solidFill>
              </a:rPr>
              <a:t>창 일 경우 해당 버튼은 없어도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14380" y="1950740"/>
            <a:ext cx="2232248" cy="825996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제품 등록 버튼 클릭 시 </a:t>
            </a:r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출력된 </a:t>
            </a:r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r>
              <a:rPr lang="ko-KR" altLang="en-US" dirty="0" smtClean="0">
                <a:solidFill>
                  <a:schemeClr val="tx1"/>
                </a:solidFill>
              </a:rPr>
              <a:t>엔 저장</a:t>
            </a:r>
            <a:r>
              <a:rPr lang="en-US" altLang="ko-KR" dirty="0" smtClean="0">
                <a:solidFill>
                  <a:schemeClr val="tx1"/>
                </a:solidFill>
              </a:rPr>
              <a:t>(insert)</a:t>
            </a:r>
            <a:r>
              <a:rPr lang="ko-KR" altLang="en-US" dirty="0" smtClean="0">
                <a:solidFill>
                  <a:schemeClr val="tx1"/>
                </a:solidFill>
              </a:rPr>
              <a:t>만 가능하다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 저장버튼 클릭 시 </a:t>
            </a:r>
            <a:r>
              <a:rPr lang="en-US" altLang="ko-KR" dirty="0" smtClean="0">
                <a:solidFill>
                  <a:schemeClr val="tx1"/>
                </a:solidFill>
              </a:rPr>
              <a:t>null or ‘’ </a:t>
            </a:r>
            <a:r>
              <a:rPr lang="ko-KR" altLang="en-US" dirty="0" smtClean="0">
                <a:solidFill>
                  <a:schemeClr val="tx1"/>
                </a:solidFill>
              </a:rPr>
              <a:t>값이 있으면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alert</a:t>
            </a:r>
            <a:r>
              <a:rPr lang="ko-KR" altLang="en-US" dirty="0" smtClean="0">
                <a:solidFill>
                  <a:schemeClr val="tx1"/>
                </a:solidFill>
              </a:rPr>
              <a:t>창이 출력됨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422108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버튼 클릭 시 이미지가 등록 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0" name="그림 79" descr="원동희 제품정보관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258" y="1194340"/>
            <a:ext cx="7056784" cy="5186988"/>
          </a:xfrm>
          <a:prstGeom prst="rect">
            <a:avLst/>
          </a:prstGeom>
        </p:spPr>
      </p:pic>
      <p:sp>
        <p:nvSpPr>
          <p:cNvPr id="7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82" y="184482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76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882" y="227687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77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26" y="335699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78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386" y="597480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81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594" y="5614764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3394" y="854130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SCM </a:t>
            </a:r>
            <a:r>
              <a:rPr lang="ko-KR" altLang="en-US" dirty="0" smtClean="0">
                <a:solidFill>
                  <a:schemeClr val="tx1"/>
                </a:solidFill>
              </a:rPr>
              <a:t>담당자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기준정보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3869" y="629397"/>
            <a:ext cx="2098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SCM </a:t>
            </a:r>
            <a:r>
              <a:rPr lang="ko-KR" altLang="en-US" dirty="0" smtClean="0">
                <a:solidFill>
                  <a:schemeClr val="tx1"/>
                </a:solidFill>
              </a:rPr>
              <a:t>담당자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기준정보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창고 정보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6189" y="860178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wHouseInfoForm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1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2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3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4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5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3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3" name="직사각형 52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검색 창의 </a:t>
            </a:r>
            <a:r>
              <a:rPr lang="en-US" altLang="ko-KR" dirty="0" err="1" smtClean="0">
                <a:solidFill>
                  <a:schemeClr val="tx1"/>
                </a:solidFill>
              </a:rPr>
              <a:t>ComboBox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선택된 값에 따라 검색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7602850" y="259881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r>
              <a:rPr lang="ko-KR" altLang="en-US" dirty="0" smtClean="0">
                <a:solidFill>
                  <a:schemeClr val="tx1"/>
                </a:solidFill>
              </a:rPr>
              <a:t>를 클릭 시 </a:t>
            </a:r>
            <a:r>
              <a:rPr lang="en-US" altLang="ko-KR" dirty="0" smtClean="0">
                <a:solidFill>
                  <a:schemeClr val="tx1"/>
                </a:solidFill>
              </a:rPr>
              <a:t>modal</a:t>
            </a:r>
            <a:r>
              <a:rPr lang="ko-KR" altLang="en-US" dirty="0" smtClean="0">
                <a:solidFill>
                  <a:schemeClr val="tx1"/>
                </a:solidFill>
              </a:rPr>
              <a:t>창을 화면에 띄우고 해당 </a:t>
            </a:r>
            <a:r>
              <a:rPr lang="en-US" altLang="ko-KR" dirty="0" smtClean="0">
                <a:solidFill>
                  <a:schemeClr val="tx1"/>
                </a:solidFill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</a:rPr>
              <a:t>의 관한 </a:t>
            </a:r>
            <a:r>
              <a:rPr lang="en-US" altLang="ko-KR" dirty="0" smtClean="0">
                <a:solidFill>
                  <a:schemeClr val="tx1"/>
                </a:solidFill>
              </a:rPr>
              <a:t>detail </a:t>
            </a:r>
            <a:r>
              <a:rPr lang="ko-KR" altLang="en-US" dirty="0" smtClean="0">
                <a:solidFill>
                  <a:schemeClr val="tx1"/>
                </a:solidFill>
              </a:rPr>
              <a:t>정보가 </a:t>
            </a:r>
            <a:r>
              <a:rPr lang="en-US" altLang="ko-KR" dirty="0" smtClean="0">
                <a:solidFill>
                  <a:schemeClr val="tx1"/>
                </a:solidFill>
              </a:rPr>
              <a:t>modal</a:t>
            </a:r>
            <a:r>
              <a:rPr lang="ko-KR" altLang="en-US" dirty="0" smtClean="0">
                <a:solidFill>
                  <a:schemeClr val="tx1"/>
                </a:solidFill>
              </a:rPr>
              <a:t>창에 기입 </a:t>
            </a:r>
            <a:r>
              <a:rPr lang="ko-KR" altLang="en-US" dirty="0" err="1" smtClean="0">
                <a:solidFill>
                  <a:schemeClr val="tx1"/>
                </a:solidFill>
              </a:rPr>
              <a:t>되서</a:t>
            </a:r>
            <a:r>
              <a:rPr lang="ko-KR" altLang="en-US" dirty="0" smtClean="0">
                <a:solidFill>
                  <a:schemeClr val="tx1"/>
                </a:solidFill>
              </a:rPr>
              <a:t> 나온다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Modal</a:t>
            </a:r>
            <a:r>
              <a:rPr lang="ko-KR" altLang="en-US" dirty="0" smtClean="0">
                <a:solidFill>
                  <a:schemeClr val="tx1"/>
                </a:solidFill>
              </a:rPr>
              <a:t>의 정보 중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창고코드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 제외 모든 정보는 수정 가능하다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7599140" y="325450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창고 등록 버튼 클릭 시 나온 </a:t>
            </a:r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r>
              <a:rPr lang="ko-KR" altLang="en-US" dirty="0" smtClean="0">
                <a:solidFill>
                  <a:schemeClr val="tx1"/>
                </a:solidFill>
              </a:rPr>
              <a:t>창 일 경우 해당 버튼은 없어도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614380" y="19507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창고 등록 버튼 클릭 시 </a:t>
            </a:r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출력된 </a:t>
            </a:r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r>
              <a:rPr lang="ko-KR" altLang="en-US" dirty="0" smtClean="0">
                <a:solidFill>
                  <a:schemeClr val="tx1"/>
                </a:solidFill>
              </a:rPr>
              <a:t>엔 저장</a:t>
            </a:r>
            <a:r>
              <a:rPr lang="en-US" altLang="ko-KR" dirty="0" smtClean="0">
                <a:solidFill>
                  <a:schemeClr val="tx1"/>
                </a:solidFill>
              </a:rPr>
              <a:t>(insert)</a:t>
            </a:r>
            <a:r>
              <a:rPr lang="ko-KR" altLang="en-US" dirty="0" smtClean="0">
                <a:solidFill>
                  <a:schemeClr val="tx1"/>
                </a:solidFill>
              </a:rPr>
              <a:t>만 가능하다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 저장버튼 클릭 시 </a:t>
            </a:r>
            <a:r>
              <a:rPr lang="en-US" altLang="ko-KR" dirty="0" smtClean="0">
                <a:solidFill>
                  <a:schemeClr val="tx1"/>
                </a:solidFill>
              </a:rPr>
              <a:t>null or ‘’ </a:t>
            </a:r>
            <a:r>
              <a:rPr lang="ko-KR" altLang="en-US" dirty="0" smtClean="0">
                <a:solidFill>
                  <a:schemeClr val="tx1"/>
                </a:solidFill>
              </a:rPr>
              <a:t>값이 있으면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alert</a:t>
            </a:r>
            <a:r>
              <a:rPr lang="ko-KR" altLang="en-US" dirty="0" smtClean="0">
                <a:solidFill>
                  <a:schemeClr val="tx1"/>
                </a:solidFill>
              </a:rPr>
              <a:t>창이 출력됨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614098" y="389914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버튼 클릭 시 주소 검색 창 출력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api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" name="그림 60" descr="원동희 창고 정보 관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258" y="1196751"/>
            <a:ext cx="7056784" cy="5182254"/>
          </a:xfrm>
          <a:prstGeom prst="rect">
            <a:avLst/>
          </a:prstGeom>
        </p:spPr>
      </p:pic>
      <p:sp>
        <p:nvSpPr>
          <p:cNvPr id="62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38" y="198884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63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962" y="249289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64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50" y="371703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65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766" y="5949280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66" name="Oval 29">
            <a:extLst>
              <a:ext uri="{FF2B5EF4-FFF2-40B4-BE49-F238E27FC236}">
                <a16:creationId xmlns:a16="http://schemas.microsoft.com/office/drawing/2014/main" xmlns="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674" y="5013176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67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  <a:endParaRPr lang="en-US" altLang="ko-KR" sz="1600" dirty="0">
              <a:solidFill>
                <a:srgbClr val="000000"/>
              </a:solidFill>
              <a:latin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원동희 문의게시판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258" y="1124744"/>
            <a:ext cx="7056784" cy="52738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53394" y="854130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SCM </a:t>
            </a:r>
            <a:r>
              <a:rPr lang="ko-KR" altLang="en-US" dirty="0" smtClean="0">
                <a:solidFill>
                  <a:schemeClr val="tx1"/>
                </a:solidFill>
              </a:rPr>
              <a:t>담당자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기준정보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7690" y="629397"/>
            <a:ext cx="2204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SCM </a:t>
            </a:r>
            <a:r>
              <a:rPr lang="ko-KR" altLang="en-US" dirty="0" smtClean="0">
                <a:solidFill>
                  <a:schemeClr val="tx1"/>
                </a:solidFill>
              </a:rPr>
              <a:t>담당자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기준정보 </a:t>
            </a:r>
            <a:r>
              <a:rPr lang="en-US" altLang="ko-KR" dirty="0" smtClean="0">
                <a:solidFill>
                  <a:schemeClr val="tx1"/>
                </a:solidFill>
              </a:rPr>
              <a:t>– 1 : 1 </a:t>
            </a:r>
            <a:r>
              <a:rPr lang="ko-KR" altLang="en-US" dirty="0" smtClean="0">
                <a:solidFill>
                  <a:schemeClr val="tx1"/>
                </a:solidFill>
              </a:rPr>
              <a:t>문의 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5842" y="860178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answerForm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="" xmlns:a16="http://schemas.microsoft.com/office/drawing/2014/main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  <a:endParaRPr lang="en-US" altLang="ko-KR" sz="1600" dirty="0">
              <a:solidFill>
                <a:srgbClr val="000000"/>
              </a:solidFill>
              <a:latin typeface="HY견고딕" panose="02030600000101010101" pitchFamily="18" charset="-127"/>
            </a:endParaRPr>
          </a:p>
        </p:txBody>
      </p:sp>
      <p:grpSp>
        <p:nvGrpSpPr>
          <p:cNvPr id="6" name="그룹 6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8" name="Rectangle 4">
              <a:extLst>
                <a:ext uri="{FF2B5EF4-FFF2-40B4-BE49-F238E27FC236}">
                  <a16:creationId xmlns="" xmlns:a16="http://schemas.microsoft.com/office/drawing/2014/main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1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="" xmlns:a16="http://schemas.microsoft.com/office/drawing/2014/main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="" xmlns:a16="http://schemas.microsoft.com/office/drawing/2014/main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="" xmlns:a16="http://schemas.microsoft.com/office/drawing/2014/main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="" xmlns:a16="http://schemas.microsoft.com/office/drawing/2014/main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그룹 12"/>
          <p:cNvGrpSpPr/>
          <p:nvPr/>
        </p:nvGrpSpPr>
        <p:grpSpPr>
          <a:xfrm>
            <a:off x="7330058" y="1954932"/>
            <a:ext cx="2513136" cy="898004"/>
            <a:chOff x="2721546" y="4077072"/>
            <a:chExt cx="2513136" cy="648072"/>
          </a:xfrm>
        </p:grpSpPr>
        <p:sp>
          <p:nvSpPr>
            <p:cNvPr id="14" name="Rectangle 4">
              <a:extLst>
                <a:ext uri="{FF2B5EF4-FFF2-40B4-BE49-F238E27FC236}">
                  <a16:creationId xmlns="" xmlns:a16="http://schemas.microsoft.com/office/drawing/2014/main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2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="" xmlns:a16="http://schemas.microsoft.com/office/drawing/2014/main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="" xmlns:a16="http://schemas.microsoft.com/office/drawing/2014/main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="" xmlns:a16="http://schemas.microsoft.com/office/drawing/2014/main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="" xmlns:a16="http://schemas.microsoft.com/office/drawing/2014/main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3" name="그룹 18"/>
          <p:cNvGrpSpPr/>
          <p:nvPr/>
        </p:nvGrpSpPr>
        <p:grpSpPr>
          <a:xfrm>
            <a:off x="7330058" y="2850272"/>
            <a:ext cx="2513136" cy="1254616"/>
            <a:chOff x="2721546" y="4077072"/>
            <a:chExt cx="2513136" cy="648072"/>
          </a:xfrm>
        </p:grpSpPr>
        <p:sp>
          <p:nvSpPr>
            <p:cNvPr id="20" name="Rectangle 4">
              <a:extLst>
                <a:ext uri="{FF2B5EF4-FFF2-40B4-BE49-F238E27FC236}">
                  <a16:creationId xmlns="" xmlns:a16="http://schemas.microsoft.com/office/drawing/2014/main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3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1" name="Line 9">
              <a:extLst>
                <a:ext uri="{FF2B5EF4-FFF2-40B4-BE49-F238E27FC236}">
                  <a16:creationId xmlns="" xmlns:a16="http://schemas.microsoft.com/office/drawing/2014/main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="" xmlns:a16="http://schemas.microsoft.com/office/drawing/2014/main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="" xmlns:a16="http://schemas.microsoft.com/office/drawing/2014/main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="" xmlns:a16="http://schemas.microsoft.com/office/drawing/2014/main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9" name="그룹 24"/>
          <p:cNvGrpSpPr/>
          <p:nvPr/>
        </p:nvGrpSpPr>
        <p:grpSpPr>
          <a:xfrm>
            <a:off x="7330058" y="4104888"/>
            <a:ext cx="2513136" cy="648072"/>
            <a:chOff x="2721546" y="4077072"/>
            <a:chExt cx="2513136" cy="648072"/>
          </a:xfrm>
        </p:grpSpPr>
        <p:sp>
          <p:nvSpPr>
            <p:cNvPr id="26" name="Rectangle 4">
              <a:extLst>
                <a:ext uri="{FF2B5EF4-FFF2-40B4-BE49-F238E27FC236}">
                  <a16:creationId xmlns="" xmlns:a16="http://schemas.microsoft.com/office/drawing/2014/main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4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="" xmlns:a16="http://schemas.microsoft.com/office/drawing/2014/main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0">
              <a:extLst>
                <a:ext uri="{FF2B5EF4-FFF2-40B4-BE49-F238E27FC236}">
                  <a16:creationId xmlns="" xmlns:a16="http://schemas.microsoft.com/office/drawing/2014/main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11">
              <a:extLst>
                <a:ext uri="{FF2B5EF4-FFF2-40B4-BE49-F238E27FC236}">
                  <a16:creationId xmlns="" xmlns:a16="http://schemas.microsoft.com/office/drawing/2014/main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12">
              <a:extLst>
                <a:ext uri="{FF2B5EF4-FFF2-40B4-BE49-F238E27FC236}">
                  <a16:creationId xmlns="" xmlns:a16="http://schemas.microsoft.com/office/drawing/2014/main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7" name="직사각형 36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 검색 창의 </a:t>
            </a:r>
            <a:r>
              <a:rPr lang="en-US" altLang="ko-KR" dirty="0" err="1" smtClean="0">
                <a:solidFill>
                  <a:schemeClr val="tx1"/>
                </a:solidFill>
              </a:rPr>
              <a:t>ComboBox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선택된 값과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Calendar</a:t>
            </a:r>
            <a:r>
              <a:rPr lang="ko-KR" altLang="en-US" dirty="0" smtClean="0">
                <a:solidFill>
                  <a:schemeClr val="tx1"/>
                </a:solidFill>
              </a:rPr>
              <a:t>의 입력된 값에 따라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7602850" y="2842652"/>
            <a:ext cx="2232248" cy="1254616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Grid</a:t>
            </a:r>
            <a:r>
              <a:rPr lang="ko-KR" altLang="en-US" dirty="0" smtClean="0">
                <a:solidFill>
                  <a:schemeClr val="tx1"/>
                </a:solidFill>
              </a:rPr>
              <a:t>를 클릭 시 </a:t>
            </a:r>
            <a:r>
              <a:rPr lang="en-US" altLang="ko-KR" dirty="0" smtClean="0">
                <a:solidFill>
                  <a:schemeClr val="tx1"/>
                </a:solidFill>
              </a:rPr>
              <a:t>modal</a:t>
            </a:r>
            <a:r>
              <a:rPr lang="ko-KR" altLang="en-US" dirty="0" smtClean="0">
                <a:solidFill>
                  <a:schemeClr val="tx1"/>
                </a:solidFill>
              </a:rPr>
              <a:t>창을 화면에 띄우고 해당 </a:t>
            </a:r>
            <a:r>
              <a:rPr lang="en-US" altLang="ko-KR" dirty="0" smtClean="0">
                <a:solidFill>
                  <a:schemeClr val="tx1"/>
                </a:solidFill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</a:rPr>
              <a:t>의 관한 </a:t>
            </a:r>
            <a:r>
              <a:rPr lang="en-US" altLang="ko-KR" dirty="0" smtClean="0">
                <a:solidFill>
                  <a:schemeClr val="tx1"/>
                </a:solidFill>
              </a:rPr>
              <a:t>detail </a:t>
            </a:r>
            <a:r>
              <a:rPr lang="ko-KR" altLang="en-US" dirty="0" smtClean="0">
                <a:solidFill>
                  <a:schemeClr val="tx1"/>
                </a:solidFill>
              </a:rPr>
              <a:t>정보가 </a:t>
            </a:r>
            <a:r>
              <a:rPr lang="en-US" altLang="ko-KR" dirty="0" smtClean="0">
                <a:solidFill>
                  <a:schemeClr val="tx1"/>
                </a:solidFill>
              </a:rPr>
              <a:t>modal</a:t>
            </a:r>
            <a:r>
              <a:rPr lang="ko-KR" altLang="en-US" dirty="0" smtClean="0">
                <a:solidFill>
                  <a:schemeClr val="tx1"/>
                </a:solidFill>
              </a:rPr>
              <a:t>창에 기입 </a:t>
            </a:r>
            <a:r>
              <a:rPr lang="ko-KR" altLang="en-US" dirty="0" err="1" smtClean="0">
                <a:solidFill>
                  <a:schemeClr val="tx1"/>
                </a:solidFill>
              </a:rPr>
              <a:t>되서</a:t>
            </a:r>
            <a:r>
              <a:rPr lang="ko-KR" altLang="en-US" dirty="0" smtClean="0">
                <a:solidFill>
                  <a:schemeClr val="tx1"/>
                </a:solidFill>
              </a:rPr>
              <a:t> 나온다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Modal</a:t>
            </a:r>
            <a:r>
              <a:rPr lang="ko-KR" altLang="en-US" dirty="0" smtClean="0">
                <a:solidFill>
                  <a:schemeClr val="tx1"/>
                </a:solidFill>
              </a:rPr>
              <a:t>창의 정보 중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창고코드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 제외 모든 정보는 수정 가능하다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Modal</a:t>
            </a:r>
            <a:r>
              <a:rPr lang="ko-KR" altLang="en-US" dirty="0" smtClean="0">
                <a:solidFill>
                  <a:schemeClr val="tx1"/>
                </a:solidFill>
              </a:rPr>
              <a:t>창의 버튼은 작성자 일 때 모두 보이며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 외엔 취소 버튼만 보인다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599140" y="410488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글쓰기 버튼 클릭 시 나온 </a:t>
            </a:r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r>
              <a:rPr lang="ko-KR" altLang="en-US" dirty="0" smtClean="0">
                <a:solidFill>
                  <a:schemeClr val="tx1"/>
                </a:solidFill>
              </a:rPr>
              <a:t>창 일 경우 해당 버튼은 없어도 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7614380" y="1950740"/>
            <a:ext cx="2232248" cy="898004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글쓰기버튼 클릭 시 </a:t>
            </a:r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r>
              <a:rPr lang="ko-KR" altLang="en-US" dirty="0" smtClean="0">
                <a:solidFill>
                  <a:schemeClr val="tx1"/>
                </a:solidFill>
              </a:rPr>
              <a:t>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출력된 </a:t>
            </a:r>
            <a:r>
              <a:rPr lang="en-US" altLang="ko-KR" dirty="0" smtClean="0">
                <a:solidFill>
                  <a:schemeClr val="tx1"/>
                </a:solidFill>
              </a:rPr>
              <a:t>Pop-up</a:t>
            </a:r>
            <a:r>
              <a:rPr lang="ko-KR" altLang="en-US" dirty="0" smtClean="0">
                <a:solidFill>
                  <a:schemeClr val="tx1"/>
                </a:solidFill>
              </a:rPr>
              <a:t>엔 저장</a:t>
            </a:r>
            <a:r>
              <a:rPr lang="en-US" altLang="ko-KR" dirty="0" smtClean="0">
                <a:solidFill>
                  <a:schemeClr val="tx1"/>
                </a:solidFill>
              </a:rPr>
              <a:t>(insert)</a:t>
            </a:r>
            <a:r>
              <a:rPr lang="ko-KR" altLang="en-US" dirty="0" smtClean="0">
                <a:solidFill>
                  <a:schemeClr val="tx1"/>
                </a:solidFill>
              </a:rPr>
              <a:t>만 가능하다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 저장버튼 클릭 시 </a:t>
            </a:r>
            <a:r>
              <a:rPr lang="en-US" altLang="ko-KR" dirty="0" smtClean="0">
                <a:solidFill>
                  <a:schemeClr val="tx1"/>
                </a:solidFill>
              </a:rPr>
              <a:t>null or ‘’ </a:t>
            </a:r>
            <a:r>
              <a:rPr lang="ko-KR" altLang="en-US" dirty="0" smtClean="0">
                <a:solidFill>
                  <a:schemeClr val="tx1"/>
                </a:solidFill>
              </a:rPr>
              <a:t>값이 있으면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alert</a:t>
            </a:r>
            <a:r>
              <a:rPr lang="ko-KR" altLang="en-US" dirty="0" smtClean="0">
                <a:solidFill>
                  <a:schemeClr val="tx1"/>
                </a:solidFill>
              </a:rPr>
              <a:t>창이 출력됨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698" y="167032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1</a:t>
            </a:r>
          </a:p>
        </p:txBody>
      </p:sp>
      <p:sp>
        <p:nvSpPr>
          <p:cNvPr id="47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126" y="203798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2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48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34" y="295046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9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830" y="456093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4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grpSp>
        <p:nvGrpSpPr>
          <p:cNvPr id="25" name="그룹 49"/>
          <p:cNvGrpSpPr/>
          <p:nvPr/>
        </p:nvGrpSpPr>
        <p:grpSpPr>
          <a:xfrm>
            <a:off x="7330058" y="4751432"/>
            <a:ext cx="2513136" cy="648072"/>
            <a:chOff x="2721546" y="4077072"/>
            <a:chExt cx="2513136" cy="648072"/>
          </a:xfrm>
        </p:grpSpPr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5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52" name="Line 9">
              <a:extLst>
                <a:ext uri="{FF2B5EF4-FFF2-40B4-BE49-F238E27FC236}">
                  <a16:creationId xmlns="" xmlns:a16="http://schemas.microsoft.com/office/drawing/2014/main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Line 10">
              <a:extLst>
                <a:ext uri="{FF2B5EF4-FFF2-40B4-BE49-F238E27FC236}">
                  <a16:creationId xmlns="" xmlns:a16="http://schemas.microsoft.com/office/drawing/2014/main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Line 11">
              <a:extLst>
                <a:ext uri="{FF2B5EF4-FFF2-40B4-BE49-F238E27FC236}">
                  <a16:creationId xmlns="" xmlns:a16="http://schemas.microsoft.com/office/drawing/2014/main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Line 12">
              <a:extLst>
                <a:ext uri="{FF2B5EF4-FFF2-40B4-BE49-F238E27FC236}">
                  <a16:creationId xmlns="" xmlns:a16="http://schemas.microsoft.com/office/drawing/2014/main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6" name="직사각형 55"/>
          <p:cNvSpPr/>
          <p:nvPr/>
        </p:nvSpPr>
        <p:spPr bwMode="auto">
          <a:xfrm>
            <a:off x="7599140" y="4751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해당 버튼은 관리자일 경우 답변 버튼으로 보인다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답변버튼 클릭 시 </a:t>
            </a:r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번이 해당된다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7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734" y="4559032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5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929458" y="4990316"/>
            <a:ext cx="4896544" cy="1368152"/>
          </a:xfrm>
          <a:prstGeom prst="rect">
            <a:avLst/>
          </a:prstGeom>
          <a:noFill/>
          <a:ln w="12600" cap="sq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Oval 29">
            <a:extLst>
              <a:ext uri="{FF2B5EF4-FFF2-40B4-BE49-F238E27FC236}">
                <a16:creationId xmlns="" xmlns:a16="http://schemas.microsoft.com/office/drawing/2014/main" id="{7F80208A-DACE-467D-B929-DA9E9A6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50" y="4887828"/>
            <a:ext cx="142875" cy="190500"/>
          </a:xfrm>
          <a:prstGeom prst="ellipse">
            <a:avLst/>
          </a:prstGeom>
          <a:solidFill>
            <a:srgbClr val="BBE0E3"/>
          </a:solidFill>
          <a:ln w="25560" cap="sq">
            <a:solidFill>
              <a:srgbClr val="89A4A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6</a:t>
            </a:r>
            <a:endParaRPr lang="en-US" altLang="ko-KR" dirty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grpSp>
        <p:nvGrpSpPr>
          <p:cNvPr id="31" name="그룹 61"/>
          <p:cNvGrpSpPr/>
          <p:nvPr/>
        </p:nvGrpSpPr>
        <p:grpSpPr>
          <a:xfrm>
            <a:off x="7330058" y="5403696"/>
            <a:ext cx="2513136" cy="648072"/>
            <a:chOff x="2721546" y="4077072"/>
            <a:chExt cx="2513136" cy="648072"/>
          </a:xfrm>
        </p:grpSpPr>
        <p:sp>
          <p:nvSpPr>
            <p:cNvPr id="63" name="Rectangle 4">
              <a:extLst>
                <a:ext uri="{FF2B5EF4-FFF2-40B4-BE49-F238E27FC236}">
                  <a16:creationId xmlns="" xmlns:a16="http://schemas.microsoft.com/office/drawing/2014/main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</a:rPr>
                <a:t>6</a:t>
              </a:r>
              <a:endParaRPr lang="en-US" altLang="ko-KR" dirty="0">
                <a:solidFill>
                  <a:srgbClr val="000000"/>
                </a:solidFill>
              </a:endParaRPr>
            </a:p>
          </p:txBody>
        </p:sp>
        <p:sp>
          <p:nvSpPr>
            <p:cNvPr id="64" name="Line 9">
              <a:extLst>
                <a:ext uri="{FF2B5EF4-FFF2-40B4-BE49-F238E27FC236}">
                  <a16:creationId xmlns="" xmlns:a16="http://schemas.microsoft.com/office/drawing/2014/main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Line 10">
              <a:extLst>
                <a:ext uri="{FF2B5EF4-FFF2-40B4-BE49-F238E27FC236}">
                  <a16:creationId xmlns="" xmlns:a16="http://schemas.microsoft.com/office/drawing/2014/main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Line 11">
              <a:extLst>
                <a:ext uri="{FF2B5EF4-FFF2-40B4-BE49-F238E27FC236}">
                  <a16:creationId xmlns="" xmlns:a16="http://schemas.microsoft.com/office/drawing/2014/main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Line 12">
              <a:extLst>
                <a:ext uri="{FF2B5EF4-FFF2-40B4-BE49-F238E27FC236}">
                  <a16:creationId xmlns="" xmlns:a16="http://schemas.microsoft.com/office/drawing/2014/main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8" name="직사각형 67"/>
          <p:cNvSpPr/>
          <p:nvPr/>
        </p:nvSpPr>
        <p:spPr bwMode="auto">
          <a:xfrm>
            <a:off x="7599140" y="540369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번이 답변일 경우 버튼 클릭 시 해당 영역이 보여진다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731E95-2861-4C32-8949-9A1D75E80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50" y="1197194"/>
            <a:ext cx="7234172" cy="4803574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xmlns="" id="{E1A7DADC-E7D4-48FF-B1DA-2A8A16D4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588"/>
            <a:ext cx="3457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HY견고딕" panose="02030600000101010101" pitchFamily="18" charset="-127"/>
              </a:rPr>
              <a:t>SCM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7329582" y="1310288"/>
            <a:ext cx="2513136" cy="648072"/>
            <a:chOff x="2721546" y="4077072"/>
            <a:chExt cx="2513136" cy="648072"/>
          </a:xfrm>
        </p:grpSpPr>
        <p:sp>
          <p:nvSpPr>
            <p:cNvPr id="7175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180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1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2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330058" y="1954932"/>
            <a:ext cx="2513136" cy="648072"/>
            <a:chOff x="2721546" y="4077072"/>
            <a:chExt cx="2513136" cy="648072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330058" y="2606432"/>
            <a:ext cx="2513136" cy="648072"/>
            <a:chOff x="2721546" y="4077072"/>
            <a:chExt cx="2513136" cy="64807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330058" y="3254504"/>
            <a:ext cx="2513136" cy="648072"/>
            <a:chOff x="2721546" y="4077072"/>
            <a:chExt cx="2513136" cy="648072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330058" y="3902576"/>
            <a:ext cx="2513136" cy="648072"/>
            <a:chOff x="2721546" y="4077072"/>
            <a:chExt cx="2513136" cy="648072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330058" y="4550648"/>
            <a:ext cx="2513136" cy="648072"/>
            <a:chOff x="2721546" y="4077072"/>
            <a:chExt cx="2513136" cy="648072"/>
          </a:xfrm>
        </p:grpSpPr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330058" y="5198720"/>
            <a:ext cx="2513136" cy="648072"/>
            <a:chOff x="2721546" y="4077072"/>
            <a:chExt cx="2513136" cy="648072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7330058" y="5846792"/>
            <a:ext cx="2513136" cy="648072"/>
            <a:chOff x="2721546" y="4077072"/>
            <a:chExt cx="2513136" cy="648072"/>
          </a:xfrm>
        </p:grpSpPr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xmlns="" id="{C91354CC-E634-480F-873A-755B63CA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xmlns="" id="{C34BB884-853D-419F-821F-2228CDAE3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xmlns="" id="{ACB96A5B-6578-4B9D-9BC6-3E8F474F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xmlns="" id="{9336B4A9-2394-451D-BC85-64A28CD5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xmlns="" id="{77ECD003-A56D-4318-8382-CA8144476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7618090" y="129924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일별 수주 내역 목록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618090" y="195836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주문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반품처리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일자로 조회 기능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현재 시점 날짜로 캘린더 </a:t>
            </a:r>
            <a:r>
              <a:rPr lang="ko-KR" altLang="en-US" dirty="0" err="1">
                <a:solidFill>
                  <a:schemeClr val="tx1"/>
                </a:solidFill>
              </a:rPr>
              <a:t>픽커에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디폴트값</a:t>
            </a:r>
            <a:r>
              <a:rPr lang="ko-KR" altLang="en-US" dirty="0">
                <a:solidFill>
                  <a:schemeClr val="tx1"/>
                </a:solidFill>
              </a:rPr>
              <a:t> 넣기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7599422" y="260643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반품요청에 </a:t>
            </a:r>
            <a:r>
              <a:rPr lang="ko-KR" altLang="en-US" dirty="0" err="1">
                <a:solidFill>
                  <a:schemeClr val="tx1"/>
                </a:solidFill>
              </a:rPr>
              <a:t>체크시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반품요청건만</a:t>
            </a:r>
            <a:r>
              <a:rPr lang="ko-KR" altLang="en-US" dirty="0">
                <a:solidFill>
                  <a:schemeClr val="tx1"/>
                </a:solidFill>
              </a:rPr>
              <a:t> 조회되고 </a:t>
            </a:r>
            <a:r>
              <a:rPr lang="ko-KR" altLang="en-US" dirty="0" err="1">
                <a:solidFill>
                  <a:schemeClr val="tx1"/>
                </a:solidFill>
              </a:rPr>
              <a:t>반품미요청에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체크시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반품미요청건만</a:t>
            </a:r>
            <a:r>
              <a:rPr lang="ko-KR" altLang="en-US" dirty="0">
                <a:solidFill>
                  <a:schemeClr val="tx1"/>
                </a:solidFill>
              </a:rPr>
              <a:t> 조회 됨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라디오 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622000" y="3243456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 재고 개수보다 주문개수가 많은 경우 협력사로 발주지시서 작성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팝업됨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614098" y="3880480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배송지시서 작성 버튼 </a:t>
            </a:r>
            <a:r>
              <a:rPr lang="ko-KR" altLang="en-US" dirty="0" err="1">
                <a:solidFill>
                  <a:schemeClr val="tx1"/>
                </a:solidFill>
              </a:rPr>
              <a:t>클릭시</a:t>
            </a:r>
            <a:r>
              <a:rPr lang="ko-KR" altLang="en-US" dirty="0">
                <a:solidFill>
                  <a:schemeClr val="tx1"/>
                </a:solidFill>
              </a:rPr>
              <a:t> 배송지시서 작성 창 </a:t>
            </a:r>
            <a:r>
              <a:rPr lang="ko-KR" altLang="en-US" dirty="0" err="1">
                <a:solidFill>
                  <a:schemeClr val="tx1"/>
                </a:solidFill>
              </a:rPr>
              <a:t>팝업됨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배송지시서 작성 창에서 주문 개수 입력 후 저장하기 및 수정 기능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7606196" y="4547984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배송지시서 상세 내역 목록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수정 저장 기능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598294" y="5192628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제품 창고 선택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선택하면 창고의 총 재고 건수가 자동으로 표시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605632" y="5837272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주문개수를 입력한다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입력값이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0 </a:t>
            </a:r>
            <a:r>
              <a:rPr lang="ko-KR" altLang="en-US" dirty="0" err="1">
                <a:solidFill>
                  <a:schemeClr val="tx1"/>
                </a:solidFill>
              </a:rPr>
              <a:t>이하거나</a:t>
            </a:r>
            <a:r>
              <a:rPr lang="ko-KR" altLang="en-US" dirty="0">
                <a:solidFill>
                  <a:schemeClr val="tx1"/>
                </a:solidFill>
              </a:rPr>
              <a:t> 총 재고 개수 이상 값이면 </a:t>
            </a:r>
            <a:r>
              <a:rPr lang="ko-KR" altLang="en-US" dirty="0" err="1">
                <a:solidFill>
                  <a:schemeClr val="tx1"/>
                </a:solidFill>
              </a:rPr>
              <a:t>경고창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64F68F8-0944-4DCD-BCE8-8F17AAF59EE6}"/>
              </a:ext>
            </a:extLst>
          </p:cNvPr>
          <p:cNvSpPr txBox="1"/>
          <p:nvPr/>
        </p:nvSpPr>
        <p:spPr>
          <a:xfrm>
            <a:off x="6343432" y="1433784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C967635E-0F3D-4DF0-8AA6-0152878DE172}"/>
              </a:ext>
            </a:extLst>
          </p:cNvPr>
          <p:cNvSpPr txBox="1"/>
          <p:nvPr/>
        </p:nvSpPr>
        <p:spPr>
          <a:xfrm>
            <a:off x="2566988" y="2109476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631A248-77C2-4C48-ACE3-251140DAA0FD}"/>
              </a:ext>
            </a:extLst>
          </p:cNvPr>
          <p:cNvSpPr txBox="1"/>
          <p:nvPr/>
        </p:nvSpPr>
        <p:spPr>
          <a:xfrm>
            <a:off x="3989071" y="1678318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0DA24CB-B690-4C21-8718-5AB901369AB1}"/>
              </a:ext>
            </a:extLst>
          </p:cNvPr>
          <p:cNvSpPr txBox="1"/>
          <p:nvPr/>
        </p:nvSpPr>
        <p:spPr>
          <a:xfrm>
            <a:off x="5552997" y="3552496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77BB768-2312-46ED-903C-BA676718CA9E}"/>
              </a:ext>
            </a:extLst>
          </p:cNvPr>
          <p:cNvSpPr txBox="1"/>
          <p:nvPr/>
        </p:nvSpPr>
        <p:spPr>
          <a:xfrm>
            <a:off x="4134802" y="3490933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⑤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F105ACB-247F-4A86-980A-6DA0F3407920}"/>
              </a:ext>
            </a:extLst>
          </p:cNvPr>
          <p:cNvSpPr txBox="1"/>
          <p:nvPr/>
        </p:nvSpPr>
        <p:spPr>
          <a:xfrm>
            <a:off x="3702252" y="4271370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⑥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DB55931-BE14-445D-8BB8-690065BA7464}"/>
              </a:ext>
            </a:extLst>
          </p:cNvPr>
          <p:cNvSpPr txBox="1"/>
          <p:nvPr/>
        </p:nvSpPr>
        <p:spPr>
          <a:xfrm>
            <a:off x="1137370" y="4747322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0D18E52-4D91-489B-B61C-29BC097951DA}"/>
              </a:ext>
            </a:extLst>
          </p:cNvPr>
          <p:cNvSpPr txBox="1"/>
          <p:nvPr/>
        </p:nvSpPr>
        <p:spPr>
          <a:xfrm>
            <a:off x="3915574" y="4936014"/>
            <a:ext cx="5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⑧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B61FFDE1-A6FB-49FF-B589-ECB661E65538}"/>
              </a:ext>
            </a:extLst>
          </p:cNvPr>
          <p:cNvGrpSpPr/>
          <p:nvPr/>
        </p:nvGrpSpPr>
        <p:grpSpPr>
          <a:xfrm>
            <a:off x="7330058" y="6498771"/>
            <a:ext cx="2513136" cy="648072"/>
            <a:chOff x="2721546" y="4077072"/>
            <a:chExt cx="2513136" cy="648072"/>
          </a:xfrm>
        </p:grpSpPr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xmlns="" id="{902EF26D-C1A7-4196-8FB4-CBB02C796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546" y="4077072"/>
              <a:ext cx="244475" cy="64807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8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spcBef>
                  <a:spcPts val="200"/>
                </a:spcBef>
                <a:buClrTx/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90" name="Line 9">
              <a:extLst>
                <a:ext uri="{FF2B5EF4-FFF2-40B4-BE49-F238E27FC236}">
                  <a16:creationId xmlns:a16="http://schemas.microsoft.com/office/drawing/2014/main" xmlns="" id="{F36A6D56-E284-4963-897B-7D7564D4B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725144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1" name="Line 10">
              <a:extLst>
                <a:ext uri="{FF2B5EF4-FFF2-40B4-BE49-F238E27FC236}">
                  <a16:creationId xmlns:a16="http://schemas.microsoft.com/office/drawing/2014/main" xmlns="" id="{64CD9CB4-3767-4894-BFDA-885AFBF6B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0" cy="64807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" name="Line 11">
              <a:extLst>
                <a:ext uri="{FF2B5EF4-FFF2-40B4-BE49-F238E27FC236}">
                  <a16:creationId xmlns:a16="http://schemas.microsoft.com/office/drawing/2014/main" xmlns="" id="{ED955847-8337-42A2-9AA8-47E7371BD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4682" y="4077072"/>
              <a:ext cx="0" cy="6480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3" name="Line 12">
              <a:extLst>
                <a:ext uri="{FF2B5EF4-FFF2-40B4-BE49-F238E27FC236}">
                  <a16:creationId xmlns:a16="http://schemas.microsoft.com/office/drawing/2014/main" xmlns="" id="{BAA3EF39-05E4-4667-88BE-A012BF7D4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546" y="4077072"/>
              <a:ext cx="250031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61BC15D6-93F6-42F8-91B4-1198D8704726}"/>
              </a:ext>
            </a:extLst>
          </p:cNvPr>
          <p:cNvSpPr/>
          <p:nvPr/>
        </p:nvSpPr>
        <p:spPr bwMode="auto">
          <a:xfrm>
            <a:off x="7605632" y="6489251"/>
            <a:ext cx="2232248" cy="648072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발주지시서 작성 후 저장 및 수정</a:t>
            </a:r>
          </a:p>
        </p:txBody>
      </p:sp>
      <p:sp>
        <p:nvSpPr>
          <p:cNvPr id="76" name="Text Box 1">
            <a:extLst>
              <a:ext uri="{FF2B5EF4-FFF2-40B4-BE49-F238E27FC236}">
                <a16:creationId xmlns:a16="http://schemas.microsoft.com/office/drawing/2014/main" xmlns="" id="{049ED7B4-525B-4D04-A872-D00F82750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836613"/>
            <a:ext cx="1501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거래 내역 </a:t>
            </a:r>
            <a:r>
              <a:rPr lang="en-US" altLang="ko-KR" dirty="0">
                <a:solidFill>
                  <a:srgbClr val="000000"/>
                </a:solidFill>
              </a:rPr>
              <a:t>– SCM </a:t>
            </a:r>
            <a:r>
              <a:rPr lang="ko-KR" altLang="en-US" dirty="0">
                <a:solidFill>
                  <a:srgbClr val="000000"/>
                </a:solidFill>
              </a:rPr>
              <a:t>담당자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5" name="Text Box 2">
            <a:extLst>
              <a:ext uri="{FF2B5EF4-FFF2-40B4-BE49-F238E27FC236}">
                <a16:creationId xmlns:a16="http://schemas.microsoft.com/office/drawing/2014/main" xmlns="" id="{1E5B2982-4D2D-483B-96A9-9F1870BA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633413"/>
            <a:ext cx="287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rIns="360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ko-KR" altLang="en-US" dirty="0">
                <a:solidFill>
                  <a:srgbClr val="000000"/>
                </a:solidFill>
              </a:rPr>
              <a:t>일별 수주 내역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6" name="Text Box 31">
            <a:extLst>
              <a:ext uri="{FF2B5EF4-FFF2-40B4-BE49-F238E27FC236}">
                <a16:creationId xmlns:a16="http://schemas.microsoft.com/office/drawing/2014/main" xmlns="" id="{D3A30C41-585A-4065-BECC-CE994940D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863600"/>
            <a:ext cx="2871787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46800" rIns="36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ts val="200"/>
              </a:spcBef>
              <a:buClrTx/>
              <a:buFontTx/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dailyOrderHistory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HY견고딕"/>
        <a:ea typeface=""/>
        <a:cs typeface="HY견고딕"/>
      </a:majorFont>
      <a:minorFont>
        <a:latin typeface="HY견고딕"/>
        <a:ea typeface="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600" cap="sq">
          <a:solidFill>
            <a:srgbClr val="000000"/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 xmlns="">
              <a:noFill/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Z사업부 템플릿">
  <a:themeElements>
    <a:clrScheme name="JustSELL문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>
    <a:extraClrScheme>
      <a:clrScheme name="JustSELL문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stSELL문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stSELL문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10220</TotalTime>
  <Words>2340</Words>
  <Application>Microsoft Office PowerPoint</Application>
  <PresentationFormat>사용자 지정</PresentationFormat>
  <Paragraphs>917</Paragraphs>
  <Slides>32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Office 테마</vt:lpstr>
      <vt:lpstr>Office 테마</vt:lpstr>
      <vt:lpstr>EZ사업부 템플릿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HACCP 관리시스템    화면사양서</dc:title>
  <dc:creator>김철민</dc:creator>
  <cp:lastModifiedBy>yoomir</cp:lastModifiedBy>
  <cp:revision>841</cp:revision>
  <cp:lastPrinted>1601-01-01T00:00:00Z</cp:lastPrinted>
  <dcterms:created xsi:type="dcterms:W3CDTF">2008-10-14T05:47:18Z</dcterms:created>
  <dcterms:modified xsi:type="dcterms:W3CDTF">2020-07-08T01:06:36Z</dcterms:modified>
</cp:coreProperties>
</file>