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64" r:id="rId8"/>
    <p:sldId id="267" r:id="rId9"/>
    <p:sldId id="265"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0" d="100"/>
          <a:sy n="80" d="100"/>
        </p:scale>
        <p:origin x="6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360033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428111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572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563511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28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4257273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6726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129536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221973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C0195-95CA-4CAC-9E2B-4A7763BD1FA8}"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5737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C0195-95CA-4CAC-9E2B-4A7763BD1FA8}"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243211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C0195-95CA-4CAC-9E2B-4A7763BD1FA8}"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201298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C0195-95CA-4CAC-9E2B-4A7763BD1FA8}"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427476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C0195-95CA-4CAC-9E2B-4A7763BD1FA8}"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59857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C0195-95CA-4CAC-9E2B-4A7763BD1FA8}"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416485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C0195-95CA-4CAC-9E2B-4A7763BD1FA8}"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0F8B-5D6C-4FE6-BC71-1F8223FD6DF2}" type="slidenum">
              <a:rPr lang="en-US" smtClean="0"/>
              <a:t>‹#›</a:t>
            </a:fld>
            <a:endParaRPr lang="en-US"/>
          </a:p>
        </p:txBody>
      </p:sp>
    </p:spTree>
    <p:extLst>
      <p:ext uri="{BB962C8B-B14F-4D97-AF65-F5344CB8AC3E}">
        <p14:creationId xmlns:p14="http://schemas.microsoft.com/office/powerpoint/2010/main" val="286378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0C0195-95CA-4CAC-9E2B-4A7763BD1FA8}" type="datetimeFigureOut">
              <a:rPr lang="en-US" smtClean="0"/>
              <a:t>7/10/2020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4E0F8B-5D6C-4FE6-BC71-1F8223FD6DF2}" type="slidenum">
              <a:rPr lang="en-US" smtClean="0"/>
              <a:t>‹#›</a:t>
            </a:fld>
            <a:endParaRPr lang="en-US"/>
          </a:p>
        </p:txBody>
      </p:sp>
    </p:spTree>
    <p:extLst>
      <p:ext uri="{BB962C8B-B14F-4D97-AF65-F5344CB8AC3E}">
        <p14:creationId xmlns:p14="http://schemas.microsoft.com/office/powerpoint/2010/main" val="997950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istricts_of_Hong_Kong" TargetMode="External"/><Relationship Id="rId2" Type="http://schemas.openxmlformats.org/officeDocument/2006/relationships/hyperlink" Target="https://en.wikipedia.org/wiki/Neighborhoods_in_New_York_City#:~:text=New%20York%20City%20is%20split,%2C%20Queens%2C%20and%20Staten%20Island" TargetMode="External"/><Relationship Id="rId1" Type="http://schemas.openxmlformats.org/officeDocument/2006/relationships/slideLayout" Target="../slideLayouts/slideLayout2.xml"/><Relationship Id="rId5" Type="http://schemas.openxmlformats.org/officeDocument/2006/relationships/hyperlink" Target="https://github.com/wolebode/Coursera_Capstone/blob/master/hk_community.csv" TargetMode="External"/><Relationship Id="rId4" Type="http://schemas.openxmlformats.org/officeDocument/2006/relationships/hyperlink" Target="https://github.com/wolebode/Coursera_Capstone/blob/master/nyc_community1.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ACE0-2C66-4E22-B525-C70335C3EADA}"/>
              </a:ext>
            </a:extLst>
          </p:cNvPr>
          <p:cNvSpPr>
            <a:spLocks noGrp="1"/>
          </p:cNvSpPr>
          <p:nvPr>
            <p:ph type="ctrTitle"/>
          </p:nvPr>
        </p:nvSpPr>
        <p:spPr/>
        <p:txBody>
          <a:bodyPr/>
          <a:lstStyle/>
          <a:p>
            <a:r>
              <a:rPr lang="en-US" dirty="0"/>
              <a:t>CAPSTONE PROJECT WEEK 2</a:t>
            </a:r>
          </a:p>
        </p:txBody>
      </p:sp>
      <p:sp>
        <p:nvSpPr>
          <p:cNvPr id="3" name="Subtitle 2">
            <a:extLst>
              <a:ext uri="{FF2B5EF4-FFF2-40B4-BE49-F238E27FC236}">
                <a16:creationId xmlns:a16="http://schemas.microsoft.com/office/drawing/2014/main" id="{B8775DF0-D3F6-482A-BB8F-FDECEA4E23B5}"/>
              </a:ext>
            </a:extLst>
          </p:cNvPr>
          <p:cNvSpPr>
            <a:spLocks noGrp="1"/>
          </p:cNvSpPr>
          <p:nvPr>
            <p:ph type="subTitle" idx="1"/>
          </p:nvPr>
        </p:nvSpPr>
        <p:spPr/>
        <p:txBody>
          <a:bodyPr>
            <a:normAutofit/>
          </a:bodyPr>
          <a:lstStyle/>
          <a:p>
            <a:r>
              <a:rPr lang="en-US" sz="2800" b="1" dirty="0">
                <a:solidFill>
                  <a:schemeClr val="tx1"/>
                </a:solidFill>
              </a:rPr>
              <a:t>By MERCY AKERELE</a:t>
            </a:r>
          </a:p>
        </p:txBody>
      </p:sp>
    </p:spTree>
    <p:extLst>
      <p:ext uri="{BB962C8B-B14F-4D97-AF65-F5344CB8AC3E}">
        <p14:creationId xmlns:p14="http://schemas.microsoft.com/office/powerpoint/2010/main" val="173945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91C31A-03E8-46E9-9C04-FE9E7D5608D2}"/>
              </a:ext>
            </a:extLst>
          </p:cNvPr>
          <p:cNvPicPr>
            <a:picLocks noGrp="1" noChangeAspect="1"/>
          </p:cNvPicPr>
          <p:nvPr>
            <p:ph idx="1"/>
          </p:nvPr>
        </p:nvPicPr>
        <p:blipFill rotWithShape="1">
          <a:blip r:embed="rId2"/>
          <a:srcRect l="32123" t="39188" r="11760" b="16485"/>
          <a:stretch/>
        </p:blipFill>
        <p:spPr>
          <a:xfrm>
            <a:off x="436703" y="372977"/>
            <a:ext cx="8235996" cy="3657600"/>
          </a:xfrm>
          <a:prstGeom prst="rect">
            <a:avLst/>
          </a:prstGeom>
        </p:spPr>
      </p:pic>
      <p:pic>
        <p:nvPicPr>
          <p:cNvPr id="5" name="Picture 4">
            <a:extLst>
              <a:ext uri="{FF2B5EF4-FFF2-40B4-BE49-F238E27FC236}">
                <a16:creationId xmlns:a16="http://schemas.microsoft.com/office/drawing/2014/main" id="{CFB081C1-888F-4AF2-A4D0-64B29C626EE8}"/>
              </a:ext>
            </a:extLst>
          </p:cNvPr>
          <p:cNvPicPr>
            <a:picLocks noChangeAspect="1"/>
          </p:cNvPicPr>
          <p:nvPr/>
        </p:nvPicPr>
        <p:blipFill rotWithShape="1">
          <a:blip r:embed="rId3"/>
          <a:srcRect l="32171" t="34379" r="12467" b="39153"/>
          <a:stretch/>
        </p:blipFill>
        <p:spPr>
          <a:xfrm>
            <a:off x="436702" y="4304897"/>
            <a:ext cx="8164124" cy="2194560"/>
          </a:xfrm>
          <a:prstGeom prst="rect">
            <a:avLst/>
          </a:prstGeom>
        </p:spPr>
      </p:pic>
    </p:spTree>
    <p:extLst>
      <p:ext uri="{BB962C8B-B14F-4D97-AF65-F5344CB8AC3E}">
        <p14:creationId xmlns:p14="http://schemas.microsoft.com/office/powerpoint/2010/main" val="132279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EEC0ED-8F41-4160-B6F5-A863281B6114}"/>
              </a:ext>
            </a:extLst>
          </p:cNvPr>
          <p:cNvPicPr>
            <a:picLocks noGrp="1" noChangeAspect="1"/>
          </p:cNvPicPr>
          <p:nvPr>
            <p:ph idx="1"/>
          </p:nvPr>
        </p:nvPicPr>
        <p:blipFill rotWithShape="1">
          <a:blip r:embed="rId2"/>
          <a:srcRect l="32123" t="41783" r="12631" b="31984"/>
          <a:stretch/>
        </p:blipFill>
        <p:spPr>
          <a:xfrm>
            <a:off x="818140" y="1949115"/>
            <a:ext cx="8869680" cy="3958389"/>
          </a:xfrm>
          <a:prstGeom prst="rect">
            <a:avLst/>
          </a:prstGeom>
        </p:spPr>
      </p:pic>
      <p:sp>
        <p:nvSpPr>
          <p:cNvPr id="8" name="Rectangle 7">
            <a:extLst>
              <a:ext uri="{FF2B5EF4-FFF2-40B4-BE49-F238E27FC236}">
                <a16:creationId xmlns:a16="http://schemas.microsoft.com/office/drawing/2014/main" id="{5D1F0E0F-E2B9-4CF6-AEF2-86720E714D6E}"/>
              </a:ext>
            </a:extLst>
          </p:cNvPr>
          <p:cNvSpPr/>
          <p:nvPr/>
        </p:nvSpPr>
        <p:spPr>
          <a:xfrm>
            <a:off x="1200343" y="1471681"/>
            <a:ext cx="8105273" cy="369332"/>
          </a:xfrm>
          <a:prstGeom prst="rect">
            <a:avLst/>
          </a:prstGeom>
        </p:spPr>
        <p:txBody>
          <a:bodyPr wrap="square">
            <a:spAutoFit/>
          </a:bodyPr>
          <a:lstStyle/>
          <a:p>
            <a:r>
              <a:rPr lang="en-US" dirty="0">
                <a:solidFill>
                  <a:srgbClr val="000000"/>
                </a:solidFill>
                <a:latin typeface="Courier New" panose="02070309020205020404" pitchFamily="49" charset="0"/>
              </a:rPr>
              <a:t>There are 149 unique categories in Hong Kong.</a:t>
            </a:r>
            <a:endParaRPr lang="en-US" dirty="0"/>
          </a:p>
        </p:txBody>
      </p:sp>
    </p:spTree>
    <p:extLst>
      <p:ext uri="{BB962C8B-B14F-4D97-AF65-F5344CB8AC3E}">
        <p14:creationId xmlns:p14="http://schemas.microsoft.com/office/powerpoint/2010/main" val="1565209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8C83-FB9B-4C33-9A3A-04D40AA521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B38DF98-C072-4AAD-9182-A221F1027D3E}"/>
              </a:ext>
            </a:extLst>
          </p:cNvPr>
          <p:cNvSpPr>
            <a:spLocks noGrp="1"/>
          </p:cNvSpPr>
          <p:nvPr>
            <p:ph idx="1"/>
          </p:nvPr>
        </p:nvSpPr>
        <p:spPr>
          <a:xfrm>
            <a:off x="677333" y="1270000"/>
            <a:ext cx="8959961" cy="5467684"/>
          </a:xfrm>
        </p:spPr>
        <p:txBody>
          <a:bodyPr>
            <a:noAutofit/>
          </a:bodyPr>
          <a:lstStyle/>
          <a:p>
            <a:r>
              <a:rPr lang="en-US" sz="2400" dirty="0"/>
              <a:t>Based on </a:t>
            </a:r>
            <a:r>
              <a:rPr lang="en-US" sz="2400" dirty="0" err="1"/>
              <a:t>dataframe</a:t>
            </a:r>
            <a:r>
              <a:rPr lang="en-US" sz="2400" dirty="0"/>
              <a:t> analysis, New York has 194 unique features, with boroughs 3, 5 and 7 having the highest features. While for Hong Kong, there are 149 unique features which are equally distributed to all the districts. Each district has approximately 30 features, except for few ones with just about 5 features.</a:t>
            </a:r>
          </a:p>
          <a:p>
            <a:r>
              <a:rPr lang="en-US" sz="2400" dirty="0"/>
              <a:t>For tourism purpose, I will recommend visiting New York city, especially districts 3, 5 and 7 which has very high features. </a:t>
            </a:r>
          </a:p>
          <a:p>
            <a:r>
              <a:rPr lang="en-US" sz="2400" dirty="0"/>
              <a:t>In all the districts of New York, restaurants, spa, gyms and coffee shops are common. We can see that these top the list for the most common venue. But for district 1 and 4, these categories are not the top list. So for a businessman, wanting to establish a restaurant, I would recommend New York districts 1 or 4.</a:t>
            </a:r>
          </a:p>
          <a:p>
            <a:pPr marL="0" indent="0">
              <a:buNone/>
            </a:pPr>
            <a:endParaRPr lang="en-US" sz="2400" dirty="0"/>
          </a:p>
        </p:txBody>
      </p:sp>
    </p:spTree>
    <p:extLst>
      <p:ext uri="{BB962C8B-B14F-4D97-AF65-F5344CB8AC3E}">
        <p14:creationId xmlns:p14="http://schemas.microsoft.com/office/powerpoint/2010/main" val="65772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9332-366A-4796-8F17-17DC399989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667396-B4E3-4532-88E6-A5F64F50374D}"/>
              </a:ext>
            </a:extLst>
          </p:cNvPr>
          <p:cNvSpPr>
            <a:spLocks noGrp="1"/>
          </p:cNvSpPr>
          <p:nvPr>
            <p:ph idx="1"/>
          </p:nvPr>
        </p:nvSpPr>
        <p:spPr>
          <a:xfrm>
            <a:off x="581081" y="1270000"/>
            <a:ext cx="8596668" cy="4457032"/>
          </a:xfrm>
        </p:spPr>
        <p:txBody>
          <a:bodyPr>
            <a:noAutofit/>
          </a:bodyPr>
          <a:lstStyle/>
          <a:p>
            <a:r>
              <a:rPr lang="en-US" sz="2800" dirty="0"/>
              <a:t>In this project, I have been able to compare the cities of New York and Hong Kong, extract their unique features and recommend a city to visit for tourist purposes. I have also been able to recommend a suitable location to establish a restaurant business should anyone be interested to do so.</a:t>
            </a:r>
          </a:p>
          <a:p>
            <a:r>
              <a:rPr lang="en-US" sz="2800" dirty="0"/>
              <a:t>All these are possible with the help of API and machine learning algorithms for segmentation and clustering.</a:t>
            </a:r>
          </a:p>
          <a:p>
            <a:endParaRPr lang="en-US" sz="2800" dirty="0"/>
          </a:p>
        </p:txBody>
      </p:sp>
    </p:spTree>
    <p:extLst>
      <p:ext uri="{BB962C8B-B14F-4D97-AF65-F5344CB8AC3E}">
        <p14:creationId xmlns:p14="http://schemas.microsoft.com/office/powerpoint/2010/main" val="258538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9FB0-3FE2-44F3-B159-42C5D2476AA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D9858D5-667B-4B06-8113-7397DDB0F280}"/>
              </a:ext>
            </a:extLst>
          </p:cNvPr>
          <p:cNvSpPr>
            <a:spLocks noGrp="1"/>
          </p:cNvSpPr>
          <p:nvPr>
            <p:ph idx="1"/>
          </p:nvPr>
        </p:nvSpPr>
        <p:spPr>
          <a:xfrm>
            <a:off x="677334" y="1488613"/>
            <a:ext cx="8596668" cy="3880773"/>
          </a:xfrm>
        </p:spPr>
        <p:txBody>
          <a:bodyPr>
            <a:normAutofit/>
          </a:bodyPr>
          <a:lstStyle/>
          <a:p>
            <a:r>
              <a:rPr lang="en-US" sz="2800" dirty="0"/>
              <a:t>Introduction</a:t>
            </a:r>
          </a:p>
          <a:p>
            <a:r>
              <a:rPr lang="en-US" sz="2800" dirty="0"/>
              <a:t>Data</a:t>
            </a:r>
          </a:p>
          <a:p>
            <a:r>
              <a:rPr lang="en-US" sz="2800" dirty="0"/>
              <a:t>Methodology</a:t>
            </a:r>
          </a:p>
          <a:p>
            <a:r>
              <a:rPr lang="en-US" sz="2800" dirty="0"/>
              <a:t>Results</a:t>
            </a:r>
          </a:p>
          <a:p>
            <a:r>
              <a:rPr lang="en-US" sz="2800" dirty="0"/>
              <a:t>Discussion</a:t>
            </a:r>
          </a:p>
          <a:p>
            <a:r>
              <a:rPr lang="en-US" sz="2800" dirty="0"/>
              <a:t>Conclusion</a:t>
            </a:r>
          </a:p>
        </p:txBody>
      </p:sp>
    </p:spTree>
    <p:extLst>
      <p:ext uri="{BB962C8B-B14F-4D97-AF65-F5344CB8AC3E}">
        <p14:creationId xmlns:p14="http://schemas.microsoft.com/office/powerpoint/2010/main" val="281930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07B6-F088-4DD8-98CE-0CF60A77F39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773554B-ED48-4E29-8A6E-CCBBB8806889}"/>
              </a:ext>
            </a:extLst>
          </p:cNvPr>
          <p:cNvSpPr>
            <a:spLocks noGrp="1"/>
          </p:cNvSpPr>
          <p:nvPr>
            <p:ph idx="1"/>
          </p:nvPr>
        </p:nvSpPr>
        <p:spPr>
          <a:xfrm>
            <a:off x="677334" y="1280161"/>
            <a:ext cx="8596668" cy="4968240"/>
          </a:xfrm>
        </p:spPr>
        <p:txBody>
          <a:bodyPr>
            <a:normAutofit/>
          </a:bodyPr>
          <a:lstStyle/>
          <a:p>
            <a:r>
              <a:rPr lang="en-US" sz="2800" dirty="0"/>
              <a:t>New York and Hong Kong are popular, and densely-populated regions, known for their world economic and cultural power.</a:t>
            </a:r>
          </a:p>
          <a:p>
            <a:r>
              <a:rPr lang="en-US" sz="2800" dirty="0"/>
              <a:t>The main objectives of the project are:</a:t>
            </a:r>
          </a:p>
          <a:p>
            <a:pPr lvl="1"/>
            <a:r>
              <a:rPr lang="en-US" sz="2600" dirty="0"/>
              <a:t>To compare the cities of New York and Hong Kong</a:t>
            </a:r>
          </a:p>
          <a:p>
            <a:pPr lvl="1"/>
            <a:r>
              <a:rPr lang="en-US" sz="2600" dirty="0">
                <a:solidFill>
                  <a:schemeClr val="tx1"/>
                </a:solidFill>
              </a:rPr>
              <a:t>To explore the city features and suggest to tourists which city is more fun to visit for tourist purpose</a:t>
            </a:r>
          </a:p>
          <a:p>
            <a:pPr lvl="1"/>
            <a:r>
              <a:rPr lang="en-US" sz="2600" dirty="0">
                <a:solidFill>
                  <a:schemeClr val="tx1"/>
                </a:solidFill>
              </a:rPr>
              <a:t>For businessmen looking to establish a restaurant business, we will recommend which area in which city is best for their business.</a:t>
            </a:r>
          </a:p>
          <a:p>
            <a:endParaRPr lang="en-US" sz="2800" dirty="0"/>
          </a:p>
        </p:txBody>
      </p:sp>
    </p:spTree>
    <p:extLst>
      <p:ext uri="{BB962C8B-B14F-4D97-AF65-F5344CB8AC3E}">
        <p14:creationId xmlns:p14="http://schemas.microsoft.com/office/powerpoint/2010/main" val="150650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B185-8249-4979-8772-F8C746209FA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4500B52-3A76-4C34-A9C2-6B3B84119F66}"/>
              </a:ext>
            </a:extLst>
          </p:cNvPr>
          <p:cNvSpPr>
            <a:spLocks noGrp="1"/>
          </p:cNvSpPr>
          <p:nvPr>
            <p:ph idx="1"/>
          </p:nvPr>
        </p:nvSpPr>
        <p:spPr>
          <a:xfrm>
            <a:off x="677334" y="1488613"/>
            <a:ext cx="8596668" cy="3880773"/>
          </a:xfrm>
        </p:spPr>
        <p:txBody>
          <a:bodyPr>
            <a:noAutofit/>
          </a:bodyPr>
          <a:lstStyle/>
          <a:p>
            <a:r>
              <a:rPr lang="en-US" sz="2800" dirty="0"/>
              <a:t>The information about New York districts was obtained from (</a:t>
            </a:r>
            <a:r>
              <a:rPr lang="en-US" sz="2800" u="sng" dirty="0">
                <a:hlinkClick r:id="rId2"/>
              </a:rPr>
              <a:t>here</a:t>
            </a:r>
            <a:r>
              <a:rPr lang="en-US" sz="2800" dirty="0"/>
              <a:t>), while that of Hong Kong was obtained from (</a:t>
            </a:r>
            <a:r>
              <a:rPr lang="en-US" sz="2800" u="sng" dirty="0">
                <a:hlinkClick r:id="rId3"/>
              </a:rPr>
              <a:t>here</a:t>
            </a:r>
            <a:r>
              <a:rPr lang="en-US" sz="2800" dirty="0"/>
              <a:t>). Both extracted information are converted to a .csv file for easy manipulation, and are added to my GitHub for reference purpose: </a:t>
            </a:r>
            <a:r>
              <a:rPr lang="en-US" sz="2800" u="sng" dirty="0">
                <a:hlinkClick r:id="rId4"/>
              </a:rPr>
              <a:t>https://github.com/wolebode/Coursera_Capstone/blob/master/nyc_community1.csv</a:t>
            </a:r>
            <a:endParaRPr lang="en-US" sz="2800" u="sng" dirty="0"/>
          </a:p>
          <a:p>
            <a:r>
              <a:rPr lang="en-US" sz="2800" dirty="0"/>
              <a:t> </a:t>
            </a:r>
            <a:r>
              <a:rPr lang="en-US" sz="2800" u="sng" dirty="0">
                <a:hlinkClick r:id="rId5"/>
              </a:rPr>
              <a:t>https://github.com/wolebode/Coursera_Capstone/blob/master/hk_community1.csv</a:t>
            </a:r>
            <a:endParaRPr lang="en-US" sz="2800" dirty="0"/>
          </a:p>
          <a:p>
            <a:endParaRPr lang="en-US" sz="2800" dirty="0"/>
          </a:p>
        </p:txBody>
      </p:sp>
    </p:spTree>
    <p:extLst>
      <p:ext uri="{BB962C8B-B14F-4D97-AF65-F5344CB8AC3E}">
        <p14:creationId xmlns:p14="http://schemas.microsoft.com/office/powerpoint/2010/main" val="265872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B185-8249-4979-8772-F8C746209FA3}"/>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94500B52-3A76-4C34-A9C2-6B3B84119F66}"/>
              </a:ext>
            </a:extLst>
          </p:cNvPr>
          <p:cNvSpPr>
            <a:spLocks noGrp="1"/>
          </p:cNvSpPr>
          <p:nvPr>
            <p:ph idx="1"/>
          </p:nvPr>
        </p:nvSpPr>
        <p:spPr>
          <a:xfrm>
            <a:off x="677334" y="1341121"/>
            <a:ext cx="8596668" cy="4907280"/>
          </a:xfrm>
        </p:spPr>
        <p:txBody>
          <a:bodyPr>
            <a:noAutofit/>
          </a:bodyPr>
          <a:lstStyle/>
          <a:p>
            <a:r>
              <a:rPr lang="en-US" sz="2800" dirty="0"/>
              <a:t>Segment areas of New York and Hong Kong based on the most common places using Foursquare and machine learning segmentation and clustering.</a:t>
            </a:r>
          </a:p>
          <a:p>
            <a:r>
              <a:rPr lang="en-US" sz="2800" dirty="0"/>
              <a:t>Find the number of unique features in the neighborhood and their distance to the city center. This will be done using a regularly spaced grid of locations centered around the city center</a:t>
            </a:r>
          </a:p>
          <a:p>
            <a:r>
              <a:rPr lang="en-US" sz="2800" dirty="0"/>
              <a:t>Group the features using K-means clustering</a:t>
            </a:r>
          </a:p>
          <a:p>
            <a:r>
              <a:rPr lang="en-US" sz="2800" dirty="0"/>
              <a:t>Display the maps of the cities and their lustered features using Folium maps</a:t>
            </a:r>
          </a:p>
          <a:p>
            <a:endParaRPr lang="en-US" sz="2800" dirty="0"/>
          </a:p>
        </p:txBody>
      </p:sp>
    </p:spTree>
    <p:extLst>
      <p:ext uri="{BB962C8B-B14F-4D97-AF65-F5344CB8AC3E}">
        <p14:creationId xmlns:p14="http://schemas.microsoft.com/office/powerpoint/2010/main" val="375697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3828-66CA-4F13-8E31-188155680ACD}"/>
              </a:ext>
            </a:extLst>
          </p:cNvPr>
          <p:cNvSpPr>
            <a:spLocks noGrp="1"/>
          </p:cNvSpPr>
          <p:nvPr>
            <p:ph type="title"/>
          </p:nvPr>
        </p:nvSpPr>
        <p:spPr>
          <a:xfrm>
            <a:off x="676746" y="609600"/>
            <a:ext cx="4689338" cy="1320800"/>
          </a:xfrm>
        </p:spPr>
        <p:txBody>
          <a:bodyPr anchor="ctr">
            <a:normAutofit/>
          </a:bodyPr>
          <a:lstStyle/>
          <a:p>
            <a:r>
              <a:rPr lang="en-US" dirty="0"/>
              <a:t>NEW YORK RESULTS</a:t>
            </a:r>
          </a:p>
        </p:txBody>
      </p:sp>
      <p:pic>
        <p:nvPicPr>
          <p:cNvPr id="4" name="Content Placeholder 3" descr="A screenshot of a computer&#10;&#10;Description automatically generated">
            <a:extLst>
              <a:ext uri="{FF2B5EF4-FFF2-40B4-BE49-F238E27FC236}">
                <a16:creationId xmlns:a16="http://schemas.microsoft.com/office/drawing/2014/main" id="{6FFD44A1-77FB-4084-87D3-036CC9AE0CC9}"/>
              </a:ext>
            </a:extLst>
          </p:cNvPr>
          <p:cNvPicPr>
            <a:picLocks/>
          </p:cNvPicPr>
          <p:nvPr/>
        </p:nvPicPr>
        <p:blipFill rotWithShape="1">
          <a:blip r:embed="rId2"/>
          <a:srcRect l="10485" t="54280" r="42920" b="18624"/>
          <a:stretch/>
        </p:blipFill>
        <p:spPr bwMode="auto">
          <a:xfrm>
            <a:off x="267672" y="1930400"/>
            <a:ext cx="3840480" cy="1828800"/>
          </a:xfrm>
          <a:prstGeom prst="rect">
            <a:avLst/>
          </a:prstGeom>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70C4900-393D-4F19-B38B-3C0AD162C398}"/>
              </a:ext>
            </a:extLst>
          </p:cNvPr>
          <p:cNvPicPr/>
          <p:nvPr/>
        </p:nvPicPr>
        <p:blipFill rotWithShape="1">
          <a:blip r:embed="rId3"/>
          <a:srcRect l="11754" t="47728" r="48676" b="9350"/>
          <a:stretch/>
        </p:blipFill>
        <p:spPr bwMode="auto">
          <a:xfrm>
            <a:off x="4223084" y="3233122"/>
            <a:ext cx="5156563" cy="315320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4877427-9B9F-4F18-B475-D6D61ABA236B}"/>
              </a:ext>
            </a:extLst>
          </p:cNvPr>
          <p:cNvSpPr txBox="1"/>
          <p:nvPr/>
        </p:nvSpPr>
        <p:spPr>
          <a:xfrm>
            <a:off x="5553605" y="2096350"/>
            <a:ext cx="3826042" cy="369332"/>
          </a:xfrm>
          <a:prstGeom prst="rect">
            <a:avLst/>
          </a:prstGeom>
          <a:noFill/>
        </p:spPr>
        <p:txBody>
          <a:bodyPr wrap="square" rtlCol="0">
            <a:spAutoFit/>
          </a:bodyPr>
          <a:lstStyle/>
          <a:p>
            <a:pPr algn="ctr"/>
            <a:r>
              <a:rPr lang="en-US" b="1" dirty="0"/>
              <a:t>NEW YORK DISTRICTS</a:t>
            </a:r>
          </a:p>
        </p:txBody>
      </p:sp>
      <p:sp>
        <p:nvSpPr>
          <p:cNvPr id="7" name="Rectangle 6">
            <a:extLst>
              <a:ext uri="{FF2B5EF4-FFF2-40B4-BE49-F238E27FC236}">
                <a16:creationId xmlns:a16="http://schemas.microsoft.com/office/drawing/2014/main" id="{849D4BAD-7F5C-4F51-809E-335B5700EBF6}"/>
              </a:ext>
            </a:extLst>
          </p:cNvPr>
          <p:cNvSpPr/>
          <p:nvPr/>
        </p:nvSpPr>
        <p:spPr>
          <a:xfrm>
            <a:off x="5995216" y="2465682"/>
            <a:ext cx="3217547" cy="646331"/>
          </a:xfrm>
          <a:prstGeom prst="rect">
            <a:avLst/>
          </a:prstGeom>
        </p:spPr>
        <p:txBody>
          <a:bodyPr wrap="none">
            <a:spAutoFit/>
          </a:bodyPr>
          <a:lstStyle/>
          <a:p>
            <a:r>
              <a:rPr lang="en-US" dirty="0">
                <a:solidFill>
                  <a:srgbClr val="000000"/>
                </a:solidFill>
                <a:latin typeface="Courier New" panose="02070309020205020404" pitchFamily="49" charset="0"/>
              </a:rPr>
              <a:t>Latitude: 40.7127281 </a:t>
            </a:r>
          </a:p>
          <a:p>
            <a:r>
              <a:rPr lang="en-US" dirty="0">
                <a:solidFill>
                  <a:srgbClr val="000000"/>
                </a:solidFill>
                <a:latin typeface="Courier New" panose="02070309020205020404" pitchFamily="49" charset="0"/>
              </a:rPr>
              <a:t>Longitude: -74.0060152</a:t>
            </a:r>
            <a:endParaRPr lang="en-US" dirty="0"/>
          </a:p>
        </p:txBody>
      </p:sp>
    </p:spTree>
    <p:extLst>
      <p:ext uri="{BB962C8B-B14F-4D97-AF65-F5344CB8AC3E}">
        <p14:creationId xmlns:p14="http://schemas.microsoft.com/office/powerpoint/2010/main" val="181733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5ED051-2A1F-4ABD-B8EF-D78D96D4B817}"/>
              </a:ext>
            </a:extLst>
          </p:cNvPr>
          <p:cNvPicPr>
            <a:picLocks noGrp="1" noChangeAspect="1"/>
          </p:cNvPicPr>
          <p:nvPr>
            <p:ph idx="1"/>
          </p:nvPr>
        </p:nvPicPr>
        <p:blipFill rotWithShape="1">
          <a:blip r:embed="rId2"/>
          <a:srcRect l="32123" t="43505" r="11760" b="26734"/>
          <a:stretch/>
        </p:blipFill>
        <p:spPr>
          <a:xfrm>
            <a:off x="316387" y="974558"/>
            <a:ext cx="9119202" cy="2719137"/>
          </a:xfrm>
          <a:prstGeom prst="rect">
            <a:avLst/>
          </a:prstGeom>
        </p:spPr>
      </p:pic>
      <p:pic>
        <p:nvPicPr>
          <p:cNvPr id="5" name="Picture 4">
            <a:extLst>
              <a:ext uri="{FF2B5EF4-FFF2-40B4-BE49-F238E27FC236}">
                <a16:creationId xmlns:a16="http://schemas.microsoft.com/office/drawing/2014/main" id="{1555B8C5-9A53-4437-A90B-1C512F898E32}"/>
              </a:ext>
            </a:extLst>
          </p:cNvPr>
          <p:cNvPicPr>
            <a:picLocks noChangeAspect="1"/>
          </p:cNvPicPr>
          <p:nvPr/>
        </p:nvPicPr>
        <p:blipFill rotWithShape="1">
          <a:blip r:embed="rId3"/>
          <a:srcRect l="32270" t="42628" r="13651" b="41048"/>
          <a:stretch/>
        </p:blipFill>
        <p:spPr>
          <a:xfrm>
            <a:off x="316387" y="4519060"/>
            <a:ext cx="9159732" cy="1554480"/>
          </a:xfrm>
          <a:prstGeom prst="rect">
            <a:avLst/>
          </a:prstGeom>
        </p:spPr>
      </p:pic>
      <p:sp>
        <p:nvSpPr>
          <p:cNvPr id="6" name="Rectangle 5">
            <a:extLst>
              <a:ext uri="{FF2B5EF4-FFF2-40B4-BE49-F238E27FC236}">
                <a16:creationId xmlns:a16="http://schemas.microsoft.com/office/drawing/2014/main" id="{15C6E674-C92E-4E7B-BEB7-E7D92E6D6084}"/>
              </a:ext>
            </a:extLst>
          </p:cNvPr>
          <p:cNvSpPr/>
          <p:nvPr/>
        </p:nvSpPr>
        <p:spPr>
          <a:xfrm>
            <a:off x="425115" y="3996171"/>
            <a:ext cx="8105273" cy="369332"/>
          </a:xfrm>
          <a:prstGeom prst="rect">
            <a:avLst/>
          </a:prstGeom>
        </p:spPr>
        <p:txBody>
          <a:bodyPr wrap="square">
            <a:spAutoFit/>
          </a:bodyPr>
          <a:lstStyle/>
          <a:p>
            <a:r>
              <a:rPr lang="en-US" dirty="0">
                <a:solidFill>
                  <a:srgbClr val="000000"/>
                </a:solidFill>
                <a:latin typeface="Courier New" panose="02070309020205020404" pitchFamily="49" charset="0"/>
              </a:rPr>
              <a:t>There are 194 unique categories in New York.</a:t>
            </a:r>
            <a:endParaRPr lang="en-US" dirty="0"/>
          </a:p>
        </p:txBody>
      </p:sp>
    </p:spTree>
    <p:extLst>
      <p:ext uri="{BB962C8B-B14F-4D97-AF65-F5344CB8AC3E}">
        <p14:creationId xmlns:p14="http://schemas.microsoft.com/office/powerpoint/2010/main" val="184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994D33-BCED-4633-957F-9D7AE196FC15}"/>
              </a:ext>
            </a:extLst>
          </p:cNvPr>
          <p:cNvPicPr>
            <a:picLocks noGrp="1" noChangeAspect="1"/>
          </p:cNvPicPr>
          <p:nvPr>
            <p:ph idx="1"/>
          </p:nvPr>
        </p:nvPicPr>
        <p:blipFill rotWithShape="1">
          <a:blip r:embed="rId2"/>
          <a:srcRect l="32467" t="41575" r="23503" b="23847"/>
          <a:stretch/>
        </p:blipFill>
        <p:spPr>
          <a:xfrm>
            <a:off x="677333" y="2157845"/>
            <a:ext cx="8698083" cy="3840480"/>
          </a:xfrm>
          <a:prstGeom prst="rect">
            <a:avLst/>
          </a:prstGeom>
        </p:spPr>
      </p:pic>
      <p:sp>
        <p:nvSpPr>
          <p:cNvPr id="5" name="Rectangle 4">
            <a:extLst>
              <a:ext uri="{FF2B5EF4-FFF2-40B4-BE49-F238E27FC236}">
                <a16:creationId xmlns:a16="http://schemas.microsoft.com/office/drawing/2014/main" id="{DD37D4A6-41F9-4DB2-9F0C-08346E87FEC8}"/>
              </a:ext>
            </a:extLst>
          </p:cNvPr>
          <p:cNvSpPr/>
          <p:nvPr/>
        </p:nvSpPr>
        <p:spPr>
          <a:xfrm>
            <a:off x="677333" y="1844660"/>
            <a:ext cx="8105273" cy="369332"/>
          </a:xfrm>
          <a:prstGeom prst="rect">
            <a:avLst/>
          </a:prstGeom>
        </p:spPr>
        <p:txBody>
          <a:bodyPr wrap="square">
            <a:spAutoFit/>
          </a:bodyPr>
          <a:lstStyle/>
          <a:p>
            <a:r>
              <a:rPr lang="en-US" dirty="0">
                <a:solidFill>
                  <a:srgbClr val="000000"/>
                </a:solidFill>
                <a:latin typeface="Courier New" panose="02070309020205020404" pitchFamily="49" charset="0"/>
              </a:rPr>
              <a:t>There are 194 unique categories in New York.</a:t>
            </a:r>
            <a:endParaRPr lang="en-US" dirty="0"/>
          </a:p>
        </p:txBody>
      </p:sp>
    </p:spTree>
    <p:extLst>
      <p:ext uri="{BB962C8B-B14F-4D97-AF65-F5344CB8AC3E}">
        <p14:creationId xmlns:p14="http://schemas.microsoft.com/office/powerpoint/2010/main" val="398450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3828-66CA-4F13-8E31-188155680ACD}"/>
              </a:ext>
            </a:extLst>
          </p:cNvPr>
          <p:cNvSpPr>
            <a:spLocks noGrp="1"/>
          </p:cNvSpPr>
          <p:nvPr>
            <p:ph type="title"/>
          </p:nvPr>
        </p:nvSpPr>
        <p:spPr>
          <a:xfrm>
            <a:off x="676745" y="609600"/>
            <a:ext cx="4876860" cy="1320800"/>
          </a:xfrm>
        </p:spPr>
        <p:txBody>
          <a:bodyPr anchor="ctr">
            <a:normAutofit/>
          </a:bodyPr>
          <a:lstStyle/>
          <a:p>
            <a:r>
              <a:rPr lang="en-US" dirty="0"/>
              <a:t>HONG KONG RESULTS</a:t>
            </a:r>
          </a:p>
        </p:txBody>
      </p:sp>
      <p:sp>
        <p:nvSpPr>
          <p:cNvPr id="5" name="TextBox 4">
            <a:extLst>
              <a:ext uri="{FF2B5EF4-FFF2-40B4-BE49-F238E27FC236}">
                <a16:creationId xmlns:a16="http://schemas.microsoft.com/office/drawing/2014/main" id="{14877427-9B9F-4F18-B475-D6D61ABA236B}"/>
              </a:ext>
            </a:extLst>
          </p:cNvPr>
          <p:cNvSpPr txBox="1"/>
          <p:nvPr/>
        </p:nvSpPr>
        <p:spPr>
          <a:xfrm>
            <a:off x="5553605" y="2096350"/>
            <a:ext cx="3826042" cy="369332"/>
          </a:xfrm>
          <a:prstGeom prst="rect">
            <a:avLst/>
          </a:prstGeom>
          <a:noFill/>
        </p:spPr>
        <p:txBody>
          <a:bodyPr wrap="square" rtlCol="0">
            <a:spAutoFit/>
          </a:bodyPr>
          <a:lstStyle/>
          <a:p>
            <a:pPr algn="ctr"/>
            <a:r>
              <a:rPr lang="en-US" b="1" dirty="0"/>
              <a:t>HONG KONG DISTRICTS</a:t>
            </a:r>
          </a:p>
        </p:txBody>
      </p:sp>
      <p:pic>
        <p:nvPicPr>
          <p:cNvPr id="7" name="Picture 6">
            <a:extLst>
              <a:ext uri="{FF2B5EF4-FFF2-40B4-BE49-F238E27FC236}">
                <a16:creationId xmlns:a16="http://schemas.microsoft.com/office/drawing/2014/main" id="{451B7958-9FF6-46B4-B113-740031778BDE}"/>
              </a:ext>
            </a:extLst>
          </p:cNvPr>
          <p:cNvPicPr/>
          <p:nvPr/>
        </p:nvPicPr>
        <p:blipFill rotWithShape="1">
          <a:blip r:embed="rId2"/>
          <a:srcRect l="11132" t="44045" r="51970" b="33580"/>
          <a:stretch/>
        </p:blipFill>
        <p:spPr bwMode="auto">
          <a:xfrm>
            <a:off x="531654" y="2108200"/>
            <a:ext cx="4114800" cy="201168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28637F80-F980-459D-9A9E-45BE5A2BDBE9}"/>
              </a:ext>
            </a:extLst>
          </p:cNvPr>
          <p:cNvPicPr>
            <a:picLocks noChangeAspect="1"/>
          </p:cNvPicPr>
          <p:nvPr/>
        </p:nvPicPr>
        <p:blipFill rotWithShape="1">
          <a:blip r:embed="rId3"/>
          <a:srcRect l="32072" t="42628" r="44046" b="42628"/>
          <a:stretch/>
        </p:blipFill>
        <p:spPr>
          <a:xfrm>
            <a:off x="4901263" y="3741819"/>
            <a:ext cx="4478384" cy="1554480"/>
          </a:xfrm>
          <a:prstGeom prst="rect">
            <a:avLst/>
          </a:prstGeom>
        </p:spPr>
      </p:pic>
      <p:sp>
        <p:nvSpPr>
          <p:cNvPr id="8" name="Rectangle 7">
            <a:extLst>
              <a:ext uri="{FF2B5EF4-FFF2-40B4-BE49-F238E27FC236}">
                <a16:creationId xmlns:a16="http://schemas.microsoft.com/office/drawing/2014/main" id="{A9F2D562-6521-4C82-B409-CD3649D49B18}"/>
              </a:ext>
            </a:extLst>
          </p:cNvPr>
          <p:cNvSpPr/>
          <p:nvPr/>
        </p:nvSpPr>
        <p:spPr>
          <a:xfrm>
            <a:off x="5857852" y="2467709"/>
            <a:ext cx="3217547" cy="646331"/>
          </a:xfrm>
          <a:prstGeom prst="rect">
            <a:avLst/>
          </a:prstGeom>
        </p:spPr>
        <p:txBody>
          <a:bodyPr wrap="none">
            <a:spAutoFit/>
          </a:bodyPr>
          <a:lstStyle/>
          <a:p>
            <a:r>
              <a:rPr lang="en-US" dirty="0">
                <a:solidFill>
                  <a:srgbClr val="000000"/>
                </a:solidFill>
                <a:latin typeface="Courier New" panose="02070309020205020404" pitchFamily="49" charset="0"/>
              </a:rPr>
              <a:t>Latitude: 22.2793278 </a:t>
            </a:r>
          </a:p>
          <a:p>
            <a:r>
              <a:rPr lang="en-US" dirty="0">
                <a:solidFill>
                  <a:srgbClr val="000000"/>
                </a:solidFill>
                <a:latin typeface="Courier New" panose="02070309020205020404" pitchFamily="49" charset="0"/>
              </a:rPr>
              <a:t>Longitude: 114.1628131</a:t>
            </a:r>
            <a:endParaRPr lang="en-US" dirty="0"/>
          </a:p>
        </p:txBody>
      </p:sp>
    </p:spTree>
    <p:extLst>
      <p:ext uri="{BB962C8B-B14F-4D97-AF65-F5344CB8AC3E}">
        <p14:creationId xmlns:p14="http://schemas.microsoft.com/office/powerpoint/2010/main" val="4951916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32</TotalTime>
  <Words>547</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Trebuchet MS</vt:lpstr>
      <vt:lpstr>Wingdings 3</vt:lpstr>
      <vt:lpstr>Facet</vt:lpstr>
      <vt:lpstr>CAPSTONE PROJECT WEEK 2</vt:lpstr>
      <vt:lpstr>TABLE OF CONTENTS</vt:lpstr>
      <vt:lpstr>INTRODUCTION</vt:lpstr>
      <vt:lpstr>DATA</vt:lpstr>
      <vt:lpstr>METHOD</vt:lpstr>
      <vt:lpstr>NEW YORK RESULTS</vt:lpstr>
      <vt:lpstr>PowerPoint Presentation</vt:lpstr>
      <vt:lpstr>PowerPoint Presentation</vt:lpstr>
      <vt:lpstr>HONG KONG RESULTS</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 2</dc:title>
  <dc:creator>Mercy Akerele</dc:creator>
  <cp:lastModifiedBy>Mercy Akerele</cp:lastModifiedBy>
  <cp:revision>6</cp:revision>
  <dcterms:created xsi:type="dcterms:W3CDTF">2020-07-11T03:21:12Z</dcterms:created>
  <dcterms:modified xsi:type="dcterms:W3CDTF">2020-07-11T03:54:10Z</dcterms:modified>
</cp:coreProperties>
</file>