
<file path=[Content_Types].xml><?xml version="1.0" encoding="utf-8"?>
<Types xmlns="http://schemas.openxmlformats.org/package/2006/content-types">
  <Default Extension="png" ContentType="image/png"/>
  <Default Extension="avi" ContentType="video/avi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94" r:id="rId5"/>
    <p:sldId id="258" r:id="rId6"/>
    <p:sldId id="269" r:id="rId7"/>
    <p:sldId id="261" r:id="rId8"/>
    <p:sldId id="298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D638-7514-4016-BEE0-2DB537DED2F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5675-BEA1-4448-893A-7D96B79522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title</a:t>
            </a:r>
            <a:endParaRPr lang="en-US" dirty="0"/>
          </a:p>
          <a:p>
            <a:pPr lvl="1"/>
            <a:r>
              <a:rPr lang="en-US" dirty="0"/>
              <a:t>Click to add title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sz="1600" dirty="0"/>
              <a:t>Click to add title</a:t>
            </a:r>
            <a:endParaRPr lang="en-US" dirty="0"/>
          </a:p>
          <a:p>
            <a:endParaRPr lang="en-US"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4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6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zh-TW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zh-TW" alt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cc.ncku.edu.tw/download/" TargetMode="External"/><Relationship Id="rId2" Type="http://schemas.openxmlformats.org/officeDocument/2006/relationships/hyperlink" Target="https://opencv.org/release.html" TargetMode="External"/><Relationship Id="rId1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media" Target="../media/media1.avi"/><Relationship Id="rId1" Type="http://schemas.openxmlformats.org/officeDocument/2006/relationships/video" Target="../media/media1.avi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zh-TW" altLang="en-US" sz="3600" b="1" dirty="0">
                <a:latin typeface="Arial"/>
                <a:ea typeface="Arial"/>
                <a:cs typeface="Arial"/>
                <a:sym typeface="Arial"/>
              </a:rPr>
              <a:t>電腦視覺與深度學習</a:t>
            </a:r>
            <a:br>
              <a:rPr lang="en-US" altLang="zh-TW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zh-TW" sz="2800" b="1" dirty="0">
                <a:latin typeface="Arial"/>
                <a:ea typeface="Arial"/>
                <a:cs typeface="Arial"/>
                <a:sym typeface="Arial"/>
              </a:rPr>
              <a:t>(Computer Vision and Deep Learning)</a:t>
            </a:r>
            <a:br>
              <a:rPr lang="en-US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Homework </a:t>
            </a:r>
            <a:r>
              <a:rPr lang="en-US" altLang="zh-TW" sz="2800" b="1" dirty="0">
                <a:latin typeface="Arial"/>
                <a:ea typeface="Arial"/>
                <a:cs typeface="Arial"/>
                <a:sym typeface="Arial"/>
              </a:rPr>
              <a:t>2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副標題 2"/>
          <p:cNvSpPr txBox="1"/>
          <p:nvPr/>
        </p:nvSpPr>
        <p:spPr>
          <a:xfrm>
            <a:off x="1084217" y="3523676"/>
            <a:ext cx="6858000" cy="208003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                       TA:</a:t>
            </a:r>
            <a:endParaRPr lang="en-US" altLang="zh-TW" sz="2175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Lydia: lydia2200284@gmail.com</a:t>
            </a:r>
            <a:endParaRPr lang="en-US" altLang="zh-TW" sz="2175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TW" sz="2175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Office Hour: 17:00~19:00, Mon.</a:t>
            </a:r>
            <a:endParaRPr lang="en-US" altLang="zh-TW" sz="2175" dirty="0"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	                    10:00~12:00, Wed.</a:t>
            </a:r>
            <a:endParaRPr lang="en-US" altLang="zh-TW" sz="1800" dirty="0"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1800" dirty="0">
                <a:latin typeface="Arial"/>
                <a:ea typeface="Arial"/>
                <a:cs typeface="Arial"/>
                <a:sym typeface="Arial"/>
              </a:rPr>
              <a:t>At CSIE 9F Robotics Lab.</a:t>
            </a:r>
            <a:endParaRPr lang="en-US" altLang="zh-TW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2"/>
          <p:cNvSpPr txBox="1">
            <a:spLocks noGrp="1"/>
          </p:cNvSpPr>
          <p:nvPr>
            <p:ph type="sldNum" idx="12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3175" y="776265"/>
            <a:ext cx="9070825" cy="5641471"/>
          </a:xfrm>
        </p:spPr>
        <p:txBody>
          <a:bodyPr/>
          <a:lstStyle/>
          <a:p>
            <a:r>
              <a:rPr lang="en-US" dirty="0"/>
              <a:t>Copying homework is strictly prohibited!! </a:t>
            </a:r>
            <a:r>
              <a:rPr lang="en-US" dirty="0">
                <a:solidFill>
                  <a:srgbClr val="FF0000"/>
                </a:solidFill>
              </a:rPr>
              <a:t>Penalty: Grade will be zero for both persons!!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the code can’t run, you can come to our Lab within one week and show that your programming can work. Otherwise you will get zero!!</a:t>
            </a:r>
            <a:endParaRPr lang="en-US" dirty="0"/>
          </a:p>
          <a:p>
            <a:r>
              <a:rPr lang="en-US" dirty="0"/>
              <a:t>Due date =&gt;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Midnight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23:59:59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on 2020/12/30 (Wed.)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 delay. If you submit homework after deadline, you will get 0.</a:t>
            </a:r>
            <a:endParaRPr lang="en-US" dirty="0"/>
          </a:p>
          <a:p>
            <a:r>
              <a:rPr lang="en-US" dirty="0"/>
              <a:t>Upload to =&gt; </a:t>
            </a:r>
            <a:r>
              <a:rPr lang="en-US" dirty="0">
                <a:solidFill>
                  <a:srgbClr val="0070C0"/>
                </a:solidFill>
              </a:rPr>
              <a:t>140.116.154.1 -&gt; Upload/Homework/Hw</a:t>
            </a:r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User ID: cvdl2020 	Password: cvdl2020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Format</a:t>
            </a:r>
            <a:endParaRPr lang="en-US" dirty="0"/>
          </a:p>
          <a:p>
            <a:pPr lvl="1"/>
            <a:r>
              <a:rPr lang="en-US" dirty="0"/>
              <a:t>Filename</a:t>
            </a:r>
            <a:r>
              <a:rPr lang="en-US"/>
              <a:t>: Hw2_</a:t>
            </a:r>
            <a:r>
              <a:rPr lang="en-US" dirty="0"/>
              <a:t>StudentID_Name_Version.rar</a:t>
            </a:r>
            <a:endParaRPr lang="en-US" dirty="0"/>
          </a:p>
          <a:p>
            <a:pPr lvl="5" indent="-186055"/>
            <a:r>
              <a:rPr lang="en-US" dirty="0"/>
              <a:t>Ex: Hw2_F71234567_林小明_V1.rar</a:t>
            </a:r>
            <a:endParaRPr lang="en-US" dirty="0"/>
          </a:p>
          <a:p>
            <a:pPr lvl="5" indent="-186055"/>
            <a:r>
              <a:rPr lang="en-US" dirty="0"/>
              <a:t>If you want to update your file, you should update your version to be V2, ex: Hw2_F71234567_林小明_V2.rar</a:t>
            </a:r>
            <a:endParaRPr lang="en-US" dirty="0"/>
          </a:p>
          <a:p>
            <a:pPr lvl="1"/>
            <a:r>
              <a:rPr lang="en-US" dirty="0"/>
              <a:t>Content: </a:t>
            </a:r>
            <a:r>
              <a:rPr lang="en-US" dirty="0">
                <a:solidFill>
                  <a:srgbClr val="FF0000"/>
                </a:solidFill>
              </a:rPr>
              <a:t>project folder</a:t>
            </a:r>
            <a:r>
              <a:rPr lang="en-US" dirty="0"/>
              <a:t>*( including the pictures )</a:t>
            </a:r>
            <a:br>
              <a:rPr lang="en-US" dirty="0"/>
            </a:br>
            <a:r>
              <a:rPr lang="en-US" dirty="0"/>
              <a:t>	            *note: remove your “Debug” folder to reduce file size</a:t>
            </a:r>
            <a:endParaRPr lang="en-US" dirty="0"/>
          </a:p>
          <a:p>
            <a:endParaRPr lang="en-US" dirty="0"/>
          </a:p>
        </p:txBody>
      </p:sp>
      <p:sp>
        <p:nvSpPr>
          <p:cNvPr id="12" name="Shape 90"/>
          <p:cNvSpPr txBox="1">
            <a:spLocks noGrp="1"/>
          </p:cNvSpPr>
          <p:nvPr>
            <p:ph type="title"/>
          </p:nvPr>
        </p:nvSpPr>
        <p:spPr>
          <a:xfrm>
            <a:off x="0" y="50334"/>
            <a:ext cx="7886700" cy="5823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Notices (1/2)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6549"/>
            <a:ext cx="7886699" cy="60542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Notices (2/2)</a:t>
            </a:r>
            <a:endParaRPr lang="en-US"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9"/>
          <p:cNvSpPr txBox="1"/>
          <p:nvPr/>
        </p:nvSpPr>
        <p:spPr>
          <a:xfrm>
            <a:off x="210335" y="65803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dirty="0"/>
              <a:t>Python</a:t>
            </a:r>
            <a:endParaRPr lang="en-US" altLang="zh-TW" dirty="0"/>
          </a:p>
          <a:p>
            <a:pPr lvl="1"/>
            <a:r>
              <a:rPr lang="en-US" altLang="zh-TW" dirty="0"/>
              <a:t>Python 3.7 (</a:t>
            </a:r>
            <a:r>
              <a:rPr lang="en-US" altLang="zh-TW" dirty="0">
                <a:hlinkClick r:id="rId1"/>
              </a:rPr>
              <a:t>https://www.python.org/downloads/</a:t>
            </a:r>
            <a:r>
              <a:rPr lang="en-US" altLang="zh-TW" dirty="0"/>
              <a:t>)</a:t>
            </a:r>
            <a:endParaRPr lang="en-US" altLang="zh-TW" dirty="0"/>
          </a:p>
          <a:p>
            <a:pPr lvl="1"/>
            <a:r>
              <a:rPr lang="en-US" altLang="zh-TW" dirty="0" err="1"/>
              <a:t>opencv</a:t>
            </a:r>
            <a:r>
              <a:rPr lang="en-US" altLang="zh-TW" dirty="0"/>
              <a:t>-</a:t>
            </a:r>
            <a:r>
              <a:rPr lang="en-US" altLang="zh-TW" dirty="0" err="1"/>
              <a:t>contrib</a:t>
            </a:r>
            <a:r>
              <a:rPr lang="en-US" altLang="zh-TW" dirty="0"/>
              <a:t>-python (3.4.2.17)</a:t>
            </a:r>
            <a:endParaRPr lang="en-US" altLang="zh-TW" dirty="0"/>
          </a:p>
          <a:p>
            <a:pPr lvl="1"/>
            <a:r>
              <a:rPr lang="en-US" altLang="zh-TW" dirty="0"/>
              <a:t>Matplotlib 3.1.1</a:t>
            </a:r>
            <a:endParaRPr lang="en-US" altLang="zh-TW" dirty="0"/>
          </a:p>
          <a:p>
            <a:pPr lvl="1"/>
            <a:r>
              <a:rPr lang="en-US" altLang="zh-TW" dirty="0"/>
              <a:t>UI framework: pyqt5 (5.15.1)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C++ (check MFC guide in ftp)</a:t>
            </a:r>
            <a:endParaRPr lang="en-US" dirty="0"/>
          </a:p>
          <a:p>
            <a:pPr lvl="1"/>
            <a:r>
              <a:rPr lang="en-US" dirty="0"/>
              <a:t>OpenCV 3.3.1 (</a:t>
            </a:r>
            <a:r>
              <a:rPr lang="en-US" dirty="0">
                <a:hlinkClick r:id="rId2"/>
              </a:rPr>
              <a:t>https://opencv.org/release.html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Visual Studio 2015 (download  from </a:t>
            </a:r>
            <a:r>
              <a:rPr lang="en-US" dirty="0">
                <a:hlinkClick r:id="rId3"/>
              </a:rPr>
              <a:t>http://www.cc.ncku.edu.tw/download/</a:t>
            </a:r>
            <a:r>
              <a:rPr lang="en-US" dirty="0"/>
              <a:t>) </a:t>
            </a:r>
            <a:endParaRPr lang="en-US" dirty="0"/>
          </a:p>
          <a:p>
            <a:pPr lvl="1"/>
            <a:r>
              <a:rPr lang="en-US" dirty="0"/>
              <a:t>UI framework: MFC</a:t>
            </a:r>
            <a:endParaRPr lang="en-US" dirty="0"/>
          </a:p>
          <a:p>
            <a:pPr marL="13335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886699" cy="635915"/>
          </a:xfrm>
        </p:spPr>
        <p:txBody>
          <a:bodyPr/>
          <a:lstStyle/>
          <a:p>
            <a:r>
              <a:rPr lang="en-US" altLang="zh-TW" sz="2800" b="1" dirty="0"/>
              <a:t>Grading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6922" y="428526"/>
            <a:ext cx="9027078" cy="5941054"/>
          </a:xfrm>
        </p:spPr>
        <p:txBody>
          <a:bodyPr/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1800" dirty="0"/>
              <a:t>1. </a:t>
            </a:r>
            <a:r>
              <a:rPr lang="en-US" altLang="zh-TW" sz="1800" dirty="0">
                <a:solidFill>
                  <a:srgbClr val="FF0000"/>
                </a:solidFill>
              </a:rPr>
              <a:t>(20%) </a:t>
            </a:r>
            <a:r>
              <a:rPr lang="en-US" altLang="zh-TW" sz="1800" dirty="0"/>
              <a:t>Background Subtraction </a:t>
            </a:r>
            <a:r>
              <a:rPr lang="zh-TW" altLang="en-US" sz="1800" dirty="0"/>
              <a:t>                                      </a:t>
            </a:r>
            <a:r>
              <a:rPr lang="en-US" altLang="zh-TW" sz="1800" dirty="0"/>
              <a:t>		(</a:t>
            </a:r>
            <a:r>
              <a:rPr lang="zh-CN" altLang="en-US" sz="1800" dirty="0"/>
              <a:t>出題：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Brian</a:t>
            </a:r>
            <a:r>
              <a:rPr lang="en-US" altLang="zh-TW" sz="1800" dirty="0"/>
              <a:t>)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</a:rPr>
              <a:t>2.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(20%) </a:t>
            </a:r>
            <a:r>
              <a:rPr lang="en-US" altLang="zh-TW" dirty="0">
                <a:latin typeface="+mj-lt"/>
              </a:rPr>
              <a:t>Optical Flow						</a:t>
            </a:r>
            <a:r>
              <a:rPr lang="en-US" altLang="zh-TW" dirty="0"/>
              <a:t>(</a:t>
            </a:r>
            <a:r>
              <a:rPr lang="zh-CN" altLang="en-US" dirty="0"/>
              <a:t>出題：</a:t>
            </a:r>
            <a:r>
              <a:rPr lang="en-US" altLang="zh-CN" dirty="0"/>
              <a:t>Kevin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>
                <a:latin typeface="+mn-lt"/>
              </a:rPr>
              <a:t>     2.1 Preprocessing (10%)</a:t>
            </a:r>
            <a:endParaRPr lang="en-US" altLang="zh-TW" dirty="0">
              <a:latin typeface="+mn-lt"/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n-lt"/>
              </a:rPr>
              <a:t>     2.2 Video tracking (10%)</a:t>
            </a:r>
            <a:endParaRPr lang="en-US" altLang="zh-TW" dirty="0">
              <a:latin typeface="+mn-lt"/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</a:rPr>
              <a:t>3.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(20%) </a:t>
            </a:r>
            <a:r>
              <a:rPr lang="en-US" altLang="zh-TW" dirty="0">
                <a:latin typeface="+mj-lt"/>
              </a:rPr>
              <a:t>Perspective Transform					</a:t>
            </a:r>
            <a:r>
              <a:rPr lang="en-US" altLang="zh-TW" dirty="0"/>
              <a:t>(</a:t>
            </a:r>
            <a:r>
              <a:rPr lang="zh-CN" altLang="en-US" dirty="0"/>
              <a:t>出題：</a:t>
            </a:r>
            <a:r>
              <a:rPr lang="en-US" altLang="zh-CN" dirty="0"/>
              <a:t>Max</a:t>
            </a:r>
            <a:r>
              <a:rPr lang="en-US" altLang="zh-TW" dirty="0"/>
              <a:t>)</a:t>
            </a:r>
            <a:endParaRPr lang="en-US" altLang="zh-TW" dirty="0"/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</a:rPr>
              <a:t>4.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(20%) </a:t>
            </a:r>
            <a:r>
              <a:rPr lang="en-US" altLang="zh-TW" dirty="0">
                <a:solidFill>
                  <a:schemeClr val="tx1"/>
                </a:solidFill>
                <a:latin typeface="+mj-lt"/>
              </a:rPr>
              <a:t>PCA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   							</a:t>
            </a:r>
            <a:r>
              <a:rPr lang="en-US" altLang="zh-TW" dirty="0"/>
              <a:t>(</a:t>
            </a:r>
            <a:r>
              <a:rPr lang="zh-CN" altLang="en-US" dirty="0"/>
              <a:t>出題：</a:t>
            </a:r>
            <a:r>
              <a:rPr lang="en-US" altLang="zh-CN" dirty="0"/>
              <a:t>Mark</a:t>
            </a:r>
            <a:r>
              <a:rPr lang="en-US" altLang="zh-TW" dirty="0"/>
              <a:t>)</a:t>
            </a:r>
            <a:endParaRPr lang="en-US" altLang="zh-TW" dirty="0">
              <a:solidFill>
                <a:srgbClr val="FF0000"/>
              </a:solidFill>
              <a:latin typeface="+mj-lt"/>
            </a:endParaRPr>
          </a:p>
          <a:p>
            <a:pPr marL="443230" lvl="1" indent="-26670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altLang="zh-TW" dirty="0">
                <a:solidFill>
                  <a:schemeClr val="tx1"/>
                </a:solidFill>
                <a:latin typeface="+mj-lt"/>
              </a:rPr>
              <a:t>4.1 Image Reconstruction (10%)  </a:t>
            </a:r>
            <a:endParaRPr lang="en-US" altLang="zh-TW" dirty="0">
              <a:solidFill>
                <a:schemeClr val="tx1"/>
              </a:solidFill>
              <a:latin typeface="+mj-lt"/>
            </a:endParaRPr>
          </a:p>
          <a:p>
            <a:pPr marL="443230" lvl="1" indent="-266700">
              <a:lnSpc>
                <a:spcPct val="10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	4.2 Compute the reconstruction error (10%)	</a:t>
            </a:r>
            <a:r>
              <a:rPr lang="en-US" altLang="zh-TW" dirty="0">
                <a:latin typeface="+mj-lt"/>
              </a:rPr>
              <a:t>			</a:t>
            </a:r>
            <a:endParaRPr lang="en-US" altLang="zh-TW" dirty="0">
              <a:latin typeface="+mj-lt"/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Arial" panose="02080604020202020204" pitchFamily="34" charset="0"/>
                <a:cs typeface="Arial" panose="02080604020202020204" pitchFamily="34" charset="0"/>
              </a:rPr>
              <a:t>5. </a:t>
            </a:r>
            <a:r>
              <a:rPr lang="en-US" altLang="zh-TW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(20%) </a:t>
            </a:r>
            <a:r>
              <a:rPr lang="en-US" altLang="zh-TW" dirty="0">
                <a:latin typeface="Arial" panose="02080604020202020204" pitchFamily="34" charset="0"/>
                <a:cs typeface="Arial" panose="02080604020202020204" pitchFamily="34" charset="0"/>
              </a:rPr>
              <a:t>Dogs and Cats classification Using ResNet50		(</a:t>
            </a:r>
            <a:r>
              <a:rPr lang="zh-CN" altLang="en-US" dirty="0"/>
              <a:t>出題：</a:t>
            </a:r>
            <a:r>
              <a:rPr lang="en-US" altLang="zh-CN" dirty="0"/>
              <a:t>Bill</a:t>
            </a:r>
            <a:r>
              <a:rPr lang="en-US" altLang="zh-TW" dirty="0">
                <a:latin typeface="Arial" panose="02080604020202020204" pitchFamily="34" charset="0"/>
                <a:cs typeface="Arial" panose="02080604020202020204" pitchFamily="34" charset="0"/>
              </a:rPr>
              <a:t>)</a:t>
            </a:r>
            <a:endParaRPr lang="en-US" altLang="zh-TW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176530" lvl="1" indent="0">
              <a:lnSpc>
                <a:spcPct val="100000"/>
              </a:lnSpc>
              <a:buNone/>
            </a:pPr>
            <a:endParaRPr lang="en-US" altLang="zh-TW" dirty="0">
              <a:latin typeface="+mj-lt"/>
            </a:endParaRPr>
          </a:p>
          <a:p>
            <a:pPr marL="176530" lvl="1" indent="0">
              <a:lnSpc>
                <a:spcPct val="100000"/>
              </a:lnSpc>
              <a:buNone/>
            </a:pPr>
            <a:endParaRPr lang="en-US" altLang="zh-TW" dirty="0">
              <a:latin typeface="+mj-lt"/>
            </a:endParaRPr>
          </a:p>
          <a:p>
            <a:pPr marL="133350" indent="0">
              <a:lnSpc>
                <a:spcPct val="100000"/>
              </a:lnSpc>
              <a:buNone/>
            </a:pPr>
            <a:endParaRPr lang="en-US" altLang="zh-TW" sz="1800" dirty="0"/>
          </a:p>
          <a:p>
            <a:pPr marL="133350" indent="0">
              <a:lnSpc>
                <a:spcPct val="100000"/>
              </a:lnSpc>
              <a:buNone/>
            </a:pP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92267" y="3546197"/>
            <a:ext cx="293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UI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Shape 99"/>
          <p:cNvSpPr txBox="1">
            <a:spLocks noGrp="1"/>
          </p:cNvSpPr>
          <p:nvPr>
            <p:ph type="sldNum" idx="12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r>
              <a:rPr lang="en-US" sz="9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1556" y="3051297"/>
            <a:ext cx="2057398" cy="33188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0" y="542925"/>
            <a:ext cx="924687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680" lvl="0" indent="-360680">
              <a:lnSpc>
                <a:spcPct val="10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"/>
            </a:pPr>
            <a:r>
              <a:rPr lang="en-US" altLang="zh-TW" sz="1400" dirty="0">
                <a:ea typeface="Arial"/>
                <a:cs typeface="Arial"/>
                <a:sym typeface="Arial"/>
              </a:rPr>
              <a:t>Gi</a:t>
            </a:r>
            <a:r>
              <a:rPr lang="en-US" sz="1400" dirty="0"/>
              <a:t>ven a video: bgSub.mp4</a:t>
            </a:r>
            <a:endParaRPr sz="1400" dirty="0"/>
          </a:p>
          <a:p>
            <a:pPr marL="360680" lvl="0" indent="-360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"/>
            </a:pPr>
            <a:r>
              <a:rPr lang="en-US" sz="1400" dirty="0"/>
              <a:t>Q: 1) </a:t>
            </a:r>
            <a:r>
              <a:rPr lang="en-US" sz="1400" b="0" i="0" u="none" strike="noStrike" cap="none" dirty="0">
                <a:solidFill>
                  <a:schemeClr val="dk1"/>
                </a:solidFill>
              </a:rPr>
              <a:t>Click the button “1.1 Background Subtraction” to o</a:t>
            </a:r>
            <a:r>
              <a:rPr lang="en-US" sz="1400" dirty="0"/>
              <a:t>pen two windows:</a:t>
            </a:r>
            <a:endParaRPr sz="1400" dirty="0"/>
          </a:p>
          <a:p>
            <a:pPr marL="1256030" lvl="4" indent="-1885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One shows the original video: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bgSub.mp4</a:t>
            </a:r>
            <a:endParaRPr sz="14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256030" lvl="4" indent="-1885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 other is the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foreground video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 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6030" lvl="4" indent="-1885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 first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50 frames </a:t>
            </a:r>
            <a:r>
              <a:rPr lang="en-US" sz="1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to build the background model</a:t>
            </a:r>
            <a:endParaRPr lang="en-US" sz="14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256030" lvl="4" indent="-188595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DO NOT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use OpenCV </a:t>
            </a: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function 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  <a:sym typeface="Times New Roman"/>
              </a:rPr>
              <a:t>cv2.createbackgroundSubstractor()</a:t>
            </a:r>
            <a:endParaRPr lang="en-US" sz="1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-10795" y="-8255"/>
            <a:ext cx="9115425" cy="48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99055" lvl="0" indent="-25990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1. (20%) Background Subtraction: Simple Gaussian Model (1/2)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  </a:t>
            </a: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出題：Brian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000" b="1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22" name="Google Shape;122;p6"/>
          <p:cNvSpPr txBox="1">
            <a:spLocks noGrp="1"/>
          </p:cNvSpPr>
          <p:nvPr>
            <p:ph type="sldNum" idx="12"/>
          </p:nvPr>
        </p:nvSpPr>
        <p:spPr>
          <a:xfrm>
            <a:off x="6400802" y="649684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6981505" y="2339661"/>
            <a:ext cx="1874939" cy="1150675"/>
            <a:chOff x="3583957" y="689230"/>
            <a:chExt cx="1758066" cy="1253555"/>
          </a:xfrm>
        </p:grpSpPr>
        <p:pic>
          <p:nvPicPr>
            <p:cNvPr id="9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83957" y="689230"/>
              <a:ext cx="582864" cy="304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3431" y="1007796"/>
              <a:ext cx="582864" cy="304888"/>
            </a:xfrm>
            <a:prstGeom prst="rect">
              <a:avLst/>
            </a:prstGeom>
          </p:spPr>
        </p:pic>
        <p:pic>
          <p:nvPicPr>
            <p:cNvPr id="11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3431" y="1329761"/>
              <a:ext cx="582864" cy="304888"/>
            </a:xfrm>
            <a:prstGeom prst="rect">
              <a:avLst/>
            </a:prstGeom>
          </p:spPr>
        </p:pic>
        <p:pic>
          <p:nvPicPr>
            <p:cNvPr id="12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3431" y="1634649"/>
              <a:ext cx="582864" cy="304888"/>
            </a:xfrm>
            <a:prstGeom prst="rect">
              <a:avLst/>
            </a:prstGeom>
          </p:spPr>
        </p:pic>
        <p:pic>
          <p:nvPicPr>
            <p:cNvPr id="13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76295" y="694734"/>
              <a:ext cx="582864" cy="304888"/>
            </a:xfrm>
            <a:prstGeom prst="rect">
              <a:avLst/>
            </a:prstGeom>
          </p:spPr>
        </p:pic>
        <p:pic>
          <p:nvPicPr>
            <p:cNvPr id="14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59159" y="703151"/>
              <a:ext cx="582864" cy="304888"/>
            </a:xfrm>
            <a:prstGeom prst="rect">
              <a:avLst/>
            </a:prstGeom>
          </p:spPr>
        </p:pic>
        <p:pic>
          <p:nvPicPr>
            <p:cNvPr id="15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76295" y="1011044"/>
              <a:ext cx="582864" cy="304888"/>
            </a:xfrm>
            <a:prstGeom prst="rect">
              <a:avLst/>
            </a:prstGeom>
          </p:spPr>
        </p:pic>
        <p:pic>
          <p:nvPicPr>
            <p:cNvPr id="16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76295" y="1333009"/>
              <a:ext cx="582864" cy="304888"/>
            </a:xfrm>
            <a:prstGeom prst="rect">
              <a:avLst/>
            </a:prstGeom>
          </p:spPr>
        </p:pic>
        <p:pic>
          <p:nvPicPr>
            <p:cNvPr id="17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76295" y="1637897"/>
              <a:ext cx="582864" cy="304888"/>
            </a:xfrm>
            <a:prstGeom prst="rect">
              <a:avLst/>
            </a:prstGeom>
          </p:spPr>
        </p:pic>
        <p:pic>
          <p:nvPicPr>
            <p:cNvPr id="1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59159" y="1007796"/>
              <a:ext cx="582864" cy="304888"/>
            </a:xfrm>
            <a:prstGeom prst="rect">
              <a:avLst/>
            </a:prstGeom>
          </p:spPr>
        </p:pic>
        <p:pic>
          <p:nvPicPr>
            <p:cNvPr id="19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59159" y="1329761"/>
              <a:ext cx="582864" cy="304888"/>
            </a:xfrm>
            <a:prstGeom prst="rect">
              <a:avLst/>
            </a:prstGeom>
          </p:spPr>
        </p:pic>
        <p:pic>
          <p:nvPicPr>
            <p:cNvPr id="20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59159" y="1634649"/>
              <a:ext cx="582864" cy="304888"/>
            </a:xfrm>
            <a:prstGeom prst="rect">
              <a:avLst/>
            </a:prstGeom>
          </p:spPr>
        </p:pic>
      </p:grpSp>
      <p:grpSp>
        <p:nvGrpSpPr>
          <p:cNvPr id="5" name="群組 4"/>
          <p:cNvGrpSpPr/>
          <p:nvPr/>
        </p:nvGrpSpPr>
        <p:grpSpPr>
          <a:xfrm>
            <a:off x="827883" y="2298591"/>
            <a:ext cx="2611725" cy="1643939"/>
            <a:chOff x="268836" y="2520915"/>
            <a:chExt cx="3347507" cy="2184029"/>
          </a:xfrm>
        </p:grpSpPr>
        <p:pic>
          <p:nvPicPr>
            <p:cNvPr id="4" name="圖片 3" descr="一張含有 路面, 相片, 飛機, 飛行 的圖片&#10;&#10;自動產生的描述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836" y="2520915"/>
              <a:ext cx="2585507" cy="1422029"/>
            </a:xfrm>
            <a:prstGeom prst="rect">
              <a:avLst/>
            </a:prstGeom>
          </p:spPr>
        </p:pic>
        <p:pic>
          <p:nvPicPr>
            <p:cNvPr id="23" name="圖片 22" descr="一張含有 路面, 相片, 飛機, 飛行 的圖片&#10;&#10;自動產生的描述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236" y="2673315"/>
              <a:ext cx="2585507" cy="1422029"/>
            </a:xfrm>
            <a:prstGeom prst="rect">
              <a:avLst/>
            </a:prstGeom>
          </p:spPr>
        </p:pic>
        <p:pic>
          <p:nvPicPr>
            <p:cNvPr id="24" name="圖片 23" descr="一張含有 路面, 相片, 飛機, 飛行 的圖片&#10;&#10;自動產生的描述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636" y="2825715"/>
              <a:ext cx="2585507" cy="1422029"/>
            </a:xfrm>
            <a:prstGeom prst="rect">
              <a:avLst/>
            </a:prstGeom>
          </p:spPr>
        </p:pic>
        <p:pic>
          <p:nvPicPr>
            <p:cNvPr id="25" name="圖片 24" descr="一張含有 路面, 相片, 飛機, 飛行 的圖片&#10;&#10;自動產生的描述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036" y="2978115"/>
              <a:ext cx="2585507" cy="1422029"/>
            </a:xfrm>
            <a:prstGeom prst="rect">
              <a:avLst/>
            </a:prstGeom>
          </p:spPr>
        </p:pic>
        <p:pic>
          <p:nvPicPr>
            <p:cNvPr id="26" name="圖片 25" descr="一張含有 路面, 相片, 飛機, 飛行 的圖片&#10;&#10;自動產生的描述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436" y="3130515"/>
              <a:ext cx="2585507" cy="1422029"/>
            </a:xfrm>
            <a:prstGeom prst="rect">
              <a:avLst/>
            </a:prstGeom>
          </p:spPr>
        </p:pic>
        <p:pic>
          <p:nvPicPr>
            <p:cNvPr id="27" name="圖片 26" descr="一張含有 路面, 相片, 飛機, 飛行 的圖片&#10;&#10;自動產生的描述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836" y="3282915"/>
              <a:ext cx="2585507" cy="1422029"/>
            </a:xfrm>
            <a:prstGeom prst="rect">
              <a:avLst/>
            </a:prstGeom>
          </p:spPr>
        </p:pic>
      </p:grpSp>
      <p:sp>
        <p:nvSpPr>
          <p:cNvPr id="6" name="左大括弧 5"/>
          <p:cNvSpPr/>
          <p:nvPr/>
        </p:nvSpPr>
        <p:spPr>
          <a:xfrm rot="18708887">
            <a:off x="967598" y="3216056"/>
            <a:ext cx="171153" cy="986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-16166" y="3637085"/>
            <a:ext cx="1201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0~50 frame</a:t>
            </a:r>
            <a:endParaRPr lang="zh-TW" altLang="en-US" dirty="0"/>
          </a:p>
        </p:txBody>
      </p:sp>
      <p:sp>
        <p:nvSpPr>
          <p:cNvPr id="22" name="箭號: 向右 21"/>
          <p:cNvSpPr/>
          <p:nvPr/>
        </p:nvSpPr>
        <p:spPr>
          <a:xfrm>
            <a:off x="3486035" y="2899350"/>
            <a:ext cx="703085" cy="207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5509480" y="3035285"/>
            <a:ext cx="146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Background gaussian model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562725" y="3396615"/>
            <a:ext cx="2498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Each pixel will have a mean </a:t>
            </a:r>
            <a:endParaRPr lang="en-US" altLang="zh-TW" sz="1200" dirty="0"/>
          </a:p>
          <a:p>
            <a:r>
              <a:rPr lang="en-US" altLang="zh-TW" sz="1200" dirty="0"/>
              <a:t>and a standard deviation (total width x height models)</a:t>
            </a:r>
            <a:endParaRPr lang="zh-TW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5364" y="1996014"/>
            <a:ext cx="8992442" cy="1998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-17596" y="1951921"/>
            <a:ext cx="265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1. Build background model</a:t>
            </a:r>
            <a:endParaRPr lang="zh-TW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35364" y="4457803"/>
            <a:ext cx="8992442" cy="2344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-16719" y="4410141"/>
            <a:ext cx="277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2. Test new pixel belongs to background or foreground</a:t>
            </a:r>
            <a:endParaRPr lang="zh-TW" altLang="en-US" sz="1600" dirty="0"/>
          </a:p>
        </p:txBody>
      </p:sp>
      <p:pic>
        <p:nvPicPr>
          <p:cNvPr id="3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6282" y="4823021"/>
            <a:ext cx="2392187" cy="1251320"/>
          </a:xfrm>
          <a:prstGeom prst="rect">
            <a:avLst/>
          </a:prstGeom>
        </p:spPr>
      </p:pic>
      <p:sp>
        <p:nvSpPr>
          <p:cNvPr id="32" name="橢圓 31"/>
          <p:cNvSpPr/>
          <p:nvPr/>
        </p:nvSpPr>
        <p:spPr>
          <a:xfrm>
            <a:off x="3798071" y="6023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3813478" y="6112982"/>
            <a:ext cx="0" cy="1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3584892" y="4602397"/>
            <a:ext cx="0" cy="14669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37576" y="4592933"/>
            <a:ext cx="1247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mean </a:t>
            </a:r>
            <a:r>
              <a:rPr lang="en-US" altLang="zh-TW" dirty="0">
                <a:solidFill>
                  <a:schemeClr val="accent1"/>
                </a:solidFill>
              </a:rPr>
              <a:t>ex: 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505878" y="5320792"/>
            <a:ext cx="1521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std * 5 </a:t>
            </a:r>
            <a:r>
              <a:rPr lang="en-US" altLang="zh-TW" dirty="0">
                <a:solidFill>
                  <a:schemeClr val="accent1"/>
                </a:solidFill>
              </a:rPr>
              <a:t>ex: 3*5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3588486" y="5619940"/>
            <a:ext cx="27280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759710" y="6193155"/>
            <a:ext cx="2756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 pixel value </a:t>
            </a:r>
            <a:r>
              <a:rPr lang="en-US" altLang="zh-TW" dirty="0">
                <a:solidFill>
                  <a:schemeClr val="accent1"/>
                </a:solidFill>
              </a:rPr>
              <a:t>ex: 28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5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0170" y="4823021"/>
            <a:ext cx="2392187" cy="1251320"/>
          </a:xfrm>
          <a:prstGeom prst="rect">
            <a:avLst/>
          </a:prstGeom>
        </p:spPr>
      </p:pic>
      <p:sp>
        <p:nvSpPr>
          <p:cNvPr id="55" name="橢圓 54"/>
          <p:cNvSpPr/>
          <p:nvPr/>
        </p:nvSpPr>
        <p:spPr>
          <a:xfrm>
            <a:off x="7532367" y="6037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7555227" y="6117948"/>
            <a:ext cx="0" cy="18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6558780" y="4602397"/>
            <a:ext cx="0" cy="14669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521777" y="4550786"/>
            <a:ext cx="136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mean </a:t>
            </a:r>
            <a:r>
              <a:rPr lang="en-US" altLang="zh-TW" dirty="0">
                <a:solidFill>
                  <a:schemeClr val="accent1"/>
                </a:solidFill>
              </a:rPr>
              <a:t>ex: 25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479766" y="5320792"/>
            <a:ext cx="147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std * 5 </a:t>
            </a:r>
            <a:r>
              <a:rPr lang="en-US" altLang="zh-TW" dirty="0">
                <a:solidFill>
                  <a:schemeClr val="accent1"/>
                </a:solidFill>
              </a:rPr>
              <a:t>ex: 3*5</a:t>
            </a:r>
            <a:endParaRPr lang="zh-TW" altLang="en-US" dirty="0"/>
          </a:p>
        </p:txBody>
      </p:sp>
      <p:cxnSp>
        <p:nvCxnSpPr>
          <p:cNvPr id="60" name="直線單箭頭接點 59"/>
          <p:cNvCxnSpPr/>
          <p:nvPr/>
        </p:nvCxnSpPr>
        <p:spPr>
          <a:xfrm>
            <a:off x="6562374" y="5619940"/>
            <a:ext cx="27280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433820" y="6231890"/>
            <a:ext cx="2626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 pixel value </a:t>
            </a:r>
            <a:r>
              <a:rPr lang="en-US" altLang="zh-TW" dirty="0">
                <a:solidFill>
                  <a:schemeClr val="accent1"/>
                </a:solidFill>
              </a:rPr>
              <a:t>ex: 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20915" y="4618106"/>
            <a:ext cx="2832816" cy="187873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516048" y="4597430"/>
            <a:ext cx="3375355" cy="18994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2520315" y="6464300"/>
            <a:ext cx="2704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Belongs to Background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5568315" y="6471285"/>
            <a:ext cx="3062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Belongs to Foreground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3364994" y="2287391"/>
            <a:ext cx="2203028" cy="1741085"/>
            <a:chOff x="6860809" y="3138065"/>
            <a:chExt cx="2203028" cy="1741085"/>
          </a:xfrm>
        </p:grpSpPr>
        <p:grpSp>
          <p:nvGrpSpPr>
            <p:cNvPr id="64" name="群組 63"/>
            <p:cNvGrpSpPr/>
            <p:nvPr/>
          </p:nvGrpSpPr>
          <p:grpSpPr>
            <a:xfrm>
              <a:off x="7922740" y="3429034"/>
              <a:ext cx="1097112" cy="1018578"/>
              <a:chOff x="7588004" y="924113"/>
              <a:chExt cx="1097112" cy="1018578"/>
            </a:xfrm>
          </p:grpSpPr>
          <p:cxnSp>
            <p:nvCxnSpPr>
              <p:cNvPr id="73" name="直線接點 72"/>
              <p:cNvCxnSpPr/>
              <p:nvPr/>
            </p:nvCxnSpPr>
            <p:spPr>
              <a:xfrm flipV="1">
                <a:off x="7588004" y="924113"/>
                <a:ext cx="479934" cy="252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 flipV="1">
                <a:off x="7588004" y="1633055"/>
                <a:ext cx="479934" cy="252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>
                <a:off x="7588004" y="1175810"/>
                <a:ext cx="0" cy="7028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>
                <a:off x="8067938" y="932869"/>
                <a:ext cx="0" cy="7028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 flipV="1">
                <a:off x="8205182" y="980761"/>
                <a:ext cx="479934" cy="252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 flipV="1">
                <a:off x="8205182" y="1689703"/>
                <a:ext cx="479934" cy="252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>
                <a:off x="8205182" y="1232458"/>
                <a:ext cx="0" cy="7028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>
                <a:off x="8685116" y="989517"/>
                <a:ext cx="0" cy="7028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>
                <a:off x="7588004" y="1175810"/>
                <a:ext cx="617178" cy="56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>
                <a:off x="7588004" y="1873796"/>
                <a:ext cx="617178" cy="56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>
                <a:off x="8061219" y="931521"/>
                <a:ext cx="617178" cy="56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/>
              <p:cNvCxnSpPr/>
              <p:nvPr/>
            </p:nvCxnSpPr>
            <p:spPr>
              <a:xfrm>
                <a:off x="8061219" y="1638159"/>
                <a:ext cx="617178" cy="56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群組 64"/>
            <p:cNvGrpSpPr/>
            <p:nvPr/>
          </p:nvGrpSpPr>
          <p:grpSpPr>
            <a:xfrm>
              <a:off x="6860809" y="3138065"/>
              <a:ext cx="2203028" cy="1741085"/>
              <a:chOff x="6860809" y="3138065"/>
              <a:chExt cx="2203028" cy="1741085"/>
            </a:xfrm>
          </p:grpSpPr>
          <p:sp>
            <p:nvSpPr>
              <p:cNvPr id="66" name="左大括弧 65"/>
              <p:cNvSpPr/>
              <p:nvPr/>
            </p:nvSpPr>
            <p:spPr>
              <a:xfrm>
                <a:off x="7735822" y="3736893"/>
                <a:ext cx="119974" cy="67871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左大括弧 67"/>
              <p:cNvSpPr/>
              <p:nvPr/>
            </p:nvSpPr>
            <p:spPr>
              <a:xfrm rot="16516322">
                <a:off x="8148552" y="4249599"/>
                <a:ext cx="194982" cy="63781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左大括弧 68"/>
              <p:cNvSpPr/>
              <p:nvPr/>
            </p:nvSpPr>
            <p:spPr>
              <a:xfrm rot="3629092">
                <a:off x="8000546" y="3141280"/>
                <a:ext cx="182920" cy="57955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6860809" y="3959508"/>
                <a:ext cx="13357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Image height</a:t>
                </a:r>
                <a:endParaRPr lang="zh-TW" altLang="en-US" sz="1000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7728072" y="4632929"/>
                <a:ext cx="13357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Image width</a:t>
                </a:r>
                <a:endParaRPr lang="zh-TW" altLang="en-US" sz="1000" dirty="0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7647035" y="3138065"/>
                <a:ext cx="13357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frame = 0 ~ 50</a:t>
                </a:r>
                <a:endParaRPr lang="zh-TW" altLang="en-US" sz="1000" dirty="0"/>
              </a:p>
            </p:txBody>
          </p:sp>
        </p:grpSp>
      </p:grpSp>
      <p:sp>
        <p:nvSpPr>
          <p:cNvPr id="85" name="箭號: 向右 84"/>
          <p:cNvSpPr/>
          <p:nvPr/>
        </p:nvSpPr>
        <p:spPr>
          <a:xfrm>
            <a:off x="5591177" y="2880405"/>
            <a:ext cx="1229059" cy="207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4423710" y="2943034"/>
            <a:ext cx="133954" cy="10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4903637" y="2694956"/>
            <a:ext cx="133954" cy="10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V="1">
            <a:off x="4544014" y="2588637"/>
            <a:ext cx="493183" cy="267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4547386" y="2705889"/>
            <a:ext cx="474722" cy="250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4420206" y="2577009"/>
            <a:ext cx="493183" cy="267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422619" y="2831512"/>
            <a:ext cx="133954" cy="10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V="1">
            <a:off x="4428764" y="2845532"/>
            <a:ext cx="0" cy="106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V="1">
            <a:off x="4546828" y="2850780"/>
            <a:ext cx="0" cy="106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4903243" y="2579209"/>
            <a:ext cx="133954" cy="10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4909388" y="2593229"/>
            <a:ext cx="0" cy="106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 flipV="1">
            <a:off x="5027452" y="2598477"/>
            <a:ext cx="0" cy="106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5004843" y="2473326"/>
            <a:ext cx="2183221" cy="16512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5423942" y="2076123"/>
            <a:ext cx="204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Build one gaussian model at every pixel position</a:t>
            </a:r>
            <a:endParaRPr lang="zh-TW" altLang="en-US" sz="12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66250" y="5466651"/>
            <a:ext cx="217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Ex:</a:t>
            </a:r>
            <a:endParaRPr lang="en-US" altLang="zh-TW" sz="1200" dirty="0">
              <a:solidFill>
                <a:schemeClr val="accent1"/>
              </a:solidFill>
            </a:endParaRPr>
          </a:p>
          <a:p>
            <a:r>
              <a:rPr lang="en-US" altLang="zh-TW" sz="1200" dirty="0">
                <a:solidFill>
                  <a:schemeClr val="accent1"/>
                </a:solidFill>
              </a:rPr>
              <a:t>Mean = 25</a:t>
            </a:r>
            <a:endParaRPr lang="en-US" altLang="zh-TW" sz="1200" dirty="0">
              <a:solidFill>
                <a:schemeClr val="accent1"/>
              </a:solidFill>
            </a:endParaRPr>
          </a:p>
          <a:p>
            <a:r>
              <a:rPr lang="en-US" altLang="zh-TW" sz="1200" dirty="0">
                <a:solidFill>
                  <a:schemeClr val="accent1"/>
                </a:solidFill>
              </a:rPr>
              <a:t>Std (standard deviation) = 3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99" name="箭號: 向下 98"/>
          <p:cNvSpPr/>
          <p:nvPr/>
        </p:nvSpPr>
        <p:spPr>
          <a:xfrm>
            <a:off x="4349793" y="4101430"/>
            <a:ext cx="154996" cy="191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4440555" y="4234180"/>
            <a:ext cx="42862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Output: w x h gaussian models (mean and std)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-1" y="369158"/>
            <a:ext cx="9086658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"/>
            </a:pPr>
            <a:r>
              <a:rPr lang="en-US" dirty="0"/>
              <a:t>Hint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(1) Convert video frames to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gray</a:t>
            </a:r>
            <a:endParaRPr lang="en-US" altLang="zh-TW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3510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(2) For every pixels in video from 0~50 frames, build a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model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deviation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(if standard deviation is less then 5, set to 5)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4305" lvl="4" indent="-3575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(3) For frame &gt; 50, test every frame pixels with respective gaussian model. If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gray value difference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between testing pixel and gaussian mean is larger than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times standard deviation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set testing pixel to 255 (foreground, white), 0 (background, black) otherwise.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dirty="0"/>
              <a:t>Demo video:</a:t>
            </a:r>
            <a:endParaRPr dirty="0"/>
          </a:p>
        </p:txBody>
      </p:sp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-1" y="55571"/>
            <a:ext cx="9115330" cy="32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99055" lvl="0" indent="-25990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1. (20%) Background Subtraction: Simple Gaussian Model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(2/2)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  </a:t>
            </a: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出題：Brian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000" b="1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22" name="Google Shape;122;p6"/>
          <p:cNvSpPr txBox="1">
            <a:spLocks noGrp="1"/>
          </p:cNvSpPr>
          <p:nvPr>
            <p:ph type="sldNum" idx="12"/>
          </p:nvPr>
        </p:nvSpPr>
        <p:spPr>
          <a:xfrm>
            <a:off x="6400802" y="649684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result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78421" y="3429000"/>
            <a:ext cx="6493980" cy="178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3053</Words>
  <Application>WPS 演示</Application>
  <PresentationFormat>如螢幕大小 (4:3)</PresentationFormat>
  <Paragraphs>122</Paragraphs>
  <Slides>6</Slides>
  <Notes>15</Notes>
  <HiddenSlides>0</HiddenSlides>
  <MMClips>3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Calibri</vt:lpstr>
      <vt:lpstr>Times New Roman</vt:lpstr>
      <vt:lpstr>Consolas</vt:lpstr>
      <vt:lpstr>Times New Roman</vt:lpstr>
      <vt:lpstr>Noto Sans Symbols</vt:lpstr>
      <vt:lpstr>DejaVu Sans</vt:lpstr>
      <vt:lpstr>SimSun</vt:lpstr>
      <vt:lpstr>文泉驿微米黑</vt:lpstr>
      <vt:lpstr>Abyssinica SIL</vt:lpstr>
      <vt:lpstr>微软雅黑</vt:lpstr>
      <vt:lpstr>Arial Unicode MS</vt:lpstr>
      <vt:lpstr>Liberation Sans Narrow</vt:lpstr>
      <vt:lpstr>Office 佈景主題</vt:lpstr>
      <vt:lpstr>電腦視覺與深度學習 (Computer Vision and Deep Learning) Homework 2</vt:lpstr>
      <vt:lpstr>Notices (1/2)</vt:lpstr>
      <vt:lpstr>Notices (2/2)</vt:lpstr>
      <vt:lpstr>Grading </vt:lpstr>
      <vt:lpstr>1. (20%) Background Subtraction: Simple Gaussian Model (1/2)       (出題：Brian)</vt:lpstr>
      <vt:lpstr>1. (20%) Background Subtraction: Simple Gaussian Model (2/2)       (出題：Brian)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Homework 1</dc:title>
  <dc:creator>RL</dc:creator>
  <cp:lastModifiedBy>wolf</cp:lastModifiedBy>
  <cp:revision>544</cp:revision>
  <dcterms:created xsi:type="dcterms:W3CDTF">2020-12-25T11:45:45Z</dcterms:created>
  <dcterms:modified xsi:type="dcterms:W3CDTF">2020-12-25T11:45:45Z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