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1"/>
  </p:handoutMasterIdLst>
  <p:sldIdLst>
    <p:sldId id="256" r:id="rId3"/>
    <p:sldId id="294" r:id="rId5"/>
    <p:sldId id="258" r:id="rId6"/>
    <p:sldId id="269" r:id="rId7"/>
    <p:sldId id="308" r:id="rId8"/>
    <p:sldId id="297" r:id="rId9"/>
    <p:sldId id="309"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snapToGrid="0">
      <p:cViewPr varScale="1">
        <p:scale>
          <a:sx n="104" d="100"/>
          <a:sy n="104" d="100"/>
        </p:scale>
        <p:origin x="1596" y="114"/>
      </p:cViewPr>
      <p:guideLst/>
    </p:cSldViewPr>
  </p:slideViewPr>
  <p:notesTextViewPr>
    <p:cViewPr>
      <p:scale>
        <a:sx n="1" d="1"/>
        <a:sy n="1" d="1"/>
      </p:scale>
      <p:origin x="0" y="0"/>
    </p:cViewPr>
  </p:notesTextViewPr>
  <p:notesViewPr>
    <p:cSldViewPr snapToGrid="0">
      <p:cViewPr varScale="1">
        <p:scale>
          <a:sx n="84" d="100"/>
          <a:sy n="84" d="100"/>
        </p:scale>
        <p:origin x="3066"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robot\Desktop\&#26032;&#24314;%20Microsoft%20Excel%20&#24037;&#20316;&#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17948717948718"/>
          <c:y val="0.0329985652797704"/>
          <c:w val="0.879284750337382"/>
          <c:h val="0.832233381157341"/>
        </c:manualLayout>
      </c:layout>
      <c:barChart>
        <c:barDir val="col"/>
        <c:grouping val="stacked"/>
        <c:varyColors val="0"/>
        <c:ser>
          <c:idx val="0"/>
          <c:order val="0"/>
          <c:spPr>
            <a:solidFill>
              <a:schemeClr val="accent1"/>
            </a:solidFill>
            <a:ln>
              <a:noFill/>
            </a:ln>
            <a:effectLst/>
          </c:spPr>
          <c:invertIfNegative val="0"/>
          <c:dLbls>
            <c:delete val="1"/>
          </c:dLbls>
          <c:cat>
            <c:strRef>
              <c:f>工作表1!$A$1:$A$2</c:f>
              <c:strCache>
                <c:ptCount val="2"/>
                <c:pt idx="0">
                  <c:v>Before Random-Erasing</c:v>
                </c:pt>
                <c:pt idx="1">
                  <c:v>After Random-Erasing</c:v>
                </c:pt>
              </c:strCache>
            </c:strRef>
          </c:cat>
          <c:val>
            <c:numRef>
              <c:f>工作表1!$B$1:$B$2</c:f>
              <c:numCache>
                <c:formatCode>General</c:formatCode>
                <c:ptCount val="2"/>
                <c:pt idx="0">
                  <c:v>65.2</c:v>
                </c:pt>
                <c:pt idx="1">
                  <c:v>69.3</c:v>
                </c:pt>
              </c:numCache>
            </c:numRef>
          </c:val>
        </c:ser>
        <c:dLbls>
          <c:showLegendKey val="0"/>
          <c:showVal val="0"/>
          <c:showCatName val="0"/>
          <c:showSerName val="0"/>
          <c:showPercent val="0"/>
          <c:showBubbleSize val="0"/>
        </c:dLbls>
        <c:gapWidth val="150"/>
        <c:overlap val="100"/>
        <c:axId val="953080112"/>
        <c:axId val="605465600"/>
      </c:barChart>
      <c:catAx>
        <c:axId val="95308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05465600"/>
        <c:crosses val="autoZero"/>
        <c:auto val="1"/>
        <c:lblAlgn val="ctr"/>
        <c:lblOffset val="100"/>
        <c:noMultiLvlLbl val="0"/>
      </c:catAx>
      <c:valAx>
        <c:axId val="605465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5308011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BED638-7514-4016-BEE0-2DB537DED2F7}"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05675-BEA1-4448-893A-7D96B79522E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1122362"/>
            <a:ext cx="6858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p:txBody>
      </p:sp>
      <p:sp>
        <p:nvSpPr>
          <p:cNvPr id="13" name="Shape 13"/>
          <p:cNvSpPr txBox="1">
            <a:spLocks noGrp="1"/>
          </p:cNvSpPr>
          <p:nvPr>
            <p:ph type="subTitle" idx="1"/>
          </p:nvPr>
        </p:nvSpPr>
        <p:spPr>
          <a:xfrm>
            <a:off x="1143000" y="3602038"/>
            <a:ext cx="6858000" cy="1655761"/>
          </a:xfrm>
          <a:prstGeom prst="rect">
            <a:avLst/>
          </a:prstGeom>
          <a:noFill/>
          <a:ln>
            <a:noFill/>
          </a:ln>
        </p:spPr>
        <p:txBody>
          <a:bodyPr lIns="91425" tIns="91425" rIns="91425" bIns="91425" anchor="t" anchorCtr="0"/>
          <a:lstStyle>
            <a:lvl1pPr marL="0" marR="0" lvl="0" indent="0" algn="ctr" rtl="0">
              <a:lnSpc>
                <a:spcPct val="90000"/>
              </a:lnSpc>
              <a:spcBef>
                <a:spcPts val="75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9pPr>
          </a:lstStyle>
          <a:p/>
        </p:txBody>
      </p:sp>
      <p:sp>
        <p:nvSpPr>
          <p:cNvPr id="14" name="Shape 14"/>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15" name="Shape 15"/>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16" name="Shape 16"/>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18256"/>
            <a:ext cx="9144000" cy="62267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800" b="0" i="0" u="none" strike="noStrike" cap="none">
                <a:solidFill>
                  <a:schemeClr val="dk1"/>
                </a:solidFill>
                <a:latin typeface="+mj-lt"/>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19" name="Shape 19"/>
          <p:cNvSpPr txBox="1">
            <a:spLocks noGrp="1"/>
          </p:cNvSpPr>
          <p:nvPr>
            <p:ph type="body" idx="1" hasCustomPrompt="1"/>
          </p:nvPr>
        </p:nvSpPr>
        <p:spPr>
          <a:xfrm>
            <a:off x="36587" y="851403"/>
            <a:ext cx="9070825" cy="5641471"/>
          </a:xfrm>
          <a:prstGeom prst="rect">
            <a:avLst/>
          </a:prstGeom>
          <a:noFill/>
          <a:ln>
            <a:noFill/>
          </a:ln>
        </p:spPr>
        <p:txBody>
          <a:bodyPr lIns="91425" tIns="91425" rIns="91425" bIns="91425" anchor="t" anchorCtr="0"/>
          <a:lstStyle>
            <a:lvl1pPr marL="476250" marR="0" lvl="0" indent="-342900" algn="l" rtl="0">
              <a:lnSpc>
                <a:spcPct val="90000"/>
              </a:lnSpc>
              <a:spcBef>
                <a:spcPts val="750"/>
              </a:spcBef>
              <a:buClr>
                <a:schemeClr val="dk1"/>
              </a:buClr>
              <a:buSzPct val="100000"/>
              <a:buFont typeface="Wingdings" panose="05000000000000000000" pitchFamily="2" charset="2"/>
              <a:buChar char="q"/>
              <a:defRPr sz="2000" b="0" i="0" u="none" strike="noStrike" cap="none">
                <a:solidFill>
                  <a:schemeClr val="dk1"/>
                </a:solidFill>
                <a:latin typeface="+mj-lt"/>
                <a:ea typeface="Calibri"/>
                <a:cs typeface="Calibri"/>
                <a:sym typeface="Calibri"/>
              </a:defRPr>
            </a:lvl1pPr>
            <a:lvl2pPr marL="742950" marR="0" lvl="1" indent="-285750" algn="l" rtl="0">
              <a:lnSpc>
                <a:spcPct val="90000"/>
              </a:lnSpc>
              <a:spcBef>
                <a:spcPts val="375"/>
              </a:spcBef>
              <a:buClr>
                <a:schemeClr val="dk1"/>
              </a:buClr>
              <a:buSzPct val="100000"/>
              <a:buFont typeface="Wingdings" panose="05000000000000000000" pitchFamily="2" charset="2"/>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r>
              <a:rPr lang="en-US" dirty="0"/>
              <a:t>Click to add title</a:t>
            </a:r>
            <a:endParaRPr lang="en-US" dirty="0"/>
          </a:p>
          <a:p>
            <a:pPr lvl="1"/>
            <a:r>
              <a:rPr lang="en-US" dirty="0"/>
              <a:t>Click to add title</a:t>
            </a:r>
            <a:endParaRPr lang="en-US" dirty="0"/>
          </a:p>
          <a:p>
            <a:pPr lvl="2"/>
            <a:r>
              <a:rPr lang="en-US" dirty="0"/>
              <a:t> </a:t>
            </a:r>
            <a:r>
              <a:rPr lang="en-US" sz="1600" dirty="0"/>
              <a:t>Click to add title</a:t>
            </a:r>
            <a:endParaRPr lang="en-US" dirty="0"/>
          </a:p>
          <a:p>
            <a:endParaRPr lang="en-US" dirty="0"/>
          </a:p>
        </p:txBody>
      </p:sp>
      <p:sp>
        <p:nvSpPr>
          <p:cNvPr id="22" name="Shape 22"/>
          <p:cNvSpPr txBox="1">
            <a:spLocks noGrp="1"/>
          </p:cNvSpPr>
          <p:nvPr>
            <p:ph type="sldNum" idx="12"/>
          </p:nvPr>
        </p:nvSpPr>
        <p:spPr>
          <a:xfrm>
            <a:off x="7050013" y="6492875"/>
            <a:ext cx="2057399" cy="365125"/>
          </a:xfrm>
          <a:prstGeom prst="rect">
            <a:avLst/>
          </a:prstGeom>
          <a:noFill/>
          <a:ln>
            <a:noFill/>
          </a:ln>
        </p:spPr>
        <p:txBody>
          <a:bodyPr lIns="91425" tIns="45700" rIns="91425" bIns="45700" anchor="ctr" anchorCtr="0">
            <a:noAutofit/>
          </a:bodyPr>
          <a:lstStyle>
            <a:lvl1pPr>
              <a:defRPr sz="1400"/>
            </a:lvl1pPr>
          </a:lstStyle>
          <a:p>
            <a:pPr algn="r">
              <a:buSzPct val="25000"/>
            </a:pPr>
            <a:fld id="{00000000-1234-1234-1234-123412341234}" type="slidenum">
              <a:rPr lang="en-US" smtClean="0">
                <a:solidFill>
                  <a:srgbClr val="888888"/>
                </a:solidFill>
                <a:latin typeface="Calibri"/>
                <a:ea typeface="Calibri"/>
                <a:cs typeface="Calibri"/>
                <a:sym typeface="Calibri"/>
              </a:rPr>
            </a:fld>
            <a:endParaRPr lang="en-US" dirty="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兩項物件">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28651" y="365125"/>
            <a:ext cx="78866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p:txBody>
      </p:sp>
      <p:sp>
        <p:nvSpPr>
          <p:cNvPr id="31" name="Shape 31"/>
          <p:cNvSpPr txBox="1">
            <a:spLocks noGrp="1"/>
          </p:cNvSpPr>
          <p:nvPr>
            <p:ph type="body" idx="1"/>
          </p:nvPr>
        </p:nvSpPr>
        <p:spPr>
          <a:xfrm>
            <a:off x="628650" y="1825625"/>
            <a:ext cx="38862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p:txBody>
      </p:sp>
      <p:sp>
        <p:nvSpPr>
          <p:cNvPr id="32" name="Shape 32"/>
          <p:cNvSpPr txBox="1">
            <a:spLocks noGrp="1"/>
          </p:cNvSpPr>
          <p:nvPr>
            <p:ph type="body" idx="2"/>
          </p:nvPr>
        </p:nvSpPr>
        <p:spPr>
          <a:xfrm>
            <a:off x="4629150" y="1825625"/>
            <a:ext cx="38862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p:txBody>
      </p:sp>
      <p:sp>
        <p:nvSpPr>
          <p:cNvPr id="33" name="Shape 33"/>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34" name="Shape 34"/>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35" name="Shape 35"/>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28651" y="365125"/>
            <a:ext cx="78866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p:txBody>
      </p:sp>
      <p:sp>
        <p:nvSpPr>
          <p:cNvPr id="47" name="Shape 47"/>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48" name="Shape 48"/>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49" name="Shape 49"/>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含標題的內容">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29841" y="457201"/>
            <a:ext cx="2949178"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p:txBody>
      </p:sp>
      <p:sp>
        <p:nvSpPr>
          <p:cNvPr id="56" name="Shape 56"/>
          <p:cNvSpPr txBox="1">
            <a:spLocks noGrp="1"/>
          </p:cNvSpPr>
          <p:nvPr>
            <p:ph type="body" idx="1"/>
          </p:nvPr>
        </p:nvSpPr>
        <p:spPr>
          <a:xfrm>
            <a:off x="3887391" y="987425"/>
            <a:ext cx="4629149" cy="4873624"/>
          </a:xfrm>
          <a:prstGeom prst="rect">
            <a:avLst/>
          </a:prstGeom>
          <a:noFill/>
          <a:ln>
            <a:noFill/>
          </a:ln>
        </p:spPr>
        <p:txBody>
          <a:bodyPr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p:txBody>
      </p:sp>
      <p:sp>
        <p:nvSpPr>
          <p:cNvPr id="57" name="Shape 57"/>
          <p:cNvSpPr txBox="1">
            <a:spLocks noGrp="1"/>
          </p:cNvSpPr>
          <p:nvPr>
            <p:ph type="body" idx="2"/>
          </p:nvPr>
        </p:nvSpPr>
        <p:spPr>
          <a:xfrm>
            <a:off x="629841" y="2057400"/>
            <a:ext cx="2949178" cy="3811588"/>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p:txBody>
      </p:sp>
      <p:sp>
        <p:nvSpPr>
          <p:cNvPr id="58" name="Shape 58"/>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59" name="Shape 59"/>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60" name="Shape 60"/>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含標題的圖片">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29841" y="457201"/>
            <a:ext cx="2949178"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p:txBody>
      </p:sp>
      <p:sp>
        <p:nvSpPr>
          <p:cNvPr id="63" name="Shape 63"/>
          <p:cNvSpPr>
            <a:spLocks noGrp="1"/>
          </p:cNvSpPr>
          <p:nvPr>
            <p:ph type="pic" idx="2"/>
          </p:nvPr>
        </p:nvSpPr>
        <p:spPr>
          <a:xfrm>
            <a:off x="3887391" y="987425"/>
            <a:ext cx="4629149" cy="4873624"/>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9pPr>
          </a:lstStyle>
          <a:p/>
        </p:txBody>
      </p:sp>
      <p:sp>
        <p:nvSpPr>
          <p:cNvPr id="64" name="Shape 64"/>
          <p:cNvSpPr txBox="1">
            <a:spLocks noGrp="1"/>
          </p:cNvSpPr>
          <p:nvPr>
            <p:ph type="body" idx="1"/>
          </p:nvPr>
        </p:nvSpPr>
        <p:spPr>
          <a:xfrm>
            <a:off x="629841" y="2057400"/>
            <a:ext cx="2949178" cy="3811588"/>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p:txBody>
      </p:sp>
      <p:sp>
        <p:nvSpPr>
          <p:cNvPr id="65" name="Shape 65"/>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66" name="Shape 66"/>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67" name="Shape 67"/>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標題及直排文字">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8651" y="365125"/>
            <a:ext cx="78866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p:txBody>
      </p:sp>
      <p:sp>
        <p:nvSpPr>
          <p:cNvPr id="70" name="Shape 70"/>
          <p:cNvSpPr txBox="1">
            <a:spLocks noGrp="1"/>
          </p:cNvSpPr>
          <p:nvPr>
            <p:ph type="body" idx="1"/>
          </p:nvPr>
        </p:nvSpPr>
        <p:spPr>
          <a:xfrm rot="5400000">
            <a:off x="2396331" y="57945"/>
            <a:ext cx="4351338" cy="7886699"/>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p:txBody>
      </p:sp>
      <p:sp>
        <p:nvSpPr>
          <p:cNvPr id="71" name="Shape 71"/>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72" name="Shape 72"/>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73" name="Shape 73"/>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直排標題及文字">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623594" y="2285207"/>
            <a:ext cx="5811838" cy="197167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p:txBody>
      </p:sp>
      <p:sp>
        <p:nvSpPr>
          <p:cNvPr id="76" name="Shape 76"/>
          <p:cNvSpPr txBox="1">
            <a:spLocks noGrp="1"/>
          </p:cNvSpPr>
          <p:nvPr>
            <p:ph type="body" idx="1"/>
          </p:nvPr>
        </p:nvSpPr>
        <p:spPr>
          <a:xfrm rot="5400000">
            <a:off x="623094" y="370683"/>
            <a:ext cx="5811838" cy="5800724"/>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p:txBody>
      </p:sp>
      <p:sp>
        <p:nvSpPr>
          <p:cNvPr id="77" name="Shape 77"/>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78" name="Shape 78"/>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79" name="Shape 79"/>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23888" y="1709739"/>
            <a:ext cx="78866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p:txBody>
      </p:sp>
      <p:sp>
        <p:nvSpPr>
          <p:cNvPr id="25" name="Shape 25"/>
          <p:cNvSpPr txBox="1">
            <a:spLocks noGrp="1"/>
          </p:cNvSpPr>
          <p:nvPr>
            <p:ph type="body" idx="1"/>
          </p:nvPr>
        </p:nvSpPr>
        <p:spPr>
          <a:xfrm>
            <a:off x="623888" y="4589463"/>
            <a:ext cx="7886699" cy="1500187"/>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375"/>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9pPr>
          </a:lstStyle>
          <a:p/>
        </p:txBody>
      </p:sp>
      <p:sp>
        <p:nvSpPr>
          <p:cNvPr id="26" name="Shape 26"/>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27" name="Shape 27"/>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28" name="Shape 28"/>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altLang="zh-TW" sz="900" smtClean="0">
                <a:solidFill>
                  <a:srgbClr val="888888"/>
                </a:solidFill>
                <a:latin typeface="Calibri"/>
                <a:ea typeface="Calibri"/>
                <a:cs typeface="Calibri"/>
                <a:sym typeface="Calibri"/>
              </a:rPr>
            </a:fld>
            <a:endParaRPr lang="zh-TW" altLang="en-US" sz="9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0" y="18256"/>
            <a:ext cx="91440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628651" y="1825625"/>
            <a:ext cx="78866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628651" y="6356351"/>
            <a:ext cx="20573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9" name="Shape 9"/>
          <p:cNvSpPr txBox="1">
            <a:spLocks noGrp="1"/>
          </p:cNvSpPr>
          <p:nvPr>
            <p:ph type="ftr" idx="11"/>
          </p:nvPr>
        </p:nvSpPr>
        <p:spPr>
          <a:xfrm>
            <a:off x="3028950" y="6356351"/>
            <a:ext cx="3086100"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p:txBody>
      </p:sp>
      <p:sp>
        <p:nvSpPr>
          <p:cNvPr id="10" name="Shape 10"/>
          <p:cNvSpPr txBox="1">
            <a:spLocks noGrp="1"/>
          </p:cNvSpPr>
          <p:nvPr>
            <p:ph type="sldNum" idx="12"/>
          </p:nvPr>
        </p:nvSpPr>
        <p:spPr>
          <a:xfrm>
            <a:off x="6457951" y="6356351"/>
            <a:ext cx="20573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hyperlink" Target="http://www.cc.ncku.edu.tw/download/" TargetMode="External"/><Relationship Id="rId2" Type="http://schemas.openxmlformats.org/officeDocument/2006/relationships/hyperlink" Target="https://opencv.org/release.html" TargetMode="External"/><Relationship Id="rId1" Type="http://schemas.openxmlformats.org/officeDocument/2006/relationships/hyperlink" Target="https://www.python.org/downloads/"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hyperlink" Target="https://www.microsoft.com/en-us/download/details.aspx?id=54765" TargetMode="External"/><Relationship Id="rId2" Type="http://schemas.openxmlformats.org/officeDocument/2006/relationships/hyperlink" Target="https://arxiv.org/pdf/1512.03385.pdf" TargetMode="External"/><Relationship Id="rId1" Type="http://schemas.openxmlformats.org/officeDocument/2006/relationships/hyperlink" Target="https://papers.nips.cc/paper/2012/file/c399862d3b9d6b76c8436e924a68c45b-Paper.pdf" TargetMode="Externa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arxiv.org/pdf/1708.04896.pdf" TargetMode="Externa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084217" y="1712609"/>
            <a:ext cx="6858000" cy="762800"/>
          </a:xfrm>
          <a:prstGeom prst="rect">
            <a:avLst/>
          </a:prstGeom>
          <a:noFill/>
          <a:ln>
            <a:noFill/>
          </a:ln>
        </p:spPr>
        <p:txBody>
          <a:bodyPr lIns="68569" tIns="34275" rIns="68569" bIns="34275" anchor="b" anchorCtr="0">
            <a:noAutofit/>
          </a:bodyPr>
          <a:lstStyle/>
          <a:p>
            <a:pPr>
              <a:buSzPct val="25000"/>
            </a:pPr>
            <a:r>
              <a:rPr lang="zh-TW" altLang="en-US" sz="3600" b="1" dirty="0">
                <a:latin typeface="Arial"/>
                <a:ea typeface="Arial"/>
                <a:cs typeface="Arial"/>
                <a:sym typeface="Arial"/>
              </a:rPr>
              <a:t>電腦視覺與深度學習</a:t>
            </a:r>
            <a:br>
              <a:rPr lang="en-US" altLang="zh-TW" sz="3600" b="1" dirty="0">
                <a:latin typeface="Arial"/>
                <a:ea typeface="Arial"/>
                <a:cs typeface="Arial"/>
                <a:sym typeface="Arial"/>
              </a:rPr>
            </a:br>
            <a:r>
              <a:rPr lang="en-US" altLang="zh-TW" sz="2800" b="1" dirty="0">
                <a:latin typeface="Arial"/>
                <a:ea typeface="Arial"/>
                <a:cs typeface="Arial"/>
                <a:sym typeface="Arial"/>
              </a:rPr>
              <a:t>(Computer Vision and Deep Learning)</a:t>
            </a:r>
            <a:br>
              <a:rPr lang="en-US" sz="3600" b="1" dirty="0">
                <a:latin typeface="Arial"/>
                <a:ea typeface="Arial"/>
                <a:cs typeface="Arial"/>
                <a:sym typeface="Arial"/>
              </a:rPr>
            </a:br>
            <a:r>
              <a:rPr lang="en-US" sz="2800" b="1" dirty="0">
                <a:latin typeface="Arial"/>
                <a:ea typeface="Arial"/>
                <a:cs typeface="Arial"/>
                <a:sym typeface="Arial"/>
              </a:rPr>
              <a:t>Homework </a:t>
            </a:r>
            <a:r>
              <a:rPr lang="en-US" altLang="zh-TW" sz="2800" b="1" dirty="0">
                <a:latin typeface="Arial"/>
                <a:ea typeface="Arial"/>
                <a:cs typeface="Arial"/>
                <a:sym typeface="Arial"/>
              </a:rPr>
              <a:t>2</a:t>
            </a:r>
            <a:endParaRPr lang="en-US" sz="2800" b="1" dirty="0">
              <a:latin typeface="Arial"/>
              <a:ea typeface="Arial"/>
              <a:cs typeface="Arial"/>
              <a:sym typeface="Arial"/>
            </a:endParaRPr>
          </a:p>
        </p:txBody>
      </p:sp>
      <p:sp>
        <p:nvSpPr>
          <p:cNvPr id="4" name="副標題 2"/>
          <p:cNvSpPr txBox="1"/>
          <p:nvPr/>
        </p:nvSpPr>
        <p:spPr>
          <a:xfrm>
            <a:off x="1084217" y="3523676"/>
            <a:ext cx="6858000" cy="2080032"/>
          </a:xfrm>
          <a:prstGeom prst="rect">
            <a:avLst/>
          </a:prstGeom>
          <a:noFill/>
          <a:ln>
            <a:noFill/>
          </a:ln>
        </p:spPr>
        <p:txBody>
          <a:bodyPr lIns="68569" tIns="68569" rIns="68569" bIns="68569" anchor="t" anchorCtr="0">
            <a:normAutofit fontScale="92500" lnSpcReduction="20000"/>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ct val="1000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pPr indent="1815465" algn="l">
              <a:buSzPct val="25000"/>
            </a:pPr>
            <a:r>
              <a:rPr lang="en-US" altLang="zh-TW" sz="2175" dirty="0">
                <a:latin typeface="Arial"/>
                <a:ea typeface="Arial"/>
                <a:cs typeface="Arial"/>
                <a:sym typeface="Arial"/>
              </a:rPr>
              <a:t>                       TA:</a:t>
            </a:r>
            <a:endParaRPr lang="en-US" altLang="zh-TW" sz="2175" u="sng" dirty="0">
              <a:solidFill>
                <a:schemeClr val="hlink"/>
              </a:solidFill>
              <a:latin typeface="Arial"/>
              <a:ea typeface="Arial"/>
              <a:cs typeface="Arial"/>
              <a:sym typeface="Arial"/>
            </a:endParaRPr>
          </a:p>
          <a:p>
            <a:pPr indent="1815465" algn="l">
              <a:buSzPct val="25000"/>
            </a:pPr>
            <a:r>
              <a:rPr lang="en-US" altLang="zh-TW" sz="2175" dirty="0">
                <a:solidFill>
                  <a:schemeClr val="tx1"/>
                </a:solidFill>
                <a:latin typeface="Arial"/>
                <a:ea typeface="Arial"/>
                <a:cs typeface="Arial"/>
                <a:sym typeface="Arial"/>
              </a:rPr>
              <a:t>Lydia: lydia2200284@gmail.com</a:t>
            </a:r>
            <a:endParaRPr lang="en-US" altLang="zh-TW" sz="2175" dirty="0">
              <a:solidFill>
                <a:schemeClr val="tx1"/>
              </a:solidFill>
              <a:latin typeface="Arial"/>
              <a:ea typeface="Arial"/>
              <a:cs typeface="Arial"/>
              <a:sym typeface="Arial"/>
            </a:endParaRPr>
          </a:p>
          <a:p>
            <a:pPr indent="1815465" algn="l">
              <a:buSzPct val="25000"/>
            </a:pPr>
            <a:r>
              <a:rPr lang="en-US" altLang="zh-TW" sz="2175" dirty="0">
                <a:solidFill>
                  <a:schemeClr val="tx1"/>
                </a:solidFill>
                <a:latin typeface="Arial"/>
                <a:ea typeface="Arial"/>
                <a:cs typeface="Arial"/>
                <a:sym typeface="Arial"/>
              </a:rPr>
              <a:t> </a:t>
            </a:r>
            <a:endParaRPr lang="en-US" altLang="zh-TW" sz="2175" dirty="0">
              <a:solidFill>
                <a:schemeClr val="tx1"/>
              </a:solidFill>
              <a:latin typeface="Arial"/>
              <a:ea typeface="Arial"/>
              <a:cs typeface="Arial"/>
              <a:sym typeface="Arial"/>
            </a:endParaRPr>
          </a:p>
          <a:p>
            <a:pPr indent="1815465" algn="l">
              <a:buSzPct val="25000"/>
            </a:pPr>
            <a:r>
              <a:rPr lang="en-US" altLang="zh-TW" sz="2175" dirty="0">
                <a:latin typeface="Arial"/>
                <a:ea typeface="Arial"/>
                <a:cs typeface="Arial"/>
                <a:sym typeface="Arial"/>
              </a:rPr>
              <a:t>Office Hour: 17:00~19:00, Mon.</a:t>
            </a:r>
            <a:endParaRPr lang="en-US" altLang="zh-TW" sz="2175" dirty="0">
              <a:latin typeface="Arial"/>
              <a:ea typeface="Arial"/>
              <a:cs typeface="Arial"/>
              <a:sym typeface="Arial"/>
            </a:endParaRPr>
          </a:p>
          <a:p>
            <a:pPr indent="1815465" algn="l">
              <a:buSzPct val="25000"/>
            </a:pPr>
            <a:r>
              <a:rPr lang="en-US" altLang="zh-TW" sz="2175" dirty="0">
                <a:latin typeface="Arial"/>
                <a:ea typeface="Arial"/>
                <a:cs typeface="Arial"/>
                <a:sym typeface="Arial"/>
              </a:rPr>
              <a:t>	                    10:00~12:00, Wed.</a:t>
            </a:r>
            <a:endParaRPr lang="en-US" altLang="zh-TW" sz="1800" dirty="0">
              <a:latin typeface="Arial"/>
              <a:ea typeface="Arial"/>
              <a:cs typeface="Arial"/>
              <a:sym typeface="Arial"/>
            </a:endParaRPr>
          </a:p>
          <a:p>
            <a:pPr indent="1815465" algn="l">
              <a:buSzPct val="25000"/>
            </a:pPr>
            <a:r>
              <a:rPr lang="en-US" altLang="zh-TW" sz="1800" dirty="0">
                <a:latin typeface="Arial"/>
                <a:ea typeface="Arial"/>
                <a:cs typeface="Arial"/>
                <a:sym typeface="Arial"/>
              </a:rPr>
              <a:t>At CSIE 9F Robotics Lab.</a:t>
            </a:r>
            <a:endParaRPr lang="en-US" altLang="zh-TW" sz="18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2"/>
          <p:cNvSpPr txBox="1">
            <a:spLocks noGrp="1"/>
          </p:cNvSpPr>
          <p:nvPr>
            <p:ph type="sldNum" idx="12"/>
          </p:nvPr>
        </p:nvSpPr>
        <p:spPr>
          <a:xfrm>
            <a:off x="7086601" y="6561368"/>
            <a:ext cx="2057399" cy="273844"/>
          </a:xfrm>
          <a:prstGeom prst="rect">
            <a:avLst/>
          </a:prstGeom>
          <a:noFill/>
          <a:ln>
            <a:noFill/>
          </a:ln>
        </p:spPr>
        <p:txBody>
          <a:bodyPr lIns="68569" tIns="34275" rIns="68569" bIns="34275" anchor="ctr" anchorCtr="0">
            <a:noAutofit/>
          </a:bodyPr>
          <a:lstStyle/>
          <a:p>
            <a:pPr algn="r">
              <a:buSzPct val="25000"/>
            </a:pPr>
            <a:fld id="{00000000-1234-1234-1234-123412341234}" type="slidenum">
              <a:rPr lang="en-US" sz="900">
                <a:solidFill>
                  <a:srgbClr val="888888"/>
                </a:solidFill>
                <a:latin typeface="Calibri"/>
                <a:ea typeface="Calibri"/>
                <a:cs typeface="Calibri"/>
                <a:sym typeface="Calibri"/>
              </a:rPr>
            </a:fld>
            <a:endParaRPr lang="en-US" sz="900">
              <a:solidFill>
                <a:srgbClr val="888888"/>
              </a:solidFill>
              <a:latin typeface="Calibri"/>
              <a:ea typeface="Calibri"/>
              <a:cs typeface="Calibri"/>
              <a:sym typeface="Calibri"/>
            </a:endParaRPr>
          </a:p>
        </p:txBody>
      </p:sp>
      <p:sp>
        <p:nvSpPr>
          <p:cNvPr id="10" name="Text Placeholder 9"/>
          <p:cNvSpPr>
            <a:spLocks noGrp="1"/>
          </p:cNvSpPr>
          <p:nvPr>
            <p:ph type="body" idx="1"/>
          </p:nvPr>
        </p:nvSpPr>
        <p:spPr>
          <a:xfrm>
            <a:off x="73175" y="776265"/>
            <a:ext cx="9070825" cy="5641471"/>
          </a:xfrm>
        </p:spPr>
        <p:txBody>
          <a:bodyPr/>
          <a:lstStyle/>
          <a:p>
            <a:r>
              <a:rPr lang="en-US" dirty="0"/>
              <a:t>Copying homework is strictly prohibited!! </a:t>
            </a:r>
            <a:r>
              <a:rPr lang="en-US" dirty="0">
                <a:solidFill>
                  <a:srgbClr val="FF0000"/>
                </a:solidFill>
              </a:rPr>
              <a:t>Penalty: Grade will be zero for both persons!!</a:t>
            </a:r>
            <a:endParaRPr lang="en-US" dirty="0">
              <a:solidFill>
                <a:srgbClr val="FF0000"/>
              </a:solidFill>
            </a:endParaRPr>
          </a:p>
          <a:p>
            <a:r>
              <a:rPr lang="en-US" dirty="0"/>
              <a:t>If the code can’t run, you can come to our Lab within one week and show that your programming can work. Otherwise you will get zero!!</a:t>
            </a:r>
            <a:endParaRPr lang="en-US" dirty="0"/>
          </a:p>
          <a:p>
            <a:r>
              <a:rPr lang="en-US" dirty="0"/>
              <a:t>Due date =&gt;</a:t>
            </a:r>
            <a:r>
              <a:rPr lang="zh-TW" altLang="en-US" dirty="0">
                <a:solidFill>
                  <a:srgbClr val="FF0000"/>
                </a:solidFill>
              </a:rPr>
              <a:t> </a:t>
            </a:r>
            <a:r>
              <a:rPr lang="en-US" altLang="zh-TW" dirty="0">
                <a:solidFill>
                  <a:srgbClr val="FF0000"/>
                </a:solidFill>
              </a:rPr>
              <a:t>Midnight</a:t>
            </a:r>
            <a:r>
              <a:rPr lang="zh-TW" altLang="en-US" dirty="0">
                <a:solidFill>
                  <a:srgbClr val="FF0000"/>
                </a:solidFill>
              </a:rPr>
              <a:t> </a:t>
            </a:r>
            <a:r>
              <a:rPr lang="en-US" altLang="zh-TW" dirty="0">
                <a:solidFill>
                  <a:srgbClr val="FF0000"/>
                </a:solidFill>
              </a:rPr>
              <a:t>23:59:59</a:t>
            </a:r>
            <a:r>
              <a:rPr lang="zh-TW" altLang="en-US" dirty="0">
                <a:solidFill>
                  <a:srgbClr val="FF0000"/>
                </a:solidFill>
              </a:rPr>
              <a:t> </a:t>
            </a:r>
            <a:r>
              <a:rPr lang="en-US" altLang="zh-TW" dirty="0">
                <a:solidFill>
                  <a:srgbClr val="FF0000"/>
                </a:solidFill>
              </a:rPr>
              <a:t>on 2020/12/30 (Wed.)</a:t>
            </a:r>
            <a:endParaRPr lang="en-US" dirty="0">
              <a:solidFill>
                <a:srgbClr val="FF0000"/>
              </a:solidFill>
            </a:endParaRPr>
          </a:p>
          <a:p>
            <a:pPr lvl="1"/>
            <a:r>
              <a:rPr lang="en-US" dirty="0"/>
              <a:t>No delay. If you submit homework after deadline, you will get 0.</a:t>
            </a:r>
            <a:endParaRPr lang="en-US" dirty="0"/>
          </a:p>
          <a:p>
            <a:r>
              <a:rPr lang="en-US" dirty="0"/>
              <a:t>Upload to =&gt; </a:t>
            </a:r>
            <a:r>
              <a:rPr lang="en-US" dirty="0">
                <a:solidFill>
                  <a:srgbClr val="0070C0"/>
                </a:solidFill>
              </a:rPr>
              <a:t>140.116.154.1 -&gt; Upload/Homework/Hw</a:t>
            </a:r>
            <a:r>
              <a:rPr lang="en-US" altLang="zh-TW" dirty="0">
                <a:solidFill>
                  <a:srgbClr val="0070C0"/>
                </a:solidFill>
              </a:rPr>
              <a:t>2</a:t>
            </a:r>
            <a:endParaRPr lang="en-US" dirty="0">
              <a:solidFill>
                <a:srgbClr val="0070C0"/>
              </a:solidFill>
            </a:endParaRPr>
          </a:p>
          <a:p>
            <a:pPr lvl="1"/>
            <a:r>
              <a:rPr lang="en-US" dirty="0">
                <a:solidFill>
                  <a:srgbClr val="0070C0"/>
                </a:solidFill>
              </a:rPr>
              <a:t>User ID: cvdl2020 	Password: cvdl2020</a:t>
            </a:r>
            <a:endParaRPr lang="en-US" dirty="0">
              <a:solidFill>
                <a:srgbClr val="0070C0"/>
              </a:solidFill>
            </a:endParaRPr>
          </a:p>
          <a:p>
            <a:r>
              <a:rPr lang="en-US" dirty="0"/>
              <a:t>Format</a:t>
            </a:r>
            <a:endParaRPr lang="en-US" dirty="0"/>
          </a:p>
          <a:p>
            <a:pPr lvl="1"/>
            <a:r>
              <a:rPr lang="en-US" dirty="0"/>
              <a:t>Filename</a:t>
            </a:r>
            <a:r>
              <a:rPr lang="en-US"/>
              <a:t>: Hw2_</a:t>
            </a:r>
            <a:r>
              <a:rPr lang="en-US" dirty="0"/>
              <a:t>StudentID_Name_Version.rar</a:t>
            </a:r>
            <a:endParaRPr lang="en-US" dirty="0"/>
          </a:p>
          <a:p>
            <a:pPr lvl="5" indent="-186055"/>
            <a:r>
              <a:rPr lang="en-US" dirty="0"/>
              <a:t>Ex: Hw2_F71234567_林小明_V1.rar</a:t>
            </a:r>
            <a:endParaRPr lang="en-US" dirty="0"/>
          </a:p>
          <a:p>
            <a:pPr lvl="5" indent="-186055"/>
            <a:r>
              <a:rPr lang="en-US" dirty="0"/>
              <a:t>If you want to update your file, you should update your version to be V2, ex: Hw2_F71234567_林小明_V2.rar</a:t>
            </a:r>
            <a:endParaRPr lang="en-US" dirty="0"/>
          </a:p>
          <a:p>
            <a:pPr lvl="1"/>
            <a:r>
              <a:rPr lang="en-US" dirty="0"/>
              <a:t>Content: </a:t>
            </a:r>
            <a:r>
              <a:rPr lang="en-US" dirty="0">
                <a:solidFill>
                  <a:srgbClr val="FF0000"/>
                </a:solidFill>
              </a:rPr>
              <a:t>project folder</a:t>
            </a:r>
            <a:r>
              <a:rPr lang="en-US" dirty="0"/>
              <a:t>*( including the pictures )</a:t>
            </a:r>
            <a:br>
              <a:rPr lang="en-US" dirty="0"/>
            </a:br>
            <a:r>
              <a:rPr lang="en-US" dirty="0"/>
              <a:t>	            *note: remove your “Debug” folder to reduce file size</a:t>
            </a:r>
            <a:endParaRPr lang="en-US" dirty="0"/>
          </a:p>
          <a:p>
            <a:endParaRPr lang="en-US" dirty="0"/>
          </a:p>
        </p:txBody>
      </p:sp>
      <p:sp>
        <p:nvSpPr>
          <p:cNvPr id="12" name="Shape 90"/>
          <p:cNvSpPr txBox="1">
            <a:spLocks noGrp="1"/>
          </p:cNvSpPr>
          <p:nvPr>
            <p:ph type="title"/>
          </p:nvPr>
        </p:nvSpPr>
        <p:spPr>
          <a:xfrm>
            <a:off x="0" y="50334"/>
            <a:ext cx="7886700" cy="582300"/>
          </a:xfrm>
          <a:prstGeom prst="rect">
            <a:avLst/>
          </a:prstGeom>
          <a:noFill/>
          <a:ln>
            <a:noFill/>
          </a:ln>
        </p:spPr>
        <p:txBody>
          <a:bodyPr lIns="68569" tIns="34275" rIns="68569" bIns="34275" anchor="ctr" anchorCtr="0">
            <a:noAutofit/>
          </a:bodyPr>
          <a:lstStyle/>
          <a:p>
            <a:pPr>
              <a:buSzPct val="25000"/>
            </a:pPr>
            <a:r>
              <a:rPr lang="en-US" sz="2800" b="1" dirty="0">
                <a:latin typeface="Arial"/>
                <a:ea typeface="Arial"/>
                <a:cs typeface="Arial"/>
                <a:sym typeface="Arial"/>
              </a:rPr>
              <a:t>Notices (1/2)</a:t>
            </a:r>
            <a:endParaRPr lang="en-US" sz="2800" b="1"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6549"/>
            <a:ext cx="7886699" cy="605427"/>
          </a:xfrm>
          <a:prstGeom prst="rect">
            <a:avLst/>
          </a:prstGeom>
          <a:noFill/>
          <a:ln>
            <a:noFill/>
          </a:ln>
        </p:spPr>
        <p:txBody>
          <a:bodyPr lIns="68569" tIns="34275" rIns="68569" bIns="34275" anchor="ctr" anchorCtr="0">
            <a:noAutofit/>
          </a:bodyPr>
          <a:lstStyle/>
          <a:p>
            <a:pPr>
              <a:buSzPct val="25000"/>
            </a:pPr>
            <a:r>
              <a:rPr lang="en-US" sz="2800" b="1" dirty="0">
                <a:latin typeface="Arial"/>
                <a:ea typeface="Arial"/>
                <a:cs typeface="Arial"/>
                <a:sym typeface="Arial"/>
              </a:rPr>
              <a:t>Notices (2/2)</a:t>
            </a:r>
            <a:endParaRPr lang="en-US" sz="2800" b="1" dirty="0">
              <a:solidFill>
                <a:srgbClr val="FF0000"/>
              </a:solidFill>
              <a:latin typeface="Arial"/>
              <a:ea typeface="Arial"/>
              <a:cs typeface="Arial"/>
              <a:sym typeface="Arial"/>
            </a:endParaRPr>
          </a:p>
        </p:txBody>
      </p:sp>
      <p:sp>
        <p:nvSpPr>
          <p:cNvPr id="99" name="Shape 99"/>
          <p:cNvSpPr txBox="1">
            <a:spLocks noGrp="1"/>
          </p:cNvSpPr>
          <p:nvPr>
            <p:ph type="sldNum" idx="12"/>
          </p:nvPr>
        </p:nvSpPr>
        <p:spPr>
          <a:xfrm>
            <a:off x="7086601" y="6584156"/>
            <a:ext cx="2057399" cy="273844"/>
          </a:xfrm>
          <a:prstGeom prst="rect">
            <a:avLst/>
          </a:prstGeom>
          <a:noFill/>
          <a:ln>
            <a:noFill/>
          </a:ln>
        </p:spPr>
        <p:txBody>
          <a:bodyPr lIns="68569" tIns="34275" rIns="68569" bIns="34275" anchor="ctr" anchorCtr="0">
            <a:noAutofit/>
          </a:bodyPr>
          <a:lstStyle/>
          <a:p>
            <a:pPr algn="r">
              <a:buSzPct val="25000"/>
            </a:pPr>
            <a:fld id="{00000000-1234-1234-1234-123412341234}" type="slidenum">
              <a:rPr lang="en-US" sz="900">
                <a:solidFill>
                  <a:srgbClr val="888888"/>
                </a:solidFill>
                <a:latin typeface="Calibri"/>
                <a:ea typeface="Calibri"/>
                <a:cs typeface="Calibri"/>
                <a:sym typeface="Calibri"/>
              </a:rPr>
            </a:fld>
            <a:endParaRPr lang="en-US" sz="900" dirty="0">
              <a:solidFill>
                <a:srgbClr val="888888"/>
              </a:solidFill>
              <a:latin typeface="Calibri"/>
              <a:ea typeface="Calibri"/>
              <a:cs typeface="Calibri"/>
              <a:sym typeface="Calibri"/>
            </a:endParaRPr>
          </a:p>
        </p:txBody>
      </p:sp>
      <p:sp>
        <p:nvSpPr>
          <p:cNvPr id="5" name="Text Placeholder 9"/>
          <p:cNvSpPr txBox="1"/>
          <p:nvPr/>
        </p:nvSpPr>
        <p:spPr>
          <a:xfrm>
            <a:off x="210335" y="658032"/>
            <a:ext cx="8850299" cy="450896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476250" marR="0" lvl="0" indent="-342900" algn="l" rtl="0">
              <a:lnSpc>
                <a:spcPct val="90000"/>
              </a:lnSpc>
              <a:spcBef>
                <a:spcPts val="750"/>
              </a:spcBef>
              <a:spcAft>
                <a:spcPts val="0"/>
              </a:spcAft>
              <a:buClr>
                <a:schemeClr val="dk1"/>
              </a:buClr>
              <a:buSzPct val="100000"/>
              <a:buFont typeface="Wingdings" panose="05000000000000000000" pitchFamily="2" charset="2"/>
              <a:buChar char="q"/>
              <a:defRPr sz="2000" b="0" i="0" u="none" strike="noStrike" cap="none">
                <a:solidFill>
                  <a:schemeClr val="dk1"/>
                </a:solidFill>
                <a:latin typeface="+mj-lt"/>
                <a:ea typeface="Calibri"/>
                <a:cs typeface="Calibri"/>
                <a:sym typeface="Calibri"/>
              </a:defRPr>
            </a:lvl1pPr>
            <a:lvl2pPr marL="742950" marR="0" lvl="1" indent="-285750" algn="l" rtl="0">
              <a:lnSpc>
                <a:spcPct val="90000"/>
              </a:lnSpc>
              <a:spcBef>
                <a:spcPts val="375"/>
              </a:spcBef>
              <a:spcAft>
                <a:spcPts val="0"/>
              </a:spcAft>
              <a:buClr>
                <a:schemeClr val="dk1"/>
              </a:buClr>
              <a:buSzPct val="100000"/>
              <a:buFont typeface="Wingdings" panose="05000000000000000000" pitchFamily="2" charset="2"/>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r>
              <a:rPr lang="en-US" altLang="zh-TW" dirty="0"/>
              <a:t>Python</a:t>
            </a:r>
            <a:endParaRPr lang="en-US" altLang="zh-TW" dirty="0"/>
          </a:p>
          <a:p>
            <a:pPr lvl="1"/>
            <a:r>
              <a:rPr lang="en-US" altLang="zh-TW" dirty="0"/>
              <a:t>Python 3.7 (</a:t>
            </a:r>
            <a:r>
              <a:rPr lang="en-US" altLang="zh-TW" dirty="0">
                <a:hlinkClick r:id="rId1"/>
              </a:rPr>
              <a:t>https://www.python.org/downloads/</a:t>
            </a:r>
            <a:r>
              <a:rPr lang="en-US" altLang="zh-TW" dirty="0"/>
              <a:t>)</a:t>
            </a:r>
            <a:endParaRPr lang="en-US" altLang="zh-TW" dirty="0"/>
          </a:p>
          <a:p>
            <a:pPr lvl="1"/>
            <a:r>
              <a:rPr lang="en-US" altLang="zh-TW" dirty="0" err="1"/>
              <a:t>opencv</a:t>
            </a:r>
            <a:r>
              <a:rPr lang="en-US" altLang="zh-TW" dirty="0"/>
              <a:t>-</a:t>
            </a:r>
            <a:r>
              <a:rPr lang="en-US" altLang="zh-TW" dirty="0" err="1"/>
              <a:t>contrib</a:t>
            </a:r>
            <a:r>
              <a:rPr lang="en-US" altLang="zh-TW" dirty="0"/>
              <a:t>-python (3.4.2.17)</a:t>
            </a:r>
            <a:endParaRPr lang="en-US" altLang="zh-TW" dirty="0"/>
          </a:p>
          <a:p>
            <a:pPr lvl="1"/>
            <a:r>
              <a:rPr lang="en-US" altLang="zh-TW" dirty="0"/>
              <a:t>Matplotlib 3.1.1</a:t>
            </a:r>
            <a:endParaRPr lang="en-US" altLang="zh-TW" dirty="0"/>
          </a:p>
          <a:p>
            <a:pPr lvl="1"/>
            <a:r>
              <a:rPr lang="en-US" altLang="zh-TW" dirty="0"/>
              <a:t>UI framework: pyqt5 (5.15.1)</a:t>
            </a:r>
            <a:endParaRPr lang="en-US" altLang="zh-TW" dirty="0"/>
          </a:p>
          <a:p>
            <a:endParaRPr lang="en-US" dirty="0"/>
          </a:p>
          <a:p>
            <a:r>
              <a:rPr lang="en-US" dirty="0"/>
              <a:t>C++ (check MFC guide in ftp)</a:t>
            </a:r>
            <a:endParaRPr lang="en-US" dirty="0"/>
          </a:p>
          <a:p>
            <a:pPr lvl="1"/>
            <a:r>
              <a:rPr lang="en-US" dirty="0"/>
              <a:t>OpenCV 3.3.1 (</a:t>
            </a:r>
            <a:r>
              <a:rPr lang="en-US" dirty="0">
                <a:hlinkClick r:id="rId2"/>
              </a:rPr>
              <a:t>https://opencv.org/release.html</a:t>
            </a:r>
            <a:r>
              <a:rPr lang="en-US" dirty="0"/>
              <a:t>)</a:t>
            </a:r>
            <a:endParaRPr lang="en-US" dirty="0"/>
          </a:p>
          <a:p>
            <a:pPr lvl="1"/>
            <a:r>
              <a:rPr lang="en-US" dirty="0"/>
              <a:t>Visual Studio 2015 (download  from </a:t>
            </a:r>
            <a:r>
              <a:rPr lang="en-US" dirty="0">
                <a:hlinkClick r:id="rId3"/>
              </a:rPr>
              <a:t>http://www.cc.ncku.edu.tw/download/</a:t>
            </a:r>
            <a:r>
              <a:rPr lang="en-US" dirty="0"/>
              <a:t>) </a:t>
            </a:r>
            <a:endParaRPr lang="en-US" dirty="0"/>
          </a:p>
          <a:p>
            <a:pPr lvl="1"/>
            <a:r>
              <a:rPr lang="en-US" dirty="0"/>
              <a:t>UI framework: MFC</a:t>
            </a:r>
            <a:endParaRPr lang="en-US" dirty="0"/>
          </a:p>
          <a:p>
            <a:pPr marL="13335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7886699" cy="635915"/>
          </a:xfrm>
        </p:spPr>
        <p:txBody>
          <a:bodyPr/>
          <a:lstStyle/>
          <a:p>
            <a:r>
              <a:rPr lang="en-US" altLang="zh-TW" sz="2800" b="1" dirty="0"/>
              <a:t>Grading </a:t>
            </a:r>
            <a:endParaRPr lang="zh-TW" altLang="en-US" b="1" dirty="0">
              <a:solidFill>
                <a:srgbClr val="FF0000"/>
              </a:solidFill>
            </a:endParaRPr>
          </a:p>
        </p:txBody>
      </p:sp>
      <p:sp>
        <p:nvSpPr>
          <p:cNvPr id="3" name="文字版面配置區 2"/>
          <p:cNvSpPr>
            <a:spLocks noGrp="1"/>
          </p:cNvSpPr>
          <p:nvPr>
            <p:ph type="body" idx="1"/>
          </p:nvPr>
        </p:nvSpPr>
        <p:spPr>
          <a:xfrm>
            <a:off x="116922" y="428526"/>
            <a:ext cx="9027078" cy="5941054"/>
          </a:xfrm>
        </p:spPr>
        <p:txBody>
          <a:bodyPr/>
          <a:lstStyle/>
          <a:p>
            <a:pPr marL="133350" indent="0">
              <a:lnSpc>
                <a:spcPct val="100000"/>
              </a:lnSpc>
              <a:buNone/>
            </a:pPr>
            <a:r>
              <a:rPr lang="en-US" altLang="zh-TW" sz="1800" dirty="0"/>
              <a:t>1. </a:t>
            </a:r>
            <a:r>
              <a:rPr lang="en-US" altLang="zh-TW" sz="1800" dirty="0">
                <a:solidFill>
                  <a:srgbClr val="FF0000"/>
                </a:solidFill>
              </a:rPr>
              <a:t>(20%) </a:t>
            </a:r>
            <a:r>
              <a:rPr lang="en-US" altLang="zh-TW" sz="1800" dirty="0"/>
              <a:t>Background Subtraction </a:t>
            </a:r>
            <a:r>
              <a:rPr lang="zh-TW" altLang="en-US" sz="1800" dirty="0"/>
              <a:t>                                      </a:t>
            </a:r>
            <a:r>
              <a:rPr lang="en-US" altLang="zh-TW" sz="1800" dirty="0"/>
              <a:t>		(</a:t>
            </a:r>
            <a:r>
              <a:rPr lang="zh-CN" altLang="en-US" sz="1800" dirty="0"/>
              <a:t>出題：</a:t>
            </a:r>
            <a:r>
              <a:rPr lang="en-US" altLang="zh-TW" sz="1800" dirty="0">
                <a:latin typeface="Calibri" panose="020F0502020204030204" pitchFamily="34" charset="0"/>
                <a:cs typeface="Calibri" panose="020F0502020204030204" pitchFamily="34" charset="0"/>
              </a:rPr>
              <a:t>Brian</a:t>
            </a:r>
            <a:r>
              <a:rPr lang="en-US" altLang="zh-TW" sz="1800" dirty="0"/>
              <a:t>)</a:t>
            </a:r>
            <a:endParaRPr lang="en-US" altLang="zh-TW" sz="1800" dirty="0">
              <a:solidFill>
                <a:srgbClr val="FF0000"/>
              </a:solidFill>
            </a:endParaRPr>
          </a:p>
          <a:p>
            <a:pPr marL="176530" lvl="1" indent="0">
              <a:lnSpc>
                <a:spcPct val="100000"/>
              </a:lnSpc>
              <a:buNone/>
            </a:pPr>
            <a:r>
              <a:rPr lang="en-US" altLang="zh-TW" dirty="0">
                <a:latin typeface="+mj-lt"/>
              </a:rPr>
              <a:t>2.</a:t>
            </a:r>
            <a:r>
              <a:rPr lang="zh-TW" altLang="en-US" dirty="0">
                <a:latin typeface="+mj-lt"/>
              </a:rPr>
              <a:t> </a:t>
            </a:r>
            <a:r>
              <a:rPr lang="en-US" altLang="zh-TW" dirty="0">
                <a:solidFill>
                  <a:srgbClr val="FF0000"/>
                </a:solidFill>
                <a:latin typeface="+mj-lt"/>
              </a:rPr>
              <a:t>(20%) </a:t>
            </a:r>
            <a:r>
              <a:rPr lang="en-US" altLang="zh-TW" dirty="0">
                <a:latin typeface="+mj-lt"/>
              </a:rPr>
              <a:t>Optical Flow						</a:t>
            </a:r>
            <a:r>
              <a:rPr lang="en-US" altLang="zh-TW" dirty="0"/>
              <a:t>(</a:t>
            </a:r>
            <a:r>
              <a:rPr lang="zh-CN" altLang="en-US" dirty="0"/>
              <a:t>出題：</a:t>
            </a:r>
            <a:r>
              <a:rPr lang="en-US" altLang="zh-CN" dirty="0"/>
              <a:t>Kevin</a:t>
            </a:r>
            <a:r>
              <a:rPr lang="en-US" altLang="zh-TW" dirty="0"/>
              <a:t>)</a:t>
            </a:r>
            <a:br>
              <a:rPr lang="en-US" altLang="zh-TW" dirty="0"/>
            </a:br>
            <a:r>
              <a:rPr lang="en-US" altLang="zh-TW" dirty="0">
                <a:latin typeface="+mn-lt"/>
              </a:rPr>
              <a:t>     2.1 Preprocessing (10%)</a:t>
            </a:r>
            <a:endParaRPr lang="en-US" altLang="zh-TW" dirty="0">
              <a:latin typeface="+mn-lt"/>
            </a:endParaRPr>
          </a:p>
          <a:p>
            <a:pPr marL="176530" lvl="1" indent="0">
              <a:lnSpc>
                <a:spcPct val="100000"/>
              </a:lnSpc>
              <a:buNone/>
            </a:pPr>
            <a:r>
              <a:rPr lang="en-US" altLang="zh-TW" dirty="0">
                <a:latin typeface="+mn-lt"/>
              </a:rPr>
              <a:t>     2.2 Video tracking (10%)</a:t>
            </a:r>
            <a:endParaRPr lang="en-US" altLang="zh-TW" dirty="0">
              <a:latin typeface="+mn-lt"/>
            </a:endParaRPr>
          </a:p>
          <a:p>
            <a:pPr marL="176530" lvl="1" indent="0">
              <a:lnSpc>
                <a:spcPct val="100000"/>
              </a:lnSpc>
              <a:buNone/>
            </a:pPr>
            <a:r>
              <a:rPr lang="en-US" altLang="zh-TW" dirty="0">
                <a:latin typeface="+mj-lt"/>
              </a:rPr>
              <a:t>3. </a:t>
            </a:r>
            <a:r>
              <a:rPr lang="en-US" altLang="zh-TW" dirty="0">
                <a:solidFill>
                  <a:srgbClr val="FF0000"/>
                </a:solidFill>
                <a:latin typeface="+mj-lt"/>
              </a:rPr>
              <a:t>(20%) </a:t>
            </a:r>
            <a:r>
              <a:rPr lang="en-US" altLang="zh-TW" dirty="0">
                <a:latin typeface="+mj-lt"/>
              </a:rPr>
              <a:t>Perspective Transform					</a:t>
            </a:r>
            <a:r>
              <a:rPr lang="en-US" altLang="zh-TW" dirty="0"/>
              <a:t>(</a:t>
            </a:r>
            <a:r>
              <a:rPr lang="zh-CN" altLang="en-US" dirty="0"/>
              <a:t>出題：</a:t>
            </a:r>
            <a:r>
              <a:rPr lang="en-US" altLang="zh-CN" dirty="0"/>
              <a:t>Max</a:t>
            </a:r>
            <a:r>
              <a:rPr lang="en-US" altLang="zh-TW" dirty="0"/>
              <a:t>)</a:t>
            </a:r>
            <a:endParaRPr lang="en-US" altLang="zh-TW" dirty="0"/>
          </a:p>
          <a:p>
            <a:pPr marL="176530" lvl="1" indent="0">
              <a:lnSpc>
                <a:spcPct val="100000"/>
              </a:lnSpc>
              <a:buNone/>
            </a:pPr>
            <a:r>
              <a:rPr lang="en-US" altLang="zh-TW" dirty="0">
                <a:latin typeface="+mj-lt"/>
              </a:rPr>
              <a:t>4. </a:t>
            </a:r>
            <a:r>
              <a:rPr lang="en-US" altLang="zh-TW" dirty="0">
                <a:solidFill>
                  <a:srgbClr val="FF0000"/>
                </a:solidFill>
                <a:latin typeface="+mj-lt"/>
              </a:rPr>
              <a:t>(20%) </a:t>
            </a:r>
            <a:r>
              <a:rPr lang="en-US" altLang="zh-TW" dirty="0">
                <a:solidFill>
                  <a:schemeClr val="tx1"/>
                </a:solidFill>
                <a:latin typeface="+mj-lt"/>
              </a:rPr>
              <a:t>PCA</a:t>
            </a:r>
            <a:r>
              <a:rPr lang="en-US" altLang="zh-TW" dirty="0">
                <a:solidFill>
                  <a:srgbClr val="FF0000"/>
                </a:solidFill>
                <a:latin typeface="+mj-lt"/>
              </a:rPr>
              <a:t>    							</a:t>
            </a:r>
            <a:r>
              <a:rPr lang="en-US" altLang="zh-TW" dirty="0"/>
              <a:t>(</a:t>
            </a:r>
            <a:r>
              <a:rPr lang="zh-CN" altLang="en-US" dirty="0"/>
              <a:t>出題：</a:t>
            </a:r>
            <a:r>
              <a:rPr lang="en-US" altLang="zh-CN" dirty="0"/>
              <a:t>Mark</a:t>
            </a:r>
            <a:r>
              <a:rPr lang="en-US" altLang="zh-TW" dirty="0"/>
              <a:t>)</a:t>
            </a:r>
            <a:endParaRPr lang="en-US" altLang="zh-TW" dirty="0">
              <a:solidFill>
                <a:srgbClr val="FF0000"/>
              </a:solidFill>
              <a:latin typeface="+mj-lt"/>
            </a:endParaRPr>
          </a:p>
          <a:p>
            <a:pPr marL="443230" lvl="1" indent="-266700">
              <a:lnSpc>
                <a:spcPct val="100000"/>
              </a:lnSpc>
              <a:buNone/>
            </a:pPr>
            <a:r>
              <a:rPr lang="en-US" altLang="zh-TW" dirty="0">
                <a:solidFill>
                  <a:srgbClr val="FF0000"/>
                </a:solidFill>
                <a:latin typeface="+mj-lt"/>
              </a:rPr>
              <a:t>	</a:t>
            </a:r>
            <a:r>
              <a:rPr lang="en-US" altLang="zh-TW" dirty="0">
                <a:solidFill>
                  <a:schemeClr val="tx1"/>
                </a:solidFill>
                <a:latin typeface="+mj-lt"/>
              </a:rPr>
              <a:t>4.1 Image Reconstruction (10%)  </a:t>
            </a:r>
            <a:endParaRPr lang="en-US" altLang="zh-TW" dirty="0">
              <a:solidFill>
                <a:schemeClr val="tx1"/>
              </a:solidFill>
              <a:latin typeface="+mj-lt"/>
            </a:endParaRPr>
          </a:p>
          <a:p>
            <a:pPr marL="443230" lvl="1" indent="-266700">
              <a:lnSpc>
                <a:spcPct val="100000"/>
              </a:lnSpc>
              <a:buNone/>
            </a:pPr>
            <a:r>
              <a:rPr lang="en-US" altLang="zh-TW" dirty="0">
                <a:solidFill>
                  <a:schemeClr val="tx1"/>
                </a:solidFill>
                <a:latin typeface="+mj-lt"/>
              </a:rPr>
              <a:t>	4.2 Compute the reconstruction error (10%)	</a:t>
            </a:r>
            <a:r>
              <a:rPr lang="en-US" altLang="zh-TW" dirty="0">
                <a:latin typeface="+mj-lt"/>
              </a:rPr>
              <a:t>			</a:t>
            </a:r>
            <a:endParaRPr lang="en-US" altLang="zh-TW" dirty="0">
              <a:latin typeface="+mj-lt"/>
            </a:endParaRPr>
          </a:p>
          <a:p>
            <a:pPr marL="176530" lvl="1" indent="0">
              <a:lnSpc>
                <a:spcPct val="100000"/>
              </a:lnSpc>
              <a:buNone/>
            </a:pPr>
            <a:r>
              <a:rPr lang="en-US" altLang="zh-TW" dirty="0">
                <a:latin typeface="Arial" panose="02080604020202020204" pitchFamily="34" charset="0"/>
                <a:cs typeface="Arial" panose="02080604020202020204" pitchFamily="34" charset="0"/>
              </a:rPr>
              <a:t>5. </a:t>
            </a:r>
            <a:r>
              <a:rPr lang="en-US" altLang="zh-TW" dirty="0">
                <a:solidFill>
                  <a:srgbClr val="FF0000"/>
                </a:solidFill>
                <a:latin typeface="Arial" panose="02080604020202020204" pitchFamily="34" charset="0"/>
                <a:cs typeface="Arial" panose="02080604020202020204" pitchFamily="34" charset="0"/>
              </a:rPr>
              <a:t>(20%) </a:t>
            </a:r>
            <a:r>
              <a:rPr lang="en-US" altLang="zh-TW" dirty="0">
                <a:latin typeface="Arial" panose="02080604020202020204" pitchFamily="34" charset="0"/>
                <a:cs typeface="Arial" panose="02080604020202020204" pitchFamily="34" charset="0"/>
              </a:rPr>
              <a:t>Dogs and Cats classification Using ResNet50		(</a:t>
            </a:r>
            <a:r>
              <a:rPr lang="zh-CN" altLang="en-US" dirty="0"/>
              <a:t>出題：</a:t>
            </a:r>
            <a:r>
              <a:rPr lang="en-US" altLang="zh-CN" dirty="0"/>
              <a:t>Bill</a:t>
            </a:r>
            <a:r>
              <a:rPr lang="en-US" altLang="zh-TW" dirty="0">
                <a:latin typeface="Arial" panose="02080604020202020204" pitchFamily="34" charset="0"/>
                <a:cs typeface="Arial" panose="02080604020202020204" pitchFamily="34" charset="0"/>
              </a:rPr>
              <a:t>)</a:t>
            </a:r>
            <a:endParaRPr lang="en-US" altLang="zh-TW" dirty="0">
              <a:latin typeface="Arial" panose="02080604020202020204" pitchFamily="34" charset="0"/>
              <a:cs typeface="Arial" panose="02080604020202020204" pitchFamily="34" charset="0"/>
            </a:endParaRPr>
          </a:p>
          <a:p>
            <a:pPr marL="176530" lvl="1" indent="0">
              <a:lnSpc>
                <a:spcPct val="100000"/>
              </a:lnSpc>
              <a:buNone/>
            </a:pPr>
            <a:endParaRPr lang="en-US" altLang="zh-TW" dirty="0">
              <a:latin typeface="+mj-lt"/>
            </a:endParaRPr>
          </a:p>
          <a:p>
            <a:pPr marL="176530" lvl="1" indent="0">
              <a:lnSpc>
                <a:spcPct val="100000"/>
              </a:lnSpc>
              <a:buNone/>
            </a:pPr>
            <a:endParaRPr lang="en-US" altLang="zh-TW" dirty="0">
              <a:latin typeface="+mj-lt"/>
            </a:endParaRPr>
          </a:p>
          <a:p>
            <a:pPr marL="133350" indent="0">
              <a:lnSpc>
                <a:spcPct val="100000"/>
              </a:lnSpc>
              <a:buNone/>
            </a:pPr>
            <a:endParaRPr lang="en-US" altLang="zh-TW" sz="1800" dirty="0"/>
          </a:p>
          <a:p>
            <a:pPr marL="133350" indent="0">
              <a:lnSpc>
                <a:spcPct val="100000"/>
              </a:lnSpc>
              <a:buNone/>
            </a:pPr>
            <a:endParaRPr lang="en-US" altLang="zh-TW" sz="1800" dirty="0">
              <a:solidFill>
                <a:srgbClr val="FF0000"/>
              </a:solidFill>
            </a:endParaRPr>
          </a:p>
        </p:txBody>
      </p:sp>
      <p:sp>
        <p:nvSpPr>
          <p:cNvPr id="7" name="文字方塊 6"/>
          <p:cNvSpPr txBox="1"/>
          <p:nvPr/>
        </p:nvSpPr>
        <p:spPr>
          <a:xfrm>
            <a:off x="5998407" y="3529687"/>
            <a:ext cx="2932386" cy="307777"/>
          </a:xfrm>
          <a:prstGeom prst="rect">
            <a:avLst/>
          </a:prstGeom>
          <a:noFill/>
        </p:spPr>
        <p:txBody>
          <a:bodyPr wrap="square" rtlCol="0">
            <a:spAutoFit/>
          </a:bodyPr>
          <a:lstStyle/>
          <a:p>
            <a:r>
              <a:rPr lang="en-US" altLang="zh-TW" dirty="0"/>
              <a:t>UI</a:t>
            </a:r>
            <a:r>
              <a:rPr lang="zh-TW" altLang="en-US" dirty="0"/>
              <a:t> </a:t>
            </a:r>
            <a:r>
              <a:rPr lang="en-US" altLang="zh-TW" dirty="0"/>
              <a:t>example</a:t>
            </a:r>
            <a:endParaRPr lang="zh-TW" altLang="en-US" dirty="0"/>
          </a:p>
        </p:txBody>
      </p:sp>
      <p:sp>
        <p:nvSpPr>
          <p:cNvPr id="6" name="Shape 99"/>
          <p:cNvSpPr txBox="1">
            <a:spLocks noGrp="1"/>
          </p:cNvSpPr>
          <p:nvPr>
            <p:ph type="sldNum" idx="12"/>
          </p:nvPr>
        </p:nvSpPr>
        <p:spPr>
          <a:xfrm>
            <a:off x="7086601" y="6584156"/>
            <a:ext cx="2057399" cy="273844"/>
          </a:xfrm>
          <a:prstGeom prst="rect">
            <a:avLst/>
          </a:prstGeom>
          <a:noFill/>
          <a:ln>
            <a:noFill/>
          </a:ln>
        </p:spPr>
        <p:txBody>
          <a:bodyPr lIns="68569" tIns="34275" rIns="68569" bIns="34275" anchor="ctr" anchorCtr="0">
            <a:noAutofit/>
          </a:bodyPr>
          <a:lstStyle/>
          <a:p>
            <a:pPr algn="r">
              <a:buSzPct val="25000"/>
            </a:pPr>
            <a:r>
              <a:rPr lang="en-US" sz="900" dirty="0">
                <a:solidFill>
                  <a:srgbClr val="888888"/>
                </a:solidFill>
                <a:latin typeface="Calibri"/>
                <a:ea typeface="Calibri"/>
                <a:cs typeface="Calibri"/>
                <a:sym typeface="Calibri"/>
              </a:rPr>
              <a:t>4</a:t>
            </a:r>
            <a:endParaRPr lang="en-US" sz="900" dirty="0">
              <a:solidFill>
                <a:srgbClr val="888888"/>
              </a:solidFill>
              <a:latin typeface="Calibri"/>
              <a:ea typeface="Calibri"/>
              <a:cs typeface="Calibri"/>
              <a:sym typeface="Calibri"/>
            </a:endParaRPr>
          </a:p>
        </p:txBody>
      </p:sp>
      <p:pic>
        <p:nvPicPr>
          <p:cNvPr id="4" name="圖片 3"/>
          <p:cNvPicPr>
            <a:picLocks noChangeAspect="1"/>
          </p:cNvPicPr>
          <p:nvPr/>
        </p:nvPicPr>
        <p:blipFill>
          <a:blip r:embed="rId1"/>
          <a:stretch>
            <a:fillRect/>
          </a:stretch>
        </p:blipFill>
        <p:spPr>
          <a:xfrm>
            <a:off x="5308066" y="122"/>
            <a:ext cx="2057398" cy="33188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9"/>
          <p:cNvSpPr txBox="1"/>
          <p:nvPr/>
        </p:nvSpPr>
        <p:spPr>
          <a:xfrm>
            <a:off x="-67861" y="2429"/>
            <a:ext cx="9279721" cy="456116"/>
          </a:xfrm>
          <a:prstGeom prst="rect">
            <a:avLst/>
          </a:prstGeom>
          <a:noFill/>
          <a:ln>
            <a:noFill/>
          </a:ln>
        </p:spPr>
        <p:txBody>
          <a:bodyPr lIns="68569" tIns="34275" rIns="68569" bIns="342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1948815" indent="-1948815">
              <a:buSzPct val="25000"/>
            </a:pPr>
            <a:r>
              <a:rPr lang="en-US" altLang="zh-TW" sz="2800" b="1" dirty="0"/>
              <a:t>5.0 (20%)Dogs and Cats classification Using R</a:t>
            </a:r>
            <a:r>
              <a:rPr lang="en-US" altLang="zh-CN" sz="2800" b="1" dirty="0"/>
              <a:t>esNet50</a:t>
            </a:r>
            <a:r>
              <a:rPr lang="en-US" altLang="zh-TW" sz="2800" b="1" dirty="0"/>
              <a:t> </a:t>
            </a:r>
            <a:r>
              <a:rPr lang="en-US" altLang="zh-TW" sz="2000" dirty="0"/>
              <a:t>(</a:t>
            </a:r>
            <a:r>
              <a:rPr lang="zh-CN" altLang="en-US" sz="2000" dirty="0"/>
              <a:t>出題：</a:t>
            </a:r>
            <a:r>
              <a:rPr lang="en-US" altLang="zh-TW" sz="2000" dirty="0"/>
              <a:t>B</a:t>
            </a:r>
            <a:r>
              <a:rPr lang="en-US" altLang="zh-CN" sz="2000" dirty="0"/>
              <a:t>ill</a:t>
            </a:r>
            <a:r>
              <a:rPr lang="en-US" altLang="zh-TW" sz="2000" dirty="0"/>
              <a:t>)</a:t>
            </a:r>
            <a:endParaRPr lang="en-US" altLang="zh-TW" sz="2800" dirty="0"/>
          </a:p>
        </p:txBody>
      </p:sp>
      <p:sp>
        <p:nvSpPr>
          <p:cNvPr id="5" name="矩形 4"/>
          <p:cNvSpPr/>
          <p:nvPr/>
        </p:nvSpPr>
        <p:spPr>
          <a:xfrm>
            <a:off x="95504" y="826475"/>
            <a:ext cx="7188874" cy="4616648"/>
          </a:xfrm>
          <a:prstGeom prst="rect">
            <a:avLst/>
          </a:prstGeom>
        </p:spPr>
        <p:txBody>
          <a:bodyPr wrap="square">
            <a:spAutoFit/>
          </a:bodyPr>
          <a:lstStyle/>
          <a:p>
            <a:r>
              <a:rPr lang="en-US" altLang="zh-TW" dirty="0"/>
              <a:t>1) Dataset introduction:</a:t>
            </a:r>
            <a:endParaRPr lang="en-US" altLang="zh-TW" dirty="0"/>
          </a:p>
          <a:p>
            <a:pPr marL="700405" indent="-342900">
              <a:buAutoNum type="arabicParenBoth"/>
            </a:pPr>
            <a:r>
              <a:rPr lang="en-US" altLang="zh-TW" dirty="0"/>
              <a:t>ASIRRA (Animal Species Image Recognition for Restricting Access) is a HIP(Human Interactive Proof) that works by asking users to identify photographs of cats and dogs, that's supposed to be easy for people to solve, but difficult for computers. Now we can use artificial intelligence technology to achieve this goal.</a:t>
            </a:r>
            <a:endParaRPr lang="en-US" altLang="zh-TW" dirty="0"/>
          </a:p>
          <a:p>
            <a:pPr marL="700405" indent="-342900">
              <a:buAutoNum type="arabicParenBoth"/>
            </a:pPr>
            <a:endParaRPr lang="en-US" altLang="zh-TW" dirty="0"/>
          </a:p>
          <a:p>
            <a:pPr marL="719455" indent="-361950"/>
            <a:r>
              <a:rPr lang="en-US" altLang="zh-TW" dirty="0"/>
              <a:t>(2) The dataset includes 12501 photos of cats and 12501 photo</a:t>
            </a:r>
            <a:r>
              <a:rPr lang="en-US" altLang="zh-CN" dirty="0"/>
              <a:t>s</a:t>
            </a:r>
            <a:r>
              <a:rPr lang="en-US" altLang="zh-TW" dirty="0"/>
              <a:t> of dogs. You need to download them in Reference below(R2), and split the training set, validation set and test set by yourself.</a:t>
            </a:r>
            <a:endParaRPr lang="en-US" altLang="zh-TW" dirty="0"/>
          </a:p>
          <a:p>
            <a:endParaRPr lang="en-US" altLang="zh-TW" dirty="0"/>
          </a:p>
          <a:p>
            <a:r>
              <a:rPr lang="en-US" altLang="zh-TW" dirty="0"/>
              <a:t>2) Objective:</a:t>
            </a:r>
            <a:endParaRPr lang="en-US" altLang="zh-TW" dirty="0"/>
          </a:p>
          <a:p>
            <a:pPr marL="625475" indent="-268605">
              <a:buFont typeface="Arial" panose="02080604020202020204" pitchFamily="34" charset="0"/>
              <a:buChar char="•"/>
            </a:pPr>
            <a:r>
              <a:rPr lang="en-US" altLang="zh-TW" dirty="0"/>
              <a:t>You need to use python to write the </a:t>
            </a:r>
            <a:r>
              <a:rPr lang="en-US" altLang="zh-TW" dirty="0" err="1"/>
              <a:t>R</a:t>
            </a:r>
            <a:r>
              <a:rPr lang="en-US" altLang="zh-CN" dirty="0" err="1"/>
              <a:t>esNet</a:t>
            </a:r>
            <a:r>
              <a:rPr lang="en-US" altLang="zh-TW" dirty="0"/>
              <a:t> network </a:t>
            </a:r>
            <a:endParaRPr lang="en-US" altLang="zh-TW" dirty="0"/>
          </a:p>
          <a:p>
            <a:pPr marL="625475"/>
            <a:r>
              <a:rPr lang="en-US" altLang="zh-TW" dirty="0"/>
              <a:t>and complete the questions on the next few pages.</a:t>
            </a:r>
            <a:endParaRPr lang="en-US" altLang="zh-TW" dirty="0"/>
          </a:p>
          <a:p>
            <a:pPr marL="625475" indent="-268605">
              <a:buFont typeface="Arial" panose="02080604020202020204" pitchFamily="34" charset="0"/>
              <a:buChar char="•"/>
            </a:pPr>
            <a:endParaRPr lang="en-US" altLang="zh-TW" dirty="0"/>
          </a:p>
          <a:p>
            <a:r>
              <a:rPr lang="en-US" altLang="zh-TW" dirty="0"/>
              <a:t>3) Environment Requirement</a:t>
            </a:r>
            <a:endParaRPr lang="en-US" altLang="zh-TW" dirty="0"/>
          </a:p>
          <a:p>
            <a:pPr marL="269875" lvl="1"/>
            <a:r>
              <a:rPr lang="en-US" altLang="zh-TW" dirty="0"/>
              <a:t>(1) Python 3.6</a:t>
            </a:r>
            <a:endParaRPr lang="en-US" altLang="zh-TW" dirty="0"/>
          </a:p>
          <a:p>
            <a:pPr marL="269875" lvl="1"/>
            <a:r>
              <a:rPr lang="en-US" altLang="zh-TW" dirty="0"/>
              <a:t>(2) </a:t>
            </a:r>
            <a:r>
              <a:rPr lang="en-US" altLang="zh-TW" dirty="0" err="1"/>
              <a:t>Tensorflow</a:t>
            </a:r>
            <a:r>
              <a:rPr lang="en-US" altLang="zh-TW" dirty="0"/>
              <a:t> 1.14</a:t>
            </a:r>
            <a:endParaRPr lang="en-US" altLang="zh-TW" dirty="0"/>
          </a:p>
          <a:p>
            <a:pPr marL="536575" lvl="1" indent="-266700"/>
            <a:r>
              <a:rPr lang="en-US" altLang="zh-TW" dirty="0"/>
              <a:t>(3) </a:t>
            </a:r>
            <a:r>
              <a:rPr lang="en-US" altLang="zh-TW" dirty="0" err="1"/>
              <a:t>Opencv</a:t>
            </a:r>
            <a:r>
              <a:rPr lang="en-US" altLang="zh-TW" dirty="0"/>
              <a:t>-</a:t>
            </a:r>
            <a:r>
              <a:rPr lang="en-US" altLang="zh-TW" dirty="0" err="1"/>
              <a:t>contrib</a:t>
            </a:r>
            <a:r>
              <a:rPr lang="en-US" altLang="zh-TW" dirty="0"/>
              <a:t>-python 4.1.1</a:t>
            </a:r>
            <a:br>
              <a:rPr lang="en-US" altLang="zh-TW" dirty="0"/>
            </a:br>
            <a:r>
              <a:rPr lang="en-US" altLang="zh-TW" dirty="0"/>
              <a:t>(for image show and write)</a:t>
            </a:r>
            <a:endParaRPr lang="en-US" altLang="zh-TW" dirty="0"/>
          </a:p>
          <a:p>
            <a:pPr marL="342900" indent="-342900">
              <a:buAutoNum type="arabicPeriod"/>
            </a:pPr>
            <a:endParaRPr lang="en-US" altLang="zh-TW" dirty="0">
              <a:latin typeface="Calibri" panose="020F0502020204030204" pitchFamily="34" charset="0"/>
              <a:cs typeface="Calibri" panose="020F0502020204030204" pitchFamily="34" charset="0"/>
            </a:endParaRPr>
          </a:p>
        </p:txBody>
      </p:sp>
      <p:sp>
        <p:nvSpPr>
          <p:cNvPr id="10" name="矩形 9"/>
          <p:cNvSpPr/>
          <p:nvPr/>
        </p:nvSpPr>
        <p:spPr>
          <a:xfrm>
            <a:off x="79705" y="6088559"/>
            <a:ext cx="8178800" cy="769441"/>
          </a:xfrm>
          <a:prstGeom prst="rect">
            <a:avLst/>
          </a:prstGeom>
        </p:spPr>
        <p:txBody>
          <a:bodyPr wrap="square">
            <a:spAutoFit/>
          </a:bodyPr>
          <a:lstStyle/>
          <a:p>
            <a:r>
              <a:rPr lang="en-US" altLang="zh-TW" sz="1600" dirty="0">
                <a:latin typeface="Calibri" panose="020F0502020204030204" pitchFamily="34" charset="0"/>
                <a:cs typeface="Calibri" panose="020F0502020204030204" pitchFamily="34" charset="0"/>
              </a:rPr>
              <a:t>R. Reference</a:t>
            </a:r>
            <a:endParaRPr lang="en-US" altLang="zh-TW" sz="1600" dirty="0">
              <a:latin typeface="Calibri" panose="020F0502020204030204" pitchFamily="34" charset="0"/>
              <a:cs typeface="Calibri" panose="020F0502020204030204" pitchFamily="34" charset="0"/>
            </a:endParaRPr>
          </a:p>
          <a:p>
            <a:pPr marL="269875" lvl="1"/>
            <a:r>
              <a:rPr lang="en-US" altLang="zh-TW" dirty="0">
                <a:latin typeface="Calibri" panose="020F0502020204030204" pitchFamily="34" charset="0"/>
                <a:cs typeface="Calibri" panose="020F0502020204030204" pitchFamily="34" charset="0"/>
                <a:hlinkClick r:id="rId1"/>
              </a:rPr>
              <a:t>R1)</a:t>
            </a:r>
            <a:r>
              <a:rPr lang="en-US" altLang="zh-TW" dirty="0">
                <a:hlinkClick r:id="rId2"/>
              </a:rPr>
              <a:t> Deep Residual Learning for Image Recognition</a:t>
            </a:r>
            <a:endParaRPr lang="en-US" altLang="zh-TW" dirty="0">
              <a:latin typeface="Calibri" panose="020F0502020204030204" pitchFamily="34" charset="0"/>
              <a:cs typeface="Calibri" panose="020F0502020204030204" pitchFamily="34" charset="0"/>
            </a:endParaRPr>
          </a:p>
          <a:p>
            <a:pPr marL="269875" lvl="1"/>
            <a:r>
              <a:rPr lang="en-US" altLang="zh-TW" dirty="0">
                <a:latin typeface="Calibri" panose="020F0502020204030204" pitchFamily="34" charset="0"/>
                <a:cs typeface="Calibri" panose="020F0502020204030204" pitchFamily="34" charset="0"/>
                <a:hlinkClick r:id="rId3"/>
              </a:rPr>
              <a:t>R2)</a:t>
            </a:r>
            <a:r>
              <a:rPr lang="en-US" altLang="zh-TW" dirty="0">
                <a:hlinkClick r:id="rId3"/>
              </a:rPr>
              <a:t> https://www.microsoft.com/en-us/download/details.aspx?id=54765</a:t>
            </a:r>
            <a:r>
              <a:rPr lang="en-US" altLang="zh-TW" dirty="0"/>
              <a:t> </a:t>
            </a:r>
            <a:r>
              <a:rPr lang="en-US" altLang="zh-TW" sz="1200" dirty="0"/>
              <a:t>(ASIRRA)</a:t>
            </a:r>
            <a:endParaRPr lang="en-US" altLang="zh-TW" dirty="0">
              <a:latin typeface="Calibri" panose="020F0502020204030204" pitchFamily="34" charset="0"/>
              <a:cs typeface="Calibri" panose="020F0502020204030204" pitchFamily="34" charset="0"/>
            </a:endParaRPr>
          </a:p>
        </p:txBody>
      </p:sp>
      <p:sp>
        <p:nvSpPr>
          <p:cNvPr id="15" name="矩形 14"/>
          <p:cNvSpPr/>
          <p:nvPr/>
        </p:nvSpPr>
        <p:spPr>
          <a:xfrm>
            <a:off x="6657755" y="6169035"/>
            <a:ext cx="2468946" cy="261610"/>
          </a:xfrm>
          <a:prstGeom prst="rect">
            <a:avLst/>
          </a:prstGeom>
        </p:spPr>
        <p:txBody>
          <a:bodyPr wrap="none">
            <a:spAutoFit/>
          </a:bodyPr>
          <a:lstStyle/>
          <a:p>
            <a:r>
              <a:rPr lang="en-US" altLang="zh-TW" sz="1100" b="1" i="1" dirty="0"/>
              <a:t>Fig.</a:t>
            </a:r>
            <a:r>
              <a:rPr lang="en-US" altLang="zh-TW" sz="1100" i="1" dirty="0"/>
              <a:t> R</a:t>
            </a:r>
            <a:r>
              <a:rPr lang="en-US" altLang="zh-CN" sz="1100" i="1" dirty="0"/>
              <a:t>esNet50</a:t>
            </a:r>
            <a:r>
              <a:rPr lang="zh-TW" altLang="en-US" sz="1100" i="1" dirty="0"/>
              <a:t>'s </a:t>
            </a:r>
            <a:r>
              <a:rPr lang="en-US" altLang="zh-TW" sz="1100" i="1" dirty="0"/>
              <a:t>Schematic Diagram</a:t>
            </a:r>
            <a:endParaRPr lang="zh-TW" altLang="en-US" sz="1100" i="1" dirty="0"/>
          </a:p>
        </p:txBody>
      </p:sp>
      <p:pic>
        <p:nvPicPr>
          <p:cNvPr id="3" name="圖片 2"/>
          <p:cNvPicPr>
            <a:picLocks noChangeAspect="1"/>
          </p:cNvPicPr>
          <p:nvPr/>
        </p:nvPicPr>
        <p:blipFill rotWithShape="1">
          <a:blip r:embed="rId4"/>
          <a:srcRect l="28731" t="19953" r="-1" b="22720"/>
          <a:stretch>
            <a:fillRect/>
          </a:stretch>
        </p:blipFill>
        <p:spPr>
          <a:xfrm rot="5400000">
            <a:off x="5401165" y="2376021"/>
            <a:ext cx="5656442" cy="1518122"/>
          </a:xfrm>
          <a:prstGeom prst="rect">
            <a:avLst/>
          </a:prstGeom>
        </p:spPr>
      </p:pic>
      <p:pic>
        <p:nvPicPr>
          <p:cNvPr id="2" name="圖片 1"/>
          <p:cNvPicPr>
            <a:picLocks noChangeAspect="1"/>
          </p:cNvPicPr>
          <p:nvPr/>
        </p:nvPicPr>
        <p:blipFill>
          <a:blip r:embed="rId5"/>
          <a:stretch>
            <a:fillRect/>
          </a:stretch>
        </p:blipFill>
        <p:spPr>
          <a:xfrm>
            <a:off x="3289300" y="4107180"/>
            <a:ext cx="3944620" cy="1830070"/>
          </a:xfrm>
          <a:prstGeom prst="rect">
            <a:avLst/>
          </a:prstGeom>
        </p:spPr>
      </p:pic>
      <p:sp>
        <p:nvSpPr>
          <p:cNvPr id="8" name="矩形 7"/>
          <p:cNvSpPr/>
          <p:nvPr/>
        </p:nvSpPr>
        <p:spPr>
          <a:xfrm>
            <a:off x="4044095" y="5907542"/>
            <a:ext cx="2372765" cy="261610"/>
          </a:xfrm>
          <a:prstGeom prst="rect">
            <a:avLst/>
          </a:prstGeom>
        </p:spPr>
        <p:txBody>
          <a:bodyPr wrap="none">
            <a:spAutoFit/>
          </a:bodyPr>
          <a:lstStyle/>
          <a:p>
            <a:r>
              <a:rPr lang="en-US" altLang="zh-TW" sz="1100" b="1" i="1" dirty="0"/>
              <a:t>Fig.</a:t>
            </a:r>
            <a:r>
              <a:rPr lang="en-US" altLang="zh-TW" sz="1100" i="1" dirty="0"/>
              <a:t> </a:t>
            </a:r>
            <a:r>
              <a:rPr lang="en-US" altLang="zh-TW" sz="1100" i="1" dirty="0" err="1"/>
              <a:t>R</a:t>
            </a:r>
            <a:r>
              <a:rPr lang="en-US" altLang="zh-CN" sz="1100" i="1" dirty="0" err="1"/>
              <a:t>esNet</a:t>
            </a:r>
            <a:r>
              <a:rPr lang="zh-TW" altLang="en-US" sz="1100" i="1" dirty="0"/>
              <a:t>’s </a:t>
            </a:r>
            <a:r>
              <a:rPr lang="en-US" altLang="zh-TW" sz="1100" i="1" dirty="0"/>
              <a:t>N</a:t>
            </a:r>
            <a:r>
              <a:rPr lang="zh-TW" altLang="en-US" sz="1100" i="1" dirty="0"/>
              <a:t>etwork </a:t>
            </a:r>
            <a:r>
              <a:rPr lang="en-US" altLang="zh-TW" sz="1100" i="1" dirty="0"/>
              <a:t>A</a:t>
            </a:r>
            <a:r>
              <a:rPr lang="zh-TW" altLang="en-US" sz="1100" i="1" dirty="0"/>
              <a:t>rchitecture</a:t>
            </a:r>
            <a:endParaRPr lang="zh-TW" altLang="en-US" sz="1100" i="1" dirty="0"/>
          </a:p>
        </p:txBody>
      </p:sp>
      <p:sp>
        <p:nvSpPr>
          <p:cNvPr id="6" name="矩形 5"/>
          <p:cNvSpPr/>
          <p:nvPr/>
        </p:nvSpPr>
        <p:spPr>
          <a:xfrm>
            <a:off x="5075936" y="4100576"/>
            <a:ext cx="719328" cy="1861312"/>
          </a:xfrm>
          <a:prstGeom prst="rect">
            <a:avLst/>
          </a:prstGeom>
          <a:noFill/>
          <a:ln w="28575">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p:cNvSpPr txBox="1"/>
          <p:nvPr/>
        </p:nvSpPr>
        <p:spPr>
          <a:xfrm>
            <a:off x="287712" y="2201799"/>
            <a:ext cx="4799584" cy="1186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444500" indent="-444500">
              <a:lnSpc>
                <a:spcPct val="100000"/>
              </a:lnSpc>
              <a:spcBef>
                <a:spcPts val="0"/>
              </a:spcBef>
              <a:buNone/>
            </a:pPr>
            <a:r>
              <a:rPr lang="en-US" altLang="zh-TW" sz="1600" dirty="0">
                <a:solidFill>
                  <a:srgbClr val="000000"/>
                </a:solidFill>
                <a:latin typeface="Arial"/>
                <a:cs typeface="Arial"/>
              </a:rPr>
              <a:t>5.</a:t>
            </a:r>
            <a:r>
              <a:rPr lang="en-US" altLang="zh-CN" sz="1600" dirty="0">
                <a:solidFill>
                  <a:srgbClr val="000000"/>
                </a:solidFill>
                <a:latin typeface="Arial"/>
                <a:cs typeface="Arial"/>
              </a:rPr>
              <a:t>2</a:t>
            </a:r>
            <a:r>
              <a:rPr lang="en-US" altLang="zh-TW" sz="1600" dirty="0">
                <a:solidFill>
                  <a:srgbClr val="000000"/>
                </a:solidFill>
                <a:latin typeface="Arial"/>
                <a:cs typeface="Arial"/>
              </a:rPr>
              <a:t>	Training at home and use </a:t>
            </a:r>
            <a:r>
              <a:rPr lang="en-US" altLang="zh-TW" sz="1600" dirty="0" err="1">
                <a:solidFill>
                  <a:srgbClr val="000000"/>
                </a:solidFill>
                <a:latin typeface="Arial"/>
                <a:cs typeface="Arial"/>
              </a:rPr>
              <a:t>TensorBoard</a:t>
            </a:r>
            <a:r>
              <a:rPr lang="en-US" altLang="zh-TW" sz="1600" dirty="0">
                <a:solidFill>
                  <a:srgbClr val="000000"/>
                </a:solidFill>
                <a:latin typeface="Arial"/>
                <a:cs typeface="Arial"/>
              </a:rPr>
              <a:t> to monitor, Save the final </a:t>
            </a:r>
            <a:r>
              <a:rPr lang="en-US" altLang="zh-TW" sz="1600" b="1" dirty="0">
                <a:solidFill>
                  <a:srgbClr val="000000"/>
                </a:solidFill>
                <a:latin typeface="Arial"/>
                <a:cs typeface="Arial"/>
              </a:rPr>
              <a:t>screenshot of </a:t>
            </a:r>
            <a:r>
              <a:rPr lang="en-US" altLang="zh-TW" sz="1600" b="1" dirty="0" err="1">
                <a:solidFill>
                  <a:srgbClr val="000000"/>
                </a:solidFill>
                <a:latin typeface="Arial"/>
                <a:cs typeface="Arial"/>
              </a:rPr>
              <a:t>TensorBoard</a:t>
            </a:r>
            <a:r>
              <a:rPr lang="en-US" altLang="zh-TW" sz="1600" dirty="0">
                <a:solidFill>
                  <a:srgbClr val="000000"/>
                </a:solidFill>
                <a:latin typeface="Arial"/>
                <a:cs typeface="Arial"/>
              </a:rPr>
              <a:t> (</a:t>
            </a:r>
            <a:r>
              <a:rPr lang="en-US" altLang="zh-TW" sz="1600" b="1" dirty="0">
                <a:solidFill>
                  <a:srgbClr val="000000"/>
                </a:solidFill>
                <a:latin typeface="Arial"/>
                <a:cs typeface="Arial"/>
              </a:rPr>
              <a:t>5%</a:t>
            </a:r>
            <a:r>
              <a:rPr lang="en-US" altLang="zh-TW" sz="1600" dirty="0">
                <a:solidFill>
                  <a:srgbClr val="000000"/>
                </a:solidFill>
                <a:latin typeface="Arial"/>
                <a:cs typeface="Arial"/>
              </a:rPr>
              <a:t>, Use other tools can get </a:t>
            </a:r>
            <a:r>
              <a:rPr lang="en-US" altLang="zh-CN" sz="1600" dirty="0">
                <a:solidFill>
                  <a:srgbClr val="000000"/>
                </a:solidFill>
                <a:latin typeface="Arial"/>
                <a:cs typeface="Arial"/>
              </a:rPr>
              <a:t>3</a:t>
            </a:r>
            <a:r>
              <a:rPr lang="en-US" altLang="zh-TW" sz="1600" dirty="0">
                <a:solidFill>
                  <a:srgbClr val="000000"/>
                </a:solidFill>
                <a:latin typeface="Arial"/>
                <a:cs typeface="Arial"/>
              </a:rPr>
              <a:t>%).</a:t>
            </a: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p:txBody>
      </p:sp>
      <p:pic>
        <p:nvPicPr>
          <p:cNvPr id="2" name="圖片 1"/>
          <p:cNvPicPr>
            <a:picLocks noChangeAspect="1"/>
          </p:cNvPicPr>
          <p:nvPr/>
        </p:nvPicPr>
        <p:blipFill rotWithShape="1">
          <a:blip r:embed="rId1"/>
          <a:srcRect r="46566"/>
          <a:stretch>
            <a:fillRect/>
          </a:stretch>
        </p:blipFill>
        <p:spPr>
          <a:xfrm>
            <a:off x="5058410" y="2051050"/>
            <a:ext cx="4028440" cy="1686560"/>
          </a:xfrm>
          <a:prstGeom prst="rect">
            <a:avLst/>
          </a:prstGeom>
        </p:spPr>
      </p:pic>
      <p:sp>
        <p:nvSpPr>
          <p:cNvPr id="3" name="矩形 2"/>
          <p:cNvSpPr/>
          <p:nvPr/>
        </p:nvSpPr>
        <p:spPr>
          <a:xfrm>
            <a:off x="5248078" y="3737423"/>
            <a:ext cx="3649472" cy="307777"/>
          </a:xfrm>
          <a:prstGeom prst="rect">
            <a:avLst/>
          </a:prstGeom>
        </p:spPr>
        <p:txBody>
          <a:bodyPr wrap="square">
            <a:spAutoFit/>
          </a:bodyPr>
          <a:lstStyle/>
          <a:p>
            <a:r>
              <a:rPr lang="en-US" altLang="zh-TW" b="1" i="1" dirty="0"/>
              <a:t>Fig.</a:t>
            </a:r>
            <a:r>
              <a:rPr lang="en-US" altLang="zh-TW" i="1" dirty="0"/>
              <a:t> </a:t>
            </a:r>
            <a:r>
              <a:rPr lang="zh-TW" altLang="en-US" i="1" dirty="0"/>
              <a:t>Example of training with TensorBoard</a:t>
            </a:r>
            <a:endParaRPr lang="zh-TW" altLang="en-US" i="1" dirty="0"/>
          </a:p>
        </p:txBody>
      </p:sp>
      <p:grpSp>
        <p:nvGrpSpPr>
          <p:cNvPr id="5" name="群組 4"/>
          <p:cNvGrpSpPr/>
          <p:nvPr/>
        </p:nvGrpSpPr>
        <p:grpSpPr>
          <a:xfrm>
            <a:off x="263507" y="495518"/>
            <a:ext cx="8236177" cy="1359185"/>
            <a:chOff x="6165544" y="2706703"/>
            <a:chExt cx="8236177" cy="1359185"/>
          </a:xfrm>
        </p:grpSpPr>
        <p:sp>
          <p:nvSpPr>
            <p:cNvPr id="10" name="內容版面配置區 2"/>
            <p:cNvSpPr txBox="1"/>
            <p:nvPr/>
          </p:nvSpPr>
          <p:spPr>
            <a:xfrm>
              <a:off x="6165544" y="2706703"/>
              <a:ext cx="3819704" cy="9102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444500" indent="-444500">
                <a:buNone/>
              </a:pPr>
              <a:r>
                <a:rPr lang="en-US" altLang="zh-TW" sz="1600" dirty="0">
                  <a:solidFill>
                    <a:srgbClr val="000000"/>
                  </a:solidFill>
                  <a:latin typeface="Arial"/>
                  <a:cs typeface="Arial"/>
                </a:rPr>
                <a:t>5.</a:t>
              </a:r>
              <a:r>
                <a:rPr lang="en-US" altLang="zh-CN" sz="1600" dirty="0">
                  <a:solidFill>
                    <a:srgbClr val="000000"/>
                  </a:solidFill>
                  <a:latin typeface="Arial"/>
                  <a:cs typeface="Arial"/>
                </a:rPr>
                <a:t>1</a:t>
              </a:r>
              <a:r>
                <a:rPr lang="en-US" altLang="zh-TW" sz="1600" dirty="0">
                  <a:solidFill>
                    <a:srgbClr val="000000"/>
                  </a:solidFill>
                  <a:latin typeface="Arial"/>
                  <a:cs typeface="Arial"/>
                </a:rPr>
                <a:t>	Training by your computer </a:t>
              </a:r>
              <a:r>
                <a:rPr lang="en-US" altLang="zh-TW" sz="1600" b="1" dirty="0">
                  <a:solidFill>
                    <a:srgbClr val="000000"/>
                  </a:solidFill>
                  <a:latin typeface="Arial"/>
                  <a:cs typeface="Arial"/>
                </a:rPr>
                <a:t>at least 5 epochs</a:t>
              </a:r>
              <a:r>
                <a:rPr lang="en-US" altLang="zh-TW" sz="1600" dirty="0">
                  <a:solidFill>
                    <a:srgbClr val="000000"/>
                  </a:solidFill>
                  <a:latin typeface="Arial"/>
                  <a:cs typeface="Arial"/>
                </a:rPr>
                <a:t> and show(or upload) your source code of </a:t>
              </a:r>
              <a:r>
                <a:rPr lang="en-US" altLang="zh-TW" sz="1600" dirty="0" err="1">
                  <a:solidFill>
                    <a:srgbClr val="000000"/>
                  </a:solidFill>
                  <a:latin typeface="Arial"/>
                  <a:cs typeface="Arial"/>
                </a:rPr>
                <a:t>R</a:t>
              </a:r>
              <a:r>
                <a:rPr lang="en-US" altLang="zh-CN" sz="1600" dirty="0" err="1">
                  <a:solidFill>
                    <a:srgbClr val="000000"/>
                  </a:solidFill>
                  <a:latin typeface="Arial"/>
                  <a:cs typeface="Arial"/>
                </a:rPr>
                <a:t>esNet</a:t>
              </a:r>
              <a:r>
                <a:rPr lang="en-US" altLang="zh-TW" sz="1600" dirty="0">
                  <a:solidFill>
                    <a:srgbClr val="000000"/>
                  </a:solidFill>
                  <a:latin typeface="Arial"/>
                  <a:cs typeface="Arial"/>
                </a:rPr>
                <a:t>. </a:t>
              </a:r>
              <a:r>
                <a:rPr lang="en-US" altLang="zh-TW" sz="1600" b="1" dirty="0">
                  <a:solidFill>
                    <a:srgbClr val="000000"/>
                  </a:solidFill>
                  <a:latin typeface="Arial"/>
                  <a:cs typeface="Arial"/>
                </a:rPr>
                <a:t>(5%)</a:t>
              </a:r>
              <a:endParaRPr lang="en-US" altLang="zh-TW" sz="1600" b="1" dirty="0">
                <a:solidFill>
                  <a:srgbClr val="000000"/>
                </a:solidFill>
                <a:latin typeface="Arial"/>
                <a:cs typeface="Arial"/>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a:p>
              <a:pPr marL="444500" indent="-444500">
                <a:buFont typeface="Arial" panose="02080604020202020204" pitchFamily="34" charset="0"/>
                <a:buNone/>
              </a:pPr>
              <a:endParaRPr lang="en-US" altLang="zh-TW" sz="1600" dirty="0">
                <a:latin typeface="Calibri" panose="020F0502020204030204" pitchFamily="34" charset="0"/>
                <a:cs typeface="Calibri" panose="020F0502020204030204" pitchFamily="34" charset="0"/>
              </a:endParaRPr>
            </a:p>
          </p:txBody>
        </p:sp>
        <p:sp>
          <p:nvSpPr>
            <p:cNvPr id="12" name="矩形 11"/>
            <p:cNvSpPr/>
            <p:nvPr/>
          </p:nvSpPr>
          <p:spPr>
            <a:xfrm>
              <a:off x="11322032" y="3758111"/>
              <a:ext cx="3079689" cy="307777"/>
            </a:xfrm>
            <a:prstGeom prst="rect">
              <a:avLst/>
            </a:prstGeom>
          </p:spPr>
          <p:txBody>
            <a:bodyPr wrap="none">
              <a:spAutoFit/>
            </a:bodyPr>
            <a:lstStyle/>
            <a:p>
              <a:r>
                <a:rPr lang="en-US" altLang="zh-TW" b="1" i="1" dirty="0"/>
                <a:t>F</a:t>
              </a:r>
              <a:r>
                <a:rPr lang="en-US" altLang="zh-CN" b="1" i="1" dirty="0"/>
                <a:t>ig. </a:t>
              </a:r>
              <a:r>
                <a:rPr lang="zh-TW" altLang="en-US" i="1" dirty="0"/>
                <a:t>Accuracy display during training</a:t>
              </a:r>
              <a:endParaRPr lang="zh-TW" altLang="en-US" i="1" dirty="0"/>
            </a:p>
          </p:txBody>
        </p:sp>
      </p:grpSp>
      <p:pic>
        <p:nvPicPr>
          <p:cNvPr id="8" name="圖片 7"/>
          <p:cNvPicPr>
            <a:picLocks noChangeAspect="1"/>
          </p:cNvPicPr>
          <p:nvPr/>
        </p:nvPicPr>
        <p:blipFill>
          <a:blip r:embed="rId2"/>
          <a:stretch>
            <a:fillRect/>
          </a:stretch>
        </p:blipFill>
        <p:spPr>
          <a:xfrm>
            <a:off x="3376930" y="3719830"/>
            <a:ext cx="2227580" cy="2538095"/>
          </a:xfrm>
          <a:prstGeom prst="rect">
            <a:avLst/>
          </a:prstGeom>
        </p:spPr>
      </p:pic>
      <p:sp>
        <p:nvSpPr>
          <p:cNvPr id="9" name="矩形 8"/>
          <p:cNvSpPr/>
          <p:nvPr/>
        </p:nvSpPr>
        <p:spPr>
          <a:xfrm>
            <a:off x="302083" y="4045830"/>
            <a:ext cx="8060076" cy="369332"/>
          </a:xfrm>
          <a:prstGeom prst="rect">
            <a:avLst/>
          </a:prstGeom>
        </p:spPr>
        <p:txBody>
          <a:bodyPr wrap="square">
            <a:spAutoFit/>
          </a:bodyPr>
          <a:lstStyle/>
          <a:p>
            <a:pPr marL="444500" indent="-444500"/>
            <a:r>
              <a:rPr lang="en-US" altLang="zh-TW" sz="1800" dirty="0">
                <a:latin typeface="Calibri" panose="020F0502020204030204" pitchFamily="34" charset="0"/>
                <a:cs typeface="Calibri" panose="020F0502020204030204" pitchFamily="34" charset="0"/>
              </a:rPr>
              <a:t>5.3  </a:t>
            </a:r>
            <a:r>
              <a:rPr lang="en-US" altLang="zh-TW" sz="1800" b="1" dirty="0">
                <a:latin typeface="Calibri" panose="020F0502020204030204" pitchFamily="34" charset="0"/>
                <a:cs typeface="Calibri" panose="020F0502020204030204" pitchFamily="34" charset="0"/>
              </a:rPr>
              <a:t>Randomly select</a:t>
            </a:r>
            <a:r>
              <a:rPr lang="en-US" altLang="zh-TW" sz="1800" dirty="0">
                <a:latin typeface="Calibri" panose="020F0502020204030204" pitchFamily="34" charset="0"/>
                <a:cs typeface="Calibri" panose="020F0502020204030204" pitchFamily="34" charset="0"/>
              </a:rPr>
              <a:t> a picture from the test set and mark its category.(</a:t>
            </a:r>
            <a:r>
              <a:rPr lang="en-US" altLang="zh-CN" sz="1800" b="1" dirty="0">
                <a:latin typeface="Calibri" panose="020F0502020204030204" pitchFamily="34" charset="0"/>
                <a:cs typeface="Calibri" panose="020F0502020204030204" pitchFamily="34" charset="0"/>
              </a:rPr>
              <a:t>5</a:t>
            </a:r>
            <a:r>
              <a:rPr lang="en-US" altLang="zh-TW" sz="1800" b="1" dirty="0">
                <a:latin typeface="Calibri" panose="020F0502020204030204" pitchFamily="34" charset="0"/>
                <a:cs typeface="Calibri" panose="020F0502020204030204" pitchFamily="34" charset="0"/>
              </a:rPr>
              <a:t>%</a:t>
            </a:r>
            <a:r>
              <a:rPr lang="en-US" altLang="zh-TW" sz="1800" dirty="0">
                <a:latin typeface="Calibri" panose="020F0502020204030204" pitchFamily="34" charset="0"/>
                <a:cs typeface="Calibri" panose="020F0502020204030204" pitchFamily="34" charset="0"/>
              </a:rPr>
              <a:t>)</a:t>
            </a:r>
            <a:endParaRPr lang="en-US" altLang="zh-TW" sz="1800" dirty="0">
              <a:latin typeface="Calibri" panose="020F0502020204030204" pitchFamily="34" charset="0"/>
              <a:cs typeface="Calibri" panose="020F0502020204030204" pitchFamily="34" charset="0"/>
            </a:endParaRPr>
          </a:p>
        </p:txBody>
      </p:sp>
      <p:pic>
        <p:nvPicPr>
          <p:cNvPr id="13" name="圖片 12"/>
          <p:cNvPicPr>
            <a:picLocks noChangeAspect="1"/>
          </p:cNvPicPr>
          <p:nvPr/>
        </p:nvPicPr>
        <p:blipFill rotWithShape="1">
          <a:blip r:embed="rId2"/>
          <a:srcRect l="37161" t="516" r="34054" b="88349"/>
          <a:stretch>
            <a:fillRect/>
          </a:stretch>
        </p:blipFill>
        <p:spPr>
          <a:xfrm>
            <a:off x="4788375" y="4889814"/>
            <a:ext cx="2213428" cy="975409"/>
          </a:xfrm>
          <a:prstGeom prst="rect">
            <a:avLst/>
          </a:prstGeom>
        </p:spPr>
      </p:pic>
      <p:sp>
        <p:nvSpPr>
          <p:cNvPr id="14" name="矩形 13"/>
          <p:cNvSpPr/>
          <p:nvPr/>
        </p:nvSpPr>
        <p:spPr>
          <a:xfrm>
            <a:off x="2365591" y="4458824"/>
            <a:ext cx="343650" cy="19565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5" name="矩形 14"/>
          <p:cNvSpPr/>
          <p:nvPr/>
        </p:nvSpPr>
        <p:spPr>
          <a:xfrm>
            <a:off x="4794584" y="5104383"/>
            <a:ext cx="2207688" cy="69088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cxnSp>
        <p:nvCxnSpPr>
          <p:cNvPr id="16" name="直線接點 15"/>
          <p:cNvCxnSpPr/>
          <p:nvPr/>
        </p:nvCxnSpPr>
        <p:spPr>
          <a:xfrm>
            <a:off x="2735072" y="4474464"/>
            <a:ext cx="4238752" cy="62992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直線接點 16"/>
          <p:cNvCxnSpPr/>
          <p:nvPr/>
        </p:nvCxnSpPr>
        <p:spPr>
          <a:xfrm>
            <a:off x="2365248" y="4665472"/>
            <a:ext cx="2442464" cy="1162304"/>
          </a:xfrm>
          <a:prstGeom prst="line">
            <a:avLst/>
          </a:prstGeom>
        </p:spPr>
        <p:style>
          <a:lnRef idx="1">
            <a:schemeClr val="accent2"/>
          </a:lnRef>
          <a:fillRef idx="0">
            <a:schemeClr val="accent2"/>
          </a:fillRef>
          <a:effectRef idx="0">
            <a:schemeClr val="accent2"/>
          </a:effectRef>
          <a:fontRef idx="minor">
            <a:schemeClr val="tx1"/>
          </a:fontRef>
        </p:style>
      </p:cxnSp>
      <p:sp>
        <p:nvSpPr>
          <p:cNvPr id="18" name="矩形 17"/>
          <p:cNvSpPr/>
          <p:nvPr/>
        </p:nvSpPr>
        <p:spPr>
          <a:xfrm>
            <a:off x="3153895" y="6205028"/>
            <a:ext cx="2922595" cy="307777"/>
          </a:xfrm>
          <a:prstGeom prst="rect">
            <a:avLst/>
          </a:prstGeom>
        </p:spPr>
        <p:txBody>
          <a:bodyPr wrap="none">
            <a:spAutoFit/>
          </a:bodyPr>
          <a:lstStyle/>
          <a:p>
            <a:r>
              <a:rPr lang="en-US" altLang="zh-TW" b="1" i="1" dirty="0"/>
              <a:t>Fig. </a:t>
            </a:r>
            <a:r>
              <a:rPr lang="zh-TW" altLang="en-US" i="1" dirty="0"/>
              <a:t>Classification display example</a:t>
            </a:r>
            <a:endParaRPr lang="zh-TW" altLang="en-US" i="1" dirty="0"/>
          </a:p>
        </p:txBody>
      </p:sp>
      <p:pic>
        <p:nvPicPr>
          <p:cNvPr id="19" name="圖片 18"/>
          <p:cNvPicPr>
            <a:picLocks noChangeAspect="1"/>
          </p:cNvPicPr>
          <p:nvPr/>
        </p:nvPicPr>
        <p:blipFill>
          <a:blip r:embed="rId3"/>
          <a:stretch>
            <a:fillRect/>
          </a:stretch>
        </p:blipFill>
        <p:spPr>
          <a:xfrm>
            <a:off x="5003515" y="513708"/>
            <a:ext cx="3749266" cy="985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56355" y="2418629"/>
            <a:ext cx="5230494" cy="1151641"/>
          </a:xfrm>
          <a:prstGeom prst="rect">
            <a:avLst/>
          </a:prstGeom>
        </p:spPr>
      </p:pic>
      <p:pic>
        <p:nvPicPr>
          <p:cNvPr id="7" name="圖片 6"/>
          <p:cNvPicPr>
            <a:picLocks noChangeAspect="1"/>
          </p:cNvPicPr>
          <p:nvPr/>
        </p:nvPicPr>
        <p:blipFill>
          <a:blip r:embed="rId3"/>
          <a:stretch>
            <a:fillRect/>
          </a:stretch>
        </p:blipFill>
        <p:spPr>
          <a:xfrm>
            <a:off x="470463" y="3621458"/>
            <a:ext cx="5216850" cy="1125203"/>
          </a:xfrm>
          <a:prstGeom prst="rect">
            <a:avLst/>
          </a:prstGeom>
        </p:spPr>
      </p:pic>
      <p:pic>
        <p:nvPicPr>
          <p:cNvPr id="2" name="圖片 1"/>
          <p:cNvPicPr>
            <a:picLocks noChangeAspect="1"/>
          </p:cNvPicPr>
          <p:nvPr/>
        </p:nvPicPr>
        <p:blipFill>
          <a:blip r:embed="rId4"/>
          <a:stretch>
            <a:fillRect/>
          </a:stretch>
        </p:blipFill>
        <p:spPr>
          <a:xfrm>
            <a:off x="5914353" y="310714"/>
            <a:ext cx="2465065" cy="3295516"/>
          </a:xfrm>
          <a:prstGeom prst="rect">
            <a:avLst/>
          </a:prstGeom>
        </p:spPr>
      </p:pic>
      <p:sp>
        <p:nvSpPr>
          <p:cNvPr id="3" name="矩形 2"/>
          <p:cNvSpPr/>
          <p:nvPr/>
        </p:nvSpPr>
        <p:spPr>
          <a:xfrm>
            <a:off x="209296" y="220887"/>
            <a:ext cx="5716016" cy="2092881"/>
          </a:xfrm>
          <a:prstGeom prst="rect">
            <a:avLst/>
          </a:prstGeom>
        </p:spPr>
        <p:txBody>
          <a:bodyPr wrap="square">
            <a:spAutoFit/>
          </a:bodyPr>
          <a:lstStyle/>
          <a:p>
            <a:r>
              <a:rPr lang="en-US" altLang="zh-CN" sz="1600" dirty="0"/>
              <a:t>5.4 Improve ResNet50 with the method in yolov4:</a:t>
            </a:r>
            <a:endParaRPr lang="en-US" altLang="zh-CN" sz="1600" dirty="0"/>
          </a:p>
          <a:p>
            <a:endParaRPr lang="en-US" altLang="zh-CN" dirty="0"/>
          </a:p>
          <a:p>
            <a:endParaRPr lang="en-US" altLang="zh-TW" dirty="0"/>
          </a:p>
          <a:p>
            <a:pPr marL="179705"/>
            <a:r>
              <a:rPr lang="en-US" altLang="zh-TW" dirty="0"/>
              <a:t>Due to the early appearance of </a:t>
            </a:r>
            <a:r>
              <a:rPr lang="en-US" altLang="zh-CN" dirty="0"/>
              <a:t>ResNet50</a:t>
            </a:r>
            <a:r>
              <a:rPr lang="en-US" altLang="zh-TW" dirty="0"/>
              <a:t>, many augmentation methods have not implemented. In the latest</a:t>
            </a:r>
            <a:r>
              <a:rPr lang="en-US" altLang="zh-CN" dirty="0"/>
              <a:t> ResNet50</a:t>
            </a:r>
            <a:r>
              <a:rPr lang="en-US" altLang="zh-TW" dirty="0"/>
              <a:t>, Random-Erasing have been used to greatly improve the accuracy, so why don‘t we use this method on</a:t>
            </a:r>
            <a:r>
              <a:rPr lang="en-US" altLang="zh-CN" dirty="0"/>
              <a:t> ResNet50</a:t>
            </a:r>
            <a:r>
              <a:rPr lang="en-US" altLang="zh-TW" dirty="0"/>
              <a:t>?</a:t>
            </a:r>
            <a:r>
              <a:rPr lang="zh-TW" altLang="en-US" dirty="0"/>
              <a:t> </a:t>
            </a:r>
            <a:r>
              <a:rPr lang="en-US" altLang="zh-TW" b="1" dirty="0"/>
              <a:t>W</a:t>
            </a:r>
            <a:r>
              <a:rPr lang="zh-TW" altLang="en-US" b="1" dirty="0"/>
              <a:t>rite the code </a:t>
            </a:r>
            <a:r>
              <a:rPr lang="en-US" altLang="zh-TW" b="1" dirty="0"/>
              <a:t>of Random-Erasing</a:t>
            </a:r>
            <a:r>
              <a:rPr lang="en-US" altLang="zh-TW" dirty="0"/>
              <a:t> </a:t>
            </a:r>
            <a:r>
              <a:rPr lang="en-US" altLang="zh-TW" b="1" dirty="0"/>
              <a:t>(</a:t>
            </a:r>
            <a:r>
              <a:rPr lang="en-US" altLang="zh-CN" b="1" dirty="0"/>
              <a:t>3</a:t>
            </a:r>
            <a:r>
              <a:rPr lang="en-US" altLang="zh-TW" b="1" dirty="0"/>
              <a:t>%)</a:t>
            </a:r>
            <a:r>
              <a:rPr lang="zh-TW" altLang="en-US" b="1" dirty="0"/>
              <a:t> </a:t>
            </a:r>
            <a:r>
              <a:rPr lang="zh-TW" altLang="en-US" dirty="0"/>
              <a:t>and </a:t>
            </a:r>
            <a:r>
              <a:rPr lang="zh-TW" altLang="en-US" b="1" dirty="0"/>
              <a:t>draw the comparison table </a:t>
            </a:r>
            <a:r>
              <a:rPr lang="en-US" altLang="zh-TW" b="1" dirty="0"/>
              <a:t>of accuracy</a:t>
            </a:r>
            <a:r>
              <a:rPr lang="zh-TW" altLang="en-US" dirty="0"/>
              <a:t>, save it as a picture.</a:t>
            </a:r>
            <a:r>
              <a:rPr lang="en-US" altLang="zh-TW" b="1" dirty="0"/>
              <a:t>(2%)</a:t>
            </a:r>
            <a:endParaRPr lang="en-US" altLang="zh-TW" b="1" dirty="0"/>
          </a:p>
        </p:txBody>
      </p:sp>
      <p:sp>
        <p:nvSpPr>
          <p:cNvPr id="9" name="矩形 8"/>
          <p:cNvSpPr/>
          <p:nvPr/>
        </p:nvSpPr>
        <p:spPr>
          <a:xfrm>
            <a:off x="6236105" y="6106447"/>
            <a:ext cx="2344333" cy="461665"/>
          </a:xfrm>
          <a:prstGeom prst="rect">
            <a:avLst/>
          </a:prstGeom>
        </p:spPr>
        <p:txBody>
          <a:bodyPr wrap="square">
            <a:spAutoFit/>
          </a:bodyPr>
          <a:lstStyle/>
          <a:p>
            <a:r>
              <a:rPr lang="en-US" altLang="zh-TW" sz="1200" b="1" i="1" dirty="0"/>
              <a:t>Fig.</a:t>
            </a:r>
            <a:r>
              <a:rPr lang="en-US" altLang="zh-TW" sz="1200" i="1" dirty="0"/>
              <a:t> Random-Erasing effect</a:t>
            </a:r>
            <a:r>
              <a:rPr lang="zh-TW" altLang="en-US" sz="1200" i="1" dirty="0"/>
              <a:t> comparison example</a:t>
            </a:r>
            <a:endParaRPr lang="zh-TW" altLang="en-US" sz="1200" i="1" dirty="0"/>
          </a:p>
        </p:txBody>
      </p:sp>
      <p:sp>
        <p:nvSpPr>
          <p:cNvPr id="10" name="矩形 9"/>
          <p:cNvSpPr/>
          <p:nvPr/>
        </p:nvSpPr>
        <p:spPr>
          <a:xfrm>
            <a:off x="421522" y="5235970"/>
            <a:ext cx="3100529" cy="553998"/>
          </a:xfrm>
          <a:prstGeom prst="rect">
            <a:avLst/>
          </a:prstGeom>
        </p:spPr>
        <p:txBody>
          <a:bodyPr wrap="none">
            <a:spAutoFit/>
          </a:bodyPr>
          <a:lstStyle/>
          <a:p>
            <a:r>
              <a:rPr lang="en-US" altLang="zh-TW" sz="1600" dirty="0">
                <a:latin typeface="Calibri" panose="020F0502020204030204" pitchFamily="34" charset="0"/>
                <a:cs typeface="Calibri" panose="020F0502020204030204" pitchFamily="34" charset="0"/>
              </a:rPr>
              <a:t>R. Reference</a:t>
            </a:r>
            <a:endParaRPr lang="en-US" altLang="zh-TW" sz="1600" dirty="0">
              <a:latin typeface="Calibri" panose="020F0502020204030204" pitchFamily="34" charset="0"/>
              <a:cs typeface="Calibri" panose="020F0502020204030204" pitchFamily="34" charset="0"/>
            </a:endParaRPr>
          </a:p>
          <a:p>
            <a:r>
              <a:rPr lang="en-US" altLang="zh-TW" dirty="0">
                <a:hlinkClick r:id="rId5"/>
              </a:rPr>
              <a:t>Random Erasing Data Augmentation</a:t>
            </a:r>
            <a:endParaRPr lang="zh-TW" altLang="en-US" dirty="0"/>
          </a:p>
        </p:txBody>
      </p:sp>
      <p:sp>
        <p:nvSpPr>
          <p:cNvPr id="11" name="矩形 10"/>
          <p:cNvSpPr/>
          <p:nvPr/>
        </p:nvSpPr>
        <p:spPr>
          <a:xfrm>
            <a:off x="1447173" y="4841168"/>
            <a:ext cx="3259226" cy="276999"/>
          </a:xfrm>
          <a:prstGeom prst="rect">
            <a:avLst/>
          </a:prstGeom>
        </p:spPr>
        <p:txBody>
          <a:bodyPr wrap="none">
            <a:spAutoFit/>
          </a:bodyPr>
          <a:lstStyle/>
          <a:p>
            <a:r>
              <a:rPr lang="en-US" altLang="zh-TW" sz="1200" b="1" i="1" dirty="0"/>
              <a:t>Fig.</a:t>
            </a:r>
            <a:r>
              <a:rPr lang="en-US" altLang="zh-TW" sz="1200" i="1" dirty="0"/>
              <a:t> </a:t>
            </a:r>
            <a:r>
              <a:rPr lang="zh-TW" altLang="en-US" sz="1200" i="1" dirty="0"/>
              <a:t>Examples of the use of Random-Erasing</a:t>
            </a:r>
            <a:endParaRPr lang="zh-TW" altLang="en-US" sz="1200" i="1" dirty="0"/>
          </a:p>
        </p:txBody>
      </p:sp>
      <p:sp>
        <p:nvSpPr>
          <p:cNvPr id="12" name="矩形 11"/>
          <p:cNvSpPr/>
          <p:nvPr/>
        </p:nvSpPr>
        <p:spPr>
          <a:xfrm>
            <a:off x="5998579" y="3561990"/>
            <a:ext cx="2344333" cy="276999"/>
          </a:xfrm>
          <a:prstGeom prst="rect">
            <a:avLst/>
          </a:prstGeom>
        </p:spPr>
        <p:txBody>
          <a:bodyPr wrap="square">
            <a:spAutoFit/>
          </a:bodyPr>
          <a:lstStyle/>
          <a:p>
            <a:r>
              <a:rPr lang="en-US" altLang="zh-TW" sz="1200" b="1" i="1" dirty="0"/>
              <a:t>Fig.</a:t>
            </a:r>
            <a:r>
              <a:rPr lang="en-US" altLang="zh-TW" sz="1200" i="1" dirty="0"/>
              <a:t> Random-Erasing algorithm</a:t>
            </a:r>
            <a:endParaRPr lang="zh-TW" altLang="en-US" sz="1200" i="1" dirty="0"/>
          </a:p>
        </p:txBody>
      </p:sp>
      <p:graphicFrame>
        <p:nvGraphicFramePr>
          <p:cNvPr id="13" name="圖表 12"/>
          <p:cNvGraphicFramePr/>
          <p:nvPr/>
        </p:nvGraphicFramePr>
        <p:xfrm>
          <a:off x="2234565" y="3912235"/>
          <a:ext cx="3764280" cy="26555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3624</Words>
  <Application>WPS 演示</Application>
  <PresentationFormat>如螢幕大小 (4:3)</PresentationFormat>
  <Paragraphs>122</Paragraphs>
  <Slides>7</Slides>
  <Notes>15</Notes>
  <HiddenSlides>0</HiddenSlides>
  <MMClips>3</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SimSun</vt:lpstr>
      <vt:lpstr>Wingdings</vt:lpstr>
      <vt:lpstr>Arial</vt:lpstr>
      <vt:lpstr>Calibri</vt:lpstr>
      <vt:lpstr>Calibri</vt:lpstr>
      <vt:lpstr>Times New Roman</vt:lpstr>
      <vt:lpstr>Consolas</vt:lpstr>
      <vt:lpstr>Times New Roman</vt:lpstr>
      <vt:lpstr>Noto Sans Symbols</vt:lpstr>
      <vt:lpstr>DejaVu Sans</vt:lpstr>
      <vt:lpstr>SimSun</vt:lpstr>
      <vt:lpstr>文泉驿微米黑</vt:lpstr>
      <vt:lpstr>Abyssinica SIL</vt:lpstr>
      <vt:lpstr>微软雅黑</vt:lpstr>
      <vt:lpstr>Arial Unicode MS</vt:lpstr>
      <vt:lpstr>Liberation Sans Narrow</vt:lpstr>
      <vt:lpstr>Office 佈景主題</vt:lpstr>
      <vt:lpstr>電腦視覺與深度學習 (Computer Vision and Deep Learning) Homework 2</vt:lpstr>
      <vt:lpstr>Notices (1/2)</vt:lpstr>
      <vt:lpstr>Notices (2/2)</vt:lpstr>
      <vt:lpstr>Grading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Homework 1</dc:title>
  <dc:creator>RL</dc:creator>
  <cp:lastModifiedBy>wolf</cp:lastModifiedBy>
  <cp:revision>547</cp:revision>
  <dcterms:created xsi:type="dcterms:W3CDTF">2020-12-29T21:51:41Z</dcterms:created>
  <dcterms:modified xsi:type="dcterms:W3CDTF">2020-12-29T21:51:41Z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