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94" r:id="rId5"/>
    <p:sldId id="258" r:id="rId6"/>
    <p:sldId id="293" r:id="rId7"/>
    <p:sldId id="264" r:id="rId8"/>
    <p:sldId id="265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4660"/>
  </p:normalViewPr>
  <p:slideViewPr>
    <p:cSldViewPr snapToGrid="0">
      <p:cViewPr>
        <p:scale>
          <a:sx n="90" d="100"/>
          <a:sy n="90" d="100"/>
        </p:scale>
        <p:origin x="428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D638-7514-4016-BEE0-2DB537DED2F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05675-BEA1-4448-893A-7D96B79522E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622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 hasCustomPrompt="1"/>
          </p:nvPr>
        </p:nvSpPr>
        <p:spPr>
          <a:xfrm>
            <a:off x="36587" y="851403"/>
            <a:ext cx="9070825" cy="5641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Click to add title</a:t>
            </a:r>
            <a:endParaRPr lang="en-US" dirty="0"/>
          </a:p>
          <a:p>
            <a:pPr lvl="1"/>
            <a:r>
              <a:rPr lang="en-US" dirty="0"/>
              <a:t>Click to add title</a:t>
            </a:r>
            <a:endParaRPr lang="en-US" dirty="0"/>
          </a:p>
          <a:p>
            <a:pPr lvl="2"/>
            <a:r>
              <a:rPr lang="en-US" dirty="0"/>
              <a:t> </a:t>
            </a:r>
            <a:r>
              <a:rPr lang="en-US" sz="1600" dirty="0"/>
              <a:t>Click to add title</a:t>
            </a:r>
            <a:endParaRPr lang="en-US" dirty="0"/>
          </a:p>
          <a:p>
            <a:endParaRPr lang="en-US"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050013" y="6492875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 sz="1400"/>
            </a:lvl1pPr>
          </a:lstStyle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6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6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90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381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5"/>
            <a:ext cx="4351338" cy="788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3"/>
            <a:ext cx="5811838" cy="580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78866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cc.ncku.edu.tw/download/" TargetMode="External"/><Relationship Id="rId2" Type="http://schemas.openxmlformats.org/officeDocument/2006/relationships/hyperlink" Target="https://opencv.org/release.html" TargetMode="External"/><Relationship Id="rId1" Type="http://schemas.openxmlformats.org/officeDocument/2006/relationships/hyperlink" Target="https://www.python.org/downloads/" TargetMode="Externa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hyperlink" Target="https://arxiv.org/abs/1409.1556" TargetMode="Externa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084217" y="1712609"/>
            <a:ext cx="6858000" cy="7628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zh-TW" altLang="en-US" sz="3600" b="1" dirty="0">
                <a:latin typeface="Arial"/>
                <a:ea typeface="Arial"/>
                <a:cs typeface="Arial"/>
                <a:sym typeface="Arial"/>
              </a:rPr>
              <a:t>電腦視覺與深度學習</a:t>
            </a:r>
            <a:br>
              <a:rPr lang="en-US" altLang="zh-TW" sz="36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altLang="zh-TW" sz="2800" b="1" dirty="0">
                <a:latin typeface="Arial"/>
                <a:ea typeface="Arial"/>
                <a:cs typeface="Arial"/>
                <a:sym typeface="Arial"/>
              </a:rPr>
              <a:t>(Computer Vision and Deep Learning)</a:t>
            </a:r>
            <a:br>
              <a:rPr lang="en-US" sz="36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Homework 1</a:t>
            </a:r>
            <a:endParaRPr lang="en-US" sz="2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副標題 2"/>
          <p:cNvSpPr txBox="1"/>
          <p:nvPr/>
        </p:nvSpPr>
        <p:spPr>
          <a:xfrm>
            <a:off x="1084217" y="3523676"/>
            <a:ext cx="6858000" cy="2080032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1815465" algn="l">
              <a:buSzPct val="25000"/>
            </a:pPr>
            <a:r>
              <a:rPr lang="en-US" altLang="zh-TW" sz="2175" dirty="0">
                <a:latin typeface="Arial"/>
                <a:ea typeface="Arial"/>
                <a:cs typeface="Arial"/>
                <a:sym typeface="Arial"/>
              </a:rPr>
              <a:t>                       TA:</a:t>
            </a:r>
            <a:endParaRPr lang="en-US" altLang="zh-TW" sz="2175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15465" algn="l">
              <a:buSzPct val="25000"/>
            </a:pPr>
            <a:r>
              <a:rPr lang="en-US" altLang="zh-TW" sz="2175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Lydia: lydia2200284@gmail.com</a:t>
            </a:r>
            <a:endParaRPr lang="en-US" altLang="zh-TW" sz="2175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15465" algn="l">
              <a:buSzPct val="25000"/>
            </a:pPr>
            <a:r>
              <a:rPr lang="en-US" altLang="zh-TW" sz="2175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zh-TW" sz="2175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15465" algn="l">
              <a:buSzPct val="25000"/>
            </a:pPr>
            <a:r>
              <a:rPr lang="en-US" altLang="zh-TW" sz="2175" dirty="0">
                <a:latin typeface="Arial"/>
                <a:ea typeface="Arial"/>
                <a:cs typeface="Arial"/>
                <a:sym typeface="Arial"/>
              </a:rPr>
              <a:t>Office Hour: 17:00~19:00, Mon.</a:t>
            </a:r>
            <a:endParaRPr lang="en-US" altLang="zh-TW" sz="2175" dirty="0">
              <a:latin typeface="Arial"/>
              <a:ea typeface="Arial"/>
              <a:cs typeface="Arial"/>
              <a:sym typeface="Arial"/>
            </a:endParaRPr>
          </a:p>
          <a:p>
            <a:pPr indent="1815465" algn="l">
              <a:buSzPct val="25000"/>
            </a:pPr>
            <a:r>
              <a:rPr lang="en-US" altLang="zh-TW" sz="2175" dirty="0">
                <a:latin typeface="Arial"/>
                <a:ea typeface="Arial"/>
                <a:cs typeface="Arial"/>
                <a:sym typeface="Arial"/>
              </a:rPr>
              <a:t>	                    10:00~12:00, Wed.</a:t>
            </a:r>
            <a:endParaRPr lang="en-US" altLang="zh-TW" sz="1800" dirty="0">
              <a:latin typeface="Arial"/>
              <a:ea typeface="Arial"/>
              <a:cs typeface="Arial"/>
              <a:sym typeface="Arial"/>
            </a:endParaRPr>
          </a:p>
          <a:p>
            <a:pPr indent="1815465" algn="l">
              <a:buSzPct val="25000"/>
            </a:pPr>
            <a:r>
              <a:rPr lang="en-US" altLang="zh-TW" sz="1800" dirty="0">
                <a:latin typeface="Arial"/>
                <a:ea typeface="Arial"/>
                <a:cs typeface="Arial"/>
                <a:sym typeface="Arial"/>
              </a:rPr>
              <a:t>At CSIE 9F Robotics Lab.</a:t>
            </a:r>
            <a:endParaRPr lang="en-US" altLang="zh-TW"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2"/>
          <p:cNvSpPr txBox="1">
            <a:spLocks noGrp="1"/>
          </p:cNvSpPr>
          <p:nvPr>
            <p:ph type="sldNum" idx="12"/>
          </p:nvPr>
        </p:nvSpPr>
        <p:spPr>
          <a:xfrm>
            <a:off x="7086601" y="6561368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3175" y="776265"/>
            <a:ext cx="9070825" cy="5641471"/>
          </a:xfrm>
        </p:spPr>
        <p:txBody>
          <a:bodyPr/>
          <a:lstStyle/>
          <a:p>
            <a:r>
              <a:rPr lang="en-US" dirty="0"/>
              <a:t>Copying homework is strictly prohibited!! </a:t>
            </a:r>
            <a:r>
              <a:rPr lang="en-US" dirty="0">
                <a:solidFill>
                  <a:srgbClr val="FF0000"/>
                </a:solidFill>
              </a:rPr>
              <a:t>Penalty: Grade will be zero for both persons!!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If the code can’t run, you can come to our Lab within one week and show that your programming can work. Otherwise you will get zero!!</a:t>
            </a:r>
            <a:endParaRPr lang="en-US" dirty="0"/>
          </a:p>
          <a:p>
            <a:r>
              <a:rPr lang="en-US" dirty="0"/>
              <a:t>Due date </a:t>
            </a:r>
            <a:r>
              <a:rPr lang="en-US" dirty="0" smtClean="0"/>
              <a:t>=&gt;</a:t>
            </a:r>
            <a:r>
              <a:rPr lang="en-US" dirty="0" smtClean="0">
                <a:solidFill>
                  <a:srgbClr val="FF0000"/>
                </a:solidFill>
              </a:rPr>
              <a:t>Midnight 23:59:59 on 2020/11/04 (Wed.)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No delay. If you submit homework after deadline, you will get 0.</a:t>
            </a:r>
            <a:endParaRPr lang="en-US" dirty="0"/>
          </a:p>
          <a:p>
            <a:r>
              <a:rPr lang="en-US" dirty="0"/>
              <a:t>Upload to =&gt; </a:t>
            </a:r>
            <a:r>
              <a:rPr lang="en-US" dirty="0">
                <a:solidFill>
                  <a:srgbClr val="0070C0"/>
                </a:solidFill>
              </a:rPr>
              <a:t>140.116.154.1 -&gt; </a:t>
            </a:r>
            <a:r>
              <a:rPr lang="en-US" dirty="0" smtClean="0">
                <a:solidFill>
                  <a:srgbClr val="0070C0"/>
                </a:solidFill>
              </a:rPr>
              <a:t>Upload/Homework/Hw1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User ID: cvdl2020 	Password: cvdl2020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Format</a:t>
            </a:r>
            <a:endParaRPr lang="en-US" dirty="0"/>
          </a:p>
          <a:p>
            <a:pPr lvl="1"/>
            <a:r>
              <a:rPr lang="en-US" dirty="0"/>
              <a:t>Filename: Hw1_StudentID_Name_Version.rar</a:t>
            </a:r>
            <a:endParaRPr lang="en-US" dirty="0"/>
          </a:p>
          <a:p>
            <a:pPr lvl="5" indent="-186055"/>
            <a:r>
              <a:rPr lang="en-US" dirty="0"/>
              <a:t>Ex: Hw1_F71234567_林小明</a:t>
            </a:r>
            <a:r>
              <a:rPr lang="en-US" dirty="0" smtClean="0"/>
              <a:t>_V1.rar</a:t>
            </a:r>
            <a:endParaRPr lang="en-US" dirty="0"/>
          </a:p>
          <a:p>
            <a:pPr lvl="5" indent="-186055"/>
            <a:r>
              <a:rPr lang="en-US" dirty="0"/>
              <a:t>If you want to update your file, you should update your version to be </a:t>
            </a:r>
            <a:r>
              <a:rPr lang="en-US" dirty="0" smtClean="0"/>
              <a:t>V2</a:t>
            </a:r>
            <a:r>
              <a:rPr lang="en-US" dirty="0"/>
              <a:t>, ex: Hw1_F71234567_林小明</a:t>
            </a:r>
            <a:r>
              <a:rPr lang="en-US" dirty="0" smtClean="0"/>
              <a:t>_V2.rar</a:t>
            </a:r>
            <a:endParaRPr lang="en-US" dirty="0"/>
          </a:p>
          <a:p>
            <a:pPr lvl="1"/>
            <a:r>
              <a:rPr lang="en-US" dirty="0"/>
              <a:t>Content: </a:t>
            </a:r>
            <a:r>
              <a:rPr lang="en-US" dirty="0">
                <a:solidFill>
                  <a:srgbClr val="FF0000"/>
                </a:solidFill>
              </a:rPr>
              <a:t>project folder</a:t>
            </a:r>
            <a:r>
              <a:rPr lang="en-US" dirty="0"/>
              <a:t>*( including the pictures )</a:t>
            </a:r>
            <a:br>
              <a:rPr lang="en-US" dirty="0"/>
            </a:br>
            <a:r>
              <a:rPr lang="en-US" dirty="0"/>
              <a:t>	            *note: remove your “Debug” folder to reduce file size</a:t>
            </a:r>
            <a:endParaRPr lang="en-US" dirty="0"/>
          </a:p>
          <a:p>
            <a:endParaRPr lang="en-US" dirty="0"/>
          </a:p>
        </p:txBody>
      </p:sp>
      <p:sp>
        <p:nvSpPr>
          <p:cNvPr id="12" name="Shape 90"/>
          <p:cNvSpPr txBox="1">
            <a:spLocks noGrp="1"/>
          </p:cNvSpPr>
          <p:nvPr>
            <p:ph type="title"/>
          </p:nvPr>
        </p:nvSpPr>
        <p:spPr>
          <a:xfrm>
            <a:off x="0" y="50334"/>
            <a:ext cx="7886700" cy="5823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Notices (1/2)</a:t>
            </a:r>
            <a:endParaRPr lang="en-US" sz="28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6549"/>
            <a:ext cx="7886699" cy="60542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Notices (2/2)</a:t>
            </a:r>
            <a:endParaRPr lang="en-US" sz="2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7086601" y="6584156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9"/>
          <p:cNvSpPr txBox="1"/>
          <p:nvPr/>
        </p:nvSpPr>
        <p:spPr>
          <a:xfrm>
            <a:off x="210335" y="658032"/>
            <a:ext cx="8850299" cy="450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 dirty="0"/>
              <a:t>Python</a:t>
            </a:r>
            <a:endParaRPr lang="en-US" altLang="zh-TW" dirty="0"/>
          </a:p>
          <a:p>
            <a:pPr lvl="1"/>
            <a:r>
              <a:rPr lang="en-US" altLang="zh-TW" dirty="0"/>
              <a:t>Python 3.7 (</a:t>
            </a:r>
            <a:r>
              <a:rPr lang="en-US" altLang="zh-TW" dirty="0">
                <a:hlinkClick r:id="rId1"/>
              </a:rPr>
              <a:t>https://www.python.org/downloads/</a:t>
            </a:r>
            <a:r>
              <a:rPr lang="en-US" altLang="zh-TW" dirty="0"/>
              <a:t>)</a:t>
            </a:r>
            <a:endParaRPr lang="en-US" altLang="zh-TW" dirty="0"/>
          </a:p>
          <a:p>
            <a:pPr lvl="1"/>
            <a:r>
              <a:rPr lang="en-US" altLang="zh-TW" dirty="0" err="1"/>
              <a:t>opencv</a:t>
            </a:r>
            <a:r>
              <a:rPr lang="en-US" altLang="zh-TW" dirty="0"/>
              <a:t>-</a:t>
            </a:r>
            <a:r>
              <a:rPr lang="en-US" altLang="zh-TW" dirty="0" err="1"/>
              <a:t>contrib</a:t>
            </a:r>
            <a:r>
              <a:rPr lang="en-US" altLang="zh-TW" dirty="0"/>
              <a:t>-python (3.4.2.17)</a:t>
            </a:r>
            <a:endParaRPr lang="en-US" altLang="zh-TW" dirty="0"/>
          </a:p>
          <a:p>
            <a:pPr lvl="1"/>
            <a:r>
              <a:rPr lang="en-US" altLang="zh-TW" dirty="0"/>
              <a:t>Matplotlib 3.1.1</a:t>
            </a:r>
            <a:endParaRPr lang="en-US" altLang="zh-TW" dirty="0"/>
          </a:p>
          <a:p>
            <a:pPr lvl="1"/>
            <a:r>
              <a:rPr lang="en-US" altLang="zh-TW" dirty="0"/>
              <a:t>UI framework: pyqt5 (5.15.1)</a:t>
            </a:r>
            <a:endParaRPr lang="en-US" altLang="zh-TW" dirty="0"/>
          </a:p>
          <a:p>
            <a:endParaRPr lang="en-US" dirty="0"/>
          </a:p>
          <a:p>
            <a:r>
              <a:rPr lang="en-US" dirty="0"/>
              <a:t>C++ (check MFC guide in ftp)</a:t>
            </a:r>
            <a:endParaRPr lang="en-US" dirty="0"/>
          </a:p>
          <a:p>
            <a:pPr lvl="1"/>
            <a:r>
              <a:rPr lang="en-US" dirty="0"/>
              <a:t>OpenCV 3.3.1 (</a:t>
            </a:r>
            <a:r>
              <a:rPr lang="en-US" dirty="0">
                <a:hlinkClick r:id="rId2"/>
              </a:rPr>
              <a:t>https://opencv.org/release.html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Visual Studio 2015 (download  from </a:t>
            </a:r>
            <a:r>
              <a:rPr lang="en-US" dirty="0">
                <a:hlinkClick r:id="rId3"/>
              </a:rPr>
              <a:t>http://www.cc.ncku.edu.tw/download/</a:t>
            </a:r>
            <a:r>
              <a:rPr lang="en-US" dirty="0"/>
              <a:t>) </a:t>
            </a:r>
            <a:endParaRPr lang="en-US" dirty="0"/>
          </a:p>
          <a:p>
            <a:pPr lvl="1"/>
            <a:r>
              <a:rPr lang="en-US" dirty="0"/>
              <a:t>UI framework: MFC</a:t>
            </a:r>
            <a:endParaRPr lang="en-US" dirty="0"/>
          </a:p>
          <a:p>
            <a:pPr marL="13335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7083211" y="6576081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altLang="zh-TW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zh-TW" alt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59"/>
          <p:cNvSpPr txBox="1"/>
          <p:nvPr/>
        </p:nvSpPr>
        <p:spPr>
          <a:xfrm>
            <a:off x="-33640" y="85053"/>
            <a:ext cx="9192538" cy="45611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marL="1948815" indent="-1948815">
              <a:buSzPct val="25000"/>
            </a:pPr>
            <a:r>
              <a:rPr lang="en-US" altLang="zh-TW" sz="2800" b="1" dirty="0"/>
              <a:t>5.0 Training Cifar10 Classifier Using VGG16</a:t>
            </a:r>
            <a:r>
              <a:rPr lang="en-US" altLang="zh-TW" sz="2800" b="1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altLang="zh-TW" sz="2800" dirty="0"/>
              <a:t>(</a:t>
            </a:r>
            <a:r>
              <a:rPr lang="zh-CN" altLang="en-US" sz="2800" dirty="0"/>
              <a:t>出題：</a:t>
            </a:r>
            <a:r>
              <a:rPr lang="en-US" altLang="zh-TW" sz="2800" dirty="0"/>
              <a:t>Kevin)</a:t>
            </a:r>
            <a:endParaRPr lang="en-US" altLang="zh-TW" sz="2800" dirty="0"/>
          </a:p>
        </p:txBody>
      </p:sp>
      <p:sp>
        <p:nvSpPr>
          <p:cNvPr id="8" name="內容版面配置區 2"/>
          <p:cNvSpPr txBox="1"/>
          <p:nvPr/>
        </p:nvSpPr>
        <p:spPr>
          <a:xfrm>
            <a:off x="220300" y="661852"/>
            <a:ext cx="8703401" cy="5974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libri"/>
              </a:defRPr>
            </a:lvl1pPr>
            <a:lvl2pPr marL="717550" marR="0" lvl="1" indent="-1809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80604020202020204" pitchFamily="3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97255" marR="0" lvl="2" indent="-17970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69875" indent="-269875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Learn how to construct VGG16</a:t>
            </a:r>
            <a:b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and train it on Cifar10.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indent="-269875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Environment Requirement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Python 3.6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2 /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1.3.0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opencv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contrib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-python 3.4.2.17</a:t>
            </a:r>
            <a:b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(for image show and write)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3.1.1</a:t>
            </a:r>
            <a:b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(for chart drawing)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indent="-269875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r>
              <a:rPr lang="en-US" altLang="zh-TW" dirty="0">
                <a:hlinkClick r:id="rId1"/>
              </a:rPr>
              <a:t>Very Deep Convolutional Networks for Large-Scale Image Recognition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(VGG16)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r>
              <a:rPr lang="en-US" altLang="zh-TW" dirty="0">
                <a:hlinkClick r:id="rId2"/>
              </a:rPr>
              <a:t>https://www.cs.toronto.edu/~kriz/cifar.html</a:t>
            </a:r>
            <a:r>
              <a:rPr lang="en-US" altLang="zh-TW" dirty="0"/>
              <a:t>(Cifar10)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s://ithelp.ithome.com.tw/upload/images/20171206/20001976yeCo1PvE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34" y="1795793"/>
            <a:ext cx="4690366" cy="35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4118992" y="2404533"/>
            <a:ext cx="9060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dirty="0"/>
              <a:t>input(224x224x3)</a:t>
            </a:r>
            <a:endParaRPr lang="zh-TW" altLang="en-US" sz="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025008" y="2723065"/>
            <a:ext cx="9060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dirty="0"/>
              <a:t>input(112x112x64)</a:t>
            </a:r>
            <a:endParaRPr lang="zh-TW" altLang="en-US" sz="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630416" y="3072262"/>
            <a:ext cx="9060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dirty="0"/>
              <a:t>input(56x56x128)</a:t>
            </a:r>
            <a:endParaRPr lang="zh-TW" altLang="en-US" sz="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235824" y="3271123"/>
            <a:ext cx="9060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dirty="0"/>
              <a:t>input(28x28x256)</a:t>
            </a:r>
            <a:endParaRPr lang="zh-TW" altLang="en-US" sz="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141840" y="3357820"/>
            <a:ext cx="9060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dirty="0"/>
              <a:t>input(14x14x512)</a:t>
            </a:r>
            <a:endParaRPr lang="zh-TW" altLang="en-US" sz="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238917" y="2815398"/>
            <a:ext cx="9060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dirty="0"/>
              <a:t>flatten</a:t>
            </a:r>
            <a:endParaRPr lang="zh-TW" altLang="en-US" sz="600" dirty="0"/>
          </a:p>
        </p:txBody>
      </p:sp>
      <p:cxnSp>
        <p:nvCxnSpPr>
          <p:cNvPr id="16" name="直線單箭頭接點 15"/>
          <p:cNvCxnSpPr>
            <a:stCxn id="15" idx="2"/>
          </p:cNvCxnSpPr>
          <p:nvPr/>
        </p:nvCxnSpPr>
        <p:spPr>
          <a:xfrm>
            <a:off x="7691925" y="3000064"/>
            <a:ext cx="453008" cy="542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931024" y="3777527"/>
            <a:ext cx="9060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dirty="0"/>
              <a:t>2x2</a:t>
            </a:r>
            <a:endParaRPr lang="zh-TW" altLang="en-US" sz="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266350" y="3769647"/>
            <a:ext cx="9060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dirty="0"/>
              <a:t>2x2</a:t>
            </a:r>
            <a:endParaRPr lang="zh-TW" altLang="en-US" sz="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17093" y="3870853"/>
            <a:ext cx="9060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dirty="0"/>
              <a:t>2x2</a:t>
            </a:r>
            <a:endParaRPr lang="zh-TW" altLang="en-US" sz="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528843" y="3778520"/>
            <a:ext cx="9060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dirty="0"/>
              <a:t>2x2</a:t>
            </a:r>
            <a:endParaRPr lang="zh-TW" altLang="en-US" sz="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757334" y="3769647"/>
            <a:ext cx="9060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dirty="0"/>
              <a:t>2x2</a:t>
            </a:r>
            <a:endParaRPr lang="zh-TW" altLang="en-US" sz="6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60258" y="4543006"/>
            <a:ext cx="334491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600" dirty="0"/>
              <a:t>10</a:t>
            </a:r>
            <a:endParaRPr lang="zh-TW" altLang="en-US" sz="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95" y="3119755"/>
            <a:ext cx="194119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532585" y="5345668"/>
            <a:ext cx="309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GUI example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033266" y="5320268"/>
            <a:ext cx="309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VGG16 framework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668599" y="4851401"/>
            <a:ext cx="2313251" cy="135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164667" y="2082800"/>
            <a:ext cx="465749" cy="24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296089"/>
            <a:ext cx="8534399" cy="5286104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5.1	Load Cifar10 </a:t>
            </a:r>
            <a:r>
              <a:rPr lang="en-US" altLang="zh-TW" sz="1800" b="1" dirty="0"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 dataset and randomly show </a:t>
            </a: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images and labels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respectively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. (4%)</a:t>
            </a: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5.2 	Print out training hyperparameters (batch size, learning rate, optimizer). (4%)</a:t>
            </a: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5.3	Construct and show your model structure. </a:t>
            </a:r>
            <a:b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1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(Build it your self, do not use architecture provided by ML framework)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 (4%)</a:t>
            </a: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9668" y="3056776"/>
            <a:ext cx="1837146" cy="743607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955279" y="1375374"/>
            <a:ext cx="4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2050" name="Picture 2" descr="一張含有 窗戶, 坐, 城市, 公車 的圖片&#10;&#10;自動產生的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87" y="905790"/>
            <a:ext cx="5875625" cy="146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46685" y="2374265"/>
            <a:ext cx="9030335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/>
              <a:t>Label:                     cat                                 ship                                  </a:t>
            </a:r>
            <a:r>
              <a:rPr lang="en-US" altLang="zh-TW" sz="1100" dirty="0" err="1"/>
              <a:t>ship</a:t>
            </a:r>
            <a:r>
              <a:rPr lang="en-US" altLang="zh-TW" sz="1100" dirty="0"/>
              <a:t>                           airplane                            …         </a:t>
            </a:r>
            <a:endParaRPr lang="en-US" altLang="zh-TW" sz="1100" dirty="0"/>
          </a:p>
          <a:p>
            <a:endParaRPr lang="zh-TW" altLang="en-US" sz="1100" dirty="0"/>
          </a:p>
        </p:txBody>
      </p:sp>
      <p:sp>
        <p:nvSpPr>
          <p:cNvPr id="5" name="矩形 4"/>
          <p:cNvSpPr/>
          <p:nvPr/>
        </p:nvSpPr>
        <p:spPr>
          <a:xfrm>
            <a:off x="6638582" y="4543334"/>
            <a:ext cx="14561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0 airplane</a:t>
            </a:r>
            <a:endParaRPr lang="en-US" altLang="zh-TW" dirty="0"/>
          </a:p>
          <a:p>
            <a:r>
              <a:rPr lang="en-US" altLang="zh-TW" dirty="0"/>
              <a:t>1 automobile</a:t>
            </a:r>
            <a:endParaRPr lang="en-US" altLang="zh-TW" dirty="0"/>
          </a:p>
          <a:p>
            <a:r>
              <a:rPr lang="en-US" altLang="zh-TW" dirty="0"/>
              <a:t>2 bird	</a:t>
            </a:r>
            <a:endParaRPr lang="en-US" altLang="zh-TW" dirty="0"/>
          </a:p>
          <a:p>
            <a:r>
              <a:rPr lang="en-US" altLang="zh-TW" dirty="0"/>
              <a:t>3 cat	</a:t>
            </a:r>
            <a:endParaRPr lang="en-US" altLang="zh-TW" dirty="0"/>
          </a:p>
          <a:p>
            <a:r>
              <a:rPr lang="en-US" altLang="zh-TW" dirty="0"/>
              <a:t>4 deer	</a:t>
            </a:r>
            <a:endParaRPr lang="en-US" altLang="zh-TW" dirty="0"/>
          </a:p>
          <a:p>
            <a:r>
              <a:rPr lang="en-US" altLang="zh-TW" dirty="0"/>
              <a:t>5 dog	</a:t>
            </a:r>
            <a:endParaRPr lang="en-US" altLang="zh-TW" dirty="0"/>
          </a:p>
          <a:p>
            <a:r>
              <a:rPr lang="en-US" altLang="zh-TW" dirty="0"/>
              <a:t>6 frog	</a:t>
            </a:r>
            <a:endParaRPr lang="en-US" altLang="zh-TW" dirty="0"/>
          </a:p>
          <a:p>
            <a:r>
              <a:rPr lang="en-US" altLang="zh-TW" dirty="0"/>
              <a:t>7 horse	</a:t>
            </a:r>
            <a:endParaRPr lang="en-US" altLang="zh-TW" dirty="0"/>
          </a:p>
          <a:p>
            <a:r>
              <a:rPr lang="en-US" altLang="zh-TW" dirty="0"/>
              <a:t>8 ship	</a:t>
            </a:r>
            <a:endParaRPr lang="en-US" altLang="zh-TW" dirty="0"/>
          </a:p>
          <a:p>
            <a:r>
              <a:rPr lang="en-US" altLang="zh-TW" dirty="0"/>
              <a:t>9 truck</a:t>
            </a:r>
            <a:endParaRPr lang="zh-TW" altLang="en-US" dirty="0"/>
          </a:p>
        </p:txBody>
      </p:sp>
      <p:cxnSp>
        <p:nvCxnSpPr>
          <p:cNvPr id="15" name="肘形接點 14"/>
          <p:cNvCxnSpPr>
            <a:endCxn id="5" idx="3"/>
          </p:cNvCxnSpPr>
          <p:nvPr/>
        </p:nvCxnSpPr>
        <p:spPr>
          <a:xfrm rot="5400000">
            <a:off x="5860728" y="3093197"/>
            <a:ext cx="4806926" cy="3401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80" y="4860571"/>
            <a:ext cx="2685084" cy="145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920" y="4860571"/>
            <a:ext cx="2753412" cy="161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肘形接點 5"/>
          <p:cNvCxnSpPr>
            <a:stCxn id="1026" idx="2"/>
            <a:endCxn id="1027" idx="0"/>
          </p:cNvCxnSpPr>
          <p:nvPr/>
        </p:nvCxnSpPr>
        <p:spPr>
          <a:xfrm rot="5400000" flipH="1" flipV="1">
            <a:off x="2551113" y="3956368"/>
            <a:ext cx="1459865" cy="3267710"/>
          </a:xfrm>
          <a:prstGeom prst="bentConnector5">
            <a:avLst>
              <a:gd name="adj1" fmla="val -16290"/>
              <a:gd name="adj2" fmla="val 49466"/>
              <a:gd name="adj3" fmla="val 116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075941" y="5159551"/>
            <a:ext cx="39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/>
          <p:nvPr/>
        </p:nvSpPr>
        <p:spPr>
          <a:xfrm>
            <a:off x="304800" y="307698"/>
            <a:ext cx="8534399" cy="6241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5.4	Training your model at least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epochs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your own computer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, than save your model and take a screenshot of your training loss and accuracy.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 saved images no points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(4%) (you only need to show the screenshot image ,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train in homework UI)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8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8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8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8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8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5.5	Load your model trained at 5.4, let us choose one image from test images, inference the image, show image and estimate the image as following.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 saved model no points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(4%)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712880" y="1840198"/>
            <a:ext cx="296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(record accuracy/loss per epoch)</a:t>
            </a:r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圖片 5" descr="一張含有 螢幕擷取畫面 的圖片&#10;&#10;自動產生的描述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05" y="307975"/>
            <a:ext cx="4592955" cy="34448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91" y="5344891"/>
            <a:ext cx="2086266" cy="695422"/>
          </a:xfrm>
          <a:prstGeom prst="rect">
            <a:avLst/>
          </a:prstGeom>
        </p:spPr>
      </p:pic>
      <p:pic>
        <p:nvPicPr>
          <p:cNvPr id="3077" name="Picture 5" descr="一張含有 朦朧, 相片, 黑色, 貓 的圖片&#10;&#10;自動產生的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703" y="6188213"/>
            <a:ext cx="1930114" cy="193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一張含有 螢幕擷取畫面 的圖片&#10;&#10;自動產生的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87" y="6187806"/>
            <a:ext cx="2906184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2775</Words>
  <Application>WPS 演示</Application>
  <PresentationFormat>如螢幕大小 (4:3)</PresentationFormat>
  <Paragraphs>135</Paragraphs>
  <Slides>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Calibri</vt:lpstr>
      <vt:lpstr>新細明體</vt:lpstr>
      <vt:lpstr>Monaco</vt:lpstr>
      <vt:lpstr>Noto Sans Symbols</vt:lpstr>
      <vt:lpstr>DejaVu Sans</vt:lpstr>
      <vt:lpstr>SimSun</vt:lpstr>
      <vt:lpstr>文泉驿微米黑</vt:lpstr>
      <vt:lpstr>Abyssinica SIL</vt:lpstr>
      <vt:lpstr>微软雅黑</vt:lpstr>
      <vt:lpstr>Arial Unicode MS</vt:lpstr>
      <vt:lpstr>Noto Sans Mono</vt:lpstr>
      <vt:lpstr>Office 佈景主題</vt:lpstr>
      <vt:lpstr>電腦視覺與深度學習 (Computer Vision and Deep Learning) Homework 1</vt:lpstr>
      <vt:lpstr>Notices (1/2)</vt:lpstr>
      <vt:lpstr>Notices (2/2)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Homework 1</dc:title>
  <dc:creator>RL</dc:creator>
  <cp:lastModifiedBy>wolf</cp:lastModifiedBy>
  <cp:revision>514</cp:revision>
  <dcterms:created xsi:type="dcterms:W3CDTF">2020-11-06T20:37:43Z</dcterms:created>
  <dcterms:modified xsi:type="dcterms:W3CDTF">2020-11-06T20:37:43Z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