
<file path=[Content_Types].xml><?xml version="1.0" encoding="utf-8"?>
<Types xmlns="http://schemas.openxmlformats.org/package/2006/content-types">
  <Default Extension="png" ContentType="image/png"/>
  <Default Extension="avi" ContentType="video/avi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94" r:id="rId5"/>
    <p:sldId id="258" r:id="rId6"/>
    <p:sldId id="269" r:id="rId7"/>
    <p:sldId id="299" r:id="rId8"/>
    <p:sldId id="300" r:id="rId9"/>
    <p:sldId id="301" r:id="rId10"/>
    <p:sldId id="30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D638-7514-4016-BEE0-2DB537DED2F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5675-BEA1-4448-893A-7D96B79522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5030c3c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5030c3c8_2_1:notes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title</a:t>
            </a:r>
            <a:endParaRPr lang="en-US" dirty="0"/>
          </a:p>
          <a:p>
            <a:pPr lvl="1"/>
            <a:r>
              <a:rPr lang="en-US" dirty="0"/>
              <a:t>Click to add title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en-US" sz="1600" dirty="0"/>
              <a:t>Click to add title</a:t>
            </a:r>
            <a:endParaRPr lang="en-US" dirty="0"/>
          </a:p>
          <a:p>
            <a:endParaRPr lang="en-US"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4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6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/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6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zh-TW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zh-TW" alt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cc.ncku.edu.tw/download/" TargetMode="External"/><Relationship Id="rId2" Type="http://schemas.openxmlformats.org/officeDocument/2006/relationships/hyperlink" Target="https://opencv.org/release.html" TargetMode="External"/><Relationship Id="rId1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docs.opencv.org/3.4/d0/d7a/classcv_1_1SimpleBlobDetector.html" TargetMode="External"/><Relationship Id="rId6" Type="http://schemas.openxmlformats.org/officeDocument/2006/relationships/hyperlink" Target="https://docs.opencv.org/3.4/d8/dfe/classcv_1_1VideoCapture.html" TargetMode="External"/><Relationship Id="rId5" Type="http://schemas.openxmlformats.org/officeDocument/2006/relationships/image" Target="../media/image6.png"/><Relationship Id="rId4" Type="http://schemas.microsoft.com/office/2007/relationships/media" Target="../media/media1.avi"/><Relationship Id="rId3" Type="http://schemas.openxmlformats.org/officeDocument/2006/relationships/video" Target="../media/media1.avi"/><Relationship Id="rId2" Type="http://schemas.openxmlformats.org/officeDocument/2006/relationships/hyperlink" Target="https://github.com/opencv/opencv/blob/master/samples/cpp/lkdemo.cpp" TargetMode="External"/><Relationship Id="rId1" Type="http://schemas.openxmlformats.org/officeDocument/2006/relationships/hyperlink" Target="https://docs.opencv.org/3.4/dc/d6b/group__video__trac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zh-TW" altLang="en-US" sz="3600" b="1" dirty="0">
                <a:latin typeface="Arial"/>
                <a:ea typeface="Arial"/>
                <a:cs typeface="Arial"/>
                <a:sym typeface="Arial"/>
              </a:rPr>
              <a:t>電腦視覺與深度學習</a:t>
            </a:r>
            <a:br>
              <a:rPr lang="en-US" altLang="zh-TW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zh-TW" sz="2800" b="1" dirty="0">
                <a:latin typeface="Arial"/>
                <a:ea typeface="Arial"/>
                <a:cs typeface="Arial"/>
                <a:sym typeface="Arial"/>
              </a:rPr>
              <a:t>(Computer Vision and Deep Learning)</a:t>
            </a:r>
            <a:br>
              <a:rPr lang="en-US" sz="36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Homework </a:t>
            </a:r>
            <a:r>
              <a:rPr lang="en-US" altLang="zh-TW" sz="2800" b="1" dirty="0">
                <a:latin typeface="Arial"/>
                <a:ea typeface="Arial"/>
                <a:cs typeface="Arial"/>
                <a:sym typeface="Arial"/>
              </a:rPr>
              <a:t>2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副標題 2"/>
          <p:cNvSpPr txBox="1"/>
          <p:nvPr/>
        </p:nvSpPr>
        <p:spPr>
          <a:xfrm>
            <a:off x="1084217" y="3523676"/>
            <a:ext cx="6858000" cy="208003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                       TA:</a:t>
            </a:r>
            <a:endParaRPr lang="en-US" altLang="zh-TW" sz="2175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Lydia: lydia2200284@gmail.com</a:t>
            </a:r>
            <a:endParaRPr lang="en-US" altLang="zh-TW" sz="2175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TW" sz="2175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Office Hour: 17:00~19:00, Mon.</a:t>
            </a:r>
            <a:endParaRPr lang="en-US" altLang="zh-TW" sz="2175" dirty="0"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2175" dirty="0">
                <a:latin typeface="Arial"/>
                <a:ea typeface="Arial"/>
                <a:cs typeface="Arial"/>
                <a:sym typeface="Arial"/>
              </a:rPr>
              <a:t>	                    10:00~12:00, Wed.</a:t>
            </a:r>
            <a:endParaRPr lang="en-US" altLang="zh-TW" sz="1800" dirty="0">
              <a:latin typeface="Arial"/>
              <a:ea typeface="Arial"/>
              <a:cs typeface="Arial"/>
              <a:sym typeface="Arial"/>
            </a:endParaRPr>
          </a:p>
          <a:p>
            <a:pPr indent="1815465" algn="l">
              <a:buSzPct val="25000"/>
            </a:pPr>
            <a:r>
              <a:rPr lang="en-US" altLang="zh-TW" sz="1800" dirty="0">
                <a:latin typeface="Arial"/>
                <a:ea typeface="Arial"/>
                <a:cs typeface="Arial"/>
                <a:sym typeface="Arial"/>
              </a:rPr>
              <a:t>At CSIE 9F Robotics Lab.</a:t>
            </a:r>
            <a:endParaRPr lang="en-US" altLang="zh-TW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2"/>
          <p:cNvSpPr txBox="1">
            <a:spLocks noGrp="1"/>
          </p:cNvSpPr>
          <p:nvPr>
            <p:ph type="sldNum" idx="12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3175" y="776265"/>
            <a:ext cx="9070825" cy="5641471"/>
          </a:xfrm>
        </p:spPr>
        <p:txBody>
          <a:bodyPr/>
          <a:lstStyle/>
          <a:p>
            <a:r>
              <a:rPr lang="en-US" dirty="0"/>
              <a:t>Copying homework is strictly prohibited!! </a:t>
            </a:r>
            <a:r>
              <a:rPr lang="en-US" dirty="0">
                <a:solidFill>
                  <a:srgbClr val="FF0000"/>
                </a:solidFill>
              </a:rPr>
              <a:t>Penalty: Grade will be zero for both persons!!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the code can’t run, you can come to our Lab within one week and show that your programming can work. Otherwise you will get zero!!</a:t>
            </a:r>
            <a:endParaRPr lang="en-US" dirty="0"/>
          </a:p>
          <a:p>
            <a:r>
              <a:rPr lang="en-US" dirty="0"/>
              <a:t>Due date =&gt;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Midnight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23:59:59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on 2020/12/30 (Wed.)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 delay. If you submit homework after deadline, you will get 0.</a:t>
            </a:r>
            <a:endParaRPr lang="en-US" dirty="0"/>
          </a:p>
          <a:p>
            <a:r>
              <a:rPr lang="en-US" dirty="0"/>
              <a:t>Upload to =&gt; </a:t>
            </a:r>
            <a:r>
              <a:rPr lang="en-US" dirty="0">
                <a:solidFill>
                  <a:srgbClr val="0070C0"/>
                </a:solidFill>
              </a:rPr>
              <a:t>140.116.154.1 -&gt; Upload/Homework/Hw</a:t>
            </a:r>
            <a:r>
              <a:rPr lang="en-US" altLang="zh-TW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User ID: cvdl2020 	Password: cvdl2020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Format</a:t>
            </a:r>
            <a:endParaRPr lang="en-US" dirty="0"/>
          </a:p>
          <a:p>
            <a:pPr lvl="1"/>
            <a:r>
              <a:rPr lang="en-US" dirty="0"/>
              <a:t>Filename</a:t>
            </a:r>
            <a:r>
              <a:rPr lang="en-US"/>
              <a:t>: Hw2_</a:t>
            </a:r>
            <a:r>
              <a:rPr lang="en-US" dirty="0"/>
              <a:t>StudentID_Name_Version.rar</a:t>
            </a:r>
            <a:endParaRPr lang="en-US" dirty="0"/>
          </a:p>
          <a:p>
            <a:pPr lvl="5" indent="-186055"/>
            <a:r>
              <a:rPr lang="en-US" dirty="0"/>
              <a:t>Ex: Hw2_F71234567_林小明_V1.rar</a:t>
            </a:r>
            <a:endParaRPr lang="en-US" dirty="0"/>
          </a:p>
          <a:p>
            <a:pPr lvl="5" indent="-186055"/>
            <a:r>
              <a:rPr lang="en-US" dirty="0"/>
              <a:t>If you want to update your file, you should update your version to be V2, ex: Hw2_F71234567_林小明_V2.rar</a:t>
            </a:r>
            <a:endParaRPr lang="en-US" dirty="0"/>
          </a:p>
          <a:p>
            <a:pPr lvl="1"/>
            <a:r>
              <a:rPr lang="en-US" dirty="0"/>
              <a:t>Content: </a:t>
            </a:r>
            <a:r>
              <a:rPr lang="en-US" dirty="0">
                <a:solidFill>
                  <a:srgbClr val="FF0000"/>
                </a:solidFill>
              </a:rPr>
              <a:t>project folder</a:t>
            </a:r>
            <a:r>
              <a:rPr lang="en-US" dirty="0"/>
              <a:t>*( including the pictures )</a:t>
            </a:r>
            <a:br>
              <a:rPr lang="en-US" dirty="0"/>
            </a:br>
            <a:r>
              <a:rPr lang="en-US" dirty="0"/>
              <a:t>	            *note: remove your “Debug” folder to reduce file size</a:t>
            </a:r>
            <a:endParaRPr lang="en-US" dirty="0"/>
          </a:p>
          <a:p>
            <a:endParaRPr lang="en-US" dirty="0"/>
          </a:p>
        </p:txBody>
      </p:sp>
      <p:sp>
        <p:nvSpPr>
          <p:cNvPr id="12" name="Shape 90"/>
          <p:cNvSpPr txBox="1">
            <a:spLocks noGrp="1"/>
          </p:cNvSpPr>
          <p:nvPr>
            <p:ph type="title"/>
          </p:nvPr>
        </p:nvSpPr>
        <p:spPr>
          <a:xfrm>
            <a:off x="0" y="50334"/>
            <a:ext cx="7886700" cy="5823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Notices (1/2)</a:t>
            </a:r>
            <a:endParaRPr lang="en-US" sz="2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6549"/>
            <a:ext cx="7886699" cy="60542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Notices (2/2)</a:t>
            </a:r>
            <a:endParaRPr lang="en-US"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9"/>
          <p:cNvSpPr txBox="1"/>
          <p:nvPr/>
        </p:nvSpPr>
        <p:spPr>
          <a:xfrm>
            <a:off x="210335" y="65803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dirty="0"/>
              <a:t>Python</a:t>
            </a:r>
            <a:endParaRPr lang="en-US" altLang="zh-TW" dirty="0"/>
          </a:p>
          <a:p>
            <a:pPr lvl="1"/>
            <a:r>
              <a:rPr lang="en-US" altLang="zh-TW" dirty="0"/>
              <a:t>Python 3.7 (</a:t>
            </a:r>
            <a:r>
              <a:rPr lang="en-US" altLang="zh-TW" dirty="0">
                <a:hlinkClick r:id="rId1"/>
              </a:rPr>
              <a:t>https://www.python.org/downloads/</a:t>
            </a:r>
            <a:r>
              <a:rPr lang="en-US" altLang="zh-TW" dirty="0"/>
              <a:t>)</a:t>
            </a:r>
            <a:endParaRPr lang="en-US" altLang="zh-TW" dirty="0"/>
          </a:p>
          <a:p>
            <a:pPr lvl="1"/>
            <a:r>
              <a:rPr lang="en-US" altLang="zh-TW" dirty="0" err="1"/>
              <a:t>opencv</a:t>
            </a:r>
            <a:r>
              <a:rPr lang="en-US" altLang="zh-TW" dirty="0"/>
              <a:t>-</a:t>
            </a:r>
            <a:r>
              <a:rPr lang="en-US" altLang="zh-TW" dirty="0" err="1"/>
              <a:t>contrib</a:t>
            </a:r>
            <a:r>
              <a:rPr lang="en-US" altLang="zh-TW" dirty="0"/>
              <a:t>-python (3.4.2.17)</a:t>
            </a:r>
            <a:endParaRPr lang="en-US" altLang="zh-TW" dirty="0"/>
          </a:p>
          <a:p>
            <a:pPr lvl="1"/>
            <a:r>
              <a:rPr lang="en-US" altLang="zh-TW" dirty="0"/>
              <a:t>Matplotlib 3.1.1</a:t>
            </a:r>
            <a:endParaRPr lang="en-US" altLang="zh-TW" dirty="0"/>
          </a:p>
          <a:p>
            <a:pPr lvl="1"/>
            <a:r>
              <a:rPr lang="en-US" altLang="zh-TW" dirty="0"/>
              <a:t>UI framework: pyqt5 (5.15.1)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C++ (check MFC guide in ftp)</a:t>
            </a:r>
            <a:endParaRPr lang="en-US" dirty="0"/>
          </a:p>
          <a:p>
            <a:pPr lvl="1"/>
            <a:r>
              <a:rPr lang="en-US" dirty="0"/>
              <a:t>OpenCV 3.3.1 (</a:t>
            </a:r>
            <a:r>
              <a:rPr lang="en-US" dirty="0">
                <a:hlinkClick r:id="rId2"/>
              </a:rPr>
              <a:t>https://opencv.org/release.html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Visual Studio 2015 (download  from </a:t>
            </a:r>
            <a:r>
              <a:rPr lang="en-US" dirty="0">
                <a:hlinkClick r:id="rId3"/>
              </a:rPr>
              <a:t>http://www.cc.ncku.edu.tw/download/</a:t>
            </a:r>
            <a:r>
              <a:rPr lang="en-US" dirty="0"/>
              <a:t>) </a:t>
            </a:r>
            <a:endParaRPr lang="en-US" dirty="0"/>
          </a:p>
          <a:p>
            <a:pPr lvl="1"/>
            <a:r>
              <a:rPr lang="en-US" dirty="0"/>
              <a:t>UI framework: MFC</a:t>
            </a:r>
            <a:endParaRPr lang="en-US" dirty="0"/>
          </a:p>
          <a:p>
            <a:pPr marL="13335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886699" cy="635915"/>
          </a:xfrm>
        </p:spPr>
        <p:txBody>
          <a:bodyPr/>
          <a:lstStyle/>
          <a:p>
            <a:r>
              <a:rPr lang="en-US" altLang="zh-TW" sz="2800" b="1" dirty="0"/>
              <a:t>Grading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6922" y="428526"/>
            <a:ext cx="9027078" cy="5941054"/>
          </a:xfrm>
        </p:spPr>
        <p:txBody>
          <a:bodyPr/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1800" dirty="0"/>
              <a:t>1. </a:t>
            </a:r>
            <a:r>
              <a:rPr lang="en-US" altLang="zh-TW" sz="1800" dirty="0">
                <a:solidFill>
                  <a:srgbClr val="FF0000"/>
                </a:solidFill>
              </a:rPr>
              <a:t>(20%) </a:t>
            </a:r>
            <a:r>
              <a:rPr lang="en-US" altLang="zh-TW" sz="1800" dirty="0"/>
              <a:t>Background Subtraction </a:t>
            </a:r>
            <a:r>
              <a:rPr lang="zh-TW" altLang="en-US" sz="1800" dirty="0"/>
              <a:t>                                      </a:t>
            </a:r>
            <a:r>
              <a:rPr lang="en-US" altLang="zh-TW" sz="1800" dirty="0"/>
              <a:t>		(</a:t>
            </a:r>
            <a:r>
              <a:rPr lang="zh-CN" altLang="en-US" sz="1800" dirty="0"/>
              <a:t>出題：</a:t>
            </a:r>
            <a:r>
              <a:rPr lang="en-US" altLang="zh-TW" sz="1800" dirty="0">
                <a:latin typeface="Calibri" panose="020F0502020204030204" pitchFamily="34" charset="0"/>
                <a:cs typeface="Calibri" panose="020F0502020204030204" pitchFamily="34" charset="0"/>
              </a:rPr>
              <a:t>Brian</a:t>
            </a:r>
            <a:r>
              <a:rPr lang="en-US" altLang="zh-TW" sz="1800" dirty="0"/>
              <a:t>)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</a:rPr>
              <a:t>2.</a:t>
            </a:r>
            <a:r>
              <a:rPr lang="zh-TW" altLang="en-US" dirty="0">
                <a:latin typeface="+mj-lt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(20%) </a:t>
            </a:r>
            <a:r>
              <a:rPr lang="en-US" altLang="zh-TW" dirty="0">
                <a:latin typeface="+mj-lt"/>
              </a:rPr>
              <a:t>Optical Flow						</a:t>
            </a:r>
            <a:r>
              <a:rPr lang="en-US" altLang="zh-TW" dirty="0"/>
              <a:t>(</a:t>
            </a:r>
            <a:r>
              <a:rPr lang="zh-CN" altLang="en-US" dirty="0"/>
              <a:t>出題：</a:t>
            </a:r>
            <a:r>
              <a:rPr lang="en-US" altLang="zh-CN" dirty="0"/>
              <a:t>Kevin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>
                <a:latin typeface="+mn-lt"/>
              </a:rPr>
              <a:t>     2.1 Preprocessing (10%)</a:t>
            </a:r>
            <a:endParaRPr lang="en-US" altLang="zh-TW" dirty="0">
              <a:latin typeface="+mn-lt"/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n-lt"/>
              </a:rPr>
              <a:t>     2.2 Video tracking (10%)</a:t>
            </a:r>
            <a:endParaRPr lang="en-US" altLang="zh-TW" dirty="0">
              <a:latin typeface="+mn-lt"/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</a:rPr>
              <a:t>3.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(20%) </a:t>
            </a:r>
            <a:r>
              <a:rPr lang="en-US" altLang="zh-TW" dirty="0">
                <a:latin typeface="+mj-lt"/>
              </a:rPr>
              <a:t>Perspective Transform					</a:t>
            </a:r>
            <a:r>
              <a:rPr lang="en-US" altLang="zh-TW" dirty="0"/>
              <a:t>(</a:t>
            </a:r>
            <a:r>
              <a:rPr lang="zh-CN" altLang="en-US" dirty="0"/>
              <a:t>出題：</a:t>
            </a:r>
            <a:r>
              <a:rPr lang="en-US" altLang="zh-CN" dirty="0"/>
              <a:t>Max</a:t>
            </a:r>
            <a:r>
              <a:rPr lang="en-US" altLang="zh-TW" dirty="0"/>
              <a:t>)</a:t>
            </a:r>
            <a:endParaRPr lang="en-US" altLang="zh-TW" dirty="0"/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</a:rPr>
              <a:t>4.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(20%) </a:t>
            </a:r>
            <a:r>
              <a:rPr lang="en-US" altLang="zh-TW" dirty="0">
                <a:solidFill>
                  <a:schemeClr val="tx1"/>
                </a:solidFill>
                <a:latin typeface="+mj-lt"/>
              </a:rPr>
              <a:t>PCA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    							</a:t>
            </a:r>
            <a:r>
              <a:rPr lang="en-US" altLang="zh-TW" dirty="0"/>
              <a:t>(</a:t>
            </a:r>
            <a:r>
              <a:rPr lang="zh-CN" altLang="en-US" dirty="0"/>
              <a:t>出題：</a:t>
            </a:r>
            <a:r>
              <a:rPr lang="en-US" altLang="zh-CN" dirty="0"/>
              <a:t>Mark</a:t>
            </a:r>
            <a:r>
              <a:rPr lang="en-US" altLang="zh-TW" dirty="0"/>
              <a:t>)</a:t>
            </a:r>
            <a:endParaRPr lang="en-US" altLang="zh-TW" dirty="0">
              <a:solidFill>
                <a:srgbClr val="FF0000"/>
              </a:solidFill>
              <a:latin typeface="+mj-lt"/>
            </a:endParaRPr>
          </a:p>
          <a:p>
            <a:pPr marL="443230" lvl="1" indent="-26670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altLang="zh-TW" dirty="0">
                <a:solidFill>
                  <a:schemeClr val="tx1"/>
                </a:solidFill>
                <a:latin typeface="+mj-lt"/>
              </a:rPr>
              <a:t>4.1 Image Reconstruction (10%)  </a:t>
            </a:r>
            <a:endParaRPr lang="en-US" altLang="zh-TW" dirty="0">
              <a:solidFill>
                <a:schemeClr val="tx1"/>
              </a:solidFill>
              <a:latin typeface="+mj-lt"/>
            </a:endParaRPr>
          </a:p>
          <a:p>
            <a:pPr marL="443230" lvl="1" indent="-266700">
              <a:lnSpc>
                <a:spcPct val="10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+mj-lt"/>
              </a:rPr>
              <a:t>	4.2 Compute the reconstruction error (10%)	</a:t>
            </a:r>
            <a:r>
              <a:rPr lang="en-US" altLang="zh-TW" dirty="0">
                <a:latin typeface="+mj-lt"/>
              </a:rPr>
              <a:t>			</a:t>
            </a:r>
            <a:endParaRPr lang="en-US" altLang="zh-TW" dirty="0">
              <a:latin typeface="+mj-lt"/>
            </a:endParaRPr>
          </a:p>
          <a:p>
            <a:pPr marL="176530" lvl="1" indent="0">
              <a:lnSpc>
                <a:spcPct val="100000"/>
              </a:lnSpc>
              <a:buNone/>
            </a:pPr>
            <a:r>
              <a:rPr lang="en-US" altLang="zh-TW" dirty="0">
                <a:latin typeface="Arial" panose="02080604020202020204" pitchFamily="34" charset="0"/>
                <a:cs typeface="Arial" panose="02080604020202020204" pitchFamily="34" charset="0"/>
              </a:rPr>
              <a:t>5. </a:t>
            </a:r>
            <a:r>
              <a:rPr lang="en-US" altLang="zh-TW" dirty="0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(20%) </a:t>
            </a:r>
            <a:r>
              <a:rPr lang="en-US" altLang="zh-TW" dirty="0">
                <a:latin typeface="Arial" panose="02080604020202020204" pitchFamily="34" charset="0"/>
                <a:cs typeface="Arial" panose="02080604020202020204" pitchFamily="34" charset="0"/>
              </a:rPr>
              <a:t>Dogs and Cats classification Using ResNet50		(</a:t>
            </a:r>
            <a:r>
              <a:rPr lang="zh-CN" altLang="en-US" dirty="0"/>
              <a:t>出題：</a:t>
            </a:r>
            <a:r>
              <a:rPr lang="en-US" altLang="zh-CN" dirty="0"/>
              <a:t>Bill</a:t>
            </a:r>
            <a:r>
              <a:rPr lang="en-US" altLang="zh-TW" dirty="0">
                <a:latin typeface="Arial" panose="02080604020202020204" pitchFamily="34" charset="0"/>
                <a:cs typeface="Arial" panose="02080604020202020204" pitchFamily="34" charset="0"/>
              </a:rPr>
              <a:t>)</a:t>
            </a:r>
            <a:endParaRPr lang="en-US" altLang="zh-TW" dirty="0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176530" lvl="1" indent="0">
              <a:lnSpc>
                <a:spcPct val="100000"/>
              </a:lnSpc>
              <a:buNone/>
            </a:pPr>
            <a:endParaRPr lang="en-US" altLang="zh-TW" dirty="0">
              <a:latin typeface="+mj-lt"/>
            </a:endParaRPr>
          </a:p>
          <a:p>
            <a:pPr marL="176530" lvl="1" indent="0">
              <a:lnSpc>
                <a:spcPct val="100000"/>
              </a:lnSpc>
              <a:buNone/>
            </a:pPr>
            <a:endParaRPr lang="en-US" altLang="zh-TW" dirty="0">
              <a:latin typeface="+mj-lt"/>
            </a:endParaRPr>
          </a:p>
          <a:p>
            <a:pPr marL="133350" indent="0">
              <a:lnSpc>
                <a:spcPct val="100000"/>
              </a:lnSpc>
              <a:buNone/>
            </a:pPr>
            <a:endParaRPr lang="en-US" altLang="zh-TW" sz="1800" dirty="0"/>
          </a:p>
          <a:p>
            <a:pPr marL="133350" indent="0">
              <a:lnSpc>
                <a:spcPct val="100000"/>
              </a:lnSpc>
              <a:buNone/>
            </a:pP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92267" y="3546197"/>
            <a:ext cx="293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UI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Shape 99"/>
          <p:cNvSpPr txBox="1">
            <a:spLocks noGrp="1"/>
          </p:cNvSpPr>
          <p:nvPr>
            <p:ph type="sldNum" idx="12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r>
              <a:rPr lang="en-US" sz="9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4246" y="165222"/>
            <a:ext cx="2057398" cy="33188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8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2. (20%) Optical Flow 					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出題：Kevin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b="1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36587" y="608264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2.1 Preprocessing (10%)</a:t>
            </a:r>
            <a:endParaRPr dirty="0"/>
          </a:p>
          <a:p>
            <a:pPr marL="0" lvl="1" indent="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2.2 Video tracking (10%)</a:t>
            </a:r>
            <a:endParaRPr dirty="0"/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7086601" y="6474619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sldNum" idx="12"/>
          </p:nvPr>
        </p:nvSpPr>
        <p:spPr>
          <a:xfrm>
            <a:off x="7086601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23147" y="544736"/>
            <a:ext cx="9062207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1148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dirty="0"/>
              <a:t>Given a video: opticalFlow.mp4</a:t>
            </a:r>
            <a:endParaRPr dirty="0"/>
          </a:p>
          <a:p>
            <a:pPr marL="411480" lvl="0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Q: Click the button to show the 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square boundary with red cross mark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red filled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like the ex. image).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23147" y="2410910"/>
            <a:ext cx="84055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35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2433" y="3090604"/>
            <a:ext cx="4044536" cy="28115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8"/>
          <p:cNvCxnSpPr/>
          <p:nvPr/>
        </p:nvCxnSpPr>
        <p:spPr>
          <a:xfrm>
            <a:off x="228661" y="3090604"/>
            <a:ext cx="594066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8"/>
          <p:cNvCxnSpPr/>
          <p:nvPr/>
        </p:nvCxnSpPr>
        <p:spPr>
          <a:xfrm flipH="1">
            <a:off x="228661" y="3090604"/>
            <a:ext cx="6288" cy="497775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8"/>
          <p:cNvSpPr txBox="1"/>
          <p:nvPr/>
        </p:nvSpPr>
        <p:spPr>
          <a:xfrm>
            <a:off x="678282" y="2765460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05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-59272" y="3339491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05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-18560" y="2818125"/>
            <a:ext cx="46198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(0,0)</a:t>
            </a:r>
            <a:endParaRPr sz="105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18856" y="3117506"/>
            <a:ext cx="4398754" cy="279803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0" y="14313"/>
            <a:ext cx="9059311" cy="56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Preprocessing (10%)				</a:t>
            </a:r>
            <a:r>
              <a:rPr lang="en-US" altLang="zh-TW" sz="1800" dirty="0">
                <a:solidFill>
                  <a:schemeClr val="dk1"/>
                </a:solidFill>
              </a:rPr>
              <a:t>(</a:t>
            </a:r>
            <a:r>
              <a:rPr lang="zh-TW" altLang="en-US" sz="1800" dirty="0">
                <a:solidFill>
                  <a:schemeClr val="dk1"/>
                </a:solidFill>
              </a:rPr>
              <a:t>出題：</a:t>
            </a:r>
            <a:r>
              <a:rPr lang="en-US" sz="1800" dirty="0">
                <a:solidFill>
                  <a:schemeClr val="dk1"/>
                </a:solidFill>
              </a:rPr>
              <a:t>Kevin)</a:t>
            </a:r>
            <a:endParaRPr sz="2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719092" y="1544870"/>
            <a:ext cx="1941119" cy="1116793"/>
            <a:chOff x="4354734" y="2830728"/>
            <a:chExt cx="1941119" cy="1116793"/>
          </a:xfrm>
        </p:grpSpPr>
        <p:pic>
          <p:nvPicPr>
            <p:cNvPr id="139" name="Google Shape;139;p8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465000" y="3251694"/>
              <a:ext cx="657225" cy="6958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8"/>
            <p:cNvSpPr/>
            <p:nvPr/>
          </p:nvSpPr>
          <p:spPr>
            <a:xfrm rot="5400000">
              <a:off x="5729895" y="2913639"/>
              <a:ext cx="149436" cy="5266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 txBox="1"/>
            <p:nvPr/>
          </p:nvSpPr>
          <p:spPr>
            <a:xfrm>
              <a:off x="5070765" y="2830728"/>
              <a:ext cx="1225088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window size: 11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 txBox="1"/>
            <p:nvPr/>
          </p:nvSpPr>
          <p:spPr>
            <a:xfrm>
              <a:off x="4354734" y="3166013"/>
              <a:ext cx="100174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-US" sz="105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Center point</a:t>
              </a: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8"/>
            <p:cNvCxnSpPr>
              <a:stCxn id="151" idx="2"/>
            </p:cNvCxnSpPr>
            <p:nvPr/>
          </p:nvCxnSpPr>
          <p:spPr>
            <a:xfrm>
              <a:off x="4855606" y="3419929"/>
              <a:ext cx="938100" cy="179700"/>
            </a:xfrm>
            <a:prstGeom prst="straightConnector1">
              <a:avLst/>
            </a:prstGeom>
            <a:noFill/>
            <a:ln w="9525" cap="flat" cmpd="sng">
              <a:solidFill>
                <a:srgbClr val="EB792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53" name="Google Shape;153;p8"/>
          <p:cNvSpPr txBox="1"/>
          <p:nvPr/>
        </p:nvSpPr>
        <p:spPr>
          <a:xfrm>
            <a:off x="3491028" y="2323549"/>
            <a:ext cx="9150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blue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circles</a:t>
            </a:r>
            <a:endParaRPr dirty="0"/>
          </a:p>
        </p:txBody>
      </p:sp>
      <p:cxnSp>
        <p:nvCxnSpPr>
          <p:cNvPr id="154" name="Google Shape;154;p8"/>
          <p:cNvCxnSpPr>
            <a:stCxn id="153" idx="1"/>
          </p:cNvCxnSpPr>
          <p:nvPr/>
        </p:nvCxnSpPr>
        <p:spPr>
          <a:xfrm flipH="1">
            <a:off x="1259028" y="2615936"/>
            <a:ext cx="2232000" cy="1074000"/>
          </a:xfrm>
          <a:prstGeom prst="straightConnector1">
            <a:avLst/>
          </a:prstGeom>
          <a:noFill/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55;p8"/>
          <p:cNvCxnSpPr>
            <a:stCxn id="153" idx="1"/>
          </p:cNvCxnSpPr>
          <p:nvPr/>
        </p:nvCxnSpPr>
        <p:spPr>
          <a:xfrm flipH="1">
            <a:off x="1217628" y="2615936"/>
            <a:ext cx="2273400" cy="1240500"/>
          </a:xfrm>
          <a:prstGeom prst="straightConnector1">
            <a:avLst/>
          </a:prstGeom>
          <a:noFill/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" name="Google Shape;156;p8"/>
          <p:cNvCxnSpPr>
            <a:stCxn id="153" idx="1"/>
          </p:cNvCxnSpPr>
          <p:nvPr/>
        </p:nvCxnSpPr>
        <p:spPr>
          <a:xfrm flipH="1">
            <a:off x="1251528" y="2615936"/>
            <a:ext cx="2239500" cy="1803900"/>
          </a:xfrm>
          <a:prstGeom prst="straightConnector1">
            <a:avLst/>
          </a:prstGeom>
          <a:noFill/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57;p8"/>
          <p:cNvCxnSpPr>
            <a:stCxn id="153" idx="1"/>
          </p:cNvCxnSpPr>
          <p:nvPr/>
        </p:nvCxnSpPr>
        <p:spPr>
          <a:xfrm flipH="1">
            <a:off x="1293828" y="2615936"/>
            <a:ext cx="2197200" cy="2384400"/>
          </a:xfrm>
          <a:prstGeom prst="straightConnector1">
            <a:avLst/>
          </a:prstGeom>
          <a:noFill/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8"/>
          <p:cNvCxnSpPr>
            <a:stCxn id="153" idx="1"/>
          </p:cNvCxnSpPr>
          <p:nvPr/>
        </p:nvCxnSpPr>
        <p:spPr>
          <a:xfrm flipH="1">
            <a:off x="1248828" y="2615936"/>
            <a:ext cx="2242200" cy="2514900"/>
          </a:xfrm>
          <a:prstGeom prst="straightConnector1">
            <a:avLst/>
          </a:prstGeom>
          <a:noFill/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159;p8"/>
          <p:cNvCxnSpPr>
            <a:stCxn id="153" idx="1"/>
          </p:cNvCxnSpPr>
          <p:nvPr/>
        </p:nvCxnSpPr>
        <p:spPr>
          <a:xfrm flipH="1">
            <a:off x="1704528" y="2615936"/>
            <a:ext cx="1786500" cy="2496600"/>
          </a:xfrm>
          <a:prstGeom prst="straightConnector1">
            <a:avLst/>
          </a:prstGeom>
          <a:noFill/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p8"/>
          <p:cNvCxnSpPr>
            <a:stCxn id="153" idx="1"/>
          </p:cNvCxnSpPr>
          <p:nvPr/>
        </p:nvCxnSpPr>
        <p:spPr>
          <a:xfrm flipH="1">
            <a:off x="1596828" y="2615936"/>
            <a:ext cx="1894200" cy="2569500"/>
          </a:xfrm>
          <a:prstGeom prst="straightConnector1">
            <a:avLst/>
          </a:prstGeom>
          <a:noFill/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b5030c3c8_2_1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How to detect 7 center points of 7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circles</a:t>
            </a:r>
            <a:endParaRPr dirty="0"/>
          </a:p>
        </p:txBody>
      </p:sp>
      <p:sp>
        <p:nvSpPr>
          <p:cNvPr id="177" name="Google Shape;177;g7b5030c3c8_2_1"/>
          <p:cNvSpPr txBox="1">
            <a:spLocks noGrp="1"/>
          </p:cNvSpPr>
          <p:nvPr>
            <p:ph type="body" idx="1"/>
          </p:nvPr>
        </p:nvSpPr>
        <p:spPr>
          <a:xfrm>
            <a:off x="0" y="862576"/>
            <a:ext cx="9144000" cy="59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US" dirty="0"/>
              <a:t>You can use </a:t>
            </a:r>
            <a:r>
              <a:rPr lang="en-US" dirty="0">
                <a:latin typeface="Consolas" panose="020B0609020204030204" pitchFamily="49" charset="0"/>
              </a:rPr>
              <a:t>cv2.SimpleBlobDetector()</a:t>
            </a:r>
            <a:r>
              <a:rPr lang="en-US" dirty="0"/>
              <a:t> to detect blobs (binary large object), it can filter out blobs by examining their: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819150" lvl="0" indent="-342900" algn="l" rtl="0"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arenR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Area (size)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819150" lvl="0" indent="-342900" algn="l" rtl="0"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arenR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Thresholds (gray level)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819150" lvl="0" indent="-342900" algn="l" rtl="0"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arenR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Circularity (if perfect circle, then it is 1.0)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819150" lvl="0" indent="-342900" algn="l" rtl="0"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arenR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Inertia (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ratio of the minor and major axes )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819150" lvl="0" indent="-342900" algn="l" rtl="0"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arenR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Convexity (if no gap, then it is 1.0)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8" name="Google Shape;178;g7b5030c3c8_2_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3338" y="2965487"/>
            <a:ext cx="8582025" cy="32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-43086" y="711683"/>
            <a:ext cx="9078766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1148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button to:</a:t>
            </a:r>
            <a:endParaRPr dirty="0"/>
          </a:p>
          <a:p>
            <a:pPr marL="1076325" lvl="0" indent="-37655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Font typeface="+mj-lt"/>
              <a:buAutoNum type="arabicParenR"/>
            </a:pPr>
            <a:r>
              <a:rPr lang="en-US" sz="1800" dirty="0">
                <a:solidFill>
                  <a:schemeClr val="dk1"/>
                </a:solidFill>
                <a:sym typeface="Arial"/>
              </a:rPr>
              <a:t>(</a:t>
            </a:r>
            <a:r>
              <a:rPr lang="en-US" sz="1800" dirty="0">
                <a:sym typeface="Arial"/>
              </a:rPr>
              <a:t>5</a:t>
            </a:r>
            <a:r>
              <a:rPr lang="en-US" sz="1800" dirty="0">
                <a:solidFill>
                  <a:schemeClr val="dk1"/>
                </a:solidFill>
                <a:sym typeface="Arial"/>
              </a:rPr>
              <a:t>%) Track the 7 center points </a:t>
            </a:r>
            <a:r>
              <a:rPr lang="en-US" sz="1800" dirty="0">
                <a:sym typeface="Arial"/>
              </a:rPr>
              <a:t>on the whole video using </a:t>
            </a:r>
            <a:r>
              <a:rPr lang="en-US" sz="1800" dirty="0" err="1">
                <a:sym typeface="Arial"/>
              </a:rPr>
              <a:t>OpenCv</a:t>
            </a:r>
            <a:r>
              <a:rPr lang="en-US" sz="1800" dirty="0"/>
              <a:t> function </a:t>
            </a:r>
            <a:r>
              <a:rPr lang="en-US" sz="1800" dirty="0">
                <a:latin typeface="Consolas" panose="020B0609020204030204" pitchFamily="49" charset="0"/>
                <a:hlinkClick r:id="rId1"/>
              </a:rPr>
              <a:t>cv2.calcOpticalFlowPyrLK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Ex: </a:t>
            </a:r>
            <a:r>
              <a:rPr lang="en-US" sz="1800" u="sng" dirty="0">
                <a:solidFill>
                  <a:schemeClr val="hlink"/>
                </a:solidFill>
                <a:hlinkClick r:id="rId2"/>
              </a:rPr>
              <a:t>https://github.com/opencv/opencv/blob/master/samples/cpp/lkdemo.cpp</a:t>
            </a:r>
            <a:endParaRPr sz="1800" dirty="0">
              <a:sym typeface="Arial"/>
            </a:endParaRPr>
          </a:p>
          <a:p>
            <a:pPr marL="1076325" lvl="0" indent="-37655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Font typeface="+mj-lt"/>
              <a:buAutoNum type="arabicParenR"/>
            </a:pPr>
            <a:r>
              <a:rPr lang="en-US" sz="1800" dirty="0">
                <a:sym typeface="Arial"/>
              </a:rPr>
              <a:t>(5%) Connect 7 corresponding tracking points of all frames (the whole video) to get 7 trajectories (flow). Ex: the demo video.</a:t>
            </a:r>
            <a:endParaRPr sz="18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sldNum" idx="12"/>
          </p:nvPr>
        </p:nvSpPr>
        <p:spPr>
          <a:xfrm>
            <a:off x="7086601" y="6555787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407039" y="3119393"/>
            <a:ext cx="162939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None/>
            </a:pPr>
            <a:r>
              <a:rPr lang="en-US" sz="135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 video:</a:t>
            </a:r>
            <a:endParaRPr sz="135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19053" y="6267187"/>
            <a:ext cx="84771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75"/>
              <a:buFont typeface="Arial"/>
              <a:buNone/>
            </a:pPr>
            <a:r>
              <a:rPr lang="en-US" sz="1275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Tracking process may be fail, you </a:t>
            </a:r>
            <a:r>
              <a:rPr lang="en-US" sz="1275" dirty="0">
                <a:solidFill>
                  <a:srgbClr val="FF0000"/>
                </a:solidFill>
              </a:rPr>
              <a:t>should make the result as good as possible (at least 4~5 points success) </a:t>
            </a:r>
            <a:endParaRPr sz="1275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19053" y="20804"/>
            <a:ext cx="9078767" cy="72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dk1"/>
                </a:solidFill>
              </a:rPr>
              <a:t>2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.2 Video tracking (10%) 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出題：</a:t>
            </a:r>
            <a:r>
              <a:rPr lang="en-US" sz="2000" dirty="0" err="1">
                <a:solidFill>
                  <a:schemeClr val="dk1"/>
                </a:solidFill>
              </a:rPr>
              <a:t>Kevin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2020-11-29 15-08-07.avi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179" y="3429000"/>
            <a:ext cx="4572000" cy="25717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196103" y="3412548"/>
            <a:ext cx="1629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605" indent="-268605">
              <a:buFont typeface="Wingdings" panose="05000000000000000000" pitchFamily="2" charset="2"/>
              <a:buChar char="p"/>
            </a:pPr>
            <a:r>
              <a:rPr lang="en-US" altLang="zh-TW" dirty="0"/>
              <a:t>Tool site:</a:t>
            </a:r>
            <a:endParaRPr lang="en-US" altLang="zh-TW" dirty="0"/>
          </a:p>
          <a:p>
            <a:pPr marL="268605" lvl="1" indent="-176530">
              <a:buFont typeface="+mj-lt"/>
              <a:buAutoNum type="arabicPeriod"/>
            </a:pPr>
            <a:r>
              <a:rPr lang="en-US" altLang="zh-TW" dirty="0">
                <a:hlinkClick r:id="rId6"/>
              </a:rPr>
              <a:t>Load video</a:t>
            </a:r>
            <a:endParaRPr lang="en-US" altLang="zh-TW" dirty="0"/>
          </a:p>
          <a:p>
            <a:pPr marL="268605" lvl="1" indent="-176530">
              <a:buFont typeface="+mj-lt"/>
              <a:buAutoNum type="arabicPeriod"/>
            </a:pPr>
            <a:r>
              <a:rPr lang="en-US" altLang="zh-TW" dirty="0">
                <a:hlinkClick r:id="rId7"/>
              </a:rPr>
              <a:t>Circle detect</a:t>
            </a:r>
            <a:endParaRPr lang="zh-TW" altLang="en-US" dirty="0"/>
          </a:p>
          <a:p>
            <a:pPr marL="268605" lvl="1" indent="-176530">
              <a:buFont typeface="+mj-lt"/>
              <a:buAutoNum type="arabicPeriod"/>
            </a:pPr>
            <a:r>
              <a:rPr lang="en-US" altLang="zh-TW" dirty="0">
                <a:hlinkClick r:id="rId1"/>
              </a:rPr>
              <a:t>Optical flow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2829</Words>
  <Application>WPS 演示</Application>
  <PresentationFormat>如螢幕大小 (4:3)</PresentationFormat>
  <Paragraphs>116</Paragraphs>
  <Slides>8</Slides>
  <Notes>15</Notes>
  <HiddenSlides>0</HiddenSlides>
  <MMClips>3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Calibri</vt:lpstr>
      <vt:lpstr>Times New Roman</vt:lpstr>
      <vt:lpstr>Consolas</vt:lpstr>
      <vt:lpstr>Times New Roman</vt:lpstr>
      <vt:lpstr>Noto Sans Symbols</vt:lpstr>
      <vt:lpstr>DejaVu Sans</vt:lpstr>
      <vt:lpstr>SimSun</vt:lpstr>
      <vt:lpstr>文泉驿微米黑</vt:lpstr>
      <vt:lpstr>Abyssinica SIL</vt:lpstr>
      <vt:lpstr>微软雅黑</vt:lpstr>
      <vt:lpstr>Arial Unicode MS</vt:lpstr>
      <vt:lpstr>Liberation Sans Narrow</vt:lpstr>
      <vt:lpstr>Office 佈景主題</vt:lpstr>
      <vt:lpstr>電腦視覺與深度學習 (Computer Vision and Deep Learning) Homework 2</vt:lpstr>
      <vt:lpstr>Notices (1/2)</vt:lpstr>
      <vt:lpstr>Notices (2/2)</vt:lpstr>
      <vt:lpstr>Grading </vt:lpstr>
      <vt:lpstr>2. (20%) Optical Flow 					 (出題：Kevin)</vt:lpstr>
      <vt:lpstr>PowerPoint 演示文稿</vt:lpstr>
      <vt:lpstr>How to detect 7 center points of 7 blue circles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Homework 1</dc:title>
  <dc:creator>RL</dc:creator>
  <cp:lastModifiedBy>wolf</cp:lastModifiedBy>
  <cp:revision>544</cp:revision>
  <dcterms:created xsi:type="dcterms:W3CDTF">2020-12-25T12:02:02Z</dcterms:created>
  <dcterms:modified xsi:type="dcterms:W3CDTF">2020-12-25T12:02:02Z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