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94" r:id="rId5"/>
    <p:sldId id="258" r:id="rId6"/>
    <p:sldId id="269" r:id="rId7"/>
    <p:sldId id="307" r:id="rId8"/>
    <p:sldId id="306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D638-7514-4016-BEE0-2DB537DED2F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5675-BEA1-4448-893A-7D96B79522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title</a:t>
            </a:r>
            <a:endParaRPr lang="en-US" dirty="0"/>
          </a:p>
          <a:p>
            <a:pPr lvl="1"/>
            <a:r>
              <a:rPr lang="en-US" dirty="0"/>
              <a:t>Click to add title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sz="1600" dirty="0"/>
              <a:t>Click to add title</a:t>
            </a:r>
            <a:endParaRPr lang="en-US" dirty="0"/>
          </a:p>
          <a:p>
            <a:endParaRPr lang="en-US"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4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6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zh-TW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zh-TW" alt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cc.ncku.edu.tw/download/" TargetMode="External"/><Relationship Id="rId2" Type="http://schemas.openxmlformats.org/officeDocument/2006/relationships/hyperlink" Target="https://opencv.org/release.html" TargetMode="External"/><Relationship Id="rId1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zh-TW" altLang="en-US" sz="3600" b="1" dirty="0">
                <a:latin typeface="Arial"/>
                <a:ea typeface="Arial"/>
                <a:cs typeface="Arial"/>
                <a:sym typeface="Arial"/>
              </a:rPr>
              <a:t>電腦視覺與深度學習</a:t>
            </a:r>
            <a:br>
              <a:rPr lang="en-US" altLang="zh-TW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zh-TW" sz="2800" b="1" dirty="0">
                <a:latin typeface="Arial"/>
                <a:ea typeface="Arial"/>
                <a:cs typeface="Arial"/>
                <a:sym typeface="Arial"/>
              </a:rPr>
              <a:t>(Computer Vision and Deep Learning)</a:t>
            </a:r>
            <a:br>
              <a:rPr lang="en-US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Homework </a:t>
            </a:r>
            <a:r>
              <a:rPr lang="en-US" altLang="zh-TW" sz="2800" b="1" dirty="0">
                <a:latin typeface="Arial"/>
                <a:ea typeface="Arial"/>
                <a:cs typeface="Arial"/>
                <a:sym typeface="Arial"/>
              </a:rPr>
              <a:t>2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副標題 2"/>
          <p:cNvSpPr txBox="1"/>
          <p:nvPr/>
        </p:nvSpPr>
        <p:spPr>
          <a:xfrm>
            <a:off x="1084217" y="3523676"/>
            <a:ext cx="6858000" cy="208003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                       TA:</a:t>
            </a:r>
            <a:endParaRPr lang="en-US" altLang="zh-TW" sz="2175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Lydia: lydia2200284@gmail.com</a:t>
            </a:r>
            <a:endParaRPr lang="en-US" altLang="zh-TW" sz="2175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TW" sz="2175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Office Hour: 17:00~19:00, Mon.</a:t>
            </a:r>
            <a:endParaRPr lang="en-US" altLang="zh-TW" sz="2175" dirty="0"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	                    10:00~12:00, Wed.</a:t>
            </a:r>
            <a:endParaRPr lang="en-US" altLang="zh-TW" sz="1800" dirty="0"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1800" dirty="0">
                <a:latin typeface="Arial"/>
                <a:ea typeface="Arial"/>
                <a:cs typeface="Arial"/>
                <a:sym typeface="Arial"/>
              </a:rPr>
              <a:t>At CSIE 9F Robotics Lab.</a:t>
            </a:r>
            <a:endParaRPr lang="en-US" altLang="zh-TW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2"/>
          <p:cNvSpPr txBox="1">
            <a:spLocks noGrp="1"/>
          </p:cNvSpPr>
          <p:nvPr>
            <p:ph type="sldNum" idx="12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3175" y="776265"/>
            <a:ext cx="9070825" cy="5641471"/>
          </a:xfrm>
        </p:spPr>
        <p:txBody>
          <a:bodyPr/>
          <a:lstStyle/>
          <a:p>
            <a:r>
              <a:rPr lang="en-US" dirty="0"/>
              <a:t>Copying homework is strictly prohibited!! </a:t>
            </a:r>
            <a:r>
              <a:rPr lang="en-US" dirty="0">
                <a:solidFill>
                  <a:srgbClr val="FF0000"/>
                </a:solidFill>
              </a:rPr>
              <a:t>Penalty: Grade will be zero for both persons!!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the code can’t run, you can come to our Lab within one week and show that your programming can work. Otherwise you will get zero!!</a:t>
            </a:r>
            <a:endParaRPr lang="en-US" dirty="0"/>
          </a:p>
          <a:p>
            <a:r>
              <a:rPr lang="en-US" dirty="0"/>
              <a:t>Due date =&gt;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Midnight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23:59:59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on 2020/12/30 (Wed.)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 delay. If you submit homework after deadline, you will get 0.</a:t>
            </a:r>
            <a:endParaRPr lang="en-US" dirty="0"/>
          </a:p>
          <a:p>
            <a:r>
              <a:rPr lang="en-US" dirty="0"/>
              <a:t>Upload to =&gt; </a:t>
            </a:r>
            <a:r>
              <a:rPr lang="en-US" dirty="0">
                <a:solidFill>
                  <a:srgbClr val="0070C0"/>
                </a:solidFill>
              </a:rPr>
              <a:t>140.116.154.1 -&gt; Upload/Homework/Hw</a:t>
            </a:r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User ID: cvdl2020 	Password: cvdl2020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Format</a:t>
            </a:r>
            <a:endParaRPr lang="en-US" dirty="0"/>
          </a:p>
          <a:p>
            <a:pPr lvl="1"/>
            <a:r>
              <a:rPr lang="en-US" dirty="0"/>
              <a:t>Filename</a:t>
            </a:r>
            <a:r>
              <a:rPr lang="en-US"/>
              <a:t>: Hw2_</a:t>
            </a:r>
            <a:r>
              <a:rPr lang="en-US" dirty="0"/>
              <a:t>StudentID_Name_Version.rar</a:t>
            </a:r>
            <a:endParaRPr lang="en-US" dirty="0"/>
          </a:p>
          <a:p>
            <a:pPr lvl="5" indent="-186055"/>
            <a:r>
              <a:rPr lang="en-US" dirty="0"/>
              <a:t>Ex: Hw2_F71234567_林小明_V1.rar</a:t>
            </a:r>
            <a:endParaRPr lang="en-US" dirty="0"/>
          </a:p>
          <a:p>
            <a:pPr lvl="5" indent="-186055"/>
            <a:r>
              <a:rPr lang="en-US" dirty="0"/>
              <a:t>If you want to update your file, you should update your version to be V2, ex: Hw2_F71234567_林小明_V2.rar</a:t>
            </a:r>
            <a:endParaRPr lang="en-US" dirty="0"/>
          </a:p>
          <a:p>
            <a:pPr lvl="1"/>
            <a:r>
              <a:rPr lang="en-US" dirty="0"/>
              <a:t>Content: </a:t>
            </a:r>
            <a:r>
              <a:rPr lang="en-US" dirty="0">
                <a:solidFill>
                  <a:srgbClr val="FF0000"/>
                </a:solidFill>
              </a:rPr>
              <a:t>project folder</a:t>
            </a:r>
            <a:r>
              <a:rPr lang="en-US" dirty="0"/>
              <a:t>*( including the pictures )</a:t>
            </a:r>
            <a:br>
              <a:rPr lang="en-US" dirty="0"/>
            </a:br>
            <a:r>
              <a:rPr lang="en-US" dirty="0"/>
              <a:t>	            *note: remove your “Debug” folder to reduce file size</a:t>
            </a:r>
            <a:endParaRPr lang="en-US" dirty="0"/>
          </a:p>
          <a:p>
            <a:endParaRPr lang="en-US" dirty="0"/>
          </a:p>
        </p:txBody>
      </p:sp>
      <p:sp>
        <p:nvSpPr>
          <p:cNvPr id="12" name="Shape 90"/>
          <p:cNvSpPr txBox="1">
            <a:spLocks noGrp="1"/>
          </p:cNvSpPr>
          <p:nvPr>
            <p:ph type="title"/>
          </p:nvPr>
        </p:nvSpPr>
        <p:spPr>
          <a:xfrm>
            <a:off x="0" y="50334"/>
            <a:ext cx="7886700" cy="5823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Notices (1/2)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6549"/>
            <a:ext cx="7886699" cy="60542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Notices (2/2)</a:t>
            </a:r>
            <a:endParaRPr lang="en-US"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9"/>
          <p:cNvSpPr txBox="1"/>
          <p:nvPr/>
        </p:nvSpPr>
        <p:spPr>
          <a:xfrm>
            <a:off x="210335" y="65803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dirty="0"/>
              <a:t>Python</a:t>
            </a:r>
            <a:endParaRPr lang="en-US" altLang="zh-TW" dirty="0"/>
          </a:p>
          <a:p>
            <a:pPr lvl="1"/>
            <a:r>
              <a:rPr lang="en-US" altLang="zh-TW" dirty="0"/>
              <a:t>Python 3.7 (</a:t>
            </a:r>
            <a:r>
              <a:rPr lang="en-US" altLang="zh-TW" dirty="0">
                <a:hlinkClick r:id="rId1"/>
              </a:rPr>
              <a:t>https://www.python.org/downloads/</a:t>
            </a:r>
            <a:r>
              <a:rPr lang="en-US" altLang="zh-TW" dirty="0"/>
              <a:t>)</a:t>
            </a:r>
            <a:endParaRPr lang="en-US" altLang="zh-TW" dirty="0"/>
          </a:p>
          <a:p>
            <a:pPr lvl="1"/>
            <a:r>
              <a:rPr lang="en-US" altLang="zh-TW" dirty="0" err="1"/>
              <a:t>opencv</a:t>
            </a:r>
            <a:r>
              <a:rPr lang="en-US" altLang="zh-TW" dirty="0"/>
              <a:t>-</a:t>
            </a:r>
            <a:r>
              <a:rPr lang="en-US" altLang="zh-TW" dirty="0" err="1"/>
              <a:t>contrib</a:t>
            </a:r>
            <a:r>
              <a:rPr lang="en-US" altLang="zh-TW" dirty="0"/>
              <a:t>-python (3.4.2.17)</a:t>
            </a:r>
            <a:endParaRPr lang="en-US" altLang="zh-TW" dirty="0"/>
          </a:p>
          <a:p>
            <a:pPr lvl="1"/>
            <a:r>
              <a:rPr lang="en-US" altLang="zh-TW" dirty="0"/>
              <a:t>Matplotlib 3.1.1</a:t>
            </a:r>
            <a:endParaRPr lang="en-US" altLang="zh-TW" dirty="0"/>
          </a:p>
          <a:p>
            <a:pPr lvl="1"/>
            <a:r>
              <a:rPr lang="en-US" altLang="zh-TW" dirty="0"/>
              <a:t>UI framework: pyqt5 (5.15.1)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C++ (check MFC guide in ftp)</a:t>
            </a:r>
            <a:endParaRPr lang="en-US" dirty="0"/>
          </a:p>
          <a:p>
            <a:pPr lvl="1"/>
            <a:r>
              <a:rPr lang="en-US" dirty="0"/>
              <a:t>OpenCV 3.3.1 (</a:t>
            </a:r>
            <a:r>
              <a:rPr lang="en-US" dirty="0">
                <a:hlinkClick r:id="rId2"/>
              </a:rPr>
              <a:t>https://opencv.org/release.html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Visual Studio 2015 (download  from </a:t>
            </a:r>
            <a:r>
              <a:rPr lang="en-US" dirty="0">
                <a:hlinkClick r:id="rId3"/>
              </a:rPr>
              <a:t>http://www.cc.ncku.edu.tw/download/</a:t>
            </a:r>
            <a:r>
              <a:rPr lang="en-US" dirty="0"/>
              <a:t>) </a:t>
            </a:r>
            <a:endParaRPr lang="en-US" dirty="0"/>
          </a:p>
          <a:p>
            <a:pPr lvl="1"/>
            <a:r>
              <a:rPr lang="en-US" dirty="0"/>
              <a:t>UI framework: MFC</a:t>
            </a:r>
            <a:endParaRPr lang="en-US" dirty="0"/>
          </a:p>
          <a:p>
            <a:pPr marL="13335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886699" cy="635915"/>
          </a:xfrm>
        </p:spPr>
        <p:txBody>
          <a:bodyPr/>
          <a:lstStyle/>
          <a:p>
            <a:r>
              <a:rPr lang="en-US" altLang="zh-TW" sz="2800" b="1" dirty="0"/>
              <a:t>Grading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6922" y="428526"/>
            <a:ext cx="9027078" cy="5941054"/>
          </a:xfrm>
        </p:spPr>
        <p:txBody>
          <a:bodyPr/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1800" dirty="0"/>
              <a:t>1. </a:t>
            </a:r>
            <a:r>
              <a:rPr lang="en-US" altLang="zh-TW" sz="1800" dirty="0">
                <a:solidFill>
                  <a:srgbClr val="FF0000"/>
                </a:solidFill>
              </a:rPr>
              <a:t>(20%) </a:t>
            </a:r>
            <a:r>
              <a:rPr lang="en-US" altLang="zh-TW" sz="1800" dirty="0"/>
              <a:t>Background Subtraction </a:t>
            </a:r>
            <a:r>
              <a:rPr lang="zh-TW" altLang="en-US" sz="1800" dirty="0"/>
              <a:t>                                      </a:t>
            </a:r>
            <a:r>
              <a:rPr lang="en-US" altLang="zh-TW" sz="1800" dirty="0"/>
              <a:t>		(</a:t>
            </a:r>
            <a:r>
              <a:rPr lang="zh-CN" altLang="en-US" sz="1800" dirty="0"/>
              <a:t>出題：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Brian</a:t>
            </a:r>
            <a:r>
              <a:rPr lang="en-US" altLang="zh-TW" sz="1800" dirty="0"/>
              <a:t>)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</a:rPr>
              <a:t>2.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(20%) </a:t>
            </a:r>
            <a:r>
              <a:rPr lang="en-US" altLang="zh-TW" dirty="0">
                <a:latin typeface="+mj-lt"/>
              </a:rPr>
              <a:t>Optical Flow						</a:t>
            </a:r>
            <a:r>
              <a:rPr lang="en-US" altLang="zh-TW" dirty="0"/>
              <a:t>(</a:t>
            </a:r>
            <a:r>
              <a:rPr lang="zh-CN" altLang="en-US" dirty="0"/>
              <a:t>出題：</a:t>
            </a:r>
            <a:r>
              <a:rPr lang="en-US" altLang="zh-CN" dirty="0"/>
              <a:t>Kevin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>
                <a:latin typeface="+mn-lt"/>
              </a:rPr>
              <a:t>     2.1 Preprocessing (10%)</a:t>
            </a:r>
            <a:endParaRPr lang="en-US" altLang="zh-TW" dirty="0">
              <a:latin typeface="+mn-lt"/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n-lt"/>
              </a:rPr>
              <a:t>     2.2 Video tracking (10%)</a:t>
            </a:r>
            <a:endParaRPr lang="en-US" altLang="zh-TW" dirty="0">
              <a:latin typeface="+mn-lt"/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</a:rPr>
              <a:t>3.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(20%) </a:t>
            </a:r>
            <a:r>
              <a:rPr lang="en-US" altLang="zh-TW" dirty="0">
                <a:latin typeface="+mj-lt"/>
              </a:rPr>
              <a:t>Perspective Transform					</a:t>
            </a:r>
            <a:r>
              <a:rPr lang="en-US" altLang="zh-TW" dirty="0"/>
              <a:t>(</a:t>
            </a:r>
            <a:r>
              <a:rPr lang="zh-CN" altLang="en-US" dirty="0"/>
              <a:t>出題：</a:t>
            </a:r>
            <a:r>
              <a:rPr lang="en-US" altLang="zh-CN" dirty="0"/>
              <a:t>Max</a:t>
            </a:r>
            <a:r>
              <a:rPr lang="en-US" altLang="zh-TW" dirty="0"/>
              <a:t>)</a:t>
            </a:r>
            <a:endParaRPr lang="en-US" altLang="zh-TW" dirty="0"/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</a:rPr>
              <a:t>4.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(20%) </a:t>
            </a:r>
            <a:r>
              <a:rPr lang="en-US" altLang="zh-TW" dirty="0">
                <a:solidFill>
                  <a:schemeClr val="tx1"/>
                </a:solidFill>
                <a:latin typeface="+mj-lt"/>
              </a:rPr>
              <a:t>PCA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   							</a:t>
            </a:r>
            <a:r>
              <a:rPr lang="en-US" altLang="zh-TW" dirty="0"/>
              <a:t>(</a:t>
            </a:r>
            <a:r>
              <a:rPr lang="zh-CN" altLang="en-US" dirty="0"/>
              <a:t>出題：</a:t>
            </a:r>
            <a:r>
              <a:rPr lang="en-US" altLang="zh-CN" dirty="0"/>
              <a:t>Mark</a:t>
            </a:r>
            <a:r>
              <a:rPr lang="en-US" altLang="zh-TW" dirty="0"/>
              <a:t>)</a:t>
            </a:r>
            <a:endParaRPr lang="en-US" altLang="zh-TW" dirty="0">
              <a:solidFill>
                <a:srgbClr val="FF0000"/>
              </a:solidFill>
              <a:latin typeface="+mj-lt"/>
            </a:endParaRPr>
          </a:p>
          <a:p>
            <a:pPr marL="443230" lvl="1" indent="-26670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altLang="zh-TW" dirty="0">
                <a:solidFill>
                  <a:schemeClr val="tx1"/>
                </a:solidFill>
                <a:latin typeface="+mj-lt"/>
              </a:rPr>
              <a:t>4.1 Image Reconstruction (10%)  </a:t>
            </a:r>
            <a:endParaRPr lang="en-US" altLang="zh-TW" dirty="0">
              <a:solidFill>
                <a:schemeClr val="tx1"/>
              </a:solidFill>
              <a:latin typeface="+mj-lt"/>
            </a:endParaRPr>
          </a:p>
          <a:p>
            <a:pPr marL="443230" lvl="1" indent="-266700">
              <a:lnSpc>
                <a:spcPct val="10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	4.2 Compute the reconstruction error (10%)	</a:t>
            </a:r>
            <a:r>
              <a:rPr lang="en-US" altLang="zh-TW" dirty="0">
                <a:latin typeface="+mj-lt"/>
              </a:rPr>
              <a:t>			</a:t>
            </a:r>
            <a:endParaRPr lang="en-US" altLang="zh-TW" dirty="0">
              <a:latin typeface="+mj-lt"/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Arial" panose="02080604020202020204" pitchFamily="34" charset="0"/>
                <a:cs typeface="Arial" panose="02080604020202020204" pitchFamily="34" charset="0"/>
              </a:rPr>
              <a:t>5. </a:t>
            </a:r>
            <a:r>
              <a:rPr lang="en-US" altLang="zh-TW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(20%) </a:t>
            </a:r>
            <a:r>
              <a:rPr lang="en-US" altLang="zh-TW" dirty="0">
                <a:latin typeface="Arial" panose="02080604020202020204" pitchFamily="34" charset="0"/>
                <a:cs typeface="Arial" panose="02080604020202020204" pitchFamily="34" charset="0"/>
              </a:rPr>
              <a:t>Dogs and Cats classification Using ResNet50		(</a:t>
            </a:r>
            <a:r>
              <a:rPr lang="zh-CN" altLang="en-US" dirty="0"/>
              <a:t>出題：</a:t>
            </a:r>
            <a:r>
              <a:rPr lang="en-US" altLang="zh-CN" dirty="0"/>
              <a:t>Bill</a:t>
            </a:r>
            <a:r>
              <a:rPr lang="en-US" altLang="zh-TW" dirty="0">
                <a:latin typeface="Arial" panose="02080604020202020204" pitchFamily="34" charset="0"/>
                <a:cs typeface="Arial" panose="02080604020202020204" pitchFamily="34" charset="0"/>
              </a:rPr>
              <a:t>)</a:t>
            </a:r>
            <a:endParaRPr lang="en-US" altLang="zh-TW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176530" lvl="1" indent="0">
              <a:lnSpc>
                <a:spcPct val="100000"/>
              </a:lnSpc>
              <a:buNone/>
            </a:pPr>
            <a:endParaRPr lang="en-US" altLang="zh-TW" dirty="0">
              <a:latin typeface="+mj-lt"/>
            </a:endParaRPr>
          </a:p>
          <a:p>
            <a:pPr marL="176530" lvl="1" indent="0">
              <a:lnSpc>
                <a:spcPct val="100000"/>
              </a:lnSpc>
              <a:buNone/>
            </a:pPr>
            <a:endParaRPr lang="en-US" altLang="zh-TW" dirty="0">
              <a:latin typeface="+mj-lt"/>
            </a:endParaRPr>
          </a:p>
          <a:p>
            <a:pPr marL="133350" indent="0">
              <a:lnSpc>
                <a:spcPct val="100000"/>
              </a:lnSpc>
              <a:buNone/>
            </a:pPr>
            <a:endParaRPr lang="en-US" altLang="zh-TW" sz="1800" dirty="0"/>
          </a:p>
          <a:p>
            <a:pPr marL="133350" indent="0">
              <a:lnSpc>
                <a:spcPct val="100000"/>
              </a:lnSpc>
              <a:buNone/>
            </a:pP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98407" y="3529687"/>
            <a:ext cx="293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UI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Shape 99"/>
          <p:cNvSpPr txBox="1">
            <a:spLocks noGrp="1"/>
          </p:cNvSpPr>
          <p:nvPr>
            <p:ph type="sldNum" idx="12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r>
              <a:rPr lang="en-US" sz="9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066" y="122"/>
            <a:ext cx="2057398" cy="33188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8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4. (20%) PCA					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出題：Mark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b="1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36587" y="608264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dirty="0"/>
              <a:t>4.1 </a:t>
            </a:r>
            <a:r>
              <a:rPr lang="en-US" altLang="zh-TW" dirty="0">
                <a:solidFill>
                  <a:schemeClr val="tx1"/>
                </a:solidFill>
              </a:rPr>
              <a:t>Image Reconstruction</a:t>
            </a:r>
            <a:r>
              <a:rPr lang="en-US" dirty="0"/>
              <a:t> (10%)</a:t>
            </a:r>
            <a:endParaRPr dirty="0"/>
          </a:p>
          <a:p>
            <a:pPr marL="0" lvl="1" indent="0">
              <a:lnSpc>
                <a:spcPct val="150000"/>
              </a:lnSpc>
              <a:buSzPts val="24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4.2 Compute the reconstruction error (10%)</a:t>
            </a:r>
            <a:endParaRPr dirty="0"/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7086601" y="6474619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.1 (10%) PCA - Image Reconstruction (1/2)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(</a:t>
            </a:r>
            <a:r>
              <a:rPr lang="en-US" sz="1800" dirty="0" err="1"/>
              <a:t>出題：Mark</a:t>
            </a:r>
            <a:r>
              <a:rPr lang="en-US" sz="1800" dirty="0"/>
              <a:t>)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1"/>
          </p:nvPr>
        </p:nvSpPr>
        <p:spPr>
          <a:xfrm>
            <a:off x="0" y="648679"/>
            <a:ext cx="8780336" cy="60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57505" lvl="0" indent="-3575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Given: Images of school badge</a:t>
            </a:r>
            <a:endParaRPr dirty="0"/>
          </a:p>
          <a:p>
            <a:pPr marL="34290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Q1: Using 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PCA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to do dimension reduction then reconstruct, click button “</a:t>
            </a:r>
            <a:r>
              <a:rPr lang="en-US" altLang="zh-TW" dirty="0">
                <a:solidFill>
                  <a:schemeClr val="tx1"/>
                </a:solidFill>
              </a:rPr>
              <a:t>4.1 Image Reconstruction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” and show original </a:t>
            </a:r>
            <a:r>
              <a:rPr lang="en-US" dirty="0"/>
              <a:t>and reconstructed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images.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dirty="0"/>
              <a:t>int: Use PCA from python library </a:t>
            </a:r>
            <a:r>
              <a:rPr lang="en-US" dirty="0" err="1">
                <a:latin typeface="Consolas" panose="020B0609020204030204" pitchFamily="49" charset="0"/>
              </a:rPr>
              <a:t>sklearn.decomposition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7076039" y="66016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9560" y="2399665"/>
            <a:ext cx="8731885" cy="2594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WPS 演示</Application>
  <PresentationFormat>如螢幕大小 (4:3)</PresentationFormat>
  <Paragraphs>76</Paragraphs>
  <Slides>6</Slides>
  <Notes>15</Notes>
  <HiddenSlides>0</HiddenSlides>
  <MMClips>3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Calibri</vt:lpstr>
      <vt:lpstr>Times New Roman</vt:lpstr>
      <vt:lpstr>Consolas</vt:lpstr>
      <vt:lpstr>Times New Roman</vt:lpstr>
      <vt:lpstr>Noto Sans Symbols</vt:lpstr>
      <vt:lpstr>DejaVu Sans</vt:lpstr>
      <vt:lpstr>SimSun</vt:lpstr>
      <vt:lpstr>文泉驿微米黑</vt:lpstr>
      <vt:lpstr>Abyssinica SIL</vt:lpstr>
      <vt:lpstr>微软雅黑</vt:lpstr>
      <vt:lpstr>Arial Unicode MS</vt:lpstr>
      <vt:lpstr>Liberation Sans Narrow</vt:lpstr>
      <vt:lpstr>Office 佈景主題</vt:lpstr>
      <vt:lpstr>電腦視覺與深度學習 (Computer Vision and Deep Learning) Homework 2</vt:lpstr>
      <vt:lpstr>Notices (1/2)</vt:lpstr>
      <vt:lpstr>Notices (2/2)</vt:lpstr>
      <vt:lpstr>Grading </vt:lpstr>
      <vt:lpstr>4. (20%) PCA					 (出題：Mark)</vt:lpstr>
      <vt:lpstr>4.1 (10%) PCA - Image Reconstruction (1/2)   (出題：Mark)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Homework 1</dc:title>
  <dc:creator>RL</dc:creator>
  <cp:lastModifiedBy>wolf</cp:lastModifiedBy>
  <cp:revision>545</cp:revision>
  <dcterms:created xsi:type="dcterms:W3CDTF">2020-12-25T21:17:28Z</dcterms:created>
  <dcterms:modified xsi:type="dcterms:W3CDTF">2020-12-25T21:17:28Z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