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8"/>
  </p:notesMasterIdLst>
  <p:sldIdLst>
    <p:sldId id="256" r:id="rId2"/>
    <p:sldId id="285" r:id="rId3"/>
    <p:sldId id="321" r:id="rId4"/>
    <p:sldId id="341" r:id="rId5"/>
    <p:sldId id="342" r:id="rId6"/>
    <p:sldId id="333" r:id="rId7"/>
    <p:sldId id="334" r:id="rId8"/>
    <p:sldId id="335" r:id="rId9"/>
    <p:sldId id="259" r:id="rId10"/>
    <p:sldId id="293" r:id="rId11"/>
    <p:sldId id="314" r:id="rId12"/>
    <p:sldId id="339" r:id="rId13"/>
    <p:sldId id="343" r:id="rId14"/>
    <p:sldId id="328" r:id="rId15"/>
    <p:sldId id="350" r:id="rId16"/>
    <p:sldId id="347" r:id="rId17"/>
    <p:sldId id="367" r:id="rId18"/>
    <p:sldId id="368" r:id="rId19"/>
    <p:sldId id="344" r:id="rId20"/>
    <p:sldId id="351" r:id="rId21"/>
    <p:sldId id="352" r:id="rId22"/>
    <p:sldId id="354" r:id="rId23"/>
    <p:sldId id="353" r:id="rId24"/>
    <p:sldId id="357" r:id="rId25"/>
    <p:sldId id="358" r:id="rId26"/>
    <p:sldId id="362" r:id="rId27"/>
    <p:sldId id="372" r:id="rId28"/>
    <p:sldId id="363" r:id="rId29"/>
    <p:sldId id="371" r:id="rId30"/>
    <p:sldId id="365" r:id="rId31"/>
    <p:sldId id="370" r:id="rId32"/>
    <p:sldId id="364" r:id="rId33"/>
    <p:sldId id="369" r:id="rId34"/>
    <p:sldId id="324" r:id="rId35"/>
    <p:sldId id="299" r:id="rId36"/>
    <p:sldId id="361" r:id="rId37"/>
    <p:sldId id="359" r:id="rId38"/>
    <p:sldId id="360" r:id="rId39"/>
    <p:sldId id="356" r:id="rId40"/>
    <p:sldId id="355" r:id="rId41"/>
    <p:sldId id="348" r:id="rId42"/>
    <p:sldId id="346" r:id="rId43"/>
    <p:sldId id="349" r:id="rId44"/>
    <p:sldId id="345" r:id="rId45"/>
    <p:sldId id="327" r:id="rId46"/>
    <p:sldId id="332" r:id="rId47"/>
    <p:sldId id="330" r:id="rId48"/>
    <p:sldId id="331" r:id="rId49"/>
    <p:sldId id="323" r:id="rId50"/>
    <p:sldId id="326" r:id="rId51"/>
    <p:sldId id="282" r:id="rId52"/>
    <p:sldId id="283" r:id="rId53"/>
    <p:sldId id="336" r:id="rId54"/>
    <p:sldId id="325" r:id="rId55"/>
    <p:sldId id="337" r:id="rId56"/>
    <p:sldId id="338" r:id="rId57"/>
  </p:sldIdLst>
  <p:sldSz cx="9144000" cy="6858000" type="screen4x3"/>
  <p:notesSz cx="6858000" cy="9144000"/>
  <p:embeddedFontLst>
    <p:embeddedFont>
      <p:font typeface="Karla" panose="020B0604020202020204" charset="0"/>
      <p:regular r:id="rId59"/>
      <p:bold r:id="rId60"/>
      <p:italic r:id="rId61"/>
      <p:boldItalic r:id="rId62"/>
    </p:embeddedFont>
    <p:embeddedFont>
      <p:font typeface="Montserrat" panose="020B060402020202020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476F34-8538-406A-9B7F-527E61E8C288}">
  <a:tblStyle styleId="{A4476F34-8538-406A-9B7F-527E61E8C28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51487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588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267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9880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89217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0184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246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2438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7705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684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4628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889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BO" dirty="0" smtClean="0"/>
              <a:t>Signatura topográfica</a:t>
            </a:r>
            <a:endParaRPr lang="es-ES" dirty="0"/>
          </a:p>
        </p:txBody>
      </p:sp>
    </p:spTree>
    <p:extLst>
      <p:ext uri="{BB962C8B-B14F-4D97-AF65-F5344CB8AC3E}">
        <p14:creationId xmlns:p14="http://schemas.microsoft.com/office/powerpoint/2010/main" val="3951836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6681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8384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5792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1634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27389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969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88548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3712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729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1684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BO" dirty="0" smtClean="0"/>
              <a:t>Signatura topográfica</a:t>
            </a:r>
            <a:endParaRPr lang="es-ES" dirty="0"/>
          </a:p>
        </p:txBody>
      </p:sp>
    </p:spTree>
    <p:extLst>
      <p:ext uri="{BB962C8B-B14F-4D97-AF65-F5344CB8AC3E}">
        <p14:creationId xmlns:p14="http://schemas.microsoft.com/office/powerpoint/2010/main" val="3236893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337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BO" dirty="0" smtClean="0"/>
              <a:t>Signatura topográfica</a:t>
            </a:r>
            <a:endParaRPr lang="es-ES" dirty="0"/>
          </a:p>
        </p:txBody>
      </p:sp>
    </p:spTree>
    <p:extLst>
      <p:ext uri="{BB962C8B-B14F-4D97-AF65-F5344CB8AC3E}">
        <p14:creationId xmlns:p14="http://schemas.microsoft.com/office/powerpoint/2010/main" val="381926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618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277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7065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9618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992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6" y="-12899"/>
            <a:ext cx="5276875"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4" y="-12899"/>
            <a:ext cx="5276875"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806334"/>
            <a:ext cx="3522300" cy="39863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6" name="Shape 16"/>
          <p:cNvSpPr txBox="1">
            <a:spLocks noGrp="1"/>
          </p:cNvSpPr>
          <p:nvPr>
            <p:ph type="subTitle" idx="1"/>
          </p:nvPr>
        </p:nvSpPr>
        <p:spPr>
          <a:xfrm>
            <a:off x="6724950" y="4354267"/>
            <a:ext cx="1906199" cy="1375599"/>
          </a:xfrm>
          <a:prstGeom prst="rect">
            <a:avLst/>
          </a:prstGeom>
        </p:spPr>
        <p:txBody>
          <a:bodyPr lIns="91425" tIns="91425" rIns="91425" bIns="91425" anchor="b" anchorCtr="0"/>
          <a:lstStyle>
            <a:lvl1pPr lvl="0" algn="r" rtl="0">
              <a:spcBef>
                <a:spcPts val="0"/>
              </a:spcBef>
              <a:buClr>
                <a:srgbClr val="FFFFFF"/>
              </a:buClr>
              <a:buSzPct val="100000"/>
              <a:buNone/>
              <a:defRPr sz="1800">
                <a:solidFill>
                  <a:srgbClr val="FFFFFF"/>
                </a:solidFill>
              </a:defRPr>
            </a:lvl1pPr>
            <a:lvl2pPr lvl="1" algn="r" rtl="0">
              <a:spcBef>
                <a:spcPts val="0"/>
              </a:spcBef>
              <a:buClr>
                <a:srgbClr val="FFFFFF"/>
              </a:buClr>
              <a:buSzPct val="100000"/>
              <a:buNone/>
              <a:defRPr sz="1800">
                <a:solidFill>
                  <a:srgbClr val="FFFFFF"/>
                </a:solidFill>
              </a:defRPr>
            </a:lvl2pPr>
            <a:lvl3pPr lvl="2" algn="r" rtl="0">
              <a:spcBef>
                <a:spcPts val="0"/>
              </a:spcBef>
              <a:buClr>
                <a:srgbClr val="FFFFFF"/>
              </a:buClr>
              <a:buSzPct val="100000"/>
              <a:buNone/>
              <a:defRPr sz="1800">
                <a:solidFill>
                  <a:srgbClr val="FFFFFF"/>
                </a:solidFill>
              </a:defRPr>
            </a:lvl3pPr>
            <a:lvl4pPr lvl="3" algn="r" rtl="0">
              <a:spcBef>
                <a:spcPts val="0"/>
              </a:spcBef>
              <a:buClr>
                <a:srgbClr val="FFFFFF"/>
              </a:buClr>
              <a:buSzPct val="100000"/>
              <a:buNone/>
              <a:defRPr sz="1800">
                <a:solidFill>
                  <a:srgbClr val="FFFFFF"/>
                </a:solidFill>
              </a:defRPr>
            </a:lvl4pPr>
            <a:lvl5pPr lvl="4" algn="r" rtl="0">
              <a:spcBef>
                <a:spcPts val="0"/>
              </a:spcBef>
              <a:buClr>
                <a:srgbClr val="FFFFFF"/>
              </a:buClr>
              <a:buSzPct val="100000"/>
              <a:buNone/>
              <a:defRPr sz="1800">
                <a:solidFill>
                  <a:srgbClr val="FFFFFF"/>
                </a:solidFill>
              </a:defRPr>
            </a:lvl5pPr>
            <a:lvl6pPr lvl="5" algn="r" rtl="0">
              <a:spcBef>
                <a:spcPts val="0"/>
              </a:spcBef>
              <a:buClr>
                <a:srgbClr val="FFFFFF"/>
              </a:buClr>
              <a:buSzPct val="100000"/>
              <a:buNone/>
              <a:defRPr sz="1800">
                <a:solidFill>
                  <a:srgbClr val="FFFFFF"/>
                </a:solidFill>
              </a:defRPr>
            </a:lvl6pPr>
            <a:lvl7pPr lvl="6" algn="r" rtl="0">
              <a:spcBef>
                <a:spcPts val="0"/>
              </a:spcBef>
              <a:buClr>
                <a:srgbClr val="FFFFFF"/>
              </a:buClr>
              <a:buSzPct val="100000"/>
              <a:buNone/>
              <a:defRPr sz="1800">
                <a:solidFill>
                  <a:srgbClr val="FFFFFF"/>
                </a:solidFill>
              </a:defRPr>
            </a:lvl7pPr>
            <a:lvl8pPr lvl="7" algn="r" rtl="0">
              <a:spcBef>
                <a:spcPts val="0"/>
              </a:spcBef>
              <a:buClr>
                <a:srgbClr val="FFFFFF"/>
              </a:buClr>
              <a:buSzPct val="100000"/>
              <a:buNone/>
              <a:defRPr sz="1800">
                <a:solidFill>
                  <a:srgbClr val="FFFFFF"/>
                </a:solidFill>
              </a:defRPr>
            </a:lvl8pPr>
            <a:lvl9pPr lvl="8" algn="r" rtl="0">
              <a:spcBef>
                <a:spcPts val="0"/>
              </a:spcBef>
              <a:buClr>
                <a:srgbClr val="FFFFFF"/>
              </a:buClr>
              <a:buSzPct val="100000"/>
              <a:buNone/>
              <a:defRPr sz="1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big image">
    <p:spTree>
      <p:nvGrpSpPr>
        <p:cNvPr id="1" name="Shape 22"/>
        <p:cNvGrpSpPr/>
        <p:nvPr/>
      </p:nvGrpSpPr>
      <p:grpSpPr>
        <a:xfrm>
          <a:off x="0" y="0"/>
          <a:ext cx="0" cy="0"/>
          <a:chOff x="0" y="0"/>
          <a:chExt cx="0" cy="0"/>
        </a:xfrm>
      </p:grpSpPr>
      <p:sp>
        <p:nvSpPr>
          <p:cNvPr id="23" name="Shape 23"/>
          <p:cNvSpPr/>
          <p:nvPr/>
        </p:nvSpPr>
        <p:spPr>
          <a:xfrm>
            <a:off x="209250" y="-12899"/>
            <a:ext cx="3076750" cy="6889433"/>
          </a:xfrm>
          <a:custGeom>
            <a:avLst/>
            <a:gdLst/>
            <a:ahLst/>
            <a:cxnLst/>
            <a:rect l="0" t="0" r="0" b="0"/>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12899"/>
            <a:ext cx="3076750" cy="6889433"/>
          </a:xfrm>
          <a:custGeom>
            <a:avLst/>
            <a:gdLst/>
            <a:ahLst/>
            <a:cxnLst/>
            <a:rect l="0" t="0" r="0" b="0"/>
            <a:pathLst>
              <a:path w="123070" h="206683" extrusionOk="0">
                <a:moveTo>
                  <a:pt x="0" y="0"/>
                </a:moveTo>
                <a:lnTo>
                  <a:pt x="0" y="206683"/>
                </a:lnTo>
                <a:lnTo>
                  <a:pt x="123070" y="206545"/>
                </a:lnTo>
                <a:lnTo>
                  <a:pt x="67807" y="301"/>
                </a:lnTo>
                <a:close/>
              </a:path>
            </a:pathLst>
          </a:custGeom>
          <a:solidFill>
            <a:srgbClr val="FFFFFF"/>
          </a:solidFill>
          <a:ln>
            <a:noFill/>
          </a:ln>
        </p:spPr>
      </p:sp>
      <p:sp>
        <p:nvSpPr>
          <p:cNvPr id="25" name="Shape 25"/>
          <p:cNvSpPr txBox="1">
            <a:spLocks noGrp="1"/>
          </p:cNvSpPr>
          <p:nvPr>
            <p:ph type="title"/>
          </p:nvPr>
        </p:nvSpPr>
        <p:spPr>
          <a:xfrm>
            <a:off x="609705" y="5489167"/>
            <a:ext cx="1609799" cy="6475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1191334"/>
            <a:ext cx="5324100" cy="6475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2006600"/>
            <a:ext cx="5324100" cy="3007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p:nvPr/>
        </p:nvSpPr>
        <p:spPr>
          <a:xfrm>
            <a:off x="22860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2" name="Shape 52"/>
          <p:cNvSpPr txBox="1">
            <a:spLocks noGrp="1"/>
          </p:cNvSpPr>
          <p:nvPr>
            <p:ph type="title"/>
          </p:nvPr>
        </p:nvSpPr>
        <p:spPr>
          <a:xfrm>
            <a:off x="841001" y="1292933"/>
            <a:ext cx="4801499" cy="546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mpty">
    <p:spTree>
      <p:nvGrpSpPr>
        <p:cNvPr id="1"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1" y="988134"/>
            <a:ext cx="5185199" cy="6327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1" y="1803400"/>
            <a:ext cx="5185199" cy="30076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6"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wolf-mtwo"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www.google.com/font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41001" y="2786058"/>
            <a:ext cx="6374205" cy="3071833"/>
          </a:xfrm>
          <a:prstGeom prst="rect">
            <a:avLst/>
          </a:prstGeom>
        </p:spPr>
        <p:txBody>
          <a:bodyPr lIns="91425" tIns="91425" rIns="91425" bIns="91425" anchor="b" anchorCtr="0">
            <a:noAutofit/>
          </a:bodyPr>
          <a:lstStyle/>
          <a:p>
            <a:r>
              <a:rPr lang="es-ES" dirty="0"/>
              <a:t>SISTEMA WEB DE GESTIÓN MATERIALES BIBLIOGRÁFICOS E INTEGRACIÓN DE SISTEMAS EXTERNOS UTILIZANDO LA ARQUITECTURA DE MICROSERVICIOS PARA LA BIBLIOTECA SIGHART KLAUSS DE LA UNIVERSIDAD ADVENTISTA DE </a:t>
            </a:r>
            <a:r>
              <a:rPr lang="es-ES" dirty="0" smtClean="0"/>
              <a:t>BOLIVIA</a:t>
            </a:r>
            <a:endParaRPr lang="en" sz="2400" dirty="0"/>
          </a:p>
        </p:txBody>
      </p:sp>
      <p:grpSp>
        <p:nvGrpSpPr>
          <p:cNvPr id="66" name="Shape 66"/>
          <p:cNvGrpSpPr/>
          <p:nvPr/>
        </p:nvGrpSpPr>
        <p:grpSpPr>
          <a:xfrm>
            <a:off x="1643043" y="2000240"/>
            <a:ext cx="502625" cy="595448"/>
            <a:chOff x="5292575" y="3681900"/>
            <a:chExt cx="420150" cy="373275"/>
          </a:xfrm>
        </p:grpSpPr>
        <p:sp>
          <p:nvSpPr>
            <p:cNvPr id="67" name="Shape 6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1" name="Shape 111"/>
          <p:cNvSpPr txBox="1">
            <a:spLocks noGrp="1"/>
          </p:cNvSpPr>
          <p:nvPr>
            <p:ph type="body" idx="4294967295"/>
          </p:nvPr>
        </p:nvSpPr>
        <p:spPr>
          <a:xfrm>
            <a:off x="3428992" y="1714488"/>
            <a:ext cx="5233977" cy="4565650"/>
          </a:xfrm>
          <a:prstGeom prst="rect">
            <a:avLst/>
          </a:prstGeom>
        </p:spPr>
        <p:txBody>
          <a:bodyPr lIns="91425" tIns="91425" rIns="91425" bIns="91425" anchor="t" anchorCtr="0">
            <a:noAutofit/>
          </a:bodyPr>
          <a:lstStyle/>
          <a:p>
            <a:pPr lvl="0" fontAlgn="base"/>
            <a:r>
              <a:rPr lang="es-ES" sz="1800" dirty="0"/>
              <a:t>Diseñar el modelo de negocio actual y alternativo del sistema de Biblioteca.</a:t>
            </a:r>
          </a:p>
          <a:p>
            <a:pPr lvl="0" fontAlgn="base"/>
            <a:r>
              <a:rPr lang="es-ES" sz="1800" dirty="0"/>
              <a:t>Desarrollar los servicios REST Api para la persistencia de datos.</a:t>
            </a:r>
          </a:p>
          <a:p>
            <a:pPr lvl="0" fontAlgn="base"/>
            <a:r>
              <a:rPr lang="es-ES" sz="1800" dirty="0"/>
              <a:t>Migrar la base de datos Oracle a través de los </a:t>
            </a:r>
            <a:r>
              <a:rPr lang="es-ES" sz="1800" dirty="0" err="1"/>
              <a:t>microservicios</a:t>
            </a:r>
            <a:r>
              <a:rPr lang="es-ES" sz="1800" dirty="0"/>
              <a:t> a una base de datos SQL Server.</a:t>
            </a:r>
          </a:p>
          <a:p>
            <a:pPr lvl="0" fontAlgn="base"/>
            <a:r>
              <a:rPr lang="es-ES" sz="1800" dirty="0"/>
              <a:t>Desarrollar el subsistema de gestión de materiales bibliográficos.</a:t>
            </a:r>
          </a:p>
          <a:p>
            <a:pPr lvl="0" fontAlgn="base"/>
            <a:r>
              <a:rPr lang="es-ES" sz="1800" dirty="0"/>
              <a:t>Desarrollar el subsistema para el enriquecimiento de la búsqueda de materiales bibliográficos.</a:t>
            </a:r>
          </a:p>
          <a:p>
            <a:pPr lvl="0" fontAlgn="base"/>
            <a:r>
              <a:rPr lang="es-ES" sz="1800" dirty="0"/>
              <a:t>Integrar el subsistema de búsqueda con el sistema Académico de la Universidad Adventista de Bolivia.</a:t>
            </a:r>
          </a:p>
        </p:txBody>
      </p:sp>
      <p:grpSp>
        <p:nvGrpSpPr>
          <p:cNvPr id="2" name="Shape 112"/>
          <p:cNvGrpSpPr/>
          <p:nvPr/>
        </p:nvGrpSpPr>
        <p:grpSpPr>
          <a:xfrm>
            <a:off x="301521" y="1158990"/>
            <a:ext cx="457189" cy="609492"/>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 name="Shape 110"/>
          <p:cNvSpPr txBox="1">
            <a:spLocks/>
          </p:cNvSpPr>
          <p:nvPr/>
        </p:nvSpPr>
        <p:spPr>
          <a:xfrm>
            <a:off x="2143108" y="714356"/>
            <a:ext cx="5324100" cy="647599"/>
          </a:xfrm>
          <a:prstGeom prst="rect">
            <a:avLst/>
          </a:prstGeom>
          <a:noFill/>
          <a:ln>
            <a:noFill/>
          </a:ln>
        </p:spPr>
        <p:txBody>
          <a:bodyPr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999999"/>
              </a:buClr>
              <a:buSzPct val="100000"/>
              <a:buFont typeface="Montserrat"/>
              <a:buNone/>
              <a:tabLst/>
              <a:defRPr/>
            </a:pPr>
            <a:r>
              <a:rPr kumimoji="0" lang="es-ES" sz="2400" b="1" i="0" u="none" strike="noStrike" kern="0" cap="none" spc="0" normalizeH="0" baseline="0" noProof="0" dirty="0" smtClean="0">
                <a:ln>
                  <a:noFill/>
                </a:ln>
                <a:solidFill>
                  <a:srgbClr val="999999"/>
                </a:solidFill>
                <a:effectLst/>
                <a:uLnTx/>
                <a:uFillTx/>
                <a:latin typeface="Montserrat"/>
                <a:ea typeface="Montserrat"/>
                <a:cs typeface="Montserrat"/>
                <a:sym typeface="Montserrat"/>
              </a:rPr>
              <a:t>Objetivos </a:t>
            </a:r>
            <a:r>
              <a:rPr kumimoji="0" lang="en" sz="2400" b="1" i="0" u="none" strike="noStrike" kern="0" cap="none" spc="0" normalizeH="0" baseline="0" noProof="0" dirty="0" smtClean="0">
                <a:ln>
                  <a:noFill/>
                </a:ln>
                <a:solidFill>
                  <a:schemeClr val="bg1"/>
                </a:solidFill>
                <a:effectLst/>
                <a:uLnTx/>
                <a:uFillTx/>
                <a:latin typeface="Montserrat"/>
                <a:ea typeface="Montserrat"/>
                <a:cs typeface="Montserrat"/>
                <a:sym typeface="Montserrat"/>
              </a:rPr>
              <a:t>especificos</a:t>
            </a:r>
            <a:endParaRPr kumimoji="0" lang="en" sz="2400" b="1" i="0" u="none" strike="noStrike" kern="0" cap="none" spc="0" normalizeH="0" baseline="0" noProof="0" dirty="0">
              <a:ln>
                <a:noFill/>
              </a:ln>
              <a:solidFill>
                <a:schemeClr val="bg1"/>
              </a:solidFill>
              <a:effectLst/>
              <a:uLnTx/>
              <a:uFillTx/>
              <a:latin typeface="Montserrat"/>
              <a:ea typeface="Montserrat"/>
              <a:cs typeface="Montserrat"/>
              <a:sym typeface="Montserrat"/>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4929222"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a:t>Límites</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5"/>
          <p:cNvSpPr txBox="1">
            <a:spLocks/>
          </p:cNvSpPr>
          <p:nvPr/>
        </p:nvSpPr>
        <p:spPr>
          <a:xfrm>
            <a:off x="899592" y="3140968"/>
            <a:ext cx="7388894" cy="3383236"/>
          </a:xfrm>
          <a:prstGeom prst="rect">
            <a:avLst/>
          </a:prstGeom>
        </p:spPr>
        <p:txBody>
          <a:bodyPr lIns="91425" tIns="91425" rIns="91425" bIns="91425" anchor="t" anchorCtr="0">
            <a:noAutofit/>
          </a:bodyPr>
          <a:lstStyle/>
          <a:p>
            <a:pPr marL="285750" lvl="0" indent="-285750" fontAlgn="base">
              <a:buFont typeface="Arial" panose="020B0604020202020204" pitchFamily="34" charset="0"/>
              <a:buChar char="•"/>
            </a:pPr>
            <a:r>
              <a:rPr lang="es-ES" sz="1800" dirty="0"/>
              <a:t>El sistema no ayudará en la clasificación y el conteo de número de inventario en los materiales bibliográficos.</a:t>
            </a:r>
          </a:p>
          <a:p>
            <a:pPr marL="285750" lvl="0" indent="-285750" fontAlgn="base">
              <a:buFont typeface="Arial" panose="020B0604020202020204" pitchFamily="34" charset="0"/>
              <a:buChar char="•"/>
            </a:pPr>
            <a:r>
              <a:rPr lang="es-ES" sz="1800" dirty="0"/>
              <a:t>El sistema no permitirá el almacenamiento de recursos multimedia a excepción de las imágenes de portada de los libros y periódicos.</a:t>
            </a:r>
          </a:p>
          <a:p>
            <a:pPr marL="285750" lvl="0" indent="-285750" fontAlgn="base">
              <a:buFont typeface="Arial" panose="020B0604020202020204" pitchFamily="34" charset="0"/>
              <a:buChar char="•"/>
            </a:pPr>
            <a:r>
              <a:rPr lang="es-ES" sz="1800" dirty="0"/>
              <a:t>El sistema no ayudará en el cálculo de multas por retrasos en devoluciones de los materiales bibliográficos.</a:t>
            </a:r>
          </a:p>
          <a:p>
            <a:pPr marL="285750" lvl="0" indent="-285750" fontAlgn="base">
              <a:buFont typeface="Arial" panose="020B0604020202020204" pitchFamily="34" charset="0"/>
              <a:buChar char="•"/>
            </a:pPr>
            <a:r>
              <a:rPr lang="es-ES" sz="1800" dirty="0"/>
              <a:t>La integración con el sistema académico está condicionada a la implementación del módulo de integración por parte de sus administradores.</a:t>
            </a:r>
          </a:p>
          <a:p>
            <a:endParaRPr lang="es-ES" dirty="0" smtClean="0"/>
          </a:p>
          <a:p>
            <a:endParaRPr lang="es-ES" dirty="0"/>
          </a:p>
        </p:txBody>
      </p:sp>
    </p:spTree>
    <p:extLst>
      <p:ext uri="{BB962C8B-B14F-4D97-AF65-F5344CB8AC3E}">
        <p14:creationId xmlns:p14="http://schemas.microsoft.com/office/powerpoint/2010/main" val="26803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685801" y="2619134"/>
            <a:ext cx="4531499" cy="1546399"/>
          </a:xfrm>
          <a:prstGeom prst="rect">
            <a:avLst/>
          </a:prstGeom>
        </p:spPr>
        <p:txBody>
          <a:bodyPr lIns="91425" tIns="91425" rIns="91425" bIns="91425" anchor="b" anchorCtr="0">
            <a:noAutofit/>
          </a:bodyPr>
          <a:lstStyle/>
          <a:p>
            <a:pPr lvl="0" rtl="0">
              <a:spcBef>
                <a:spcPts val="0"/>
              </a:spcBef>
              <a:buNone/>
            </a:pPr>
            <a:r>
              <a:rPr lang="en" sz="3600" dirty="0" smtClean="0">
                <a:solidFill>
                  <a:srgbClr val="FF5722"/>
                </a:solidFill>
              </a:rPr>
              <a:t>Arquitectura</a:t>
            </a:r>
            <a:endParaRPr lang="en" sz="3600" dirty="0">
              <a:solidFill>
                <a:srgbClr val="FF5722"/>
              </a:solidFill>
            </a:endParaRPr>
          </a:p>
        </p:txBody>
      </p:sp>
      <p:sp>
        <p:nvSpPr>
          <p:cNvPr id="392" name="Shape 392"/>
          <p:cNvSpPr txBox="1">
            <a:spLocks noGrp="1"/>
          </p:cNvSpPr>
          <p:nvPr>
            <p:ph type="subTitle" idx="4294967295"/>
          </p:nvPr>
        </p:nvSpPr>
        <p:spPr>
          <a:xfrm>
            <a:off x="685801" y="4218567"/>
            <a:ext cx="6982543" cy="1046399"/>
          </a:xfrm>
          <a:prstGeom prst="rect">
            <a:avLst/>
          </a:prstGeom>
        </p:spPr>
        <p:txBody>
          <a:bodyPr lIns="91425" tIns="91425" rIns="91425" bIns="91425" anchor="t" anchorCtr="0">
            <a:noAutofit/>
          </a:bodyPr>
          <a:lstStyle/>
          <a:p>
            <a:pPr lvl="0" rtl="0">
              <a:spcBef>
                <a:spcPts val="0"/>
              </a:spcBef>
              <a:buNone/>
            </a:pPr>
            <a:r>
              <a:rPr lang="en" sz="3600" dirty="0" smtClean="0"/>
              <a:t>Arquitertura de microservicios</a:t>
            </a:r>
            <a:endParaRPr lang="en" sz="3600" dirty="0"/>
          </a:p>
        </p:txBody>
      </p:sp>
      <p:grpSp>
        <p:nvGrpSpPr>
          <p:cNvPr id="14" name="Shape 556"/>
          <p:cNvGrpSpPr/>
          <p:nvPr/>
        </p:nvGrpSpPr>
        <p:grpSpPr>
          <a:xfrm>
            <a:off x="1383871" y="2073956"/>
            <a:ext cx="994012" cy="1138368"/>
            <a:chOff x="2623275" y="2333250"/>
            <a:chExt cx="381175" cy="381175"/>
          </a:xfrm>
        </p:grpSpPr>
        <p:sp>
          <p:nvSpPr>
            <p:cNvPr id="15"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6"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7"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8"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90979489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err="1" smtClean="0"/>
              <a:t>Microservicios</a:t>
            </a:r>
            <a:r>
              <a:rPr lang="es-BO" dirty="0" smtClean="0"/>
              <a:t> </a:t>
            </a:r>
            <a:r>
              <a:rPr lang="es-BO" dirty="0" smtClean="0"/>
              <a:t>– ventajas</a:t>
            </a:r>
            <a:endParaRPr lang="es-ES" dirty="0"/>
          </a:p>
        </p:txBody>
      </p:sp>
      <p:sp>
        <p:nvSpPr>
          <p:cNvPr id="3" name="Shape 111"/>
          <p:cNvSpPr txBox="1">
            <a:spLocks/>
          </p:cNvSpPr>
          <p:nvPr/>
        </p:nvSpPr>
        <p:spPr>
          <a:xfrm>
            <a:off x="1428728" y="2786058"/>
            <a:ext cx="5233977" cy="3351204"/>
          </a:xfrm>
          <a:prstGeom prst="rect">
            <a:avLst/>
          </a:prstGeom>
          <a:noFill/>
          <a:ln>
            <a:noFill/>
          </a:ln>
        </p:spPr>
        <p:txBody>
          <a:bodyPr lIns="91425" tIns="91425" rIns="91425" bIns="91425" anchor="t" anchorCtr="0">
            <a:noAutofit/>
          </a:bodyPr>
          <a:lstStyle/>
          <a:p>
            <a:pPr fontAlgn="base">
              <a:spcBef>
                <a:spcPts val="600"/>
              </a:spcBef>
              <a:buClr>
                <a:srgbClr val="666666"/>
              </a:buClr>
              <a:buSzPct val="100000"/>
              <a:buFont typeface="Karla"/>
              <a:buChar char="▸"/>
            </a:pPr>
            <a:r>
              <a:rPr lang="es-ES" sz="1800" b="1" dirty="0" smtClean="0">
                <a:latin typeface="+mj-lt"/>
              </a:rPr>
              <a:t>Flexibles en lenguaje de programación.</a:t>
            </a:r>
          </a:p>
          <a:p>
            <a:pPr fontAlgn="base">
              <a:spcBef>
                <a:spcPts val="600"/>
              </a:spcBef>
              <a:buClr>
                <a:srgbClr val="666666"/>
              </a:buClr>
              <a:buSzPct val="100000"/>
              <a:buFont typeface="Karla"/>
              <a:buChar char="▸"/>
            </a:pPr>
            <a:r>
              <a:rPr lang="es-ES" sz="1800" b="1" dirty="0" smtClean="0">
                <a:latin typeface="+mj-lt"/>
              </a:rPr>
              <a:t>Combinar los servicios como nos interesen</a:t>
            </a:r>
            <a:r>
              <a:rPr lang="es-ES" sz="1800" dirty="0" smtClean="0">
                <a:latin typeface="+mj-lt"/>
              </a:rPr>
              <a:t>.</a:t>
            </a:r>
          </a:p>
          <a:p>
            <a:pPr lvl="0" fontAlgn="base">
              <a:spcBef>
                <a:spcPts val="600"/>
              </a:spcBef>
              <a:buClr>
                <a:srgbClr val="666666"/>
              </a:buClr>
              <a:buSzPct val="100000"/>
              <a:buFont typeface="Karla"/>
              <a:buChar char="▸"/>
            </a:pPr>
            <a:r>
              <a:rPr lang="es-ES" sz="1800" b="1" dirty="0" smtClean="0">
                <a:latin typeface="+mj-lt"/>
              </a:rPr>
              <a:t>Escalar a nivel de micro-servicios.</a:t>
            </a:r>
            <a:endParaRPr kumimoji="0" lang="es-ES" sz="1800" b="0" i="0" u="none" strike="noStrike" kern="0" cap="none" spc="0" normalizeH="0" baseline="0" noProof="0" dirty="0" smtClean="0">
              <a:ln>
                <a:noFill/>
              </a:ln>
              <a:solidFill>
                <a:schemeClr val="bg1">
                  <a:lumMod val="50000"/>
                </a:schemeClr>
              </a:solidFill>
              <a:effectLst/>
              <a:uLnTx/>
              <a:uFillTx/>
              <a:latin typeface="+mj-lt"/>
              <a:ea typeface="Karla"/>
              <a:cs typeface="Karla"/>
              <a:sym typeface="Karla"/>
            </a:endParaRPr>
          </a:p>
          <a:p>
            <a:pPr fontAlgn="base">
              <a:spcBef>
                <a:spcPts val="600"/>
              </a:spcBef>
              <a:buClr>
                <a:srgbClr val="666666"/>
              </a:buClr>
              <a:buSzPct val="100000"/>
              <a:buFont typeface="Karla"/>
              <a:buChar char="▸"/>
            </a:pPr>
            <a:r>
              <a:rPr lang="es-ES" sz="1800" b="1" dirty="0" smtClean="0">
                <a:latin typeface="+mj-lt"/>
              </a:rPr>
              <a:t>Simplificamos el mantenimiento.</a:t>
            </a:r>
          </a:p>
          <a:p>
            <a:pPr fontAlgn="base">
              <a:spcBef>
                <a:spcPts val="600"/>
              </a:spcBef>
              <a:buClr>
                <a:srgbClr val="666666"/>
              </a:buClr>
              <a:buSzPct val="100000"/>
              <a:buFont typeface="Karla"/>
              <a:buChar char="▸"/>
            </a:pPr>
            <a:r>
              <a:rPr lang="es-ES" sz="1800" b="1" dirty="0" smtClean="0">
                <a:latin typeface="+mj-lt"/>
              </a:rPr>
              <a:t>Su fallo no arrastra a todo el sistema.</a:t>
            </a:r>
          </a:p>
          <a:p>
            <a:pPr fontAlgn="base">
              <a:spcBef>
                <a:spcPts val="600"/>
              </a:spcBef>
              <a:buClr>
                <a:srgbClr val="666666"/>
              </a:buClr>
              <a:buSzPct val="100000"/>
              <a:buFont typeface="Karla"/>
              <a:buChar char="▸"/>
            </a:pPr>
            <a:r>
              <a:rPr lang="es-ES" sz="1800" b="1" dirty="0" smtClean="0">
                <a:latin typeface="+mj-lt"/>
              </a:rPr>
              <a:t>El despliegue puede ser progresivo sin parar todo de </a:t>
            </a:r>
            <a:r>
              <a:rPr lang="es-ES" sz="1800" b="1" dirty="0" smtClean="0">
                <a:latin typeface="+mj-lt"/>
              </a:rPr>
              <a:t>golpe</a:t>
            </a:r>
          </a:p>
          <a:p>
            <a:pPr fontAlgn="base">
              <a:spcBef>
                <a:spcPts val="600"/>
              </a:spcBef>
              <a:buClr>
                <a:srgbClr val="666666"/>
              </a:buClr>
              <a:buSzPct val="100000"/>
              <a:buFont typeface="Karla"/>
              <a:buChar char="▸"/>
            </a:pPr>
            <a:r>
              <a:rPr lang="es-ES" sz="1800" b="1" dirty="0">
                <a:solidFill>
                  <a:schemeClr val="tx1"/>
                </a:solidFill>
              </a:rPr>
              <a:t>Cada sistema integrado puede funcionar y desarrollar de forma independiente</a:t>
            </a:r>
            <a:r>
              <a:rPr lang="es-ES" sz="1800" b="1" dirty="0" smtClean="0">
                <a:solidFill>
                  <a:schemeClr val="tx1"/>
                </a:solidFill>
              </a:rPr>
              <a:t>.</a:t>
            </a:r>
            <a:endParaRPr lang="es-ES" sz="1800" b="1" dirty="0">
              <a:solidFill>
                <a:schemeClr val="tx1"/>
              </a:solidFill>
              <a:ea typeface="Karla"/>
              <a:cs typeface="Karla"/>
              <a:sym typeface="Karl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E:\lagash-documentation\build\arqui.png"/>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5363549" cy="3591087"/>
          </a:xfrm>
          <a:prstGeom prst="rect">
            <a:avLst/>
          </a:prstGeom>
          <a:noFill/>
          <a:ln>
            <a:noFill/>
          </a:ln>
        </p:spPr>
      </p:pic>
      <p:sp>
        <p:nvSpPr>
          <p:cNvPr id="4" name="1 Título"/>
          <p:cNvSpPr>
            <a:spLocks noGrp="1"/>
          </p:cNvSpPr>
          <p:nvPr>
            <p:ph type="title"/>
          </p:nvPr>
        </p:nvSpPr>
        <p:spPr>
          <a:xfrm>
            <a:off x="611560" y="332656"/>
            <a:ext cx="4801499" cy="546000"/>
          </a:xfrm>
        </p:spPr>
        <p:txBody>
          <a:bodyPr/>
          <a:lstStyle/>
          <a:p>
            <a:r>
              <a:rPr lang="es-BO" dirty="0" smtClean="0"/>
              <a:t>El sistema</a:t>
            </a:r>
            <a:endParaRPr lang="es-ES" dirty="0"/>
          </a:p>
        </p:txBody>
      </p:sp>
      <p:pic>
        <p:nvPicPr>
          <p:cNvPr id="2" name="Imagen 1"/>
          <p:cNvPicPr>
            <a:picLocks noChangeAspect="1"/>
          </p:cNvPicPr>
          <p:nvPr/>
        </p:nvPicPr>
        <p:blipFill>
          <a:blip r:embed="rId3"/>
          <a:stretch>
            <a:fillRect/>
          </a:stretch>
        </p:blipFill>
        <p:spPr>
          <a:xfrm>
            <a:off x="6948540" y="2426395"/>
            <a:ext cx="1495238" cy="1209524"/>
          </a:xfrm>
          <a:prstGeom prst="rect">
            <a:avLst/>
          </a:prstGeom>
        </p:spPr>
      </p:pic>
      <p:pic>
        <p:nvPicPr>
          <p:cNvPr id="10" name="Imagen 9"/>
          <p:cNvPicPr>
            <a:picLocks noChangeAspect="1"/>
          </p:cNvPicPr>
          <p:nvPr/>
        </p:nvPicPr>
        <p:blipFill>
          <a:blip r:embed="rId4"/>
          <a:stretch>
            <a:fillRect/>
          </a:stretch>
        </p:blipFill>
        <p:spPr>
          <a:xfrm>
            <a:off x="251520" y="2060848"/>
            <a:ext cx="1804435" cy="970309"/>
          </a:xfrm>
          <a:prstGeom prst="rect">
            <a:avLst/>
          </a:prstGeom>
        </p:spPr>
      </p:pic>
      <p:pic>
        <p:nvPicPr>
          <p:cNvPr id="11" name="Imagen 10"/>
          <p:cNvPicPr>
            <a:picLocks noChangeAspect="1"/>
          </p:cNvPicPr>
          <p:nvPr/>
        </p:nvPicPr>
        <p:blipFill>
          <a:blip r:embed="rId5"/>
          <a:stretch>
            <a:fillRect/>
          </a:stretch>
        </p:blipFill>
        <p:spPr>
          <a:xfrm>
            <a:off x="6444387" y="4581128"/>
            <a:ext cx="2159882" cy="1022190"/>
          </a:xfrm>
          <a:prstGeom prst="rect">
            <a:avLst/>
          </a:prstGeom>
        </p:spPr>
      </p:pic>
      <p:pic>
        <p:nvPicPr>
          <p:cNvPr id="12" name="Imagen 11"/>
          <p:cNvPicPr>
            <a:picLocks noChangeAspect="1"/>
          </p:cNvPicPr>
          <p:nvPr/>
        </p:nvPicPr>
        <p:blipFill>
          <a:blip r:embed="rId6"/>
          <a:stretch>
            <a:fillRect/>
          </a:stretch>
        </p:blipFill>
        <p:spPr>
          <a:xfrm>
            <a:off x="683568" y="5085184"/>
            <a:ext cx="2345237" cy="1324625"/>
          </a:xfrm>
          <a:prstGeom prst="rect">
            <a:avLst/>
          </a:prstGeom>
        </p:spPr>
      </p:pic>
      <p:cxnSp>
        <p:nvCxnSpPr>
          <p:cNvPr id="14" name="Conector recto de flecha 13"/>
          <p:cNvCxnSpPr/>
          <p:nvPr/>
        </p:nvCxnSpPr>
        <p:spPr>
          <a:xfrm>
            <a:off x="1475656" y="3024646"/>
            <a:ext cx="2088232" cy="1152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recto de flecha 14"/>
          <p:cNvCxnSpPr/>
          <p:nvPr/>
        </p:nvCxnSpPr>
        <p:spPr>
          <a:xfrm flipV="1">
            <a:off x="2519772" y="4725144"/>
            <a:ext cx="959319" cy="386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ector recto de flecha 18"/>
          <p:cNvCxnSpPr/>
          <p:nvPr/>
        </p:nvCxnSpPr>
        <p:spPr>
          <a:xfrm flipH="1">
            <a:off x="5292080" y="3356992"/>
            <a:ext cx="1763689" cy="723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ector recto de flecha 20"/>
          <p:cNvCxnSpPr/>
          <p:nvPr/>
        </p:nvCxnSpPr>
        <p:spPr>
          <a:xfrm flipH="1" flipV="1">
            <a:off x="5413059" y="4581128"/>
            <a:ext cx="1336571" cy="282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80495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179512" y="1148331"/>
            <a:ext cx="9001000" cy="4672955"/>
          </a:xfrm>
          <a:prstGeom prst="rect">
            <a:avLst/>
          </a:prstGeom>
        </p:spPr>
      </p:pic>
      <p:sp>
        <p:nvSpPr>
          <p:cNvPr id="4" name="1 Título"/>
          <p:cNvSpPr>
            <a:spLocks noGrp="1"/>
          </p:cNvSpPr>
          <p:nvPr>
            <p:ph type="title"/>
          </p:nvPr>
        </p:nvSpPr>
        <p:spPr>
          <a:xfrm>
            <a:off x="611560" y="332656"/>
            <a:ext cx="4801499" cy="546000"/>
          </a:xfrm>
        </p:spPr>
        <p:txBody>
          <a:bodyPr/>
          <a:lstStyle/>
          <a:p>
            <a:r>
              <a:rPr lang="es-BO" dirty="0" smtClean="0"/>
              <a:t>El sistema - secundario</a:t>
            </a:r>
            <a:endParaRPr lang="es-ES" dirty="0"/>
          </a:p>
        </p:txBody>
      </p:sp>
    </p:spTree>
    <p:extLst>
      <p:ext uri="{BB962C8B-B14F-4D97-AF65-F5344CB8AC3E}">
        <p14:creationId xmlns:p14="http://schemas.microsoft.com/office/powerpoint/2010/main" val="2942706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11560" y="332656"/>
            <a:ext cx="4801499" cy="546000"/>
          </a:xfrm>
        </p:spPr>
        <p:txBody>
          <a:bodyPr/>
          <a:lstStyle/>
          <a:p>
            <a:r>
              <a:rPr lang="es-BO" dirty="0" smtClean="0"/>
              <a:t>El sistema - secundario</a:t>
            </a:r>
            <a:endParaRPr lang="es-ES" dirty="0"/>
          </a:p>
        </p:txBody>
      </p:sp>
      <p:pic>
        <p:nvPicPr>
          <p:cNvPr id="5" name="Imagen 4" descr="E:\lagash-documentation\build\arqui-evolve.png"/>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046703" cy="4451963"/>
          </a:xfrm>
          <a:prstGeom prst="rect">
            <a:avLst/>
          </a:prstGeom>
          <a:noFill/>
          <a:ln>
            <a:noFill/>
          </a:ln>
        </p:spPr>
      </p:pic>
      <p:cxnSp>
        <p:nvCxnSpPr>
          <p:cNvPr id="6" name="Conector recto 5"/>
          <p:cNvCxnSpPr/>
          <p:nvPr/>
        </p:nvCxnSpPr>
        <p:spPr>
          <a:xfrm flipV="1">
            <a:off x="3491880" y="2924944"/>
            <a:ext cx="1479201" cy="7343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230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11560" y="332656"/>
            <a:ext cx="4801499" cy="546000"/>
          </a:xfrm>
        </p:spPr>
        <p:txBody>
          <a:bodyPr/>
          <a:lstStyle/>
          <a:p>
            <a:r>
              <a:rPr lang="es-BO" dirty="0" smtClean="0"/>
              <a:t>El sistema - secundario</a:t>
            </a:r>
            <a:endParaRPr lang="es-ES" dirty="0"/>
          </a:p>
        </p:txBody>
      </p:sp>
      <p:pic>
        <p:nvPicPr>
          <p:cNvPr id="5" name="Imagen 4" descr="E:\lagash-documentation\build\arqui-evolve.png"/>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046703" cy="4451963"/>
          </a:xfrm>
          <a:prstGeom prst="rect">
            <a:avLst/>
          </a:prstGeom>
          <a:noFill/>
          <a:ln>
            <a:noFill/>
          </a:ln>
        </p:spPr>
      </p:pic>
      <p:pic>
        <p:nvPicPr>
          <p:cNvPr id="2" name="Imagen 1"/>
          <p:cNvPicPr>
            <a:picLocks noChangeAspect="1"/>
          </p:cNvPicPr>
          <p:nvPr/>
        </p:nvPicPr>
        <p:blipFill>
          <a:blip r:embed="rId3"/>
          <a:stretch>
            <a:fillRect/>
          </a:stretch>
        </p:blipFill>
        <p:spPr>
          <a:xfrm>
            <a:off x="2123728" y="3717032"/>
            <a:ext cx="2141203" cy="1414399"/>
          </a:xfrm>
          <a:prstGeom prst="rect">
            <a:avLst/>
          </a:prstGeom>
        </p:spPr>
      </p:pic>
      <p:cxnSp>
        <p:nvCxnSpPr>
          <p:cNvPr id="6" name="Conector recto 5"/>
          <p:cNvCxnSpPr/>
          <p:nvPr/>
        </p:nvCxnSpPr>
        <p:spPr>
          <a:xfrm flipV="1">
            <a:off x="3525330" y="2924944"/>
            <a:ext cx="1479201" cy="7343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481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E:\lagash-documentation\build\arqui.png"/>
          <p:cNvPicPr/>
          <p:nvPr/>
        </p:nvPicPr>
        <p:blipFill>
          <a:blip r:embed="rId2">
            <a:extLst>
              <a:ext uri="{28A0092B-C50C-407E-A947-70E740481C1C}">
                <a14:useLocalDpi xmlns:a14="http://schemas.microsoft.com/office/drawing/2010/main" val="0"/>
              </a:ext>
            </a:extLst>
          </a:blip>
          <a:srcRect/>
          <a:stretch>
            <a:fillRect/>
          </a:stretch>
        </p:blipFill>
        <p:spPr bwMode="auto">
          <a:xfrm>
            <a:off x="646517" y="878656"/>
            <a:ext cx="7992888" cy="5781391"/>
          </a:xfrm>
          <a:prstGeom prst="rect">
            <a:avLst/>
          </a:prstGeom>
          <a:noFill/>
          <a:ln>
            <a:noFill/>
          </a:ln>
        </p:spPr>
      </p:pic>
      <p:pic>
        <p:nvPicPr>
          <p:cNvPr id="5" name="Imagen 4"/>
          <p:cNvPicPr>
            <a:picLocks noChangeAspect="1"/>
          </p:cNvPicPr>
          <p:nvPr/>
        </p:nvPicPr>
        <p:blipFill>
          <a:blip r:embed="rId3"/>
          <a:stretch>
            <a:fillRect/>
          </a:stretch>
        </p:blipFill>
        <p:spPr>
          <a:xfrm>
            <a:off x="5899519" y="4926235"/>
            <a:ext cx="1212547" cy="1236798"/>
          </a:xfrm>
          <a:prstGeom prst="rect">
            <a:avLst/>
          </a:prstGeom>
        </p:spPr>
      </p:pic>
      <p:pic>
        <p:nvPicPr>
          <p:cNvPr id="6" name="Imagen 5"/>
          <p:cNvPicPr>
            <a:picLocks noChangeAspect="1"/>
          </p:cNvPicPr>
          <p:nvPr/>
        </p:nvPicPr>
        <p:blipFill>
          <a:blip r:embed="rId4"/>
          <a:stretch>
            <a:fillRect/>
          </a:stretch>
        </p:blipFill>
        <p:spPr>
          <a:xfrm>
            <a:off x="7082651" y="4995855"/>
            <a:ext cx="1144722" cy="1275133"/>
          </a:xfrm>
          <a:prstGeom prst="rect">
            <a:avLst/>
          </a:prstGeom>
        </p:spPr>
      </p:pic>
      <p:pic>
        <p:nvPicPr>
          <p:cNvPr id="7" name="Imagen 6"/>
          <p:cNvPicPr>
            <a:picLocks noChangeAspect="1"/>
          </p:cNvPicPr>
          <p:nvPr/>
        </p:nvPicPr>
        <p:blipFill>
          <a:blip r:embed="rId5"/>
          <a:stretch>
            <a:fillRect/>
          </a:stretch>
        </p:blipFill>
        <p:spPr>
          <a:xfrm>
            <a:off x="827584" y="2121585"/>
            <a:ext cx="1135071" cy="1117427"/>
          </a:xfrm>
          <a:prstGeom prst="rect">
            <a:avLst/>
          </a:prstGeom>
        </p:spPr>
      </p:pic>
      <p:pic>
        <p:nvPicPr>
          <p:cNvPr id="8" name="Imagen 7"/>
          <p:cNvPicPr>
            <a:picLocks noChangeAspect="1"/>
          </p:cNvPicPr>
          <p:nvPr/>
        </p:nvPicPr>
        <p:blipFill>
          <a:blip r:embed="rId6"/>
          <a:stretch>
            <a:fillRect/>
          </a:stretch>
        </p:blipFill>
        <p:spPr>
          <a:xfrm>
            <a:off x="6588224" y="2216776"/>
            <a:ext cx="1339640" cy="720479"/>
          </a:xfrm>
          <a:prstGeom prst="rect">
            <a:avLst/>
          </a:prstGeom>
        </p:spPr>
      </p:pic>
      <p:pic>
        <p:nvPicPr>
          <p:cNvPr id="9" name="Imagen 8"/>
          <p:cNvPicPr>
            <a:picLocks noChangeAspect="1"/>
          </p:cNvPicPr>
          <p:nvPr/>
        </p:nvPicPr>
        <p:blipFill>
          <a:blip r:embed="rId7"/>
          <a:stretch>
            <a:fillRect/>
          </a:stretch>
        </p:blipFill>
        <p:spPr>
          <a:xfrm>
            <a:off x="1962655" y="2207534"/>
            <a:ext cx="897820" cy="929885"/>
          </a:xfrm>
          <a:prstGeom prst="rect">
            <a:avLst/>
          </a:prstGeom>
        </p:spPr>
      </p:pic>
      <p:sp>
        <p:nvSpPr>
          <p:cNvPr id="11" name="1 Título"/>
          <p:cNvSpPr txBox="1">
            <a:spLocks/>
          </p:cNvSpPr>
          <p:nvPr/>
        </p:nvSpPr>
        <p:spPr>
          <a:xfrm>
            <a:off x="611560" y="332656"/>
            <a:ext cx="8532440" cy="546000"/>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s-BO" smtClean="0"/>
              <a:t>El sistema - </a:t>
            </a:r>
            <a:r>
              <a:rPr lang="es-ES" smtClean="0"/>
              <a:t>Flexibles en lenguaje de programación</a:t>
            </a:r>
            <a:endParaRPr lang="es-ES" dirty="0"/>
          </a:p>
        </p:txBody>
      </p:sp>
    </p:spTree>
    <p:extLst>
      <p:ext uri="{BB962C8B-B14F-4D97-AF65-F5344CB8AC3E}">
        <p14:creationId xmlns:p14="http://schemas.microsoft.com/office/powerpoint/2010/main" val="58533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05"/>
          <p:cNvSpPr txBox="1">
            <a:spLocks/>
          </p:cNvSpPr>
          <p:nvPr/>
        </p:nvSpPr>
        <p:spPr>
          <a:xfrm>
            <a:off x="1071538" y="3286124"/>
            <a:ext cx="5572164" cy="2214578"/>
          </a:xfrm>
          <a:prstGeom prst="rect">
            <a:avLst/>
          </a:prstGeom>
        </p:spPr>
        <p:txBody>
          <a:bodyPr lIns="91425" tIns="91425" rIns="91425" bIns="91425" anchor="t" anchorCtr="0">
            <a:noAutofit/>
          </a:bodyPr>
          <a:lstStyle/>
          <a:p>
            <a:r>
              <a:rPr lang="es-ES" dirty="0" smtClean="0"/>
              <a:t>La biblioteca </a:t>
            </a:r>
            <a:r>
              <a:rPr lang="es-ES" dirty="0" err="1" smtClean="0"/>
              <a:t>Sighart</a:t>
            </a:r>
            <a:r>
              <a:rPr lang="es-ES" dirty="0" smtClean="0"/>
              <a:t> </a:t>
            </a:r>
            <a:r>
              <a:rPr lang="es-ES" dirty="0" err="1" smtClean="0"/>
              <a:t>Klauss</a:t>
            </a:r>
            <a:r>
              <a:rPr lang="es-ES" dirty="0" smtClean="0"/>
              <a:t>, es un departamento de la Universidad adventista de Bolivia (UAB), Cuenta con un aproximado de 36.000 materiales bibliográficos. Sin contar los libros que cuenta la biblioteca del Colegio Adventista de Bolivia.</a:t>
            </a:r>
          </a:p>
          <a:p>
            <a:r>
              <a:rPr lang="es-ES" dirty="0" smtClean="0"/>
              <a:t> </a:t>
            </a:r>
          </a:p>
          <a:p>
            <a:r>
              <a:rPr lang="es-ES" dirty="0" smtClean="0"/>
              <a:t>La biblioteca es actualizada periódicamente con nuevos materiales bibliográficos como ser libros, tesis, proyectos de grado</a:t>
            </a:r>
            <a:r>
              <a:rPr lang="es-ES" dirty="0" smtClean="0"/>
              <a:t>, </a:t>
            </a:r>
            <a:r>
              <a:rPr lang="es-ES" dirty="0" smtClean="0"/>
              <a:t>revistas y periódicos.</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179512" y="1148331"/>
            <a:ext cx="9001000" cy="4672955"/>
          </a:xfrm>
          <a:prstGeom prst="rect">
            <a:avLst/>
          </a:prstGeom>
        </p:spPr>
      </p:pic>
      <p:sp>
        <p:nvSpPr>
          <p:cNvPr id="4" name="1 Título"/>
          <p:cNvSpPr>
            <a:spLocks noGrp="1"/>
          </p:cNvSpPr>
          <p:nvPr>
            <p:ph type="title"/>
          </p:nvPr>
        </p:nvSpPr>
        <p:spPr>
          <a:xfrm>
            <a:off x="611560" y="332656"/>
            <a:ext cx="8532440" cy="546000"/>
          </a:xfrm>
        </p:spPr>
        <p:txBody>
          <a:bodyPr/>
          <a:lstStyle/>
          <a:p>
            <a:r>
              <a:rPr lang="es-BO" dirty="0" smtClean="0"/>
              <a:t>El sistema - </a:t>
            </a:r>
            <a:r>
              <a:rPr lang="es-ES" dirty="0"/>
              <a:t>Flexibles en lenguaje de programación</a:t>
            </a:r>
            <a:endParaRPr lang="es-ES" dirty="0"/>
          </a:p>
        </p:txBody>
      </p:sp>
      <p:pic>
        <p:nvPicPr>
          <p:cNvPr id="5" name="Imagen 4"/>
          <p:cNvPicPr>
            <a:picLocks noChangeAspect="1"/>
          </p:cNvPicPr>
          <p:nvPr/>
        </p:nvPicPr>
        <p:blipFill>
          <a:blip r:embed="rId3"/>
          <a:stretch>
            <a:fillRect/>
          </a:stretch>
        </p:blipFill>
        <p:spPr>
          <a:xfrm>
            <a:off x="4574632" y="4672293"/>
            <a:ext cx="829349" cy="845936"/>
          </a:xfrm>
          <a:prstGeom prst="rect">
            <a:avLst/>
          </a:prstGeom>
        </p:spPr>
      </p:pic>
      <p:pic>
        <p:nvPicPr>
          <p:cNvPr id="6" name="Imagen 5"/>
          <p:cNvPicPr>
            <a:picLocks noChangeAspect="1"/>
          </p:cNvPicPr>
          <p:nvPr/>
        </p:nvPicPr>
        <p:blipFill>
          <a:blip r:embed="rId4"/>
          <a:stretch>
            <a:fillRect/>
          </a:stretch>
        </p:blipFill>
        <p:spPr>
          <a:xfrm>
            <a:off x="5408520" y="4743989"/>
            <a:ext cx="775554" cy="863908"/>
          </a:xfrm>
          <a:prstGeom prst="rect">
            <a:avLst/>
          </a:prstGeom>
        </p:spPr>
      </p:pic>
      <p:pic>
        <p:nvPicPr>
          <p:cNvPr id="7" name="Imagen 6"/>
          <p:cNvPicPr>
            <a:picLocks noChangeAspect="1"/>
          </p:cNvPicPr>
          <p:nvPr/>
        </p:nvPicPr>
        <p:blipFill>
          <a:blip r:embed="rId5"/>
          <a:stretch>
            <a:fillRect/>
          </a:stretch>
        </p:blipFill>
        <p:spPr>
          <a:xfrm>
            <a:off x="2345046" y="2248096"/>
            <a:ext cx="559007" cy="550318"/>
          </a:xfrm>
          <a:prstGeom prst="rect">
            <a:avLst/>
          </a:prstGeom>
        </p:spPr>
      </p:pic>
      <p:pic>
        <p:nvPicPr>
          <p:cNvPr id="8" name="Imagen 7"/>
          <p:cNvPicPr>
            <a:picLocks noChangeAspect="1"/>
          </p:cNvPicPr>
          <p:nvPr/>
        </p:nvPicPr>
        <p:blipFill>
          <a:blip r:embed="rId6"/>
          <a:stretch>
            <a:fillRect/>
          </a:stretch>
        </p:blipFill>
        <p:spPr>
          <a:xfrm>
            <a:off x="3889447" y="2237073"/>
            <a:ext cx="1148995" cy="617947"/>
          </a:xfrm>
          <a:prstGeom prst="rect">
            <a:avLst/>
          </a:prstGeom>
        </p:spPr>
      </p:pic>
      <p:pic>
        <p:nvPicPr>
          <p:cNvPr id="9" name="Imagen 8"/>
          <p:cNvPicPr>
            <a:picLocks noChangeAspect="1"/>
          </p:cNvPicPr>
          <p:nvPr/>
        </p:nvPicPr>
        <p:blipFill>
          <a:blip r:embed="rId7"/>
          <a:stretch>
            <a:fillRect/>
          </a:stretch>
        </p:blipFill>
        <p:spPr>
          <a:xfrm>
            <a:off x="1869544" y="2267152"/>
            <a:ext cx="475502" cy="492485"/>
          </a:xfrm>
          <a:prstGeom prst="rect">
            <a:avLst/>
          </a:prstGeom>
        </p:spPr>
      </p:pic>
      <p:pic>
        <p:nvPicPr>
          <p:cNvPr id="2" name="Imagen 1"/>
          <p:cNvPicPr>
            <a:picLocks noChangeAspect="1"/>
          </p:cNvPicPr>
          <p:nvPr/>
        </p:nvPicPr>
        <p:blipFill>
          <a:blip r:embed="rId8"/>
          <a:stretch>
            <a:fillRect/>
          </a:stretch>
        </p:blipFill>
        <p:spPr>
          <a:xfrm>
            <a:off x="6911254" y="2282740"/>
            <a:ext cx="957522" cy="407456"/>
          </a:xfrm>
          <a:prstGeom prst="rect">
            <a:avLst/>
          </a:prstGeom>
        </p:spPr>
      </p:pic>
      <p:pic>
        <p:nvPicPr>
          <p:cNvPr id="12" name="Imagen 11"/>
          <p:cNvPicPr>
            <a:picLocks noChangeAspect="1"/>
          </p:cNvPicPr>
          <p:nvPr/>
        </p:nvPicPr>
        <p:blipFill>
          <a:blip r:embed="rId7"/>
          <a:stretch>
            <a:fillRect/>
          </a:stretch>
        </p:blipFill>
        <p:spPr>
          <a:xfrm>
            <a:off x="7868776" y="2300714"/>
            <a:ext cx="373199" cy="386528"/>
          </a:xfrm>
          <a:prstGeom prst="rect">
            <a:avLst/>
          </a:prstGeom>
        </p:spPr>
      </p:pic>
    </p:spTree>
    <p:extLst>
      <p:ext uri="{BB962C8B-B14F-4D97-AF65-F5344CB8AC3E}">
        <p14:creationId xmlns:p14="http://schemas.microsoft.com/office/powerpoint/2010/main" val="217640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179512" y="1148331"/>
            <a:ext cx="9001000" cy="4672955"/>
          </a:xfrm>
          <a:prstGeom prst="rect">
            <a:avLst/>
          </a:prstGeom>
        </p:spPr>
      </p:pic>
      <p:sp>
        <p:nvSpPr>
          <p:cNvPr id="4" name="1 Título"/>
          <p:cNvSpPr>
            <a:spLocks noGrp="1"/>
          </p:cNvSpPr>
          <p:nvPr>
            <p:ph type="title"/>
          </p:nvPr>
        </p:nvSpPr>
        <p:spPr>
          <a:xfrm>
            <a:off x="611560" y="332656"/>
            <a:ext cx="8532440" cy="546000"/>
          </a:xfrm>
        </p:spPr>
        <p:txBody>
          <a:bodyPr/>
          <a:lstStyle/>
          <a:p>
            <a:r>
              <a:rPr lang="es-BO" dirty="0" smtClean="0"/>
              <a:t>El sistema - </a:t>
            </a:r>
            <a:r>
              <a:rPr lang="es-ES" dirty="0"/>
              <a:t>Flexibles en lenguaje de programación</a:t>
            </a:r>
            <a:endParaRPr lang="es-ES" dirty="0"/>
          </a:p>
        </p:txBody>
      </p:sp>
      <p:pic>
        <p:nvPicPr>
          <p:cNvPr id="2" name="Imagen 1"/>
          <p:cNvPicPr>
            <a:picLocks noChangeAspect="1"/>
          </p:cNvPicPr>
          <p:nvPr/>
        </p:nvPicPr>
        <p:blipFill>
          <a:blip r:embed="rId3"/>
          <a:stretch>
            <a:fillRect/>
          </a:stretch>
        </p:blipFill>
        <p:spPr>
          <a:xfrm>
            <a:off x="6911254" y="2282740"/>
            <a:ext cx="957522" cy="407456"/>
          </a:xfrm>
          <a:prstGeom prst="rect">
            <a:avLst/>
          </a:prstGeom>
        </p:spPr>
      </p:pic>
      <p:pic>
        <p:nvPicPr>
          <p:cNvPr id="12" name="Imagen 11"/>
          <p:cNvPicPr>
            <a:picLocks noChangeAspect="1"/>
          </p:cNvPicPr>
          <p:nvPr/>
        </p:nvPicPr>
        <p:blipFill>
          <a:blip r:embed="rId4"/>
          <a:stretch>
            <a:fillRect/>
          </a:stretch>
        </p:blipFill>
        <p:spPr>
          <a:xfrm>
            <a:off x="7868776" y="2300714"/>
            <a:ext cx="373199" cy="386528"/>
          </a:xfrm>
          <a:prstGeom prst="rect">
            <a:avLst/>
          </a:prstGeom>
        </p:spPr>
      </p:pic>
      <p:pic>
        <p:nvPicPr>
          <p:cNvPr id="3" name="Imagen 2"/>
          <p:cNvPicPr>
            <a:picLocks noChangeAspect="1"/>
          </p:cNvPicPr>
          <p:nvPr/>
        </p:nvPicPr>
        <p:blipFill>
          <a:blip r:embed="rId5"/>
          <a:stretch>
            <a:fillRect/>
          </a:stretch>
        </p:blipFill>
        <p:spPr>
          <a:xfrm>
            <a:off x="4660454" y="4743989"/>
            <a:ext cx="1070520" cy="731271"/>
          </a:xfrm>
          <a:prstGeom prst="rect">
            <a:avLst/>
          </a:prstGeom>
        </p:spPr>
      </p:pic>
      <p:pic>
        <p:nvPicPr>
          <p:cNvPr id="10" name="Imagen 9"/>
          <p:cNvPicPr>
            <a:picLocks noChangeAspect="1"/>
          </p:cNvPicPr>
          <p:nvPr/>
        </p:nvPicPr>
        <p:blipFill>
          <a:blip r:embed="rId6"/>
          <a:stretch>
            <a:fillRect/>
          </a:stretch>
        </p:blipFill>
        <p:spPr>
          <a:xfrm>
            <a:off x="5747412" y="4807673"/>
            <a:ext cx="1286959" cy="667587"/>
          </a:xfrm>
          <a:prstGeom prst="rect">
            <a:avLst/>
          </a:prstGeom>
        </p:spPr>
      </p:pic>
      <p:pic>
        <p:nvPicPr>
          <p:cNvPr id="13" name="Imagen 12"/>
          <p:cNvPicPr>
            <a:picLocks noChangeAspect="1"/>
          </p:cNvPicPr>
          <p:nvPr/>
        </p:nvPicPr>
        <p:blipFill>
          <a:blip r:embed="rId7"/>
          <a:stretch>
            <a:fillRect/>
          </a:stretch>
        </p:blipFill>
        <p:spPr>
          <a:xfrm>
            <a:off x="3495759" y="2151377"/>
            <a:ext cx="1881527" cy="794783"/>
          </a:xfrm>
          <a:prstGeom prst="rect">
            <a:avLst/>
          </a:prstGeom>
        </p:spPr>
      </p:pic>
      <p:pic>
        <p:nvPicPr>
          <p:cNvPr id="14" name="Imagen 13"/>
          <p:cNvPicPr>
            <a:picLocks noChangeAspect="1"/>
          </p:cNvPicPr>
          <p:nvPr/>
        </p:nvPicPr>
        <p:blipFill>
          <a:blip r:embed="rId8"/>
          <a:stretch>
            <a:fillRect/>
          </a:stretch>
        </p:blipFill>
        <p:spPr>
          <a:xfrm>
            <a:off x="1836026" y="2151377"/>
            <a:ext cx="721196" cy="798468"/>
          </a:xfrm>
          <a:prstGeom prst="rect">
            <a:avLst/>
          </a:prstGeom>
        </p:spPr>
      </p:pic>
    </p:spTree>
    <p:extLst>
      <p:ext uri="{BB962C8B-B14F-4D97-AF65-F5344CB8AC3E}">
        <p14:creationId xmlns:p14="http://schemas.microsoft.com/office/powerpoint/2010/main" val="2954562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7886680"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a:t>Simplificamos el mantenimiento</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extLst>
      <p:ext uri="{BB962C8B-B14F-4D97-AF65-F5344CB8AC3E}">
        <p14:creationId xmlns:p14="http://schemas.microsoft.com/office/powerpoint/2010/main" val="3131633021"/>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11560" y="332656"/>
            <a:ext cx="8532440" cy="546000"/>
          </a:xfrm>
        </p:spPr>
        <p:txBody>
          <a:bodyPr/>
          <a:lstStyle/>
          <a:p>
            <a:r>
              <a:rPr lang="es-ES" dirty="0"/>
              <a:t>Simplificamos el mantenimiento</a:t>
            </a:r>
            <a:endParaRPr lang="es-ES" dirty="0"/>
          </a:p>
        </p:txBody>
      </p:sp>
      <p:pic>
        <p:nvPicPr>
          <p:cNvPr id="15" name="Imagen 14" descr="E:\lagash-documentation\build\arqui.png"/>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628800"/>
            <a:ext cx="5507565" cy="3960440"/>
          </a:xfrm>
          <a:prstGeom prst="rect">
            <a:avLst/>
          </a:prstGeom>
          <a:noFill/>
          <a:ln>
            <a:noFill/>
          </a:ln>
        </p:spPr>
      </p:pic>
      <p:sp>
        <p:nvSpPr>
          <p:cNvPr id="5" name="Multiplicar 4"/>
          <p:cNvSpPr/>
          <p:nvPr/>
        </p:nvSpPr>
        <p:spPr>
          <a:xfrm>
            <a:off x="2756315" y="1772816"/>
            <a:ext cx="1656184" cy="1584176"/>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6" name="1 Título"/>
          <p:cNvSpPr txBox="1">
            <a:spLocks/>
          </p:cNvSpPr>
          <p:nvPr/>
        </p:nvSpPr>
        <p:spPr>
          <a:xfrm>
            <a:off x="2267744" y="5580300"/>
            <a:ext cx="6408712" cy="546000"/>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s-ES" sz="1800" dirty="0" smtClean="0">
                <a:solidFill>
                  <a:schemeClr val="tx1"/>
                </a:solidFill>
              </a:rPr>
              <a:t>El buscador aun continua funcionando</a:t>
            </a:r>
            <a:endParaRPr lang="es-ES" sz="1800" dirty="0">
              <a:solidFill>
                <a:schemeClr val="tx1"/>
              </a:solidFill>
            </a:endParaRPr>
          </a:p>
        </p:txBody>
      </p:sp>
    </p:spTree>
    <p:extLst>
      <p:ext uri="{BB962C8B-B14F-4D97-AF65-F5344CB8AC3E}">
        <p14:creationId xmlns:p14="http://schemas.microsoft.com/office/powerpoint/2010/main" val="849588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11560" y="332656"/>
            <a:ext cx="8532440" cy="546000"/>
          </a:xfrm>
        </p:spPr>
        <p:txBody>
          <a:bodyPr/>
          <a:lstStyle/>
          <a:p>
            <a:r>
              <a:rPr lang="es-ES" dirty="0"/>
              <a:t>Simplificamos el mantenimiento</a:t>
            </a:r>
            <a:endParaRPr lang="es-ES" dirty="0"/>
          </a:p>
        </p:txBody>
      </p:sp>
      <p:pic>
        <p:nvPicPr>
          <p:cNvPr id="15" name="Imagen 14" descr="E:\lagash-documentation\build\arqui.png"/>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628800"/>
            <a:ext cx="5507565" cy="3960440"/>
          </a:xfrm>
          <a:prstGeom prst="rect">
            <a:avLst/>
          </a:prstGeom>
          <a:noFill/>
          <a:ln>
            <a:noFill/>
          </a:ln>
        </p:spPr>
      </p:pic>
      <p:sp>
        <p:nvSpPr>
          <p:cNvPr id="5" name="Multiplicar 4"/>
          <p:cNvSpPr/>
          <p:nvPr/>
        </p:nvSpPr>
        <p:spPr>
          <a:xfrm>
            <a:off x="4572000" y="1772816"/>
            <a:ext cx="1656184" cy="1584176"/>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6" name="1 Título"/>
          <p:cNvSpPr txBox="1">
            <a:spLocks/>
          </p:cNvSpPr>
          <p:nvPr/>
        </p:nvSpPr>
        <p:spPr>
          <a:xfrm>
            <a:off x="2411760" y="5605816"/>
            <a:ext cx="6408712" cy="546000"/>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s-ES" sz="1800" dirty="0" smtClean="0">
                <a:solidFill>
                  <a:schemeClr val="tx1"/>
                </a:solidFill>
              </a:rPr>
              <a:t>El administrador aun continua funcionando</a:t>
            </a:r>
            <a:endParaRPr lang="es-ES" sz="1800" dirty="0">
              <a:solidFill>
                <a:schemeClr val="tx1"/>
              </a:solidFill>
            </a:endParaRPr>
          </a:p>
        </p:txBody>
      </p:sp>
    </p:spTree>
    <p:extLst>
      <p:ext uri="{BB962C8B-B14F-4D97-AF65-F5344CB8AC3E}">
        <p14:creationId xmlns:p14="http://schemas.microsoft.com/office/powerpoint/2010/main" val="1651349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11560" y="332656"/>
            <a:ext cx="8532440" cy="546000"/>
          </a:xfrm>
        </p:spPr>
        <p:txBody>
          <a:bodyPr/>
          <a:lstStyle/>
          <a:p>
            <a:r>
              <a:rPr lang="es-ES" dirty="0"/>
              <a:t>Simplificamos el mantenimiento</a:t>
            </a:r>
            <a:endParaRPr lang="es-ES" dirty="0"/>
          </a:p>
        </p:txBody>
      </p:sp>
      <p:pic>
        <p:nvPicPr>
          <p:cNvPr id="15" name="Imagen 14" descr="E:\lagash-documentation\build\arqui.png"/>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628800"/>
            <a:ext cx="5507565" cy="3960440"/>
          </a:xfrm>
          <a:prstGeom prst="rect">
            <a:avLst/>
          </a:prstGeom>
          <a:noFill/>
          <a:ln>
            <a:noFill/>
          </a:ln>
        </p:spPr>
      </p:pic>
      <p:sp>
        <p:nvSpPr>
          <p:cNvPr id="5" name="Multiplicar 4"/>
          <p:cNvSpPr/>
          <p:nvPr/>
        </p:nvSpPr>
        <p:spPr>
          <a:xfrm>
            <a:off x="3707904" y="3861048"/>
            <a:ext cx="1656184" cy="1584176"/>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6" name="1 Título"/>
          <p:cNvSpPr txBox="1">
            <a:spLocks/>
          </p:cNvSpPr>
          <p:nvPr/>
        </p:nvSpPr>
        <p:spPr>
          <a:xfrm>
            <a:off x="2736015" y="5661248"/>
            <a:ext cx="6408712" cy="546000"/>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s-ES" sz="1800" dirty="0" smtClean="0">
                <a:solidFill>
                  <a:schemeClr val="tx1"/>
                </a:solidFill>
              </a:rPr>
              <a:t>Lo importante es tener salud</a:t>
            </a:r>
            <a:endParaRPr lang="es-ES" sz="1800" dirty="0">
              <a:solidFill>
                <a:schemeClr val="tx1"/>
              </a:solidFill>
            </a:endParaRPr>
          </a:p>
        </p:txBody>
      </p:sp>
    </p:spTree>
    <p:extLst>
      <p:ext uri="{BB962C8B-B14F-4D97-AF65-F5344CB8AC3E}">
        <p14:creationId xmlns:p14="http://schemas.microsoft.com/office/powerpoint/2010/main" val="1769255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827584" y="4778042"/>
            <a:ext cx="5544615" cy="1114351"/>
          </a:xfrm>
          <a:prstGeom prst="rect">
            <a:avLst/>
          </a:prstGeom>
        </p:spPr>
        <p:txBody>
          <a:bodyPr lIns="91425" tIns="91425" rIns="91425" bIns="91425" anchor="b" anchorCtr="0">
            <a:noAutofit/>
          </a:bodyPr>
          <a:lstStyle/>
          <a:p>
            <a:pPr lvl="0" rtl="0">
              <a:spcBef>
                <a:spcPts val="0"/>
              </a:spcBef>
              <a:buNone/>
            </a:pPr>
            <a:r>
              <a:rPr lang="en" sz="4400" dirty="0" smtClean="0">
                <a:solidFill>
                  <a:srgbClr val="FF5722"/>
                </a:solidFill>
              </a:rPr>
              <a:t>El Adminitrador</a:t>
            </a:r>
            <a:endParaRPr lang="en" sz="4400" dirty="0">
              <a:solidFill>
                <a:srgbClr val="FF5722"/>
              </a:solidFill>
            </a:endParaRPr>
          </a:p>
        </p:txBody>
      </p:sp>
      <p:grpSp>
        <p:nvGrpSpPr>
          <p:cNvPr id="14" name="Shape 556"/>
          <p:cNvGrpSpPr/>
          <p:nvPr/>
        </p:nvGrpSpPr>
        <p:grpSpPr>
          <a:xfrm>
            <a:off x="1383871" y="2073956"/>
            <a:ext cx="994012" cy="1138368"/>
            <a:chOff x="2623275" y="2333250"/>
            <a:chExt cx="381175" cy="381175"/>
          </a:xfrm>
        </p:grpSpPr>
        <p:sp>
          <p:nvSpPr>
            <p:cNvPr id="15"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6"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7"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8"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grpSp>
      <p:pic>
        <p:nvPicPr>
          <p:cNvPr id="9" name="Imagen 8" descr="E:\lagash-documentation\build\arqui.png"/>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32656"/>
            <a:ext cx="5507565" cy="3960440"/>
          </a:xfrm>
          <a:prstGeom prst="rect">
            <a:avLst/>
          </a:prstGeom>
          <a:noFill/>
          <a:ln>
            <a:noFill/>
          </a:ln>
        </p:spPr>
      </p:pic>
      <p:sp>
        <p:nvSpPr>
          <p:cNvPr id="2" name="Elipse 1"/>
          <p:cNvSpPr/>
          <p:nvPr/>
        </p:nvSpPr>
        <p:spPr>
          <a:xfrm rot="20081418">
            <a:off x="4280101" y="-145586"/>
            <a:ext cx="2474890" cy="4916924"/>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38363874"/>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52536" y="1412776"/>
            <a:ext cx="9945420" cy="5112568"/>
          </a:xfrm>
          <a:prstGeom prst="rect">
            <a:avLst/>
          </a:prstGeom>
        </p:spPr>
      </p:pic>
      <p:sp>
        <p:nvSpPr>
          <p:cNvPr id="11" name="Shape 391"/>
          <p:cNvSpPr txBox="1">
            <a:spLocks/>
          </p:cNvSpPr>
          <p:nvPr/>
        </p:nvSpPr>
        <p:spPr>
          <a:xfrm>
            <a:off x="179512" y="0"/>
            <a:ext cx="5544615" cy="111435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4400" smtClean="0">
                <a:solidFill>
                  <a:srgbClr val="FF5722"/>
                </a:solidFill>
              </a:rPr>
              <a:t>El Adminitrador</a:t>
            </a:r>
            <a:endParaRPr lang="en" sz="4400" dirty="0">
              <a:solidFill>
                <a:srgbClr val="FF5722"/>
              </a:solidFill>
            </a:endParaRPr>
          </a:p>
        </p:txBody>
      </p:sp>
    </p:spTree>
    <p:extLst>
      <p:ext uri="{BB962C8B-B14F-4D97-AF65-F5344CB8AC3E}">
        <p14:creationId xmlns:p14="http://schemas.microsoft.com/office/powerpoint/2010/main" val="121209742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827584" y="4778042"/>
            <a:ext cx="5544615" cy="1114351"/>
          </a:xfrm>
          <a:prstGeom prst="rect">
            <a:avLst/>
          </a:prstGeom>
        </p:spPr>
        <p:txBody>
          <a:bodyPr lIns="91425" tIns="91425" rIns="91425" bIns="91425" anchor="b" anchorCtr="0">
            <a:noAutofit/>
          </a:bodyPr>
          <a:lstStyle/>
          <a:p>
            <a:pPr lvl="0" rtl="0">
              <a:spcBef>
                <a:spcPts val="0"/>
              </a:spcBef>
              <a:buNone/>
            </a:pPr>
            <a:r>
              <a:rPr lang="en" sz="4400" dirty="0" smtClean="0">
                <a:solidFill>
                  <a:srgbClr val="FF5722"/>
                </a:solidFill>
              </a:rPr>
              <a:t>El Buscador</a:t>
            </a:r>
            <a:endParaRPr lang="en" sz="4400" dirty="0">
              <a:solidFill>
                <a:srgbClr val="FF5722"/>
              </a:solidFill>
            </a:endParaRPr>
          </a:p>
        </p:txBody>
      </p:sp>
      <p:grpSp>
        <p:nvGrpSpPr>
          <p:cNvPr id="14" name="Shape 556"/>
          <p:cNvGrpSpPr/>
          <p:nvPr/>
        </p:nvGrpSpPr>
        <p:grpSpPr>
          <a:xfrm>
            <a:off x="1383871" y="2073956"/>
            <a:ext cx="994012" cy="1138368"/>
            <a:chOff x="2623275" y="2333250"/>
            <a:chExt cx="381175" cy="381175"/>
          </a:xfrm>
        </p:grpSpPr>
        <p:sp>
          <p:nvSpPr>
            <p:cNvPr id="15"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6"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7"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8"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grpSp>
      <p:pic>
        <p:nvPicPr>
          <p:cNvPr id="9" name="Imagen 8" descr="E:\lagash-documentation\build\arqui.png"/>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32656"/>
            <a:ext cx="5507565" cy="3960440"/>
          </a:xfrm>
          <a:prstGeom prst="rect">
            <a:avLst/>
          </a:prstGeom>
          <a:noFill/>
          <a:ln>
            <a:noFill/>
          </a:ln>
        </p:spPr>
      </p:pic>
      <p:sp>
        <p:nvSpPr>
          <p:cNvPr id="2" name="Elipse 1"/>
          <p:cNvSpPr/>
          <p:nvPr/>
        </p:nvSpPr>
        <p:spPr>
          <a:xfrm rot="12341466">
            <a:off x="5134754" y="-37899"/>
            <a:ext cx="2474890" cy="4916924"/>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57089373"/>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79512" y="542445"/>
            <a:ext cx="8852871" cy="6315555"/>
          </a:xfrm>
          <a:prstGeom prst="rect">
            <a:avLst/>
          </a:prstGeom>
        </p:spPr>
      </p:pic>
      <p:sp>
        <p:nvSpPr>
          <p:cNvPr id="11" name="Shape 391"/>
          <p:cNvSpPr txBox="1">
            <a:spLocks/>
          </p:cNvSpPr>
          <p:nvPr/>
        </p:nvSpPr>
        <p:spPr>
          <a:xfrm>
            <a:off x="251520" y="-243408"/>
            <a:ext cx="5544615" cy="111435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4400" dirty="0" smtClean="0">
                <a:solidFill>
                  <a:srgbClr val="FF5722"/>
                </a:solidFill>
              </a:rPr>
              <a:t>El Buscador</a:t>
            </a:r>
            <a:endParaRPr lang="en" sz="4400" dirty="0">
              <a:solidFill>
                <a:srgbClr val="FF5722"/>
              </a:solidFill>
            </a:endParaRPr>
          </a:p>
        </p:txBody>
      </p:sp>
    </p:spTree>
    <p:extLst>
      <p:ext uri="{BB962C8B-B14F-4D97-AF65-F5344CB8AC3E}">
        <p14:creationId xmlns:p14="http://schemas.microsoft.com/office/powerpoint/2010/main" val="2433767919"/>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5"/>
          <p:cNvSpPr txBox="1">
            <a:spLocks/>
          </p:cNvSpPr>
          <p:nvPr/>
        </p:nvSpPr>
        <p:spPr>
          <a:xfrm>
            <a:off x="971600" y="2420888"/>
            <a:ext cx="6048672" cy="3888432"/>
          </a:xfrm>
          <a:prstGeom prst="rect">
            <a:avLst/>
          </a:prstGeom>
        </p:spPr>
        <p:txBody>
          <a:bodyPr lIns="91425" tIns="91425" rIns="91425" bIns="91425" anchor="t" anchorCtr="0">
            <a:noAutofit/>
          </a:bodyPr>
          <a:lstStyle/>
          <a:p>
            <a:r>
              <a:rPr lang="es-ES" sz="1800" dirty="0" smtClean="0"/>
              <a:t>- Se recolecta la información básica del material bibliográfico.</a:t>
            </a:r>
          </a:p>
          <a:p>
            <a:r>
              <a:rPr lang="es-ES" sz="1800" dirty="0" smtClean="0"/>
              <a:t>- Los </a:t>
            </a:r>
            <a:r>
              <a:rPr lang="es-ES" sz="1800" dirty="0" smtClean="0"/>
              <a:t>material bibliográficos </a:t>
            </a:r>
            <a:r>
              <a:rPr lang="es-ES" sz="1800" dirty="0" smtClean="0"/>
              <a:t>son clasificados utilizando la </a:t>
            </a:r>
            <a:r>
              <a:rPr lang="es-ES" sz="1800" dirty="0"/>
              <a:t>clasificación </a:t>
            </a:r>
            <a:r>
              <a:rPr lang="es-ES" sz="1800" dirty="0" smtClean="0"/>
              <a:t>DEWEY</a:t>
            </a:r>
            <a:r>
              <a:rPr lang="es-ES" sz="1800" dirty="0" smtClean="0"/>
              <a:t>.</a:t>
            </a:r>
          </a:p>
          <a:p>
            <a:r>
              <a:rPr lang="es-ES" sz="1800" dirty="0" smtClean="0"/>
              <a:t>- La </a:t>
            </a:r>
            <a:r>
              <a:rPr lang="es-ES" sz="1800" dirty="0" smtClean="0"/>
              <a:t>clasificación se realiza con </a:t>
            </a:r>
            <a:r>
              <a:rPr lang="es-ES" sz="1800" dirty="0" smtClean="0"/>
              <a:t>libros </a:t>
            </a:r>
            <a:r>
              <a:rPr lang="es-ES" sz="1800" dirty="0" smtClean="0"/>
              <a:t>y </a:t>
            </a:r>
            <a:r>
              <a:rPr lang="es-ES" sz="1800" dirty="0" smtClean="0"/>
              <a:t>tesis, los materiales bibliográficos </a:t>
            </a:r>
            <a:r>
              <a:rPr lang="es-ES" sz="1800" dirty="0" smtClean="0"/>
              <a:t>restantes son guardados sin llevar ningún registro digital</a:t>
            </a:r>
            <a:r>
              <a:rPr lang="es-ES" sz="1800" dirty="0" smtClean="0"/>
              <a:t>.</a:t>
            </a:r>
          </a:p>
          <a:p>
            <a:r>
              <a:rPr lang="es-ES" sz="1800" dirty="0" smtClean="0"/>
              <a:t>- Son asignados un </a:t>
            </a:r>
            <a:r>
              <a:rPr lang="es-ES" sz="1800" dirty="0"/>
              <a:t>número de inventario</a:t>
            </a:r>
            <a:r>
              <a:rPr lang="es-ES" sz="1800" dirty="0" smtClean="0"/>
              <a:t>.</a:t>
            </a:r>
            <a:endParaRPr lang="es-ES" sz="1800" dirty="0" smtClean="0"/>
          </a:p>
          <a:p>
            <a:r>
              <a:rPr lang="es-BO" sz="1800" dirty="0" smtClean="0"/>
              <a:t>- </a:t>
            </a:r>
            <a:r>
              <a:rPr lang="es-ES" sz="1800" dirty="0"/>
              <a:t>se transcribe a máquina de escribir su ficha </a:t>
            </a:r>
            <a:r>
              <a:rPr lang="es-ES" sz="1800" dirty="0" smtClean="0"/>
              <a:t>topográfica.</a:t>
            </a:r>
            <a:endParaRPr lang="es-ES" sz="1800" dirty="0" smtClean="0"/>
          </a:p>
          <a:p>
            <a:r>
              <a:rPr lang="es-ES" sz="1800" dirty="0" smtClean="0"/>
              <a:t>- </a:t>
            </a:r>
            <a:r>
              <a:rPr lang="es-ES" sz="1800" dirty="0"/>
              <a:t>último se registra el libro o tesis al sistema y es trasladado a su </a:t>
            </a:r>
            <a:r>
              <a:rPr lang="es-ES" sz="1800" dirty="0" smtClean="0"/>
              <a:t>pabellón</a:t>
            </a:r>
            <a:r>
              <a:rPr lang="es-ES" sz="1800" dirty="0" smtClean="0"/>
              <a:t> para </a:t>
            </a:r>
            <a:r>
              <a:rPr lang="es-ES" sz="1800" dirty="0" smtClean="0"/>
              <a:t>que el encargado ya pueda realizar un préstamo.</a:t>
            </a:r>
          </a:p>
          <a:p>
            <a:endParaRPr lang="es-ES" sz="1600" dirty="0" smtClean="0"/>
          </a:p>
          <a:p>
            <a:endParaRPr lang="es-ES" sz="1600" dirty="0"/>
          </a:p>
        </p:txBody>
      </p:sp>
      <p:sp>
        <p:nvSpPr>
          <p:cNvPr id="3" name="Rectángulo 2"/>
          <p:cNvSpPr/>
          <p:nvPr/>
        </p:nvSpPr>
        <p:spPr>
          <a:xfrm>
            <a:off x="755576" y="1628800"/>
            <a:ext cx="6984776" cy="584775"/>
          </a:xfrm>
          <a:prstGeom prst="rect">
            <a:avLst/>
          </a:prstGeom>
          <a:noFill/>
        </p:spPr>
        <p:txBody>
          <a:bodyPr wrap="square" lIns="91440" tIns="45720" rIns="91440" bIns="45720">
            <a:spAutoFit/>
          </a:bodyPr>
          <a:lstStyle/>
          <a:p>
            <a:pPr algn="ctr"/>
            <a:r>
              <a:rPr lang="es-ES" sz="3200" b="0" cap="none" spc="0" dirty="0" smtClean="0">
                <a:ln w="0"/>
                <a:solidFill>
                  <a:schemeClr val="tx1"/>
                </a:solidFill>
                <a:effectLst>
                  <a:outerShdw blurRad="38100" dist="19050" dir="2700000" algn="tl" rotWithShape="0">
                    <a:schemeClr val="dk1">
                      <a:alpha val="40000"/>
                    </a:schemeClr>
                  </a:outerShdw>
                </a:effectLst>
              </a:rPr>
              <a:t>Registro de materiales bibliográficos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827584" y="4778042"/>
            <a:ext cx="5544615" cy="1114351"/>
          </a:xfrm>
          <a:prstGeom prst="rect">
            <a:avLst/>
          </a:prstGeom>
        </p:spPr>
        <p:txBody>
          <a:bodyPr lIns="91425" tIns="91425" rIns="91425" bIns="91425" anchor="b" anchorCtr="0">
            <a:noAutofit/>
          </a:bodyPr>
          <a:lstStyle/>
          <a:p>
            <a:pPr lvl="0" rtl="0">
              <a:spcBef>
                <a:spcPts val="0"/>
              </a:spcBef>
              <a:buNone/>
            </a:pPr>
            <a:r>
              <a:rPr lang="en" sz="4400" dirty="0" smtClean="0">
                <a:solidFill>
                  <a:srgbClr val="FF5722"/>
                </a:solidFill>
              </a:rPr>
              <a:t>La integración</a:t>
            </a:r>
            <a:endParaRPr lang="en" sz="4400" dirty="0">
              <a:solidFill>
                <a:srgbClr val="FF5722"/>
              </a:solidFill>
            </a:endParaRPr>
          </a:p>
        </p:txBody>
      </p:sp>
      <p:grpSp>
        <p:nvGrpSpPr>
          <p:cNvPr id="14" name="Shape 556"/>
          <p:cNvGrpSpPr/>
          <p:nvPr/>
        </p:nvGrpSpPr>
        <p:grpSpPr>
          <a:xfrm>
            <a:off x="1383871" y="2073956"/>
            <a:ext cx="994012" cy="1138368"/>
            <a:chOff x="2623275" y="2333250"/>
            <a:chExt cx="381175" cy="381175"/>
          </a:xfrm>
        </p:grpSpPr>
        <p:sp>
          <p:nvSpPr>
            <p:cNvPr id="15"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6"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7"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8"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grpSp>
      <p:pic>
        <p:nvPicPr>
          <p:cNvPr id="10" name="Imagen 9" descr="E:\lagash-documentation\build\arqui-evolve.png"/>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60648"/>
            <a:ext cx="6046703" cy="4451963"/>
          </a:xfrm>
          <a:prstGeom prst="rect">
            <a:avLst/>
          </a:prstGeom>
          <a:noFill/>
          <a:ln>
            <a:noFill/>
          </a:ln>
        </p:spPr>
      </p:pic>
      <p:sp>
        <p:nvSpPr>
          <p:cNvPr id="2" name="Elipse 1"/>
          <p:cNvSpPr/>
          <p:nvPr/>
        </p:nvSpPr>
        <p:spPr>
          <a:xfrm rot="13216547">
            <a:off x="4592042" y="-278027"/>
            <a:ext cx="2474890" cy="5218659"/>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ln w="0"/>
              <a:solidFill>
                <a:schemeClr val="tx1"/>
              </a:solidFill>
              <a:effectLst>
                <a:outerShdw blurRad="38100" dist="19050" dir="2700000" algn="tl" rotWithShape="0">
                  <a:schemeClr val="dk1">
                    <a:alpha val="40000"/>
                  </a:schemeClr>
                </a:outerShdw>
              </a:effectLst>
            </a:endParaRPr>
          </a:p>
        </p:txBody>
      </p:sp>
      <p:cxnSp>
        <p:nvCxnSpPr>
          <p:cNvPr id="4" name="Conector recto 3"/>
          <p:cNvCxnSpPr/>
          <p:nvPr/>
        </p:nvCxnSpPr>
        <p:spPr>
          <a:xfrm flipV="1">
            <a:off x="5037015" y="1988840"/>
            <a:ext cx="1479201" cy="7343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579704"/>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540568" y="830767"/>
            <a:ext cx="10631822" cy="6027233"/>
          </a:xfrm>
          <a:prstGeom prst="rect">
            <a:avLst/>
          </a:prstGeom>
        </p:spPr>
      </p:pic>
      <p:sp>
        <p:nvSpPr>
          <p:cNvPr id="12" name="Shape 391"/>
          <p:cNvSpPr txBox="1">
            <a:spLocks/>
          </p:cNvSpPr>
          <p:nvPr/>
        </p:nvSpPr>
        <p:spPr>
          <a:xfrm>
            <a:off x="179512" y="-171400"/>
            <a:ext cx="5544615" cy="111435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4400" smtClean="0">
                <a:solidFill>
                  <a:srgbClr val="FF5722"/>
                </a:solidFill>
              </a:rPr>
              <a:t>La integración</a:t>
            </a:r>
            <a:endParaRPr lang="en" sz="4400" dirty="0">
              <a:solidFill>
                <a:srgbClr val="FF5722"/>
              </a:solidFill>
            </a:endParaRPr>
          </a:p>
        </p:txBody>
      </p:sp>
    </p:spTree>
    <p:extLst>
      <p:ext uri="{BB962C8B-B14F-4D97-AF65-F5344CB8AC3E}">
        <p14:creationId xmlns:p14="http://schemas.microsoft.com/office/powerpoint/2010/main" val="2694007166"/>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827584" y="4778042"/>
            <a:ext cx="7272808" cy="1114351"/>
          </a:xfrm>
          <a:prstGeom prst="rect">
            <a:avLst/>
          </a:prstGeom>
        </p:spPr>
        <p:txBody>
          <a:bodyPr lIns="91425" tIns="91425" rIns="91425" bIns="91425" anchor="b" anchorCtr="0">
            <a:noAutofit/>
          </a:bodyPr>
          <a:lstStyle/>
          <a:p>
            <a:pPr lvl="0" rtl="0">
              <a:spcBef>
                <a:spcPts val="0"/>
              </a:spcBef>
              <a:buNone/>
            </a:pPr>
            <a:r>
              <a:rPr lang="en" sz="4400" dirty="0" smtClean="0">
                <a:solidFill>
                  <a:srgbClr val="FF5722"/>
                </a:solidFill>
              </a:rPr>
              <a:t>La migración de datos</a:t>
            </a:r>
            <a:endParaRPr lang="en" sz="4400" dirty="0">
              <a:solidFill>
                <a:srgbClr val="FF5722"/>
              </a:solidFill>
            </a:endParaRPr>
          </a:p>
        </p:txBody>
      </p:sp>
      <p:grpSp>
        <p:nvGrpSpPr>
          <p:cNvPr id="14" name="Shape 556"/>
          <p:cNvGrpSpPr/>
          <p:nvPr/>
        </p:nvGrpSpPr>
        <p:grpSpPr>
          <a:xfrm>
            <a:off x="1383871" y="2073956"/>
            <a:ext cx="994012" cy="1138368"/>
            <a:chOff x="2623275" y="2333250"/>
            <a:chExt cx="381175" cy="381175"/>
          </a:xfrm>
        </p:grpSpPr>
        <p:sp>
          <p:nvSpPr>
            <p:cNvPr id="15"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6"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7"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8"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grpSp>
      <p:pic>
        <p:nvPicPr>
          <p:cNvPr id="10" name="Imagen 9"/>
          <p:cNvPicPr>
            <a:picLocks noChangeAspect="1"/>
          </p:cNvPicPr>
          <p:nvPr/>
        </p:nvPicPr>
        <p:blipFill>
          <a:blip r:embed="rId3"/>
          <a:stretch>
            <a:fillRect/>
          </a:stretch>
        </p:blipFill>
        <p:spPr>
          <a:xfrm>
            <a:off x="2865338" y="1217006"/>
            <a:ext cx="6320505" cy="3281350"/>
          </a:xfrm>
          <a:prstGeom prst="rect">
            <a:avLst/>
          </a:prstGeom>
        </p:spPr>
      </p:pic>
      <p:sp>
        <p:nvSpPr>
          <p:cNvPr id="2" name="Elipse 1"/>
          <p:cNvSpPr/>
          <p:nvPr/>
        </p:nvSpPr>
        <p:spPr>
          <a:xfrm rot="13509545">
            <a:off x="5630618" y="689571"/>
            <a:ext cx="1781959" cy="4532047"/>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7874487"/>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pic>
        <p:nvPicPr>
          <p:cNvPr id="1026" name="Picture 2" descr="C:\Users\wargos\AppData\Local\Temp\SNAGHTML7419b2b.PNG"/>
          <p:cNvPicPr>
            <a:picLocks noChangeAspect="1" noChangeArrowheads="1"/>
          </p:cNvPicPr>
          <p:nvPr/>
        </p:nvPicPr>
        <p:blipFill rotWithShape="1">
          <a:blip r:embed="rId3">
            <a:extLst>
              <a:ext uri="{28A0092B-C50C-407E-A947-70E740481C1C}">
                <a14:useLocalDpi xmlns:a14="http://schemas.microsoft.com/office/drawing/2010/main" val="0"/>
              </a:ext>
            </a:extLst>
          </a:blip>
          <a:srcRect l="13260" t="2941" r="18232" b="2941"/>
          <a:stretch/>
        </p:blipFill>
        <p:spPr bwMode="auto">
          <a:xfrm>
            <a:off x="5630" y="-64800"/>
            <a:ext cx="9138370" cy="7074867"/>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391"/>
          <p:cNvSpPr txBox="1">
            <a:spLocks/>
          </p:cNvSpPr>
          <p:nvPr/>
        </p:nvSpPr>
        <p:spPr>
          <a:xfrm>
            <a:off x="323528" y="-64800"/>
            <a:ext cx="7272808" cy="111435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4400" smtClean="0">
                <a:solidFill>
                  <a:srgbClr val="FF5722"/>
                </a:solidFill>
              </a:rPr>
              <a:t>La migración de datos</a:t>
            </a:r>
            <a:endParaRPr lang="en" sz="4400" dirty="0">
              <a:solidFill>
                <a:srgbClr val="FF5722"/>
              </a:solidFill>
            </a:endParaRPr>
          </a:p>
        </p:txBody>
      </p:sp>
    </p:spTree>
    <p:extLst>
      <p:ext uri="{BB962C8B-B14F-4D97-AF65-F5344CB8AC3E}">
        <p14:creationId xmlns:p14="http://schemas.microsoft.com/office/powerpoint/2010/main" val="43301935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685801" y="2619134"/>
            <a:ext cx="4531499" cy="1546399"/>
          </a:xfrm>
          <a:prstGeom prst="rect">
            <a:avLst/>
          </a:prstGeom>
        </p:spPr>
        <p:txBody>
          <a:bodyPr lIns="91425" tIns="91425" rIns="91425" bIns="91425" anchor="b" anchorCtr="0">
            <a:noAutofit/>
          </a:bodyPr>
          <a:lstStyle/>
          <a:p>
            <a:pPr lvl="0" rtl="0">
              <a:spcBef>
                <a:spcPts val="0"/>
              </a:spcBef>
              <a:buNone/>
            </a:pPr>
            <a:r>
              <a:rPr lang="en" sz="3600">
                <a:solidFill>
                  <a:srgbClr val="FF5722"/>
                </a:solidFill>
              </a:rPr>
              <a:t>THANKS!</a:t>
            </a:r>
          </a:p>
        </p:txBody>
      </p:sp>
      <p:sp>
        <p:nvSpPr>
          <p:cNvPr id="392" name="Shape 392"/>
          <p:cNvSpPr txBox="1">
            <a:spLocks noGrp="1"/>
          </p:cNvSpPr>
          <p:nvPr>
            <p:ph type="subTitle" idx="4294967295"/>
          </p:nvPr>
        </p:nvSpPr>
        <p:spPr>
          <a:xfrm>
            <a:off x="685801" y="4218567"/>
            <a:ext cx="4531499" cy="1046399"/>
          </a:xfrm>
          <a:prstGeom prst="rect">
            <a:avLst/>
          </a:prstGeom>
        </p:spPr>
        <p:txBody>
          <a:bodyPr lIns="91425" tIns="91425" rIns="91425" bIns="91425" anchor="t" anchorCtr="0">
            <a:noAutofit/>
          </a:bodyPr>
          <a:lstStyle/>
          <a:p>
            <a:pPr lvl="0" rtl="0">
              <a:spcBef>
                <a:spcPts val="0"/>
              </a:spcBef>
              <a:buNone/>
            </a:pPr>
            <a:r>
              <a:rPr lang="en" sz="3600"/>
              <a:t>Any questions?</a:t>
            </a:r>
          </a:p>
        </p:txBody>
      </p:sp>
      <p:grpSp>
        <p:nvGrpSpPr>
          <p:cNvPr id="2" name="Shape 394"/>
          <p:cNvGrpSpPr/>
          <p:nvPr/>
        </p:nvGrpSpPr>
        <p:grpSpPr>
          <a:xfrm>
            <a:off x="785304" y="2073955"/>
            <a:ext cx="462632" cy="616843"/>
            <a:chOff x="1278900" y="2333250"/>
            <a:chExt cx="381175" cy="381175"/>
          </a:xfrm>
        </p:grpSpPr>
        <p:sp>
          <p:nvSpPr>
            <p:cNvPr id="395" name="Shape 395"/>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 name="Shape 397"/>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86"/>
        <p:cNvGrpSpPr/>
        <p:nvPr/>
      </p:nvGrpSpPr>
      <p:grpSpPr>
        <a:xfrm>
          <a:off x="0" y="0"/>
          <a:ext cx="0" cy="0"/>
          <a:chOff x="0" y="0"/>
          <a:chExt cx="0" cy="0"/>
        </a:xfrm>
      </p:grpSpPr>
      <p:sp>
        <p:nvSpPr>
          <p:cNvPr id="87" name="Shape 87"/>
          <p:cNvSpPr txBox="1">
            <a:spLocks noGrp="1"/>
          </p:cNvSpPr>
          <p:nvPr>
            <p:ph type="ctrTitle" idx="4294967295"/>
          </p:nvPr>
        </p:nvSpPr>
        <p:spPr>
          <a:xfrm>
            <a:off x="685801" y="2415934"/>
            <a:ext cx="4531499" cy="1546399"/>
          </a:xfrm>
          <a:prstGeom prst="rect">
            <a:avLst/>
          </a:prstGeom>
        </p:spPr>
        <p:txBody>
          <a:bodyPr lIns="91425" tIns="91425" rIns="91425" bIns="91425" anchor="b" anchorCtr="0">
            <a:noAutofit/>
          </a:bodyPr>
          <a:lstStyle/>
          <a:p>
            <a:pPr lvl="0">
              <a:spcBef>
                <a:spcPts val="0"/>
              </a:spcBef>
              <a:buNone/>
            </a:pPr>
            <a:r>
              <a:rPr lang="en" sz="3600" dirty="0">
                <a:solidFill>
                  <a:srgbClr val="FFEB3B"/>
                </a:solidFill>
              </a:rPr>
              <a:t>HELLO!</a:t>
            </a:r>
          </a:p>
        </p:txBody>
      </p:sp>
      <p:sp>
        <p:nvSpPr>
          <p:cNvPr id="88" name="Shape 88"/>
          <p:cNvSpPr txBox="1">
            <a:spLocks noGrp="1"/>
          </p:cNvSpPr>
          <p:nvPr>
            <p:ph type="subTitle" idx="4294967295"/>
          </p:nvPr>
        </p:nvSpPr>
        <p:spPr>
          <a:xfrm>
            <a:off x="685801" y="4015367"/>
            <a:ext cx="4531499" cy="1046399"/>
          </a:xfrm>
          <a:prstGeom prst="rect">
            <a:avLst/>
          </a:prstGeom>
        </p:spPr>
        <p:txBody>
          <a:bodyPr lIns="91425" tIns="91425" rIns="91425" bIns="91425" anchor="t" anchorCtr="0">
            <a:noAutofit/>
          </a:bodyPr>
          <a:lstStyle/>
          <a:p>
            <a:pPr lvl="0">
              <a:spcBef>
                <a:spcPts val="0"/>
              </a:spcBef>
              <a:buNone/>
            </a:pPr>
            <a:r>
              <a:rPr lang="en" sz="3600" dirty="0"/>
              <a:t>I am </a:t>
            </a:r>
            <a:r>
              <a:rPr lang="en" sz="3600" dirty="0" smtClean="0"/>
              <a:t>Rolf MM</a:t>
            </a:r>
            <a:endParaRPr lang="en" sz="3600" dirty="0"/>
          </a:p>
        </p:txBody>
      </p:sp>
      <p:sp>
        <p:nvSpPr>
          <p:cNvPr id="89" name="Shape 89"/>
          <p:cNvSpPr txBox="1">
            <a:spLocks noGrp="1"/>
          </p:cNvSpPr>
          <p:nvPr>
            <p:ph type="body" idx="4294967295"/>
          </p:nvPr>
        </p:nvSpPr>
        <p:spPr>
          <a:xfrm>
            <a:off x="685801" y="4911467"/>
            <a:ext cx="5620199" cy="1342800"/>
          </a:xfrm>
          <a:prstGeom prst="rect">
            <a:avLst/>
          </a:prstGeom>
        </p:spPr>
        <p:txBody>
          <a:bodyPr lIns="91425" tIns="91425" rIns="91425" bIns="91425" anchor="t" anchorCtr="0">
            <a:noAutofit/>
          </a:bodyPr>
          <a:lstStyle/>
          <a:p>
            <a:pPr lvl="0">
              <a:spcBef>
                <a:spcPts val="0"/>
              </a:spcBef>
              <a:buNone/>
            </a:pPr>
            <a:r>
              <a:rPr lang="en" dirty="0"/>
              <a:t>I am </a:t>
            </a:r>
            <a:r>
              <a:rPr lang="es-ES" dirty="0" err="1" smtClean="0"/>
              <a:t>Commercial</a:t>
            </a:r>
            <a:r>
              <a:rPr lang="es-ES" dirty="0" smtClean="0"/>
              <a:t> Software </a:t>
            </a:r>
            <a:r>
              <a:rPr lang="es-ES" dirty="0" err="1" smtClean="0"/>
              <a:t>Developer</a:t>
            </a:r>
            <a:r>
              <a:rPr lang="en" dirty="0" smtClean="0"/>
              <a:t>. </a:t>
            </a:r>
          </a:p>
          <a:p>
            <a:pPr lvl="0">
              <a:spcBef>
                <a:spcPts val="0"/>
              </a:spcBef>
              <a:buNone/>
            </a:pPr>
            <a:r>
              <a:rPr lang="en" dirty="0" smtClean="0"/>
              <a:t>You </a:t>
            </a:r>
            <a:r>
              <a:rPr lang="en" dirty="0"/>
              <a:t>can find me at </a:t>
            </a:r>
            <a:r>
              <a:rPr lang="en" dirty="0" smtClean="0"/>
              <a:t>@</a:t>
            </a:r>
            <a:r>
              <a:rPr lang="es-ES" dirty="0" err="1" smtClean="0"/>
              <a:t>mtwo_rolf</a:t>
            </a:r>
            <a:endParaRPr lang="es-ES" dirty="0" smtClean="0"/>
          </a:p>
          <a:p>
            <a:pPr lvl="0">
              <a:spcBef>
                <a:spcPts val="0"/>
              </a:spcBef>
              <a:buNone/>
            </a:pPr>
            <a:endParaRPr lang="es-ES" dirty="0" smtClean="0"/>
          </a:p>
          <a:p>
            <a:pPr lvl="0">
              <a:spcBef>
                <a:spcPts val="0"/>
              </a:spcBef>
              <a:buNone/>
            </a:pPr>
            <a:r>
              <a:rPr lang="es-ES" dirty="0" smtClean="0">
                <a:hlinkClick r:id="rId3"/>
              </a:rPr>
              <a:t>https://github.com/wolf-mtwo</a:t>
            </a:r>
            <a:endParaRPr lang="es-ES" dirty="0" smtClean="0"/>
          </a:p>
          <a:p>
            <a:pPr lvl="0">
              <a:spcBef>
                <a:spcPts val="0"/>
              </a:spcBef>
              <a:buNone/>
            </a:pPr>
            <a:endParaRPr lang="es-ES" dirty="0" smtClean="0"/>
          </a:p>
          <a:p>
            <a:pPr lvl="0">
              <a:spcBef>
                <a:spcPts val="0"/>
              </a:spcBef>
              <a:buNone/>
            </a:pPr>
            <a:endParaRPr lang="en" dirty="0"/>
          </a:p>
        </p:txBody>
      </p:sp>
      <p:grpSp>
        <p:nvGrpSpPr>
          <p:cNvPr id="2" name="Shape 90"/>
          <p:cNvGrpSpPr/>
          <p:nvPr/>
        </p:nvGrpSpPr>
        <p:grpSpPr>
          <a:xfrm>
            <a:off x="785304" y="2073955"/>
            <a:ext cx="462632" cy="616843"/>
            <a:chOff x="1278900" y="2333250"/>
            <a:chExt cx="381175" cy="381175"/>
          </a:xfrm>
        </p:grpSpPr>
        <p:sp>
          <p:nvSpPr>
            <p:cNvPr id="91" name="Shape 91"/>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7886680"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a:t>Simplificamos el mantenimiento</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extLst>
      <p:ext uri="{BB962C8B-B14F-4D97-AF65-F5344CB8AC3E}">
        <p14:creationId xmlns:p14="http://schemas.microsoft.com/office/powerpoint/2010/main" val="695940992"/>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Tree>
    <p:extLst>
      <p:ext uri="{BB962C8B-B14F-4D97-AF65-F5344CB8AC3E}">
        <p14:creationId xmlns:p14="http://schemas.microsoft.com/office/powerpoint/2010/main" val="3703385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7886680"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a:t>Simplificamos el mantenimiento</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extLst>
      <p:ext uri="{BB962C8B-B14F-4D97-AF65-F5344CB8AC3E}">
        <p14:creationId xmlns:p14="http://schemas.microsoft.com/office/powerpoint/2010/main" val="276122571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E:\lagash-documentation\build\arqui.png"/>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5363549" cy="3591087"/>
          </a:xfrm>
          <a:prstGeom prst="rect">
            <a:avLst/>
          </a:prstGeom>
          <a:noFill/>
          <a:ln>
            <a:noFill/>
          </a:ln>
        </p:spPr>
      </p:pic>
      <p:sp>
        <p:nvSpPr>
          <p:cNvPr id="4" name="1 Título"/>
          <p:cNvSpPr>
            <a:spLocks noGrp="1"/>
          </p:cNvSpPr>
          <p:nvPr>
            <p:ph type="title"/>
          </p:nvPr>
        </p:nvSpPr>
        <p:spPr>
          <a:xfrm>
            <a:off x="611560" y="332656"/>
            <a:ext cx="4801499" cy="546000"/>
          </a:xfrm>
        </p:spPr>
        <p:txBody>
          <a:bodyPr/>
          <a:lstStyle/>
          <a:p>
            <a:r>
              <a:rPr lang="es-BO" dirty="0" smtClean="0"/>
              <a:t>El sistema</a:t>
            </a:r>
            <a:endParaRPr lang="es-ES" dirty="0"/>
          </a:p>
        </p:txBody>
      </p:sp>
      <p:pic>
        <p:nvPicPr>
          <p:cNvPr id="2" name="Imagen 1"/>
          <p:cNvPicPr>
            <a:picLocks noChangeAspect="1"/>
          </p:cNvPicPr>
          <p:nvPr/>
        </p:nvPicPr>
        <p:blipFill>
          <a:blip r:embed="rId3"/>
          <a:stretch>
            <a:fillRect/>
          </a:stretch>
        </p:blipFill>
        <p:spPr>
          <a:xfrm>
            <a:off x="6948540" y="2426395"/>
            <a:ext cx="1495238" cy="1209524"/>
          </a:xfrm>
          <a:prstGeom prst="rect">
            <a:avLst/>
          </a:prstGeom>
        </p:spPr>
      </p:pic>
      <p:pic>
        <p:nvPicPr>
          <p:cNvPr id="10" name="Imagen 9"/>
          <p:cNvPicPr>
            <a:picLocks noChangeAspect="1"/>
          </p:cNvPicPr>
          <p:nvPr/>
        </p:nvPicPr>
        <p:blipFill>
          <a:blip r:embed="rId4"/>
          <a:stretch>
            <a:fillRect/>
          </a:stretch>
        </p:blipFill>
        <p:spPr>
          <a:xfrm>
            <a:off x="251520" y="2060848"/>
            <a:ext cx="1804435" cy="970309"/>
          </a:xfrm>
          <a:prstGeom prst="rect">
            <a:avLst/>
          </a:prstGeom>
        </p:spPr>
      </p:pic>
      <p:pic>
        <p:nvPicPr>
          <p:cNvPr id="11" name="Imagen 10"/>
          <p:cNvPicPr>
            <a:picLocks noChangeAspect="1"/>
          </p:cNvPicPr>
          <p:nvPr/>
        </p:nvPicPr>
        <p:blipFill>
          <a:blip r:embed="rId5"/>
          <a:stretch>
            <a:fillRect/>
          </a:stretch>
        </p:blipFill>
        <p:spPr>
          <a:xfrm>
            <a:off x="6444387" y="4581128"/>
            <a:ext cx="2159882" cy="1022190"/>
          </a:xfrm>
          <a:prstGeom prst="rect">
            <a:avLst/>
          </a:prstGeom>
        </p:spPr>
      </p:pic>
      <p:pic>
        <p:nvPicPr>
          <p:cNvPr id="12" name="Imagen 11"/>
          <p:cNvPicPr>
            <a:picLocks noChangeAspect="1"/>
          </p:cNvPicPr>
          <p:nvPr/>
        </p:nvPicPr>
        <p:blipFill>
          <a:blip r:embed="rId6"/>
          <a:stretch>
            <a:fillRect/>
          </a:stretch>
        </p:blipFill>
        <p:spPr>
          <a:xfrm>
            <a:off x="683568" y="5085184"/>
            <a:ext cx="2345237" cy="1324625"/>
          </a:xfrm>
          <a:prstGeom prst="rect">
            <a:avLst/>
          </a:prstGeom>
        </p:spPr>
      </p:pic>
      <p:cxnSp>
        <p:nvCxnSpPr>
          <p:cNvPr id="14" name="Conector recto de flecha 13"/>
          <p:cNvCxnSpPr/>
          <p:nvPr/>
        </p:nvCxnSpPr>
        <p:spPr>
          <a:xfrm>
            <a:off x="1475656" y="3024646"/>
            <a:ext cx="2088232" cy="1152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recto de flecha 14"/>
          <p:cNvCxnSpPr/>
          <p:nvPr/>
        </p:nvCxnSpPr>
        <p:spPr>
          <a:xfrm flipV="1">
            <a:off x="2519772" y="4725144"/>
            <a:ext cx="959319" cy="386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ector recto de flecha 18"/>
          <p:cNvCxnSpPr/>
          <p:nvPr/>
        </p:nvCxnSpPr>
        <p:spPr>
          <a:xfrm flipH="1">
            <a:off x="5292080" y="3356992"/>
            <a:ext cx="1763689" cy="723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ector recto de flecha 20"/>
          <p:cNvCxnSpPr/>
          <p:nvPr/>
        </p:nvCxnSpPr>
        <p:spPr>
          <a:xfrm flipH="1" flipV="1">
            <a:off x="5413059" y="4581128"/>
            <a:ext cx="1336571" cy="282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0934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5"/>
          <p:cNvSpPr txBox="1">
            <a:spLocks/>
          </p:cNvSpPr>
          <p:nvPr/>
        </p:nvSpPr>
        <p:spPr>
          <a:xfrm>
            <a:off x="971600" y="2204864"/>
            <a:ext cx="6048672" cy="4032448"/>
          </a:xfrm>
          <a:prstGeom prst="rect">
            <a:avLst/>
          </a:prstGeom>
        </p:spPr>
        <p:txBody>
          <a:bodyPr lIns="91425" tIns="91425" rIns="91425" bIns="91425" anchor="t" anchorCtr="0">
            <a:noAutofit/>
          </a:bodyPr>
          <a:lstStyle/>
          <a:p>
            <a:pPr marL="285750" indent="-285750">
              <a:buFontTx/>
              <a:buChar char="-"/>
            </a:pPr>
            <a:r>
              <a:rPr lang="es-ES" sz="1800" dirty="0" smtClean="0"/>
              <a:t>Existe </a:t>
            </a:r>
            <a:r>
              <a:rPr lang="es-ES" sz="1800" dirty="0"/>
              <a:t>una suscripción en los periódicos de Los Tiempos y Opinión desde hace 5 años, estos son almacenados directamente y no existe ningún registro digital</a:t>
            </a:r>
            <a:r>
              <a:rPr lang="es-ES" sz="1800" dirty="0" smtClean="0"/>
              <a:t>.</a:t>
            </a:r>
          </a:p>
          <a:p>
            <a:pPr marL="285750" indent="-285750">
              <a:buFontTx/>
              <a:buChar char="-"/>
            </a:pPr>
            <a:endParaRPr lang="es-ES" sz="1800" dirty="0" smtClean="0"/>
          </a:p>
          <a:p>
            <a:pPr marL="285750" indent="-285750">
              <a:buFontTx/>
              <a:buChar char="-"/>
            </a:pPr>
            <a:endParaRPr lang="es-BO" sz="1800" dirty="0"/>
          </a:p>
          <a:p>
            <a:pPr marL="285750" indent="-285750">
              <a:buFontTx/>
              <a:buChar char="-"/>
            </a:pPr>
            <a:endParaRPr lang="es-ES" sz="1800" dirty="0" smtClean="0"/>
          </a:p>
          <a:p>
            <a:pPr marL="285750" indent="-285750">
              <a:buFontTx/>
              <a:buChar char="-"/>
            </a:pPr>
            <a:r>
              <a:rPr lang="es-ES" sz="1800" dirty="0" smtClean="0"/>
              <a:t>La biblioteca cuenta con sistema que fue desarrollado por el practicante Moisés Fernández Q. el año 2006, cuenta con funcionalidad para gestionar libros, tesis y un buscador, actualmente el sistema se encuentra sin soporte técnico de la UAB.</a:t>
            </a:r>
          </a:p>
          <a:p>
            <a:pPr marL="285750" indent="-285750">
              <a:buFontTx/>
              <a:buChar char="-"/>
            </a:pPr>
            <a:endParaRPr lang="es-ES" sz="1800" dirty="0"/>
          </a:p>
          <a:p>
            <a:endParaRPr lang="es-ES" sz="1600" dirty="0" smtClean="0"/>
          </a:p>
          <a:p>
            <a:endParaRPr lang="es-ES" sz="1600" dirty="0"/>
          </a:p>
        </p:txBody>
      </p:sp>
      <p:sp>
        <p:nvSpPr>
          <p:cNvPr id="4" name="Rectángulo 3"/>
          <p:cNvSpPr/>
          <p:nvPr/>
        </p:nvSpPr>
        <p:spPr>
          <a:xfrm>
            <a:off x="1003197" y="3501008"/>
            <a:ext cx="3240360" cy="584775"/>
          </a:xfrm>
          <a:prstGeom prst="rect">
            <a:avLst/>
          </a:prstGeom>
          <a:noFill/>
        </p:spPr>
        <p:txBody>
          <a:bodyPr wrap="square" lIns="91440" tIns="45720" rIns="91440" bIns="45720">
            <a:spAutoFit/>
          </a:bodyPr>
          <a:lstStyle/>
          <a:p>
            <a:pPr algn="ctr"/>
            <a:r>
              <a:rPr lang="es-ES" sz="3200" b="0" cap="none" spc="0" dirty="0" smtClean="0">
                <a:ln w="0"/>
                <a:solidFill>
                  <a:schemeClr val="tx1"/>
                </a:solidFill>
                <a:effectLst>
                  <a:outerShdw blurRad="38100" dist="19050" dir="2700000" algn="tl" rotWithShape="0">
                    <a:schemeClr val="dk1">
                      <a:alpha val="40000"/>
                    </a:schemeClr>
                  </a:outerShdw>
                </a:effectLst>
              </a:rPr>
              <a:t>Sistema actual</a:t>
            </a:r>
          </a:p>
        </p:txBody>
      </p:sp>
    </p:spTree>
    <p:extLst>
      <p:ext uri="{BB962C8B-B14F-4D97-AF65-F5344CB8AC3E}">
        <p14:creationId xmlns:p14="http://schemas.microsoft.com/office/powerpoint/2010/main" val="798529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179512" y="1148331"/>
            <a:ext cx="9001000" cy="4672955"/>
          </a:xfrm>
          <a:prstGeom prst="rect">
            <a:avLst/>
          </a:prstGeom>
        </p:spPr>
      </p:pic>
      <p:sp>
        <p:nvSpPr>
          <p:cNvPr id="4" name="1 Título"/>
          <p:cNvSpPr>
            <a:spLocks noGrp="1"/>
          </p:cNvSpPr>
          <p:nvPr>
            <p:ph type="title"/>
          </p:nvPr>
        </p:nvSpPr>
        <p:spPr>
          <a:xfrm>
            <a:off x="611560" y="332656"/>
            <a:ext cx="8532440" cy="546000"/>
          </a:xfrm>
        </p:spPr>
        <p:txBody>
          <a:bodyPr/>
          <a:lstStyle/>
          <a:p>
            <a:r>
              <a:rPr lang="es-ES" dirty="0"/>
              <a:t>Simplificamos el mantenimiento</a:t>
            </a:r>
            <a:endParaRPr lang="es-ES" dirty="0"/>
          </a:p>
        </p:txBody>
      </p:sp>
    </p:spTree>
    <p:extLst>
      <p:ext uri="{BB962C8B-B14F-4D97-AF65-F5344CB8AC3E}">
        <p14:creationId xmlns:p14="http://schemas.microsoft.com/office/powerpoint/2010/main" val="170826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179512" y="1148331"/>
            <a:ext cx="9001000" cy="4672955"/>
          </a:xfrm>
          <a:prstGeom prst="rect">
            <a:avLst/>
          </a:prstGeom>
        </p:spPr>
      </p:pic>
      <p:sp>
        <p:nvSpPr>
          <p:cNvPr id="4" name="1 Título"/>
          <p:cNvSpPr>
            <a:spLocks noGrp="1"/>
          </p:cNvSpPr>
          <p:nvPr>
            <p:ph type="title"/>
          </p:nvPr>
        </p:nvSpPr>
        <p:spPr>
          <a:xfrm>
            <a:off x="611560" y="332656"/>
            <a:ext cx="4801499" cy="546000"/>
          </a:xfrm>
        </p:spPr>
        <p:txBody>
          <a:bodyPr/>
          <a:lstStyle/>
          <a:p>
            <a:r>
              <a:rPr lang="es-BO" dirty="0" smtClean="0"/>
              <a:t>El sistema</a:t>
            </a:r>
            <a:endParaRPr lang="es-ES" dirty="0"/>
          </a:p>
        </p:txBody>
      </p:sp>
      <p:pic>
        <p:nvPicPr>
          <p:cNvPr id="5" name="Imagen 4"/>
          <p:cNvPicPr>
            <a:picLocks noChangeAspect="1"/>
          </p:cNvPicPr>
          <p:nvPr/>
        </p:nvPicPr>
        <p:blipFill>
          <a:blip r:embed="rId3"/>
          <a:stretch>
            <a:fillRect/>
          </a:stretch>
        </p:blipFill>
        <p:spPr>
          <a:xfrm>
            <a:off x="4579171" y="4743989"/>
            <a:ext cx="829349" cy="845936"/>
          </a:xfrm>
          <a:prstGeom prst="rect">
            <a:avLst/>
          </a:prstGeom>
        </p:spPr>
      </p:pic>
      <p:pic>
        <p:nvPicPr>
          <p:cNvPr id="6" name="Imagen 5"/>
          <p:cNvPicPr>
            <a:picLocks noChangeAspect="1"/>
          </p:cNvPicPr>
          <p:nvPr/>
        </p:nvPicPr>
        <p:blipFill>
          <a:blip r:embed="rId4"/>
          <a:stretch>
            <a:fillRect/>
          </a:stretch>
        </p:blipFill>
        <p:spPr>
          <a:xfrm>
            <a:off x="2979493" y="4707172"/>
            <a:ext cx="775554" cy="863908"/>
          </a:xfrm>
          <a:prstGeom prst="rect">
            <a:avLst/>
          </a:prstGeom>
        </p:spPr>
      </p:pic>
      <p:pic>
        <p:nvPicPr>
          <p:cNvPr id="7" name="Imagen 6"/>
          <p:cNvPicPr>
            <a:picLocks noChangeAspect="1"/>
          </p:cNvPicPr>
          <p:nvPr/>
        </p:nvPicPr>
        <p:blipFill>
          <a:blip r:embed="rId5"/>
          <a:stretch>
            <a:fillRect/>
          </a:stretch>
        </p:blipFill>
        <p:spPr>
          <a:xfrm>
            <a:off x="1173628" y="2415037"/>
            <a:ext cx="559007" cy="550318"/>
          </a:xfrm>
          <a:prstGeom prst="rect">
            <a:avLst/>
          </a:prstGeom>
        </p:spPr>
      </p:pic>
      <p:pic>
        <p:nvPicPr>
          <p:cNvPr id="8" name="Imagen 7"/>
          <p:cNvPicPr>
            <a:picLocks noChangeAspect="1"/>
          </p:cNvPicPr>
          <p:nvPr/>
        </p:nvPicPr>
        <p:blipFill>
          <a:blip r:embed="rId6"/>
          <a:stretch>
            <a:fillRect/>
          </a:stretch>
        </p:blipFill>
        <p:spPr>
          <a:xfrm>
            <a:off x="3906901" y="2742399"/>
            <a:ext cx="835194" cy="449180"/>
          </a:xfrm>
          <a:prstGeom prst="rect">
            <a:avLst/>
          </a:prstGeom>
        </p:spPr>
      </p:pic>
      <p:pic>
        <p:nvPicPr>
          <p:cNvPr id="9" name="Imagen 8"/>
          <p:cNvPicPr>
            <a:picLocks noChangeAspect="1"/>
          </p:cNvPicPr>
          <p:nvPr/>
        </p:nvPicPr>
        <p:blipFill>
          <a:blip r:embed="rId7"/>
          <a:stretch>
            <a:fillRect/>
          </a:stretch>
        </p:blipFill>
        <p:spPr>
          <a:xfrm>
            <a:off x="2606294" y="2496932"/>
            <a:ext cx="373199" cy="386528"/>
          </a:xfrm>
          <a:prstGeom prst="rect">
            <a:avLst/>
          </a:prstGeom>
        </p:spPr>
      </p:pic>
      <p:pic>
        <p:nvPicPr>
          <p:cNvPr id="2" name="Imagen 1"/>
          <p:cNvPicPr>
            <a:picLocks noChangeAspect="1"/>
          </p:cNvPicPr>
          <p:nvPr/>
        </p:nvPicPr>
        <p:blipFill>
          <a:blip r:embed="rId8"/>
          <a:stretch>
            <a:fillRect/>
          </a:stretch>
        </p:blipFill>
        <p:spPr>
          <a:xfrm>
            <a:off x="6706882" y="2538671"/>
            <a:ext cx="957522" cy="407456"/>
          </a:xfrm>
          <a:prstGeom prst="rect">
            <a:avLst/>
          </a:prstGeom>
        </p:spPr>
      </p:pic>
      <p:pic>
        <p:nvPicPr>
          <p:cNvPr id="12" name="Imagen 11"/>
          <p:cNvPicPr>
            <a:picLocks noChangeAspect="1"/>
          </p:cNvPicPr>
          <p:nvPr/>
        </p:nvPicPr>
        <p:blipFill>
          <a:blip r:embed="rId7"/>
          <a:stretch>
            <a:fillRect/>
          </a:stretch>
        </p:blipFill>
        <p:spPr>
          <a:xfrm>
            <a:off x="6058717" y="2538671"/>
            <a:ext cx="373199" cy="386528"/>
          </a:xfrm>
          <a:prstGeom prst="rect">
            <a:avLst/>
          </a:prstGeom>
        </p:spPr>
      </p:pic>
    </p:spTree>
    <p:extLst>
      <p:ext uri="{BB962C8B-B14F-4D97-AF65-F5344CB8AC3E}">
        <p14:creationId xmlns:p14="http://schemas.microsoft.com/office/powerpoint/2010/main" val="589615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11560" y="332656"/>
            <a:ext cx="8208912" cy="864096"/>
          </a:xfrm>
        </p:spPr>
        <p:txBody>
          <a:bodyPr/>
          <a:lstStyle/>
          <a:p>
            <a:r>
              <a:rPr lang="es-BO" dirty="0" smtClean="0"/>
              <a:t>El sistema - </a:t>
            </a:r>
            <a:r>
              <a:rPr lang="es-ES" dirty="0"/>
              <a:t>Flexibles en lenguaje de programación.</a:t>
            </a:r>
            <a:br>
              <a:rPr lang="es-ES" dirty="0"/>
            </a:br>
            <a:endParaRPr lang="es-ES" dirty="0"/>
          </a:p>
        </p:txBody>
      </p:sp>
      <p:pic>
        <p:nvPicPr>
          <p:cNvPr id="2" name="Imagen 1"/>
          <p:cNvPicPr>
            <a:picLocks noChangeAspect="1"/>
          </p:cNvPicPr>
          <p:nvPr/>
        </p:nvPicPr>
        <p:blipFill>
          <a:blip r:embed="rId2"/>
          <a:stretch>
            <a:fillRect/>
          </a:stretch>
        </p:blipFill>
        <p:spPr>
          <a:xfrm>
            <a:off x="827584" y="1484784"/>
            <a:ext cx="7704762" cy="4000000"/>
          </a:xfrm>
          <a:prstGeom prst="rect">
            <a:avLst/>
          </a:prstGeom>
        </p:spPr>
      </p:pic>
    </p:spTree>
    <p:extLst>
      <p:ext uri="{BB962C8B-B14F-4D97-AF65-F5344CB8AC3E}">
        <p14:creationId xmlns:p14="http://schemas.microsoft.com/office/powerpoint/2010/main" val="22300508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E:\lagash-documentation\build\arqui.png"/>
          <p:cNvPicPr/>
          <p:nvPr/>
        </p:nvPicPr>
        <p:blipFill>
          <a:blip r:embed="rId2">
            <a:extLst>
              <a:ext uri="{28A0092B-C50C-407E-A947-70E740481C1C}">
                <a14:useLocalDpi xmlns:a14="http://schemas.microsoft.com/office/drawing/2010/main" val="0"/>
              </a:ext>
            </a:extLst>
          </a:blip>
          <a:srcRect/>
          <a:stretch>
            <a:fillRect/>
          </a:stretch>
        </p:blipFill>
        <p:spPr bwMode="auto">
          <a:xfrm>
            <a:off x="646517" y="878656"/>
            <a:ext cx="7992888" cy="5781391"/>
          </a:xfrm>
          <a:prstGeom prst="rect">
            <a:avLst/>
          </a:prstGeom>
          <a:noFill/>
          <a:ln>
            <a:noFill/>
          </a:ln>
        </p:spPr>
      </p:pic>
      <p:sp>
        <p:nvSpPr>
          <p:cNvPr id="4" name="1 Título"/>
          <p:cNvSpPr>
            <a:spLocks noGrp="1"/>
          </p:cNvSpPr>
          <p:nvPr>
            <p:ph type="title"/>
          </p:nvPr>
        </p:nvSpPr>
        <p:spPr>
          <a:xfrm>
            <a:off x="611560" y="332656"/>
            <a:ext cx="4801499" cy="546000"/>
          </a:xfrm>
        </p:spPr>
        <p:txBody>
          <a:bodyPr/>
          <a:lstStyle/>
          <a:p>
            <a:r>
              <a:rPr lang="es-BO" dirty="0" smtClean="0"/>
              <a:t>El sistema</a:t>
            </a:r>
            <a:endParaRPr lang="es-ES" dirty="0"/>
          </a:p>
        </p:txBody>
      </p:sp>
      <p:pic>
        <p:nvPicPr>
          <p:cNvPr id="5" name="Imagen 4"/>
          <p:cNvPicPr>
            <a:picLocks noChangeAspect="1"/>
          </p:cNvPicPr>
          <p:nvPr/>
        </p:nvPicPr>
        <p:blipFill>
          <a:blip r:embed="rId3"/>
          <a:stretch>
            <a:fillRect/>
          </a:stretch>
        </p:blipFill>
        <p:spPr>
          <a:xfrm>
            <a:off x="6012160" y="5229200"/>
            <a:ext cx="1212547" cy="1236798"/>
          </a:xfrm>
          <a:prstGeom prst="rect">
            <a:avLst/>
          </a:prstGeom>
        </p:spPr>
      </p:pic>
      <p:pic>
        <p:nvPicPr>
          <p:cNvPr id="6" name="Imagen 5"/>
          <p:cNvPicPr>
            <a:picLocks noChangeAspect="1"/>
          </p:cNvPicPr>
          <p:nvPr/>
        </p:nvPicPr>
        <p:blipFill>
          <a:blip r:embed="rId4"/>
          <a:stretch>
            <a:fillRect/>
          </a:stretch>
        </p:blipFill>
        <p:spPr>
          <a:xfrm>
            <a:off x="2339752" y="5157192"/>
            <a:ext cx="1144722" cy="1275133"/>
          </a:xfrm>
          <a:prstGeom prst="rect">
            <a:avLst/>
          </a:prstGeom>
        </p:spPr>
      </p:pic>
      <p:pic>
        <p:nvPicPr>
          <p:cNvPr id="7" name="Imagen 6"/>
          <p:cNvPicPr>
            <a:picLocks noChangeAspect="1"/>
          </p:cNvPicPr>
          <p:nvPr/>
        </p:nvPicPr>
        <p:blipFill>
          <a:blip r:embed="rId5"/>
          <a:stretch>
            <a:fillRect/>
          </a:stretch>
        </p:blipFill>
        <p:spPr>
          <a:xfrm>
            <a:off x="827584" y="1826009"/>
            <a:ext cx="1135071" cy="1117427"/>
          </a:xfrm>
          <a:prstGeom prst="rect">
            <a:avLst/>
          </a:prstGeom>
        </p:spPr>
      </p:pic>
      <p:pic>
        <p:nvPicPr>
          <p:cNvPr id="8" name="Imagen 7"/>
          <p:cNvPicPr>
            <a:picLocks noChangeAspect="1"/>
          </p:cNvPicPr>
          <p:nvPr/>
        </p:nvPicPr>
        <p:blipFill>
          <a:blip r:embed="rId6"/>
          <a:stretch>
            <a:fillRect/>
          </a:stretch>
        </p:blipFill>
        <p:spPr>
          <a:xfrm>
            <a:off x="6618433" y="2222958"/>
            <a:ext cx="1339640" cy="720479"/>
          </a:xfrm>
          <a:prstGeom prst="rect">
            <a:avLst/>
          </a:prstGeom>
        </p:spPr>
      </p:pic>
      <p:pic>
        <p:nvPicPr>
          <p:cNvPr id="9" name="Imagen 8"/>
          <p:cNvPicPr>
            <a:picLocks noChangeAspect="1"/>
          </p:cNvPicPr>
          <p:nvPr/>
        </p:nvPicPr>
        <p:blipFill>
          <a:blip r:embed="rId7"/>
          <a:stretch>
            <a:fillRect/>
          </a:stretch>
        </p:blipFill>
        <p:spPr>
          <a:xfrm>
            <a:off x="1962655" y="2207534"/>
            <a:ext cx="897820" cy="929885"/>
          </a:xfrm>
          <a:prstGeom prst="rect">
            <a:avLst/>
          </a:prstGeom>
        </p:spPr>
      </p:pic>
    </p:spTree>
    <p:extLst>
      <p:ext uri="{BB962C8B-B14F-4D97-AF65-F5344CB8AC3E}">
        <p14:creationId xmlns:p14="http://schemas.microsoft.com/office/powerpoint/2010/main" val="193167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11560" y="332656"/>
            <a:ext cx="4801499" cy="546000"/>
          </a:xfrm>
        </p:spPr>
        <p:txBody>
          <a:bodyPr/>
          <a:lstStyle/>
          <a:p>
            <a:r>
              <a:rPr lang="es-BO" dirty="0" smtClean="0"/>
              <a:t>El sistema</a:t>
            </a:r>
            <a:endParaRPr lang="es-ES" dirty="0"/>
          </a:p>
        </p:txBody>
      </p:sp>
      <p:pic>
        <p:nvPicPr>
          <p:cNvPr id="2" name="Imagen 1"/>
          <p:cNvPicPr>
            <a:picLocks noChangeAspect="1"/>
          </p:cNvPicPr>
          <p:nvPr/>
        </p:nvPicPr>
        <p:blipFill>
          <a:blip r:embed="rId2"/>
          <a:stretch>
            <a:fillRect/>
          </a:stretch>
        </p:blipFill>
        <p:spPr>
          <a:xfrm>
            <a:off x="827584" y="1484784"/>
            <a:ext cx="7704762" cy="4000000"/>
          </a:xfrm>
          <a:prstGeom prst="rect">
            <a:avLst/>
          </a:prstGeom>
        </p:spPr>
      </p:pic>
    </p:spTree>
    <p:extLst>
      <p:ext uri="{BB962C8B-B14F-4D97-AF65-F5344CB8AC3E}">
        <p14:creationId xmlns:p14="http://schemas.microsoft.com/office/powerpoint/2010/main" val="4122003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a:t>
            </a:r>
            <a:endParaRPr lang="es-ES" dirty="0"/>
          </a:p>
        </p:txBody>
      </p:sp>
      <p:pic>
        <p:nvPicPr>
          <p:cNvPr id="1027" name="Picture 3"/>
          <p:cNvPicPr>
            <a:picLocks noChangeAspect="1" noChangeArrowheads="1"/>
          </p:cNvPicPr>
          <p:nvPr/>
        </p:nvPicPr>
        <p:blipFill>
          <a:blip r:embed="rId2"/>
          <a:srcRect l="7928" t="11605" r="7839" b="8607"/>
          <a:stretch>
            <a:fillRect/>
          </a:stretch>
        </p:blipFill>
        <p:spPr bwMode="auto">
          <a:xfrm>
            <a:off x="1214414" y="2357430"/>
            <a:ext cx="6072230" cy="392909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a:t>
            </a:r>
            <a:endParaRPr lang="es-ES" dirty="0"/>
          </a:p>
        </p:txBody>
      </p:sp>
      <p:pic>
        <p:nvPicPr>
          <p:cNvPr id="1026" name="Picture 2"/>
          <p:cNvPicPr>
            <a:picLocks noChangeAspect="1" noChangeArrowheads="1"/>
          </p:cNvPicPr>
          <p:nvPr/>
        </p:nvPicPr>
        <p:blipFill>
          <a:blip r:embed="rId2"/>
          <a:srcRect l="7609" t="9549" r="7609" b="7691"/>
          <a:stretch>
            <a:fillRect/>
          </a:stretch>
        </p:blipFill>
        <p:spPr bwMode="auto">
          <a:xfrm>
            <a:off x="857223" y="2095491"/>
            <a:ext cx="6393701" cy="4262467"/>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a:t>
            </a:r>
            <a:endParaRPr lang="es-ES" dirty="0"/>
          </a:p>
        </p:txBody>
      </p:sp>
      <p:pic>
        <p:nvPicPr>
          <p:cNvPr id="2050" name="Picture 2"/>
          <p:cNvPicPr>
            <a:picLocks noChangeAspect="1" noChangeArrowheads="1"/>
          </p:cNvPicPr>
          <p:nvPr/>
        </p:nvPicPr>
        <p:blipFill>
          <a:blip r:embed="rId2"/>
          <a:srcRect l="9607" t="9763" r="3934" b="8876"/>
          <a:stretch>
            <a:fillRect/>
          </a:stretch>
        </p:blipFill>
        <p:spPr bwMode="auto">
          <a:xfrm>
            <a:off x="1357290" y="2143116"/>
            <a:ext cx="5214974" cy="413886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a:t>
            </a:r>
            <a:endParaRPr lang="es-ES" dirty="0"/>
          </a:p>
        </p:txBody>
      </p:sp>
      <p:pic>
        <p:nvPicPr>
          <p:cNvPr id="3074" name="Picture 2"/>
          <p:cNvPicPr>
            <a:picLocks noChangeAspect="1" noChangeArrowheads="1"/>
          </p:cNvPicPr>
          <p:nvPr/>
        </p:nvPicPr>
        <p:blipFill>
          <a:blip r:embed="rId2"/>
          <a:srcRect l="6427" t="9381" r="8386" b="9381"/>
          <a:stretch>
            <a:fillRect/>
          </a:stretch>
        </p:blipFill>
        <p:spPr bwMode="auto">
          <a:xfrm>
            <a:off x="1000100" y="2214554"/>
            <a:ext cx="6143668" cy="400052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4929222"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smtClean="0"/>
              <a:t>Justificación social</a:t>
            </a:r>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5"/>
          <p:cNvSpPr txBox="1">
            <a:spLocks/>
          </p:cNvSpPr>
          <p:nvPr/>
        </p:nvSpPr>
        <p:spPr>
          <a:xfrm>
            <a:off x="1043608" y="2636912"/>
            <a:ext cx="6048672" cy="2808312"/>
          </a:xfrm>
          <a:prstGeom prst="rect">
            <a:avLst/>
          </a:prstGeom>
        </p:spPr>
        <p:txBody>
          <a:bodyPr lIns="91425" tIns="91425" rIns="91425" bIns="91425" anchor="t" anchorCtr="0">
            <a:noAutofit/>
          </a:bodyPr>
          <a:lstStyle/>
          <a:p>
            <a:pPr marL="285750" indent="-285750">
              <a:buFontTx/>
              <a:buChar char="-"/>
            </a:pPr>
            <a:r>
              <a:rPr lang="es-ES" sz="1800" dirty="0" smtClean="0"/>
              <a:t>Con </a:t>
            </a:r>
            <a:r>
              <a:rPr lang="es-ES" sz="1800" dirty="0"/>
              <a:t>el sistema actual el lector puede realizar un búsqueda por Titulo, Autor, Tema, y </a:t>
            </a:r>
            <a:r>
              <a:rPr lang="es-ES" sz="1800" dirty="0" smtClean="0"/>
              <a:t>Año.</a:t>
            </a:r>
          </a:p>
          <a:p>
            <a:pPr marL="285750" indent="-285750">
              <a:buFontTx/>
              <a:buChar char="-"/>
            </a:pPr>
            <a:endParaRPr lang="es-BO" sz="1800" dirty="0"/>
          </a:p>
          <a:p>
            <a:pPr marL="285750" indent="-285750">
              <a:buFontTx/>
              <a:buChar char="-"/>
            </a:pPr>
            <a:endParaRPr lang="es-ES" sz="1800" dirty="0"/>
          </a:p>
          <a:p>
            <a:pPr marL="285750" indent="-285750">
              <a:buFontTx/>
              <a:buChar char="-"/>
            </a:pPr>
            <a:r>
              <a:rPr lang="es-ES" sz="1800" dirty="0"/>
              <a:t>Como alternativa el lector tiene habilitado un libro físico de búsqueda en cada pabellón con información del título y autor</a:t>
            </a:r>
            <a:r>
              <a:rPr lang="es-ES" sz="1800" dirty="0" smtClean="0"/>
              <a:t>.</a:t>
            </a:r>
          </a:p>
          <a:p>
            <a:pPr marL="285750" indent="-285750">
              <a:buFontTx/>
              <a:buChar char="-"/>
            </a:pPr>
            <a:endParaRPr lang="es-ES" sz="1800" dirty="0"/>
          </a:p>
          <a:p>
            <a:endParaRPr lang="es-ES" sz="1600" dirty="0" smtClean="0"/>
          </a:p>
          <a:p>
            <a:endParaRPr lang="es-ES" sz="1600" dirty="0"/>
          </a:p>
        </p:txBody>
      </p:sp>
      <p:sp>
        <p:nvSpPr>
          <p:cNvPr id="3" name="Rectángulo 2"/>
          <p:cNvSpPr/>
          <p:nvPr/>
        </p:nvSpPr>
        <p:spPr>
          <a:xfrm>
            <a:off x="1547664" y="1412776"/>
            <a:ext cx="4104456" cy="584775"/>
          </a:xfrm>
          <a:prstGeom prst="rect">
            <a:avLst/>
          </a:prstGeom>
          <a:noFill/>
        </p:spPr>
        <p:txBody>
          <a:bodyPr wrap="square" lIns="91440" tIns="45720" rIns="91440" bIns="45720">
            <a:spAutoFit/>
          </a:bodyPr>
          <a:lstStyle/>
          <a:p>
            <a:pPr algn="ctr"/>
            <a:r>
              <a:rPr lang="es-ES" sz="3200" b="0" cap="none" spc="0" dirty="0" err="1" smtClean="0">
                <a:ln w="0"/>
                <a:solidFill>
                  <a:schemeClr val="tx1"/>
                </a:solidFill>
                <a:effectLst>
                  <a:outerShdw blurRad="38100" dist="19050" dir="2700000" algn="tl" rotWithShape="0">
                    <a:schemeClr val="dk1">
                      <a:alpha val="40000"/>
                    </a:schemeClr>
                  </a:outerShdw>
                </a:effectLst>
              </a:rPr>
              <a:t>Busquedas</a:t>
            </a:r>
            <a:endParaRPr lang="es-E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678076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9" name="Shape 111"/>
          <p:cNvSpPr txBox="1">
            <a:spLocks/>
          </p:cNvSpPr>
          <p:nvPr/>
        </p:nvSpPr>
        <p:spPr>
          <a:xfrm>
            <a:off x="1428728" y="1571612"/>
            <a:ext cx="5233977" cy="4565650"/>
          </a:xfrm>
          <a:prstGeom prst="rect">
            <a:avLst/>
          </a:prstGeom>
          <a:noFill/>
          <a:ln>
            <a:noFill/>
          </a:ln>
        </p:spPr>
        <p:txBody>
          <a:bodyPr lIns="91425" tIns="91425" rIns="91425" bIns="91425" anchor="t" anchorCtr="0">
            <a:noAutofit/>
          </a:bodyPr>
          <a:lstStyle/>
          <a:p>
            <a:pPr lvl="0" fontAlgn="base">
              <a:spcBef>
                <a:spcPts val="600"/>
              </a:spcBef>
              <a:buClr>
                <a:srgbClr val="666666"/>
              </a:buClr>
              <a:buSzPct val="100000"/>
              <a:buFont typeface="Karla"/>
              <a:buChar char="▸"/>
            </a:pPr>
            <a:r>
              <a:rPr lang="es-ES" sz="1800" dirty="0" smtClean="0"/>
              <a:t>Menos problemas que enfrentar a la hora de gestionar los materiales bibliográficos.</a:t>
            </a:r>
          </a:p>
          <a:p>
            <a:pPr lvl="0" fontAlgn="base">
              <a:spcBef>
                <a:spcPts val="600"/>
              </a:spcBef>
              <a:buClr>
                <a:srgbClr val="666666"/>
              </a:buClr>
              <a:buSzPct val="100000"/>
              <a:buFont typeface="Karla"/>
              <a:buChar char="▸"/>
            </a:pPr>
            <a:r>
              <a:rPr lang="es-ES" sz="1800" dirty="0" smtClean="0"/>
              <a:t>Permitirán la correcta gestión y generación de códigos QR para cada libro, ejemplar o tesis agilizando los procesos de préstamos.</a:t>
            </a:r>
            <a:endParaRPr kumimoji="0" lang="es-ES" sz="1800" b="0" i="0" u="none" strike="noStrike" kern="0" cap="none" spc="0" normalizeH="0" baseline="0" noProof="0" dirty="0" smtClean="0">
              <a:ln>
                <a:noFill/>
              </a:ln>
              <a:solidFill>
                <a:schemeClr val="bg1">
                  <a:lumMod val="50000"/>
                </a:schemeClr>
              </a:solidFill>
              <a:effectLst/>
              <a:uLnTx/>
              <a:uFillTx/>
              <a:latin typeface="Karla"/>
              <a:ea typeface="Karla"/>
              <a:cs typeface="Karla"/>
              <a:sym typeface="Karla"/>
            </a:endParaRPr>
          </a:p>
          <a:p>
            <a:pPr lvl="0" fontAlgn="base">
              <a:spcBef>
                <a:spcPts val="600"/>
              </a:spcBef>
              <a:buClr>
                <a:srgbClr val="666666"/>
              </a:buClr>
              <a:buSzPct val="100000"/>
              <a:buFont typeface="Karla"/>
              <a:buChar char="▸"/>
            </a:pPr>
            <a:r>
              <a:rPr lang="es-ES" sz="1800" dirty="0" smtClean="0"/>
              <a:t>Los lectores podrán reservar y hacer un prestamos de un libro sin tener que hacer ningún tipo  de proceso manual.</a:t>
            </a:r>
            <a:endParaRPr kumimoji="0" lang="es-ES" sz="1800" b="0" i="0" u="none" strike="noStrike" kern="0" cap="none" spc="0" normalizeH="0" baseline="0" noProof="0" dirty="0" smtClean="0">
              <a:ln>
                <a:noFill/>
              </a:ln>
              <a:solidFill>
                <a:schemeClr val="bg1">
                  <a:lumMod val="50000"/>
                </a:schemeClr>
              </a:solidFill>
              <a:effectLst/>
              <a:uLnTx/>
              <a:uFillTx/>
              <a:latin typeface="Karla"/>
              <a:ea typeface="Karla"/>
              <a:cs typeface="Karla"/>
              <a:sym typeface="Karla"/>
            </a:endParaRPr>
          </a:p>
          <a:p>
            <a:pPr lvl="0" fontAlgn="base">
              <a:spcBef>
                <a:spcPts val="600"/>
              </a:spcBef>
              <a:buClr>
                <a:srgbClr val="666666"/>
              </a:buClr>
              <a:buSzPct val="100000"/>
              <a:buFont typeface="Karla"/>
              <a:buChar char="▸"/>
            </a:pPr>
            <a:r>
              <a:rPr lang="es-ES" sz="1800" dirty="0" smtClean="0"/>
              <a:t>se incluirá mejoras en el buscador incrementando el alcance con búsquedas por palabras y caracteres</a:t>
            </a:r>
            <a:r>
              <a:rPr kumimoji="0" lang="es-ES" sz="1800" b="0" i="0" u="none" strike="noStrike" kern="0" cap="none" spc="0" normalizeH="0" baseline="0" noProof="0" dirty="0" smtClean="0">
                <a:ln>
                  <a:noFill/>
                </a:ln>
                <a:solidFill>
                  <a:schemeClr val="bg1">
                    <a:lumMod val="50000"/>
                  </a:schemeClr>
                </a:solidFill>
                <a:effectLst/>
                <a:uLnTx/>
                <a:uFillTx/>
                <a:latin typeface="Karla"/>
                <a:ea typeface="Karla"/>
                <a:cs typeface="Karla"/>
                <a:sym typeface="Karla"/>
              </a:rPr>
              <a:t>.</a:t>
            </a:r>
            <a:endParaRPr kumimoji="0" lang="es-ES" sz="1800" b="0" i="0" u="none" strike="noStrike" kern="0" cap="none" spc="0" normalizeH="0" baseline="0" noProof="0" dirty="0">
              <a:ln>
                <a:noFill/>
              </a:ln>
              <a:solidFill>
                <a:schemeClr val="bg1">
                  <a:lumMod val="50000"/>
                </a:schemeClr>
              </a:solidFill>
              <a:effectLst/>
              <a:uLnTx/>
              <a:uFillTx/>
              <a:latin typeface="Karla"/>
              <a:ea typeface="Karla"/>
              <a:cs typeface="Karla"/>
              <a:sym typeface="Karla"/>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838350" y="1191334"/>
            <a:ext cx="5324100" cy="647599"/>
          </a:xfrm>
          <a:prstGeom prst="rect">
            <a:avLst/>
          </a:prstGeom>
        </p:spPr>
        <p:txBody>
          <a:bodyPr lIns="91425" tIns="91425" rIns="91425" bIns="91425" anchor="b" anchorCtr="0">
            <a:noAutofit/>
          </a:bodyPr>
          <a:lstStyle/>
          <a:p>
            <a:pPr lvl="0" rtl="0">
              <a:spcBef>
                <a:spcPts val="0"/>
              </a:spcBef>
              <a:buNone/>
            </a:pPr>
            <a:r>
              <a:rPr lang="en"/>
              <a:t>PRESENTATION </a:t>
            </a:r>
            <a:r>
              <a:rPr lang="en">
                <a:solidFill>
                  <a:srgbClr val="E91E63"/>
                </a:solidFill>
              </a:rPr>
              <a:t>DESIGN</a:t>
            </a:r>
          </a:p>
        </p:txBody>
      </p:sp>
      <p:sp>
        <p:nvSpPr>
          <p:cNvPr id="415" name="Shape 415"/>
          <p:cNvSpPr txBox="1">
            <a:spLocks noGrp="1"/>
          </p:cNvSpPr>
          <p:nvPr>
            <p:ph type="body" idx="1"/>
          </p:nvPr>
        </p:nvSpPr>
        <p:spPr>
          <a:xfrm>
            <a:off x="868476" y="2289701"/>
            <a:ext cx="6638699" cy="3552799"/>
          </a:xfrm>
          <a:prstGeom prst="rect">
            <a:avLst/>
          </a:prstGeom>
        </p:spPr>
        <p:txBody>
          <a:bodyPr lIns="91425" tIns="91425" rIns="91425" bIns="91425" anchor="t" anchorCtr="0">
            <a:noAutofit/>
          </a:bodyPr>
          <a:lstStyle/>
          <a:p>
            <a:pPr lvl="0" rtl="0">
              <a:spcBef>
                <a:spcPts val="0"/>
              </a:spcBef>
              <a:buNone/>
            </a:pPr>
            <a:r>
              <a:rPr lang="en" sz="1000" dirty="0"/>
              <a:t>This presentations uses the following typographies and colors:</a:t>
            </a:r>
          </a:p>
          <a:p>
            <a:pPr marL="457200" lvl="0" indent="-292100" rtl="0">
              <a:lnSpc>
                <a:spcPct val="115000"/>
              </a:lnSpc>
              <a:spcBef>
                <a:spcPts val="0"/>
              </a:spcBef>
              <a:buSzPct val="100000"/>
            </a:pPr>
            <a:r>
              <a:rPr lang="en" sz="1000" dirty="0"/>
              <a:t>Titles: </a:t>
            </a:r>
            <a:r>
              <a:rPr lang="en" sz="1000" b="1" dirty="0"/>
              <a:t>Montserrat</a:t>
            </a:r>
          </a:p>
          <a:p>
            <a:pPr marL="457200" lvl="0" indent="-292100" rtl="0">
              <a:lnSpc>
                <a:spcPct val="115000"/>
              </a:lnSpc>
              <a:spcBef>
                <a:spcPts val="0"/>
              </a:spcBef>
              <a:buSzPct val="100000"/>
            </a:pPr>
            <a:r>
              <a:rPr lang="en" sz="1000" dirty="0"/>
              <a:t>Body copy: </a:t>
            </a:r>
            <a:r>
              <a:rPr lang="en" sz="1000" b="1" dirty="0"/>
              <a:t>Karla</a:t>
            </a:r>
          </a:p>
          <a:p>
            <a:pPr lvl="0" rtl="0">
              <a:lnSpc>
                <a:spcPct val="115000"/>
              </a:lnSpc>
              <a:spcBef>
                <a:spcPts val="0"/>
              </a:spcBef>
              <a:buNone/>
            </a:pPr>
            <a:r>
              <a:rPr lang="en" sz="1000" dirty="0"/>
              <a:t>You can download the fonts on this page:</a:t>
            </a:r>
          </a:p>
          <a:p>
            <a:pPr lvl="0" rtl="0">
              <a:lnSpc>
                <a:spcPct val="115000"/>
              </a:lnSpc>
              <a:spcBef>
                <a:spcPts val="0"/>
              </a:spcBef>
              <a:buNone/>
            </a:pPr>
            <a:r>
              <a:rPr lang="en" sz="1000" u="sng" dirty="0">
                <a:solidFill>
                  <a:srgbClr val="E91E63"/>
                </a:solidFill>
                <a:hlinkClick r:id="rId3"/>
              </a:rPr>
              <a:t>http://www.google.com/fonts/#UsePlace:use/Collection:Montserrat:400,700|Karla:400,400italic,700,700italic</a:t>
            </a:r>
          </a:p>
          <a:p>
            <a:pPr lvl="0" rtl="0">
              <a:lnSpc>
                <a:spcPct val="115000"/>
              </a:lnSpc>
              <a:spcBef>
                <a:spcPts val="0"/>
              </a:spcBef>
              <a:buNone/>
            </a:pPr>
            <a:endParaRPr sz="1000"/>
          </a:p>
          <a:p>
            <a:pPr lvl="0" rtl="0">
              <a:lnSpc>
                <a:spcPct val="115000"/>
              </a:lnSpc>
              <a:spcBef>
                <a:spcPts val="0"/>
              </a:spcBef>
              <a:buNone/>
            </a:pPr>
            <a:r>
              <a:rPr lang="en" sz="1000" dirty="0"/>
              <a:t>Click on the “arrow button” that appears on the top right</a:t>
            </a:r>
          </a:p>
          <a:p>
            <a:pPr lvl="0" rtl="0">
              <a:lnSpc>
                <a:spcPct val="115000"/>
              </a:lnSpc>
              <a:spcBef>
                <a:spcPts val="0"/>
              </a:spcBef>
              <a:buNone/>
            </a:pPr>
            <a:endParaRPr sz="1000"/>
          </a:p>
          <a:p>
            <a:pPr lvl="0" rtl="0">
              <a:lnSpc>
                <a:spcPct val="115000"/>
              </a:lnSpc>
              <a:spcBef>
                <a:spcPts val="0"/>
              </a:spcBef>
              <a:buNone/>
            </a:pPr>
            <a:r>
              <a:rPr lang="en" sz="1000" dirty="0"/>
              <a:t>Red </a:t>
            </a:r>
            <a:r>
              <a:rPr lang="en" sz="1000" dirty="0">
                <a:solidFill>
                  <a:srgbClr val="FFFFFF"/>
                </a:solidFill>
                <a:highlight>
                  <a:srgbClr val="F44336"/>
                </a:highlight>
              </a:rPr>
              <a:t>#F44336</a:t>
            </a:r>
            <a:r>
              <a:rPr lang="en" sz="1000" dirty="0"/>
              <a:t>		Deep orange </a:t>
            </a:r>
            <a:r>
              <a:rPr lang="en" sz="1000" dirty="0">
                <a:solidFill>
                  <a:srgbClr val="FFFFFF"/>
                </a:solidFill>
                <a:highlight>
                  <a:srgbClr val="FF5722"/>
                </a:highlight>
              </a:rPr>
              <a:t>#FF5722</a:t>
            </a:r>
            <a:r>
              <a:rPr lang="en" sz="1000" dirty="0"/>
              <a:t>	Orange </a:t>
            </a:r>
            <a:r>
              <a:rPr lang="en" sz="1000" dirty="0">
                <a:solidFill>
                  <a:srgbClr val="FFFFFF"/>
                </a:solidFill>
                <a:highlight>
                  <a:srgbClr val="FF9800"/>
                </a:highlight>
              </a:rPr>
              <a:t>#FF9800</a:t>
            </a:r>
            <a:r>
              <a:rPr lang="en" sz="1000" dirty="0"/>
              <a:t>	Amber </a:t>
            </a:r>
            <a:r>
              <a:rPr lang="en" sz="1000" dirty="0">
                <a:solidFill>
                  <a:schemeClr val="dk1"/>
                </a:solidFill>
                <a:highlight>
                  <a:srgbClr val="FFC107"/>
                </a:highlight>
              </a:rPr>
              <a:t>#FFC107</a:t>
            </a:r>
          </a:p>
          <a:p>
            <a:pPr lvl="0" rtl="0">
              <a:lnSpc>
                <a:spcPct val="115000"/>
              </a:lnSpc>
              <a:spcBef>
                <a:spcPts val="0"/>
              </a:spcBef>
              <a:buNone/>
            </a:pPr>
            <a:r>
              <a:rPr lang="en" sz="1000" dirty="0"/>
              <a:t>Yellow </a:t>
            </a:r>
            <a:r>
              <a:rPr lang="en" sz="1000" dirty="0">
                <a:solidFill>
                  <a:schemeClr val="dk1"/>
                </a:solidFill>
                <a:highlight>
                  <a:srgbClr val="FFEB3B"/>
                </a:highlight>
              </a:rPr>
              <a:t>#FFEB3B</a:t>
            </a:r>
            <a:r>
              <a:rPr lang="en" sz="1000" dirty="0"/>
              <a:t>		Lime </a:t>
            </a:r>
            <a:r>
              <a:rPr lang="en" sz="1000" dirty="0">
                <a:solidFill>
                  <a:schemeClr val="dk1"/>
                </a:solidFill>
                <a:highlight>
                  <a:srgbClr val="CDDC39"/>
                </a:highlight>
              </a:rPr>
              <a:t>#CDDC39</a:t>
            </a:r>
            <a:r>
              <a:rPr lang="en" sz="1000" dirty="0"/>
              <a:t>		Green </a:t>
            </a:r>
            <a:r>
              <a:rPr lang="en" sz="1000" dirty="0">
                <a:solidFill>
                  <a:srgbClr val="FFFFFF"/>
                </a:solidFill>
                <a:highlight>
                  <a:srgbClr val="8BC34A"/>
                </a:highlight>
              </a:rPr>
              <a:t>#8BC34A</a:t>
            </a:r>
            <a:r>
              <a:rPr lang="en" sz="1000" dirty="0"/>
              <a:t>		Dark green </a:t>
            </a:r>
            <a:r>
              <a:rPr lang="en" sz="1000" dirty="0">
                <a:solidFill>
                  <a:srgbClr val="FFFFFF"/>
                </a:solidFill>
                <a:highlight>
                  <a:srgbClr val="4CAF50"/>
                </a:highlight>
              </a:rPr>
              <a:t>#4CAF50</a:t>
            </a:r>
          </a:p>
          <a:p>
            <a:pPr lvl="0" rtl="0">
              <a:lnSpc>
                <a:spcPct val="115000"/>
              </a:lnSpc>
              <a:spcBef>
                <a:spcPts val="0"/>
              </a:spcBef>
              <a:buNone/>
            </a:pPr>
            <a:r>
              <a:rPr lang="en" sz="1000" dirty="0"/>
              <a:t>Teal </a:t>
            </a:r>
            <a:r>
              <a:rPr lang="en" sz="1000" dirty="0">
                <a:solidFill>
                  <a:srgbClr val="FFFFFF"/>
                </a:solidFill>
                <a:highlight>
                  <a:srgbClr val="009688"/>
                </a:highlight>
              </a:rPr>
              <a:t>#009688</a:t>
            </a:r>
            <a:r>
              <a:rPr lang="en" sz="1000" dirty="0"/>
              <a:t>		Cyan </a:t>
            </a:r>
            <a:r>
              <a:rPr lang="en" sz="1000" dirty="0">
                <a:solidFill>
                  <a:srgbClr val="FFFFFF"/>
                </a:solidFill>
                <a:highlight>
                  <a:srgbClr val="00BCD4"/>
                </a:highlight>
              </a:rPr>
              <a:t>#00BCD4</a:t>
            </a:r>
            <a:r>
              <a:rPr lang="en" sz="1000" dirty="0"/>
              <a:t>		Blue </a:t>
            </a:r>
            <a:r>
              <a:rPr lang="en" sz="1000" dirty="0">
                <a:solidFill>
                  <a:srgbClr val="FFFFFF"/>
                </a:solidFill>
                <a:highlight>
                  <a:srgbClr val="03A9F4"/>
                </a:highlight>
              </a:rPr>
              <a:t>#03A9F4</a:t>
            </a:r>
            <a:r>
              <a:rPr lang="en" sz="1000" dirty="0"/>
              <a:t>		Dark blue </a:t>
            </a:r>
            <a:r>
              <a:rPr lang="en" sz="1000" dirty="0">
                <a:solidFill>
                  <a:srgbClr val="FFFFFF"/>
                </a:solidFill>
                <a:highlight>
                  <a:srgbClr val="2196F3"/>
                </a:highlight>
              </a:rPr>
              <a:t>#2196F3</a:t>
            </a:r>
          </a:p>
          <a:p>
            <a:pPr lvl="0" rtl="0">
              <a:lnSpc>
                <a:spcPct val="115000"/>
              </a:lnSpc>
              <a:spcBef>
                <a:spcPts val="0"/>
              </a:spcBef>
              <a:buNone/>
            </a:pPr>
            <a:r>
              <a:rPr lang="en" sz="1000" dirty="0"/>
              <a:t>Indigo</a:t>
            </a:r>
            <a:r>
              <a:rPr lang="en" sz="1000" dirty="0">
                <a:solidFill>
                  <a:srgbClr val="FFFFFF"/>
                </a:solidFill>
              </a:rPr>
              <a:t> </a:t>
            </a:r>
            <a:r>
              <a:rPr lang="en" sz="1000" dirty="0">
                <a:solidFill>
                  <a:srgbClr val="FFFFFF"/>
                </a:solidFill>
                <a:highlight>
                  <a:srgbClr val="3F51B5"/>
                </a:highlight>
              </a:rPr>
              <a:t>#3F51B5</a:t>
            </a:r>
            <a:r>
              <a:rPr lang="en" sz="1000" dirty="0"/>
              <a:t>		Deep Purple </a:t>
            </a:r>
            <a:r>
              <a:rPr lang="en" sz="1000" dirty="0">
                <a:solidFill>
                  <a:srgbClr val="FFFFFF"/>
                </a:solidFill>
                <a:highlight>
                  <a:srgbClr val="673AB7"/>
                </a:highlight>
              </a:rPr>
              <a:t>#673AB7</a:t>
            </a:r>
            <a:r>
              <a:rPr lang="en" sz="1000" dirty="0"/>
              <a:t>	Purple </a:t>
            </a:r>
            <a:r>
              <a:rPr lang="en" sz="1000" dirty="0">
                <a:solidFill>
                  <a:srgbClr val="FFFFFF"/>
                </a:solidFill>
                <a:highlight>
                  <a:srgbClr val="9C27B0"/>
                </a:highlight>
              </a:rPr>
              <a:t>#9C27B0</a:t>
            </a:r>
            <a:r>
              <a:rPr lang="en" sz="1000" dirty="0"/>
              <a:t>	Magenta </a:t>
            </a:r>
            <a:r>
              <a:rPr lang="en" sz="1000" dirty="0">
                <a:solidFill>
                  <a:srgbClr val="FFFFFF"/>
                </a:solidFill>
                <a:highlight>
                  <a:srgbClr val="E91E63"/>
                </a:highlight>
              </a:rPr>
              <a:t>#E91E63</a:t>
            </a:r>
          </a:p>
          <a:p>
            <a:pPr lvl="0" rtl="0">
              <a:lnSpc>
                <a:spcPct val="115000"/>
              </a:lnSpc>
              <a:spcBef>
                <a:spcPts val="0"/>
              </a:spcBef>
              <a:buNone/>
            </a:pPr>
            <a:r>
              <a:rPr lang="en" sz="1000" dirty="0"/>
              <a:t>Blue gray</a:t>
            </a:r>
            <a:r>
              <a:rPr lang="en" sz="1000" b="1" dirty="0"/>
              <a:t> </a:t>
            </a:r>
            <a:r>
              <a:rPr lang="en" sz="1000" dirty="0">
                <a:solidFill>
                  <a:srgbClr val="FFFFFF"/>
                </a:solidFill>
                <a:highlight>
                  <a:srgbClr val="607D8B"/>
                </a:highlight>
              </a:rPr>
              <a:t>#607D8B</a:t>
            </a:r>
          </a:p>
        </p:txBody>
      </p:sp>
      <p:sp>
        <p:nvSpPr>
          <p:cNvPr id="416" name="Shape 416"/>
          <p:cNvSpPr txBox="1"/>
          <p:nvPr/>
        </p:nvSpPr>
        <p:spPr>
          <a:xfrm>
            <a:off x="7256751" y="347190"/>
            <a:ext cx="1611599" cy="717199"/>
          </a:xfrm>
          <a:prstGeom prst="rect">
            <a:avLst/>
          </a:prstGeom>
          <a:noFill/>
          <a:ln>
            <a:noFill/>
          </a:ln>
        </p:spPr>
        <p:txBody>
          <a:bodyPr lIns="91425" tIns="91425" rIns="91425" bIns="91425" anchor="t" anchorCtr="0">
            <a:noAutofit/>
          </a:bodyPr>
          <a:lstStyle/>
          <a:p>
            <a:pPr lvl="0" algn="r" rtl="0">
              <a:spcBef>
                <a:spcPts val="0"/>
              </a:spcBef>
              <a:buClr>
                <a:schemeClr val="dk1"/>
              </a:buClr>
              <a:buSzPct val="122222"/>
              <a:buFont typeface="Arial"/>
              <a:buNone/>
            </a:pPr>
            <a:r>
              <a:rPr lang="en" sz="900">
                <a:solidFill>
                  <a:srgbClr val="FFFFFF"/>
                </a:solidFill>
                <a:latin typeface="Karla"/>
                <a:ea typeface="Karla"/>
                <a:cs typeface="Karla"/>
                <a:sym typeface="Karla"/>
              </a:rPr>
              <a:t>You don’t need to keep this slide in your presentation. It’s only here to serve you as a design guide if you need to create new slides or download the fonts to edit the presentation in PowerPoint®</a:t>
            </a:r>
          </a:p>
          <a:p>
            <a:pPr lvl="0" algn="r" rtl="0">
              <a:spcBef>
                <a:spcPts val="0"/>
              </a:spcBef>
              <a:buClr>
                <a:schemeClr val="dk1"/>
              </a:buClr>
              <a:buFont typeface="Arial"/>
              <a:buNone/>
            </a:pPr>
            <a:endParaRPr sz="900">
              <a:solidFill>
                <a:srgbClr val="FFFFFF"/>
              </a:solidFill>
              <a:latin typeface="Karla"/>
              <a:ea typeface="Karla"/>
              <a:cs typeface="Karla"/>
              <a:sym typeface="Karla"/>
            </a:endParaRPr>
          </a:p>
          <a:p>
            <a:pPr lvl="0" algn="r" rtl="0">
              <a:spcBef>
                <a:spcPts val="0"/>
              </a:spcBef>
              <a:buNone/>
            </a:pPr>
            <a:endParaRPr sz="900">
              <a:solidFill>
                <a:srgbClr val="FFFFFF"/>
              </a:solidFill>
              <a:latin typeface="Karla"/>
              <a:ea typeface="Karla"/>
              <a:cs typeface="Karla"/>
              <a:sym typeface="Karla"/>
            </a:endParaRPr>
          </a:p>
        </p:txBody>
      </p:sp>
      <p:pic>
        <p:nvPicPr>
          <p:cNvPr id="417" name="Shape 417"/>
          <p:cNvPicPr preferRelativeResize="0"/>
          <p:nvPr/>
        </p:nvPicPr>
        <p:blipFill>
          <a:blip r:embed="rId4">
            <a:alphaModFix/>
          </a:blip>
          <a:stretch>
            <a:fillRect/>
          </a:stretch>
        </p:blipFill>
        <p:spPr>
          <a:xfrm>
            <a:off x="4254101" y="3710871"/>
            <a:ext cx="635793" cy="333375"/>
          </a:xfrm>
          <a:prstGeom prst="rect">
            <a:avLst/>
          </a:prstGeom>
          <a:noFill/>
          <a:ln>
            <a:noFill/>
          </a:ln>
        </p:spPr>
      </p:pic>
      <p:grpSp>
        <p:nvGrpSpPr>
          <p:cNvPr id="418" name="Shape 418"/>
          <p:cNvGrpSpPr/>
          <p:nvPr/>
        </p:nvGrpSpPr>
        <p:grpSpPr>
          <a:xfrm>
            <a:off x="313128" y="1158724"/>
            <a:ext cx="449032" cy="598709"/>
            <a:chOff x="2594050" y="1631825"/>
            <a:chExt cx="439625" cy="439625"/>
          </a:xfrm>
        </p:grpSpPr>
        <p:sp>
          <p:nvSpPr>
            <p:cNvPr id="419" name="Shape 419"/>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 name="Shape 420"/>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 name="Shape 421"/>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 name="Shape 422"/>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607D8B"/>
        </a:solidFill>
        <a:effectLst/>
      </p:bgPr>
    </p:bg>
    <p:spTree>
      <p:nvGrpSpPr>
        <p:cNvPr id="1" name="Shape 426"/>
        <p:cNvGrpSpPr/>
        <p:nvPr/>
      </p:nvGrpSpPr>
      <p:grpSpPr>
        <a:xfrm>
          <a:off x="0" y="0"/>
          <a:ext cx="0" cy="0"/>
          <a:chOff x="0" y="0"/>
          <a:chExt cx="0" cy="0"/>
        </a:xfrm>
      </p:grpSpPr>
      <p:sp>
        <p:nvSpPr>
          <p:cNvPr id="427" name="Shape 427"/>
          <p:cNvSpPr txBox="1"/>
          <p:nvPr/>
        </p:nvSpPr>
        <p:spPr>
          <a:xfrm>
            <a:off x="6248575" y="416101"/>
            <a:ext cx="2592000" cy="2034399"/>
          </a:xfrm>
          <a:prstGeom prst="rect">
            <a:avLst/>
          </a:prstGeom>
          <a:noFill/>
          <a:ln>
            <a:noFill/>
          </a:ln>
        </p:spPr>
        <p:txBody>
          <a:bodyPr lIns="91425" tIns="91425" rIns="91425" bIns="91425" anchor="t" anchorCtr="0">
            <a:noAutofit/>
          </a:bodyPr>
          <a:lstStyle/>
          <a:p>
            <a:pPr lvl="0" rtl="0">
              <a:spcBef>
                <a:spcPts val="0"/>
              </a:spcBef>
              <a:buClr>
                <a:srgbClr val="000000"/>
              </a:buClr>
              <a:buSzPct val="122222"/>
              <a:buFont typeface="Arial"/>
              <a:buNone/>
            </a:pPr>
            <a:r>
              <a:rPr lang="en" sz="900" b="1">
                <a:solidFill>
                  <a:srgbClr val="FFFFFF"/>
                </a:solidFill>
                <a:latin typeface="Karla"/>
                <a:ea typeface="Karla"/>
                <a:cs typeface="Karla"/>
                <a:sym typeface="Karla"/>
              </a:rPr>
              <a:t>SlidesCarnival icons are editable shapes</a:t>
            </a:r>
            <a:r>
              <a:rPr lang="en" sz="900">
                <a:solidFill>
                  <a:srgbClr val="FFFFFF"/>
                </a:solidFill>
                <a:latin typeface="Karla"/>
                <a:ea typeface="Karla"/>
                <a:cs typeface="Karla"/>
                <a:sym typeface="Karla"/>
              </a:rPr>
              <a:t>. </a:t>
            </a:r>
          </a:p>
          <a:p>
            <a:pPr lvl="0" rtl="0">
              <a:spcBef>
                <a:spcPts val="0"/>
              </a:spcBef>
              <a:buClr>
                <a:srgbClr val="000000"/>
              </a:buClr>
              <a:buFont typeface="Arial"/>
              <a:buNone/>
            </a:pPr>
            <a:endParaRPr sz="900">
              <a:solidFill>
                <a:srgbClr val="FFFFFF"/>
              </a:solidFill>
              <a:latin typeface="Karla"/>
              <a:ea typeface="Karla"/>
              <a:cs typeface="Karla"/>
              <a:sym typeface="Karla"/>
            </a:endParaRPr>
          </a:p>
          <a:p>
            <a:pPr lvl="0" rtl="0">
              <a:spcBef>
                <a:spcPts val="0"/>
              </a:spcBef>
              <a:buClr>
                <a:srgbClr val="000000"/>
              </a:buClr>
              <a:buSzPct val="122222"/>
              <a:buFont typeface="Arial"/>
              <a:buNone/>
            </a:pPr>
            <a:r>
              <a:rPr lang="en" sz="900">
                <a:solidFill>
                  <a:srgbClr val="FFFFFF"/>
                </a:solidFill>
                <a:latin typeface="Karla"/>
                <a:ea typeface="Karla"/>
                <a:cs typeface="Karla"/>
                <a:sym typeface="Karla"/>
              </a:rPr>
              <a:t>This means that you can:</a:t>
            </a:r>
          </a:p>
          <a:p>
            <a:pPr marL="457200" lvl="0" indent="-285750" rtl="0">
              <a:spcBef>
                <a:spcPts val="0"/>
              </a:spcBef>
              <a:buClr>
                <a:srgbClr val="FFFFFF"/>
              </a:buClr>
              <a:buSzPct val="100000"/>
              <a:buFont typeface="Karla"/>
              <a:buChar char="●"/>
            </a:pPr>
            <a:r>
              <a:rPr lang="en" sz="900">
                <a:solidFill>
                  <a:srgbClr val="FFFFFF"/>
                </a:solidFill>
                <a:latin typeface="Karla"/>
                <a:ea typeface="Karla"/>
                <a:cs typeface="Karla"/>
                <a:sym typeface="Karla"/>
              </a:rPr>
              <a:t>Resize them without losing quality.</a:t>
            </a:r>
          </a:p>
          <a:p>
            <a:pPr marL="457200" lvl="0" indent="-285750" rtl="0">
              <a:spcBef>
                <a:spcPts val="0"/>
              </a:spcBef>
              <a:buClr>
                <a:srgbClr val="FFFFFF"/>
              </a:buClr>
              <a:buSzPct val="100000"/>
              <a:buFont typeface="Karla"/>
              <a:buChar char="●"/>
            </a:pPr>
            <a:r>
              <a:rPr lang="en" sz="900">
                <a:solidFill>
                  <a:srgbClr val="FFFFFF"/>
                </a:solidFill>
                <a:latin typeface="Karla"/>
                <a:ea typeface="Karla"/>
                <a:cs typeface="Karla"/>
                <a:sym typeface="Karla"/>
              </a:rPr>
              <a:t>Change line color, width and style.</a:t>
            </a:r>
          </a:p>
          <a:p>
            <a:pPr lvl="0" rtl="0">
              <a:spcBef>
                <a:spcPts val="0"/>
              </a:spcBef>
              <a:buNone/>
            </a:pPr>
            <a:endParaRPr sz="900">
              <a:solidFill>
                <a:srgbClr val="FFFFFF"/>
              </a:solidFill>
              <a:latin typeface="Karla"/>
              <a:ea typeface="Karla"/>
              <a:cs typeface="Karla"/>
              <a:sym typeface="Karla"/>
            </a:endParaRPr>
          </a:p>
          <a:p>
            <a:pPr lvl="0" rtl="0">
              <a:spcBef>
                <a:spcPts val="0"/>
              </a:spcBef>
              <a:buNone/>
            </a:pPr>
            <a:r>
              <a:rPr lang="en" sz="900">
                <a:solidFill>
                  <a:srgbClr val="FFFFFF"/>
                </a:solidFill>
                <a:latin typeface="Karla"/>
                <a:ea typeface="Karla"/>
                <a:cs typeface="Karla"/>
                <a:sym typeface="Karla"/>
              </a:rPr>
              <a:t>Isn’t that nice? :)</a:t>
            </a:r>
          </a:p>
          <a:p>
            <a:pPr lvl="0" rtl="0">
              <a:spcBef>
                <a:spcPts val="0"/>
              </a:spcBef>
              <a:buNone/>
            </a:pPr>
            <a:endParaRPr sz="900">
              <a:solidFill>
                <a:srgbClr val="FFFFFF"/>
              </a:solidFill>
              <a:latin typeface="Karla"/>
              <a:ea typeface="Karla"/>
              <a:cs typeface="Karla"/>
              <a:sym typeface="Karla"/>
            </a:endParaRPr>
          </a:p>
          <a:p>
            <a:pPr lvl="0" rtl="0">
              <a:spcBef>
                <a:spcPts val="0"/>
              </a:spcBef>
              <a:buNone/>
            </a:pPr>
            <a:r>
              <a:rPr lang="en" sz="900">
                <a:solidFill>
                  <a:srgbClr val="FFFFFF"/>
                </a:solidFill>
                <a:latin typeface="Karla"/>
                <a:ea typeface="Karla"/>
                <a:cs typeface="Karla"/>
                <a:sym typeface="Karla"/>
              </a:rPr>
              <a:t>Examples:</a:t>
            </a:r>
          </a:p>
          <a:p>
            <a:pPr lvl="0" rtl="0">
              <a:spcBef>
                <a:spcPts val="0"/>
              </a:spcBef>
              <a:buClr>
                <a:srgbClr val="000000"/>
              </a:buClr>
              <a:buFont typeface="Arial"/>
              <a:buNone/>
            </a:pPr>
            <a:endParaRPr sz="900">
              <a:solidFill>
                <a:srgbClr val="FFFFFF"/>
              </a:solidFill>
              <a:latin typeface="Karla"/>
              <a:ea typeface="Karla"/>
              <a:cs typeface="Karla"/>
              <a:sym typeface="Karla"/>
            </a:endParaRPr>
          </a:p>
          <a:p>
            <a:pPr lvl="0" rtl="0">
              <a:spcBef>
                <a:spcPts val="0"/>
              </a:spcBef>
              <a:buNone/>
            </a:pPr>
            <a:endParaRPr sz="900">
              <a:solidFill>
                <a:srgbClr val="FFFFFF"/>
              </a:solidFill>
              <a:latin typeface="Karla"/>
              <a:ea typeface="Karla"/>
              <a:cs typeface="Karla"/>
              <a:sym typeface="Karla"/>
            </a:endParaRPr>
          </a:p>
        </p:txBody>
      </p:sp>
      <p:grpSp>
        <p:nvGrpSpPr>
          <p:cNvPr id="428" name="Shape 428"/>
          <p:cNvGrpSpPr/>
          <p:nvPr/>
        </p:nvGrpSpPr>
        <p:grpSpPr>
          <a:xfrm>
            <a:off x="348746" y="444026"/>
            <a:ext cx="342902" cy="596391"/>
            <a:chOff x="590250" y="244200"/>
            <a:chExt cx="407975" cy="532175"/>
          </a:xfrm>
        </p:grpSpPr>
        <p:sp>
          <p:nvSpPr>
            <p:cNvPr id="429" name="Shape 429"/>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 name="Shape 430"/>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 name="Shape 438"/>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3" name="Shape 443"/>
          <p:cNvGrpSpPr/>
          <p:nvPr/>
        </p:nvGrpSpPr>
        <p:grpSpPr>
          <a:xfrm>
            <a:off x="901439" y="532054"/>
            <a:ext cx="372593" cy="413525"/>
            <a:chOff x="1247825" y="322750"/>
            <a:chExt cx="443300" cy="369000"/>
          </a:xfrm>
        </p:grpSpPr>
        <p:sp>
          <p:nvSpPr>
            <p:cNvPr id="444" name="Shape 444"/>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9" name="Shape 449"/>
          <p:cNvGrpSpPr/>
          <p:nvPr/>
        </p:nvGrpSpPr>
        <p:grpSpPr>
          <a:xfrm>
            <a:off x="1474618" y="530008"/>
            <a:ext cx="356203" cy="417616"/>
            <a:chOff x="1929775" y="320925"/>
            <a:chExt cx="423800" cy="372650"/>
          </a:xfrm>
        </p:grpSpPr>
        <p:sp>
          <p:nvSpPr>
            <p:cNvPr id="450" name="Shape 450"/>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 name="Shape 453"/>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55" name="Shape 455"/>
          <p:cNvSpPr/>
          <p:nvPr/>
        </p:nvSpPr>
        <p:spPr>
          <a:xfrm>
            <a:off x="2071919" y="515005"/>
            <a:ext cx="291716" cy="447649"/>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656887" y="516377"/>
            <a:ext cx="251792" cy="444904"/>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57" name="Shape 457"/>
          <p:cNvGrpSpPr/>
          <p:nvPr/>
        </p:nvGrpSpPr>
        <p:grpSpPr>
          <a:xfrm>
            <a:off x="3744262" y="482913"/>
            <a:ext cx="336767" cy="511780"/>
            <a:chOff x="4630125" y="278900"/>
            <a:chExt cx="400675" cy="456675"/>
          </a:xfrm>
        </p:grpSpPr>
        <p:sp>
          <p:nvSpPr>
            <p:cNvPr id="458" name="Shape 458"/>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 name="Shape 461"/>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62" name="Shape 462"/>
          <p:cNvSpPr/>
          <p:nvPr/>
        </p:nvSpPr>
        <p:spPr>
          <a:xfrm>
            <a:off x="4284851" y="514332"/>
            <a:ext cx="385894" cy="448995"/>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63" name="Shape 463"/>
          <p:cNvGrpSpPr/>
          <p:nvPr/>
        </p:nvGrpSpPr>
        <p:grpSpPr>
          <a:xfrm>
            <a:off x="353874" y="1211654"/>
            <a:ext cx="342881" cy="557503"/>
            <a:chOff x="596350" y="929175"/>
            <a:chExt cx="407950" cy="497475"/>
          </a:xfrm>
        </p:grpSpPr>
        <p:sp>
          <p:nvSpPr>
            <p:cNvPr id="464" name="Shape 464"/>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 name="Shape 466"/>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 name="Shape 467"/>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 name="Shape 470"/>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1" name="Shape 471"/>
          <p:cNvGrpSpPr/>
          <p:nvPr/>
        </p:nvGrpSpPr>
        <p:grpSpPr>
          <a:xfrm>
            <a:off x="1478190" y="1292875"/>
            <a:ext cx="349059" cy="398508"/>
            <a:chOff x="1934025" y="1001650"/>
            <a:chExt cx="415300" cy="355600"/>
          </a:xfrm>
        </p:grpSpPr>
        <p:sp>
          <p:nvSpPr>
            <p:cNvPr id="472" name="Shape 472"/>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76" name="Shape 476"/>
          <p:cNvSpPr/>
          <p:nvPr/>
        </p:nvSpPr>
        <p:spPr>
          <a:xfrm>
            <a:off x="2042248" y="1259464"/>
            <a:ext cx="351076" cy="465384"/>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 name="Shape 477"/>
          <p:cNvSpPr/>
          <p:nvPr/>
        </p:nvSpPr>
        <p:spPr>
          <a:xfrm>
            <a:off x="2607758" y="1282663"/>
            <a:ext cx="350068" cy="418988"/>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3177871" y="1286080"/>
            <a:ext cx="339835" cy="412152"/>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 name="Shape 479"/>
          <p:cNvSpPr/>
          <p:nvPr/>
        </p:nvSpPr>
        <p:spPr>
          <a:xfrm>
            <a:off x="3754140" y="1290171"/>
            <a:ext cx="317309" cy="40397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0" name="Shape 480"/>
          <p:cNvGrpSpPr/>
          <p:nvPr/>
        </p:nvGrpSpPr>
        <p:grpSpPr>
          <a:xfrm>
            <a:off x="4302584" y="1262840"/>
            <a:ext cx="350068" cy="467429"/>
            <a:chOff x="5294400" y="974850"/>
            <a:chExt cx="416500" cy="417100"/>
          </a:xfrm>
        </p:grpSpPr>
        <p:sp>
          <p:nvSpPr>
            <p:cNvPr id="481" name="Shape 481"/>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 name="Shape 482"/>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3" name="Shape 483"/>
          <p:cNvGrpSpPr/>
          <p:nvPr/>
        </p:nvGrpSpPr>
        <p:grpSpPr>
          <a:xfrm>
            <a:off x="4825606" y="1210310"/>
            <a:ext cx="433992" cy="563639"/>
            <a:chOff x="5916675" y="927975"/>
            <a:chExt cx="516350" cy="502950"/>
          </a:xfrm>
        </p:grpSpPr>
        <p:sp>
          <p:nvSpPr>
            <p:cNvPr id="484" name="Shape 484"/>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6" name="Shape 486"/>
          <p:cNvGrpSpPr/>
          <p:nvPr/>
        </p:nvGrpSpPr>
        <p:grpSpPr>
          <a:xfrm>
            <a:off x="327250" y="2076193"/>
            <a:ext cx="391000" cy="352113"/>
            <a:chOff x="564675" y="1700625"/>
            <a:chExt cx="465200" cy="314200"/>
          </a:xfrm>
        </p:grpSpPr>
        <p:sp>
          <p:nvSpPr>
            <p:cNvPr id="487" name="Shape 487"/>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0" name="Shape 490"/>
          <p:cNvGrpSpPr/>
          <p:nvPr/>
        </p:nvGrpSpPr>
        <p:grpSpPr>
          <a:xfrm>
            <a:off x="892235" y="1990209"/>
            <a:ext cx="391000" cy="510435"/>
            <a:chOff x="1236875" y="1623900"/>
            <a:chExt cx="465200" cy="455475"/>
          </a:xfrm>
        </p:grpSpPr>
        <p:sp>
          <p:nvSpPr>
            <p:cNvPr id="491" name="Shape 491"/>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1402500" y="18102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1402500" y="18443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a:off x="1402500" y="1878425"/>
              <a:ext cx="85250" cy="25"/>
            </a:xfrm>
            <a:custGeom>
              <a:avLst/>
              <a:gdLst/>
              <a:ahLst/>
              <a:cxnLst/>
              <a:rect l="0" t="0" r="0" b="0"/>
              <a:pathLst>
                <a:path w="3410" h="1" fill="none" extrusionOk="0">
                  <a:moveTo>
                    <a:pt x="0" y="0"/>
                  </a:moveTo>
                  <a:lnTo>
                    <a:pt x="341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8" name="Shape 498"/>
          <p:cNvGrpSpPr/>
          <p:nvPr/>
        </p:nvGrpSpPr>
        <p:grpSpPr>
          <a:xfrm>
            <a:off x="1469491" y="2001136"/>
            <a:ext cx="366457" cy="488581"/>
            <a:chOff x="1923675" y="1633650"/>
            <a:chExt cx="436000" cy="435975"/>
          </a:xfrm>
        </p:grpSpPr>
        <p:sp>
          <p:nvSpPr>
            <p:cNvPr id="499" name="Shape 49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 name="Shape 503"/>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5" name="Shape 505"/>
          <p:cNvGrpSpPr/>
          <p:nvPr/>
        </p:nvGrpSpPr>
        <p:grpSpPr>
          <a:xfrm>
            <a:off x="2032940" y="1999091"/>
            <a:ext cx="369504" cy="492672"/>
            <a:chOff x="2594050" y="1631825"/>
            <a:chExt cx="439625" cy="439625"/>
          </a:xfrm>
        </p:grpSpPr>
        <p:sp>
          <p:nvSpPr>
            <p:cNvPr id="506" name="Shape 506"/>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 name="Shape 509"/>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0" name="Shape 510"/>
          <p:cNvSpPr/>
          <p:nvPr/>
        </p:nvSpPr>
        <p:spPr>
          <a:xfrm>
            <a:off x="2614399" y="2020986"/>
            <a:ext cx="336767" cy="449023"/>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1" name="Shape 511"/>
          <p:cNvGrpSpPr/>
          <p:nvPr/>
        </p:nvGrpSpPr>
        <p:grpSpPr>
          <a:xfrm>
            <a:off x="3197706" y="1962249"/>
            <a:ext cx="299911" cy="566356"/>
            <a:chOff x="3979850" y="1598950"/>
            <a:chExt cx="356825" cy="505375"/>
          </a:xfrm>
        </p:grpSpPr>
        <p:sp>
          <p:nvSpPr>
            <p:cNvPr id="512" name="Shape 512"/>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4" name="Shape 514"/>
          <p:cNvGrpSpPr/>
          <p:nvPr/>
        </p:nvGrpSpPr>
        <p:grpSpPr>
          <a:xfrm>
            <a:off x="3715096" y="2083701"/>
            <a:ext cx="395098" cy="323452"/>
            <a:chOff x="4595425" y="1707325"/>
            <a:chExt cx="470075" cy="288625"/>
          </a:xfrm>
        </p:grpSpPr>
        <p:sp>
          <p:nvSpPr>
            <p:cNvPr id="515" name="Shape 515"/>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 name="Shape 516"/>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 name="Shape 517"/>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 name="Shape 518"/>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0" name="Shape 520"/>
          <p:cNvGrpSpPr/>
          <p:nvPr/>
        </p:nvGrpSpPr>
        <p:grpSpPr>
          <a:xfrm>
            <a:off x="4299013" y="2004554"/>
            <a:ext cx="357233" cy="481745"/>
            <a:chOff x="5290150" y="1636700"/>
            <a:chExt cx="425025" cy="429875"/>
          </a:xfrm>
        </p:grpSpPr>
        <p:sp>
          <p:nvSpPr>
            <p:cNvPr id="521" name="Shape 521"/>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3" name="Shape 523"/>
          <p:cNvGrpSpPr/>
          <p:nvPr/>
        </p:nvGrpSpPr>
        <p:grpSpPr>
          <a:xfrm>
            <a:off x="4862968" y="1990210"/>
            <a:ext cx="359271" cy="502255"/>
            <a:chOff x="5961125" y="1623900"/>
            <a:chExt cx="427450" cy="448175"/>
          </a:xfrm>
        </p:grpSpPr>
        <p:sp>
          <p:nvSpPr>
            <p:cNvPr id="524" name="Shape 52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 name="Shape 52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1" name="Shape 531"/>
          <p:cNvGrpSpPr/>
          <p:nvPr/>
        </p:nvGrpSpPr>
        <p:grpSpPr>
          <a:xfrm>
            <a:off x="5415659" y="2003182"/>
            <a:ext cx="383835" cy="484492"/>
            <a:chOff x="6618700" y="1635475"/>
            <a:chExt cx="456675" cy="432325"/>
          </a:xfrm>
        </p:grpSpPr>
        <p:sp>
          <p:nvSpPr>
            <p:cNvPr id="532" name="Shape 532"/>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 name="Shape 534"/>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 name="Shape 535"/>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370746" y="2781065"/>
            <a:ext cx="304008" cy="435351"/>
            <a:chOff x="616425" y="2329600"/>
            <a:chExt cx="361700" cy="388475"/>
          </a:xfrm>
        </p:grpSpPr>
        <p:sp>
          <p:nvSpPr>
            <p:cNvPr id="538" name="Shape 538"/>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 name="Shape 544"/>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6" name="Shape 546"/>
          <p:cNvGrpSpPr/>
          <p:nvPr/>
        </p:nvGrpSpPr>
        <p:grpSpPr>
          <a:xfrm>
            <a:off x="927558" y="2785154"/>
            <a:ext cx="320377" cy="427169"/>
            <a:chOff x="1278900" y="2333250"/>
            <a:chExt cx="381175" cy="381175"/>
          </a:xfrm>
        </p:grpSpPr>
        <p:sp>
          <p:nvSpPr>
            <p:cNvPr id="547" name="Shape 547"/>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1" name="Shape 551"/>
          <p:cNvGrpSpPr/>
          <p:nvPr/>
        </p:nvGrpSpPr>
        <p:grpSpPr>
          <a:xfrm>
            <a:off x="1492520" y="2785154"/>
            <a:ext cx="320398" cy="427169"/>
            <a:chOff x="1951075" y="2333250"/>
            <a:chExt cx="381200" cy="381175"/>
          </a:xfrm>
        </p:grpSpPr>
        <p:sp>
          <p:nvSpPr>
            <p:cNvPr id="552" name="Shape 552"/>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6" name="Shape 556"/>
          <p:cNvGrpSpPr/>
          <p:nvPr/>
        </p:nvGrpSpPr>
        <p:grpSpPr>
          <a:xfrm>
            <a:off x="2057505" y="2785154"/>
            <a:ext cx="320377" cy="427169"/>
            <a:chOff x="2623275" y="2333250"/>
            <a:chExt cx="381175" cy="381175"/>
          </a:xfrm>
        </p:grpSpPr>
        <p:sp>
          <p:nvSpPr>
            <p:cNvPr id="557"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1" name="Shape 561"/>
          <p:cNvGrpSpPr/>
          <p:nvPr/>
        </p:nvGrpSpPr>
        <p:grpSpPr>
          <a:xfrm>
            <a:off x="2697208" y="2711471"/>
            <a:ext cx="170936" cy="569101"/>
            <a:chOff x="3384375" y="2267500"/>
            <a:chExt cx="203375" cy="507825"/>
          </a:xfrm>
        </p:grpSpPr>
        <p:sp>
          <p:nvSpPr>
            <p:cNvPr id="562" name="Shape 562"/>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4" name="Shape 564"/>
          <p:cNvGrpSpPr/>
          <p:nvPr/>
        </p:nvGrpSpPr>
        <p:grpSpPr>
          <a:xfrm>
            <a:off x="3842517" y="2783782"/>
            <a:ext cx="140237" cy="424452"/>
            <a:chOff x="4747025" y="2332025"/>
            <a:chExt cx="166850" cy="378750"/>
          </a:xfrm>
        </p:grpSpPr>
        <p:sp>
          <p:nvSpPr>
            <p:cNvPr id="565" name="Shape 565"/>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 name="Shape 566"/>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7" name="Shape 567"/>
          <p:cNvGrpSpPr/>
          <p:nvPr/>
        </p:nvGrpSpPr>
        <p:grpSpPr>
          <a:xfrm>
            <a:off x="3274990" y="2714189"/>
            <a:ext cx="145343" cy="563639"/>
            <a:chOff x="4071800" y="2269925"/>
            <a:chExt cx="172925" cy="502950"/>
          </a:xfrm>
        </p:grpSpPr>
        <p:sp>
          <p:nvSpPr>
            <p:cNvPr id="568" name="Shape 568"/>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 name="Shape 569"/>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0" name="Shape 570"/>
          <p:cNvSpPr/>
          <p:nvPr/>
        </p:nvSpPr>
        <p:spPr>
          <a:xfrm>
            <a:off x="4317611" y="2773655"/>
            <a:ext cx="320377" cy="450367"/>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1" name="Shape 571"/>
          <p:cNvGrpSpPr/>
          <p:nvPr/>
        </p:nvGrpSpPr>
        <p:grpSpPr>
          <a:xfrm>
            <a:off x="4872695" y="2781736"/>
            <a:ext cx="345970" cy="434005"/>
            <a:chOff x="5972700" y="2330200"/>
            <a:chExt cx="411625" cy="387275"/>
          </a:xfrm>
        </p:grpSpPr>
        <p:sp>
          <p:nvSpPr>
            <p:cNvPr id="572" name="Shape 57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467992" y="3485907"/>
            <a:ext cx="109538" cy="532260"/>
            <a:chOff x="732125" y="2958550"/>
            <a:chExt cx="130325" cy="474950"/>
          </a:xfrm>
        </p:grpSpPr>
        <p:sp>
          <p:nvSpPr>
            <p:cNvPr id="575" name="Shape 575"/>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 name="Shape 578"/>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3" name="Shape 583"/>
          <p:cNvSpPr/>
          <p:nvPr/>
        </p:nvSpPr>
        <p:spPr>
          <a:xfrm>
            <a:off x="1484913" y="3464879"/>
            <a:ext cx="335737" cy="574565"/>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963405" y="3464879"/>
            <a:ext cx="248745" cy="574565"/>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5" name="Shape 585"/>
          <p:cNvGrpSpPr/>
          <p:nvPr/>
        </p:nvGrpSpPr>
        <p:grpSpPr>
          <a:xfrm>
            <a:off x="2023737" y="3502969"/>
            <a:ext cx="387932" cy="489955"/>
            <a:chOff x="2583100" y="2973775"/>
            <a:chExt cx="461550" cy="437200"/>
          </a:xfrm>
        </p:grpSpPr>
        <p:sp>
          <p:nvSpPr>
            <p:cNvPr id="586" name="Shape 586"/>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8" name="Shape 588"/>
          <p:cNvSpPr/>
          <p:nvPr/>
        </p:nvSpPr>
        <p:spPr>
          <a:xfrm>
            <a:off x="3734682" y="3514696"/>
            <a:ext cx="356203" cy="474937"/>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9" name="Shape 589"/>
          <p:cNvGrpSpPr/>
          <p:nvPr/>
        </p:nvGrpSpPr>
        <p:grpSpPr>
          <a:xfrm>
            <a:off x="4263187" y="3540511"/>
            <a:ext cx="435021" cy="431260"/>
            <a:chOff x="5247525" y="3007275"/>
            <a:chExt cx="517575" cy="384825"/>
          </a:xfrm>
        </p:grpSpPr>
        <p:sp>
          <p:nvSpPr>
            <p:cNvPr id="590" name="Shape 59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 name="Shape 591"/>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2" name="Shape 592"/>
          <p:cNvGrpSpPr/>
          <p:nvPr/>
        </p:nvGrpSpPr>
        <p:grpSpPr>
          <a:xfrm>
            <a:off x="3174172" y="3515940"/>
            <a:ext cx="342881" cy="466757"/>
            <a:chOff x="3951850" y="2985350"/>
            <a:chExt cx="407950" cy="416500"/>
          </a:xfrm>
        </p:grpSpPr>
        <p:sp>
          <p:nvSpPr>
            <p:cNvPr id="593" name="Shape 59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7" name="Shape 597"/>
          <p:cNvGrpSpPr/>
          <p:nvPr/>
        </p:nvGrpSpPr>
        <p:grpSpPr>
          <a:xfrm>
            <a:off x="330844" y="4302005"/>
            <a:ext cx="397136" cy="406689"/>
            <a:chOff x="568950" y="3686775"/>
            <a:chExt cx="472500" cy="362900"/>
          </a:xfrm>
        </p:grpSpPr>
        <p:sp>
          <p:nvSpPr>
            <p:cNvPr id="598" name="Shape 598"/>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01" name="Shape 601"/>
          <p:cNvSpPr/>
          <p:nvPr/>
        </p:nvSpPr>
        <p:spPr>
          <a:xfrm>
            <a:off x="4907685" y="3492869"/>
            <a:ext cx="270220" cy="518616"/>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02" name="Shape 602"/>
          <p:cNvGrpSpPr/>
          <p:nvPr/>
        </p:nvGrpSpPr>
        <p:grpSpPr>
          <a:xfrm>
            <a:off x="898897" y="4336128"/>
            <a:ext cx="377699" cy="338469"/>
            <a:chOff x="1244800" y="3717225"/>
            <a:chExt cx="449375" cy="302025"/>
          </a:xfrm>
        </p:grpSpPr>
        <p:sp>
          <p:nvSpPr>
            <p:cNvPr id="603" name="Shape 603"/>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 name="Shape 605"/>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 name="Shape 606"/>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9" name="Shape 609"/>
          <p:cNvGrpSpPr/>
          <p:nvPr/>
        </p:nvGrpSpPr>
        <p:grpSpPr>
          <a:xfrm>
            <a:off x="1468986" y="4310185"/>
            <a:ext cx="367466" cy="382819"/>
            <a:chOff x="1923075" y="3694075"/>
            <a:chExt cx="437200" cy="341600"/>
          </a:xfrm>
        </p:grpSpPr>
        <p:sp>
          <p:nvSpPr>
            <p:cNvPr id="610" name="Shape 6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 name="Shape 6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9" name="Shape 619"/>
          <p:cNvGrpSpPr/>
          <p:nvPr/>
        </p:nvGrpSpPr>
        <p:grpSpPr>
          <a:xfrm>
            <a:off x="2037543" y="4304050"/>
            <a:ext cx="360301" cy="394417"/>
            <a:chOff x="2599525" y="3688600"/>
            <a:chExt cx="428675" cy="351950"/>
          </a:xfrm>
        </p:grpSpPr>
        <p:sp>
          <p:nvSpPr>
            <p:cNvPr id="620" name="Shape 620"/>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3" name="Shape 623"/>
          <p:cNvGrpSpPr/>
          <p:nvPr/>
        </p:nvGrpSpPr>
        <p:grpSpPr>
          <a:xfrm>
            <a:off x="2619925" y="4276761"/>
            <a:ext cx="333699" cy="438768"/>
            <a:chOff x="3292425" y="3664250"/>
            <a:chExt cx="397025" cy="391525"/>
          </a:xfrm>
        </p:grpSpPr>
        <p:sp>
          <p:nvSpPr>
            <p:cNvPr id="624" name="Shape 624"/>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 name="Shape 625"/>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7" name="Shape 627"/>
          <p:cNvGrpSpPr/>
          <p:nvPr/>
        </p:nvGrpSpPr>
        <p:grpSpPr>
          <a:xfrm>
            <a:off x="3157782" y="4333383"/>
            <a:ext cx="369525" cy="357576"/>
            <a:chOff x="3932350" y="3714775"/>
            <a:chExt cx="439650" cy="319075"/>
          </a:xfrm>
        </p:grpSpPr>
        <p:sp>
          <p:nvSpPr>
            <p:cNvPr id="628" name="Shape 628"/>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3" name="Shape 633"/>
          <p:cNvGrpSpPr/>
          <p:nvPr/>
        </p:nvGrpSpPr>
        <p:grpSpPr>
          <a:xfrm>
            <a:off x="3722765" y="4333383"/>
            <a:ext cx="369504" cy="357576"/>
            <a:chOff x="4604550" y="3714775"/>
            <a:chExt cx="439625" cy="319075"/>
          </a:xfrm>
        </p:grpSpPr>
        <p:sp>
          <p:nvSpPr>
            <p:cNvPr id="63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6" name="Shape 636"/>
          <p:cNvGrpSpPr/>
          <p:nvPr/>
        </p:nvGrpSpPr>
        <p:grpSpPr>
          <a:xfrm>
            <a:off x="4301050" y="4296542"/>
            <a:ext cx="353136" cy="418316"/>
            <a:chOff x="5292575" y="3681900"/>
            <a:chExt cx="420150" cy="373275"/>
          </a:xfrm>
        </p:grpSpPr>
        <p:sp>
          <p:nvSpPr>
            <p:cNvPr id="637" name="Shape 63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 name="Shape 64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4" name="Shape 644"/>
          <p:cNvGrpSpPr/>
          <p:nvPr/>
        </p:nvGrpSpPr>
        <p:grpSpPr>
          <a:xfrm>
            <a:off x="4846074" y="4243310"/>
            <a:ext cx="393059" cy="524079"/>
            <a:chOff x="5941025" y="3634400"/>
            <a:chExt cx="467650" cy="467650"/>
          </a:xfrm>
        </p:grpSpPr>
        <p:sp>
          <p:nvSpPr>
            <p:cNvPr id="645" name="Shape 64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1" name="Shape 651"/>
          <p:cNvGrpSpPr/>
          <p:nvPr/>
        </p:nvGrpSpPr>
        <p:grpSpPr>
          <a:xfrm>
            <a:off x="5436147" y="4276761"/>
            <a:ext cx="342881" cy="457203"/>
            <a:chOff x="6643075" y="3664250"/>
            <a:chExt cx="407950" cy="407975"/>
          </a:xfrm>
        </p:grpSpPr>
        <p:sp>
          <p:nvSpPr>
            <p:cNvPr id="652" name="Shape 65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4" name="Shape 654"/>
          <p:cNvGrpSpPr/>
          <p:nvPr/>
        </p:nvGrpSpPr>
        <p:grpSpPr>
          <a:xfrm>
            <a:off x="336979" y="5010966"/>
            <a:ext cx="371564" cy="495391"/>
            <a:chOff x="576250" y="4319400"/>
            <a:chExt cx="442075" cy="442050"/>
          </a:xfrm>
        </p:grpSpPr>
        <p:sp>
          <p:nvSpPr>
            <p:cNvPr id="655" name="Shape 65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886644" y="5107363"/>
            <a:ext cx="402263" cy="302972"/>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3177367" y="5031603"/>
            <a:ext cx="340843" cy="454485"/>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2612361" y="5060266"/>
            <a:ext cx="340843" cy="397164"/>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3740838" y="5029557"/>
            <a:ext cx="343911" cy="458576"/>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63" name="Shape 663"/>
          <p:cNvGrpSpPr/>
          <p:nvPr/>
        </p:nvGrpSpPr>
        <p:grpSpPr>
          <a:xfrm>
            <a:off x="4280584" y="5036210"/>
            <a:ext cx="394068" cy="434005"/>
            <a:chOff x="5268225" y="4341925"/>
            <a:chExt cx="468850" cy="387275"/>
          </a:xfrm>
        </p:grpSpPr>
        <p:sp>
          <p:nvSpPr>
            <p:cNvPr id="664" name="Shape 664"/>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2" name="Shape 672"/>
          <p:cNvGrpSpPr/>
          <p:nvPr/>
        </p:nvGrpSpPr>
        <p:grpSpPr>
          <a:xfrm>
            <a:off x="4865530" y="5022565"/>
            <a:ext cx="354144" cy="472192"/>
            <a:chOff x="5964175" y="4329750"/>
            <a:chExt cx="421350" cy="421350"/>
          </a:xfrm>
        </p:grpSpPr>
        <p:sp>
          <p:nvSpPr>
            <p:cNvPr id="673" name="Shape 673"/>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5" name="Shape 675"/>
          <p:cNvGrpSpPr/>
          <p:nvPr/>
        </p:nvGrpSpPr>
        <p:grpSpPr>
          <a:xfrm>
            <a:off x="901439" y="5775878"/>
            <a:ext cx="372593" cy="480401"/>
            <a:chOff x="1247825" y="5001950"/>
            <a:chExt cx="443300" cy="428675"/>
          </a:xfrm>
        </p:grpSpPr>
        <p:sp>
          <p:nvSpPr>
            <p:cNvPr id="676" name="Shape 676"/>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2" name="Shape 682"/>
          <p:cNvGrpSpPr/>
          <p:nvPr/>
        </p:nvGrpSpPr>
        <p:grpSpPr>
          <a:xfrm>
            <a:off x="1499685" y="5751979"/>
            <a:ext cx="306068" cy="519988"/>
            <a:chOff x="1959600" y="4980625"/>
            <a:chExt cx="364150" cy="464000"/>
          </a:xfrm>
        </p:grpSpPr>
        <p:sp>
          <p:nvSpPr>
            <p:cNvPr id="683" name="Shape 683"/>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2053375" y="5121275"/>
              <a:ext cx="176600" cy="25"/>
            </a:xfrm>
            <a:custGeom>
              <a:avLst/>
              <a:gdLst/>
              <a:ahLst/>
              <a:cxnLst/>
              <a:rect l="0" t="0" r="0" b="0"/>
              <a:pathLst>
                <a:path w="7064" h="1" fill="none" extrusionOk="0">
                  <a:moveTo>
                    <a:pt x="1" y="1"/>
                  </a:moveTo>
                  <a:lnTo>
                    <a:pt x="706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0" name="Shape 690"/>
          <p:cNvGrpSpPr/>
          <p:nvPr/>
        </p:nvGrpSpPr>
        <p:grpSpPr>
          <a:xfrm>
            <a:off x="2042165" y="5771788"/>
            <a:ext cx="351076" cy="481073"/>
            <a:chOff x="2605025" y="4998300"/>
            <a:chExt cx="417700" cy="429275"/>
          </a:xfrm>
        </p:grpSpPr>
        <p:sp>
          <p:nvSpPr>
            <p:cNvPr id="691" name="Shape 691"/>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4" name="Shape 694"/>
          <p:cNvGrpSpPr/>
          <p:nvPr/>
        </p:nvGrpSpPr>
        <p:grpSpPr>
          <a:xfrm>
            <a:off x="2572857" y="5775877"/>
            <a:ext cx="419661" cy="466056"/>
            <a:chOff x="3236425" y="5001950"/>
            <a:chExt cx="499300" cy="415875"/>
          </a:xfrm>
        </p:grpSpPr>
        <p:sp>
          <p:nvSpPr>
            <p:cNvPr id="695" name="Shape 695"/>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3294875" y="5330725"/>
              <a:ext cx="382400" cy="25"/>
            </a:xfrm>
            <a:custGeom>
              <a:avLst/>
              <a:gdLst/>
              <a:ahLst/>
              <a:cxnLst/>
              <a:rect l="0" t="0" r="0" b="0"/>
              <a:pathLst>
                <a:path w="15296" h="1" fill="none" extrusionOk="0">
                  <a:moveTo>
                    <a:pt x="0" y="1"/>
                  </a:moveTo>
                  <a:lnTo>
                    <a:pt x="152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 name="Shape 698"/>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3187976" y="5751980"/>
            <a:ext cx="319368" cy="507017"/>
            <a:chOff x="3968275" y="4980625"/>
            <a:chExt cx="379975" cy="452425"/>
          </a:xfrm>
        </p:grpSpPr>
        <p:sp>
          <p:nvSpPr>
            <p:cNvPr id="702" name="Shape 702"/>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4843509" y="5865251"/>
            <a:ext cx="404322" cy="293445"/>
            <a:chOff x="5937975" y="5081700"/>
            <a:chExt cx="481050" cy="261850"/>
          </a:xfrm>
        </p:grpSpPr>
        <p:sp>
          <p:nvSpPr>
            <p:cNvPr id="706" name="Shape 706"/>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 name="Shape 708"/>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9" name="Shape 709"/>
          <p:cNvGrpSpPr/>
          <p:nvPr/>
        </p:nvGrpSpPr>
        <p:grpSpPr>
          <a:xfrm>
            <a:off x="5461718" y="5808628"/>
            <a:ext cx="290182" cy="444904"/>
            <a:chOff x="6673500" y="5031175"/>
            <a:chExt cx="345250" cy="397000"/>
          </a:xfrm>
        </p:grpSpPr>
        <p:sp>
          <p:nvSpPr>
            <p:cNvPr id="710" name="Shape 710"/>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5" name="Shape 715"/>
          <p:cNvGrpSpPr/>
          <p:nvPr/>
        </p:nvGrpSpPr>
        <p:grpSpPr>
          <a:xfrm>
            <a:off x="3153705" y="508155"/>
            <a:ext cx="387932" cy="461293"/>
            <a:chOff x="3927500" y="301425"/>
            <a:chExt cx="461550" cy="411625"/>
          </a:xfrm>
        </p:grpSpPr>
        <p:sp>
          <p:nvSpPr>
            <p:cNvPr id="716" name="Shape 716"/>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 name="Shape 717"/>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 name="Shape 718"/>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 name="Shape 727"/>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 name="Shape 737"/>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3" name="Shape 743"/>
          <p:cNvGrpSpPr/>
          <p:nvPr/>
        </p:nvGrpSpPr>
        <p:grpSpPr>
          <a:xfrm>
            <a:off x="5441253" y="517037"/>
            <a:ext cx="332669" cy="443559"/>
            <a:chOff x="6649150" y="309350"/>
            <a:chExt cx="395800" cy="395800"/>
          </a:xfrm>
        </p:grpSpPr>
        <p:sp>
          <p:nvSpPr>
            <p:cNvPr id="744" name="Shape 744"/>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 name="Shape 763"/>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 name="Shape 764"/>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7" name="Shape 767"/>
          <p:cNvGrpSpPr/>
          <p:nvPr/>
        </p:nvGrpSpPr>
        <p:grpSpPr>
          <a:xfrm>
            <a:off x="4873704" y="527264"/>
            <a:ext cx="337796" cy="426497"/>
            <a:chOff x="5973900" y="318475"/>
            <a:chExt cx="401900" cy="380575"/>
          </a:xfrm>
        </p:grpSpPr>
        <p:sp>
          <p:nvSpPr>
            <p:cNvPr id="768" name="Shape 768"/>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 name="Shape 770"/>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2" name="Shape 782"/>
          <p:cNvGrpSpPr/>
          <p:nvPr/>
        </p:nvGrpSpPr>
        <p:grpSpPr>
          <a:xfrm>
            <a:off x="918858" y="1211654"/>
            <a:ext cx="342881" cy="557503"/>
            <a:chOff x="1268550" y="929175"/>
            <a:chExt cx="407950" cy="497475"/>
          </a:xfrm>
        </p:grpSpPr>
        <p:sp>
          <p:nvSpPr>
            <p:cNvPr id="783" name="Shape 783"/>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6" name="Shape 786"/>
          <p:cNvGrpSpPr/>
          <p:nvPr/>
        </p:nvGrpSpPr>
        <p:grpSpPr>
          <a:xfrm>
            <a:off x="5404922" y="1232807"/>
            <a:ext cx="405331" cy="518616"/>
            <a:chOff x="6605925" y="948050"/>
            <a:chExt cx="482250" cy="462775"/>
          </a:xfrm>
        </p:grpSpPr>
        <p:sp>
          <p:nvSpPr>
            <p:cNvPr id="787" name="Shape 787"/>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847025" y="948050"/>
              <a:ext cx="25" cy="23775"/>
            </a:xfrm>
            <a:custGeom>
              <a:avLst/>
              <a:gdLst/>
              <a:ahLst/>
              <a:cxnLst/>
              <a:rect l="0" t="0" r="0" b="0"/>
              <a:pathLst>
                <a:path w="1" h="951" fill="none" extrusionOk="0">
                  <a:moveTo>
                    <a:pt x="1" y="95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6847025" y="1001025"/>
              <a:ext cx="25" cy="183900"/>
            </a:xfrm>
            <a:custGeom>
              <a:avLst/>
              <a:gdLst/>
              <a:ahLst/>
              <a:cxnLst/>
              <a:rect l="0" t="0" r="0" b="0"/>
              <a:pathLst>
                <a:path w="1" h="7356" fill="none" extrusionOk="0">
                  <a:moveTo>
                    <a:pt x="1" y="1"/>
                  </a:moveTo>
                  <a:lnTo>
                    <a:pt x="1" y="735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3" name="Shape 793"/>
          <p:cNvGrpSpPr/>
          <p:nvPr/>
        </p:nvGrpSpPr>
        <p:grpSpPr>
          <a:xfrm>
            <a:off x="5499603" y="2768764"/>
            <a:ext cx="215966" cy="456531"/>
            <a:chOff x="6718575" y="2318625"/>
            <a:chExt cx="256950" cy="407375"/>
          </a:xfrm>
        </p:grpSpPr>
        <p:sp>
          <p:nvSpPr>
            <p:cNvPr id="794" name="Shape 79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 name="Shape 79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 name="Shape 79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 name="Shape 79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2" name="Shape 802"/>
          <p:cNvGrpSpPr/>
          <p:nvPr/>
        </p:nvGrpSpPr>
        <p:grpSpPr>
          <a:xfrm>
            <a:off x="2600993" y="3604641"/>
            <a:ext cx="363369" cy="294819"/>
            <a:chOff x="3269900" y="3064500"/>
            <a:chExt cx="432325" cy="263075"/>
          </a:xfrm>
        </p:grpSpPr>
        <p:sp>
          <p:nvSpPr>
            <p:cNvPr id="803" name="Shape 803"/>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6" name="Shape 806"/>
          <p:cNvGrpSpPr/>
          <p:nvPr/>
        </p:nvGrpSpPr>
        <p:grpSpPr>
          <a:xfrm>
            <a:off x="5475019" y="3514568"/>
            <a:ext cx="265114" cy="496791"/>
            <a:chOff x="6689325" y="2984125"/>
            <a:chExt cx="315425" cy="443300"/>
          </a:xfrm>
        </p:grpSpPr>
        <p:sp>
          <p:nvSpPr>
            <p:cNvPr id="807" name="Shape 807"/>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61175" y="3117475"/>
              <a:ext cx="25" cy="261850"/>
            </a:xfrm>
            <a:custGeom>
              <a:avLst/>
              <a:gdLst/>
              <a:ahLst/>
              <a:cxnLst/>
              <a:rect l="0" t="0" r="0" b="0"/>
              <a:pathLst>
                <a:path w="1" h="10474" fill="none" extrusionOk="0">
                  <a:moveTo>
                    <a:pt x="1" y="10473"/>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684702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693287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12" name="Shape 812"/>
          <p:cNvGrpSpPr/>
          <p:nvPr/>
        </p:nvGrpSpPr>
        <p:grpSpPr>
          <a:xfrm>
            <a:off x="1523745" y="4974124"/>
            <a:ext cx="256415" cy="552712"/>
            <a:chOff x="1988225" y="4286525"/>
            <a:chExt cx="305075" cy="493200"/>
          </a:xfrm>
        </p:grpSpPr>
        <p:sp>
          <p:nvSpPr>
            <p:cNvPr id="813" name="Shape 813"/>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 name="Shape 814"/>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2161750" y="4522750"/>
              <a:ext cx="25" cy="256975"/>
            </a:xfrm>
            <a:custGeom>
              <a:avLst/>
              <a:gdLst/>
              <a:ahLst/>
              <a:cxnLst/>
              <a:rect l="0" t="0" r="0" b="0"/>
              <a:pathLst>
                <a:path w="1" h="10279" fill="none" extrusionOk="0">
                  <a:moveTo>
                    <a:pt x="1" y="10279"/>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0" name="Shape 820"/>
          <p:cNvGrpSpPr/>
          <p:nvPr/>
        </p:nvGrpSpPr>
        <p:grpSpPr>
          <a:xfrm>
            <a:off x="2067737" y="5013011"/>
            <a:ext cx="309640" cy="522707"/>
            <a:chOff x="2635450" y="4321225"/>
            <a:chExt cx="368400" cy="466425"/>
          </a:xfrm>
        </p:grpSpPr>
        <p:sp>
          <p:nvSpPr>
            <p:cNvPr id="821" name="Shape 821"/>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 name="Shape 822"/>
            <p:cNvSpPr/>
            <p:nvPr/>
          </p:nvSpPr>
          <p:spPr>
            <a:xfrm>
              <a:off x="2819350" y="4321225"/>
              <a:ext cx="25" cy="347075"/>
            </a:xfrm>
            <a:custGeom>
              <a:avLst/>
              <a:gdLst/>
              <a:ahLst/>
              <a:cxnLst/>
              <a:rect l="0" t="0" r="0" b="0"/>
              <a:pathLst>
                <a:path w="1" h="13883" fill="none" extrusionOk="0">
                  <a:moveTo>
                    <a:pt x="0" y="13883"/>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 name="Shape 823"/>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 name="Shape 824"/>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7" name="Shape 827"/>
          <p:cNvGrpSpPr/>
          <p:nvPr/>
        </p:nvGrpSpPr>
        <p:grpSpPr>
          <a:xfrm>
            <a:off x="5436147" y="5000041"/>
            <a:ext cx="342881" cy="511780"/>
            <a:chOff x="6643075" y="4309650"/>
            <a:chExt cx="407950" cy="456675"/>
          </a:xfrm>
        </p:grpSpPr>
        <p:sp>
          <p:nvSpPr>
            <p:cNvPr id="828" name="Shape 828"/>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 name="Shape 835"/>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 name="Shape 836"/>
            <p:cNvSpPr/>
            <p:nvPr/>
          </p:nvSpPr>
          <p:spPr>
            <a:xfrm>
              <a:off x="6847025" y="4414975"/>
              <a:ext cx="25" cy="145550"/>
            </a:xfrm>
            <a:custGeom>
              <a:avLst/>
              <a:gdLst/>
              <a:ahLst/>
              <a:cxnLst/>
              <a:rect l="0" t="0" r="0" b="0"/>
              <a:pathLst>
                <a:path w="1" h="5822" fill="none" extrusionOk="0">
                  <a:moveTo>
                    <a:pt x="1" y="1"/>
                  </a:moveTo>
                  <a:lnTo>
                    <a:pt x="1" y="582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7" name="Shape 837"/>
          <p:cNvGrpSpPr/>
          <p:nvPr/>
        </p:nvGrpSpPr>
        <p:grpSpPr>
          <a:xfrm>
            <a:off x="4251419" y="5722645"/>
            <a:ext cx="452420" cy="578656"/>
            <a:chOff x="5233525" y="4954450"/>
            <a:chExt cx="538275" cy="516350"/>
          </a:xfrm>
        </p:grpSpPr>
        <p:sp>
          <p:nvSpPr>
            <p:cNvPr id="838" name="Shape 838"/>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 name="Shape 840"/>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 name="Shape 841"/>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 name="Shape 842"/>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 name="Shape 847"/>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 name="Shape 848"/>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9" name="Shape 849"/>
          <p:cNvGrpSpPr/>
          <p:nvPr/>
        </p:nvGrpSpPr>
        <p:grpSpPr>
          <a:xfrm>
            <a:off x="3682338" y="5732873"/>
            <a:ext cx="460615" cy="558204"/>
            <a:chOff x="4556450" y="4963575"/>
            <a:chExt cx="548025" cy="498100"/>
          </a:xfrm>
        </p:grpSpPr>
        <p:sp>
          <p:nvSpPr>
            <p:cNvPr id="850" name="Shape 850"/>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 name="Shape 852"/>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 name="Shape 853"/>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4830450" y="5213225"/>
              <a:ext cx="25" cy="248450"/>
            </a:xfrm>
            <a:custGeom>
              <a:avLst/>
              <a:gdLst/>
              <a:ahLst/>
              <a:cxnLst/>
              <a:rect l="0" t="0" r="0" b="0"/>
              <a:pathLst>
                <a:path w="1" h="9938" fill="none" extrusionOk="0">
                  <a:moveTo>
                    <a:pt x="0" y="0"/>
                  </a:moveTo>
                  <a:lnTo>
                    <a:pt x="0" y="993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5" name="Shape 855"/>
          <p:cNvGrpSpPr/>
          <p:nvPr/>
        </p:nvGrpSpPr>
        <p:grpSpPr>
          <a:xfrm>
            <a:off x="299619" y="5853651"/>
            <a:ext cx="445254" cy="328243"/>
            <a:chOff x="531800" y="5071350"/>
            <a:chExt cx="529750" cy="292900"/>
          </a:xfrm>
        </p:grpSpPr>
        <p:sp>
          <p:nvSpPr>
            <p:cNvPr id="856" name="Shape 856"/>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 name="Shape 857"/>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 name="Shape 858"/>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 name="Shape 860"/>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 name="Shape 861"/>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 name="Shape 862"/>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3" name="Shape 863"/>
          <p:cNvGrpSpPr/>
          <p:nvPr/>
        </p:nvGrpSpPr>
        <p:grpSpPr>
          <a:xfrm>
            <a:off x="7243894" y="2404534"/>
            <a:ext cx="433992" cy="563639"/>
            <a:chOff x="5916675" y="927975"/>
            <a:chExt cx="516350" cy="502950"/>
          </a:xfrm>
        </p:grpSpPr>
        <p:sp>
          <p:nvSpPr>
            <p:cNvPr id="864" name="Shape 864"/>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 name="Shape 865"/>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6" name="Shape 866"/>
          <p:cNvGrpSpPr/>
          <p:nvPr/>
        </p:nvGrpSpPr>
        <p:grpSpPr>
          <a:xfrm>
            <a:off x="6359915" y="3345735"/>
            <a:ext cx="1079481" cy="1401956"/>
            <a:chOff x="5916675" y="927975"/>
            <a:chExt cx="516350" cy="502950"/>
          </a:xfrm>
        </p:grpSpPr>
        <p:sp>
          <p:nvSpPr>
            <p:cNvPr id="867" name="Shape 867"/>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 name="Shape 868"/>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9" name="Shape 869"/>
          <p:cNvGrpSpPr/>
          <p:nvPr/>
        </p:nvGrpSpPr>
        <p:grpSpPr>
          <a:xfrm>
            <a:off x="6360056" y="2404534"/>
            <a:ext cx="433992" cy="563639"/>
            <a:chOff x="5916675" y="927975"/>
            <a:chExt cx="516350" cy="502950"/>
          </a:xfrm>
        </p:grpSpPr>
        <p:sp>
          <p:nvSpPr>
            <p:cNvPr id="870" name="Shape 870"/>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1" name="Shape 871"/>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2" name="Shape 872"/>
          <p:cNvSpPr/>
          <p:nvPr/>
        </p:nvSpPr>
        <p:spPr>
          <a:xfrm>
            <a:off x="7436056" y="2719703"/>
            <a:ext cx="402263" cy="302972"/>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3" name="Shape 873"/>
          <p:cNvSpPr/>
          <p:nvPr/>
        </p:nvSpPr>
        <p:spPr>
          <a:xfrm>
            <a:off x="6552219" y="2719703"/>
            <a:ext cx="402263" cy="302972"/>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4" name="Shape 874"/>
          <p:cNvSpPr/>
          <p:nvPr/>
        </p:nvSpPr>
        <p:spPr>
          <a:xfrm>
            <a:off x="6837754" y="4129754"/>
            <a:ext cx="1000561" cy="75359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4929222"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smtClean="0"/>
              <a:t>Justificación </a:t>
            </a:r>
            <a:r>
              <a:rPr lang="es-ES" dirty="0" err="1" smtClean="0"/>
              <a:t>tecnica</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extLst>
      <p:ext uri="{BB962C8B-B14F-4D97-AF65-F5344CB8AC3E}">
        <p14:creationId xmlns:p14="http://schemas.microsoft.com/office/powerpoint/2010/main" val="4185470884"/>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9" name="Shape 111"/>
          <p:cNvSpPr txBox="1">
            <a:spLocks/>
          </p:cNvSpPr>
          <p:nvPr/>
        </p:nvSpPr>
        <p:spPr>
          <a:xfrm>
            <a:off x="1428728" y="1571612"/>
            <a:ext cx="5233977" cy="4565650"/>
          </a:xfrm>
          <a:prstGeom prst="rect">
            <a:avLst/>
          </a:prstGeom>
          <a:noFill/>
          <a:ln>
            <a:noFill/>
          </a:ln>
        </p:spPr>
        <p:txBody>
          <a:bodyPr lIns="91425" tIns="91425" rIns="91425" bIns="91425" anchor="t" anchorCtr="0">
            <a:noAutofit/>
          </a:bodyPr>
          <a:lstStyle/>
          <a:p>
            <a:pPr fontAlgn="base">
              <a:spcBef>
                <a:spcPts val="600"/>
              </a:spcBef>
              <a:buClr>
                <a:srgbClr val="666666"/>
              </a:buClr>
              <a:buSzPct val="100000"/>
              <a:buFont typeface="Karla"/>
              <a:buChar char="▸"/>
            </a:pPr>
            <a:r>
              <a:rPr lang="es-ES" sz="1800" dirty="0" smtClean="0"/>
              <a:t>La aplicación del módulo de identificación única permitirá otorgará un código QR único para cada material bibliográfico mejorando la identificación unitaria de los libros con varios ejemplares, además de mejoras con la identificación ayudará en la generación de reportes, préstamos, inventarios, y migración datos.</a:t>
            </a:r>
          </a:p>
          <a:p>
            <a:pPr lvl="0" fontAlgn="base">
              <a:spcBef>
                <a:spcPts val="600"/>
              </a:spcBef>
              <a:buClr>
                <a:srgbClr val="666666"/>
              </a:buClr>
              <a:buSzPct val="100000"/>
              <a:buFont typeface="Karla"/>
              <a:buChar char="▸"/>
            </a:pPr>
            <a:endParaRPr kumimoji="0" lang="es-ES" sz="1800" b="0" i="0" u="none" strike="noStrike" kern="0" cap="none" spc="0" normalizeH="0" baseline="0" noProof="0" dirty="0" smtClean="0">
              <a:ln>
                <a:noFill/>
              </a:ln>
              <a:solidFill>
                <a:schemeClr val="bg1">
                  <a:lumMod val="50000"/>
                </a:schemeClr>
              </a:solidFill>
              <a:effectLst/>
              <a:uLnTx/>
              <a:uFillTx/>
              <a:latin typeface="Karla"/>
              <a:ea typeface="Karla"/>
              <a:cs typeface="Karla"/>
              <a:sym typeface="Karla"/>
            </a:endParaRPr>
          </a:p>
          <a:p>
            <a:pPr fontAlgn="base">
              <a:spcBef>
                <a:spcPts val="600"/>
              </a:spcBef>
              <a:buClr>
                <a:srgbClr val="666666"/>
              </a:buClr>
              <a:buSzPct val="100000"/>
              <a:buFont typeface="Karla"/>
              <a:buChar char="▸"/>
            </a:pPr>
            <a:r>
              <a:rPr lang="es-ES" sz="1800" dirty="0" smtClean="0"/>
              <a:t>El desarrollo de una API (</a:t>
            </a:r>
            <a:r>
              <a:rPr lang="es-ES" sz="1800" dirty="0" err="1" smtClean="0"/>
              <a:t>Application</a:t>
            </a:r>
            <a:r>
              <a:rPr lang="es-ES" sz="1800" dirty="0" smtClean="0"/>
              <a:t> </a:t>
            </a:r>
            <a:r>
              <a:rPr lang="es-ES" sz="1800" dirty="0" err="1" smtClean="0"/>
              <a:t>Programming</a:t>
            </a:r>
            <a:r>
              <a:rPr lang="es-ES" sz="1800" dirty="0" smtClean="0"/>
              <a:t> Interface) para la administración y persistencia de datos permitirá al sistema la integración de subsistemas o en última instancia ser reemplazado por uno nuevo sin afectar a los módulos de gestión, búsqueda o sistemas integrados.</a:t>
            </a:r>
            <a:endParaRPr kumimoji="0" lang="es-ES" sz="1800" b="0" i="0" u="none" strike="noStrike" kern="0" cap="none" spc="0" normalizeH="0" baseline="0" noProof="0" dirty="0">
              <a:ln>
                <a:noFill/>
              </a:ln>
              <a:solidFill>
                <a:schemeClr val="bg1">
                  <a:lumMod val="50000"/>
                </a:schemeClr>
              </a:solidFill>
              <a:effectLst/>
              <a:uLnTx/>
              <a:uFillTx/>
              <a:latin typeface="Karla"/>
              <a:ea typeface="Karla"/>
              <a:cs typeface="Karla"/>
              <a:sym typeface="Karla"/>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4929222"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smtClean="0"/>
              <a:t>Justificación </a:t>
            </a:r>
            <a:r>
              <a:rPr lang="es-ES" dirty="0" err="1" smtClean="0"/>
              <a:t>tecnica</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extLst>
      <p:ext uri="{BB962C8B-B14F-4D97-AF65-F5344CB8AC3E}">
        <p14:creationId xmlns:p14="http://schemas.microsoft.com/office/powerpoint/2010/main" val="2561053091"/>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4929222"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smtClean="0"/>
              <a:t>Justificación </a:t>
            </a:r>
            <a:r>
              <a:rPr lang="es-ES" dirty="0" err="1" smtClean="0"/>
              <a:t>tecnica</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extLst>
      <p:ext uri="{BB962C8B-B14F-4D97-AF65-F5344CB8AC3E}">
        <p14:creationId xmlns:p14="http://schemas.microsoft.com/office/powerpoint/2010/main" val="83176503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5"/>
          <p:cNvSpPr txBox="1">
            <a:spLocks/>
          </p:cNvSpPr>
          <p:nvPr/>
        </p:nvSpPr>
        <p:spPr>
          <a:xfrm>
            <a:off x="683568" y="3286124"/>
            <a:ext cx="6696744" cy="2214578"/>
          </a:xfrm>
          <a:prstGeom prst="rect">
            <a:avLst/>
          </a:prstGeom>
        </p:spPr>
        <p:txBody>
          <a:bodyPr lIns="91425" tIns="91425" rIns="91425" bIns="91425" anchor="t" anchorCtr="0">
            <a:noAutofit/>
          </a:bodyPr>
          <a:lstStyle/>
          <a:p>
            <a:r>
              <a:rPr lang="es-ES" sz="2000" dirty="0"/>
              <a:t>- Copia la referencia del libro en una ficha de búsqueda</a:t>
            </a:r>
            <a:r>
              <a:rPr lang="es-ES" sz="2000" dirty="0" smtClean="0"/>
              <a:t>.</a:t>
            </a:r>
          </a:p>
          <a:p>
            <a:r>
              <a:rPr lang="es-ES" sz="2000" dirty="0" smtClean="0"/>
              <a:t>- Para un préstamo </a:t>
            </a:r>
            <a:r>
              <a:rPr lang="es-ES" sz="2000" dirty="0"/>
              <a:t>el lector debe portar su identificación</a:t>
            </a:r>
            <a:r>
              <a:rPr lang="es-ES" sz="2000" dirty="0" smtClean="0"/>
              <a:t>.</a:t>
            </a:r>
            <a:endParaRPr lang="es-ES" sz="2000" dirty="0" smtClean="0"/>
          </a:p>
          <a:p>
            <a:r>
              <a:rPr lang="es-ES" sz="2000" dirty="0" smtClean="0"/>
              <a:t>- Los </a:t>
            </a:r>
            <a:r>
              <a:rPr lang="es-ES" sz="2000" dirty="0"/>
              <a:t>préstamos a domicilio </a:t>
            </a:r>
            <a:r>
              <a:rPr lang="es-ES" sz="2000" dirty="0" smtClean="0"/>
              <a:t>a </a:t>
            </a:r>
            <a:r>
              <a:rPr lang="es-ES" sz="2000" dirty="0"/>
              <a:t>partir de las 18:00 </a:t>
            </a:r>
            <a:r>
              <a:rPr lang="es-ES" sz="2000" dirty="0" smtClean="0"/>
              <a:t>horas.</a:t>
            </a:r>
          </a:p>
          <a:p>
            <a:r>
              <a:rPr lang="es-ES" sz="2000" dirty="0" smtClean="0"/>
              <a:t>- Los </a:t>
            </a:r>
            <a:r>
              <a:rPr lang="es-ES" sz="2000" dirty="0"/>
              <a:t>estudiantes están obligados a devolver los libros al día siguiente antes de las 9:30 a.m. </a:t>
            </a:r>
            <a:endParaRPr lang="es-ES" sz="2000" dirty="0" smtClean="0"/>
          </a:p>
          <a:p>
            <a:endParaRPr lang="es-ES" dirty="0" smtClean="0"/>
          </a:p>
          <a:p>
            <a:endParaRPr lang="es-ES" dirty="0"/>
          </a:p>
        </p:txBody>
      </p:sp>
      <p:sp>
        <p:nvSpPr>
          <p:cNvPr id="3" name="Rectángulo 2"/>
          <p:cNvSpPr/>
          <p:nvPr/>
        </p:nvSpPr>
        <p:spPr>
          <a:xfrm>
            <a:off x="1619672" y="2348880"/>
            <a:ext cx="4104456" cy="584775"/>
          </a:xfrm>
          <a:prstGeom prst="rect">
            <a:avLst/>
          </a:prstGeom>
          <a:noFill/>
        </p:spPr>
        <p:txBody>
          <a:bodyPr wrap="square" lIns="91440" tIns="45720" rIns="91440" bIns="45720">
            <a:spAutoFit/>
          </a:bodyPr>
          <a:lstStyle/>
          <a:p>
            <a:pPr algn="ctr"/>
            <a:r>
              <a:rPr lang="es-ES" sz="3200" b="0" cap="none" spc="0" dirty="0" smtClean="0">
                <a:ln w="0"/>
                <a:solidFill>
                  <a:schemeClr val="tx1"/>
                </a:solidFill>
                <a:effectLst>
                  <a:outerShdw blurRad="38100" dist="19050" dir="2700000" algn="tl" rotWithShape="0">
                    <a:schemeClr val="dk1">
                      <a:alpha val="40000"/>
                    </a:schemeClr>
                  </a:outerShdw>
                </a:effectLst>
              </a:rPr>
              <a:t>Prestamos</a:t>
            </a:r>
            <a:endParaRPr lang="es-E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61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4929222"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lvl="2"/>
            <a:r>
              <a:rPr lang="es-ES" sz="3200" dirty="0"/>
              <a:t>Situación problemática</a:t>
            </a:r>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extLst>
      <p:ext uri="{BB962C8B-B14F-4D97-AF65-F5344CB8AC3E}">
        <p14:creationId xmlns:p14="http://schemas.microsoft.com/office/powerpoint/2010/main" val="346326962"/>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5"/>
          <p:cNvSpPr txBox="1">
            <a:spLocks/>
          </p:cNvSpPr>
          <p:nvPr/>
        </p:nvSpPr>
        <p:spPr>
          <a:xfrm>
            <a:off x="899592" y="3140968"/>
            <a:ext cx="7388894" cy="3383236"/>
          </a:xfrm>
          <a:prstGeom prst="rect">
            <a:avLst/>
          </a:prstGeom>
        </p:spPr>
        <p:txBody>
          <a:bodyPr lIns="91425" tIns="91425" rIns="91425" bIns="91425" anchor="t" anchorCtr="0">
            <a:noAutofit/>
          </a:bodyPr>
          <a:lstStyle/>
          <a:p>
            <a:pPr lvl="0"/>
            <a:r>
              <a:rPr lang="es-ES" dirty="0"/>
              <a:t>La </a:t>
            </a:r>
            <a:r>
              <a:rPr lang="es-ES" dirty="0">
                <a:solidFill>
                  <a:srgbClr val="FFC000"/>
                </a:solidFill>
              </a:rPr>
              <a:t>gestión </a:t>
            </a:r>
            <a:r>
              <a:rPr lang="es-ES" dirty="0" smtClean="0">
                <a:solidFill>
                  <a:srgbClr val="FFC000"/>
                </a:solidFill>
              </a:rPr>
              <a:t>de </a:t>
            </a:r>
            <a:r>
              <a:rPr lang="es-ES" dirty="0">
                <a:solidFill>
                  <a:srgbClr val="FFC000"/>
                </a:solidFill>
              </a:rPr>
              <a:t>materiales bibliográficos </a:t>
            </a:r>
            <a:r>
              <a:rPr lang="es-ES" dirty="0"/>
              <a:t>es demorosa provocando el retraso de la </a:t>
            </a:r>
            <a:r>
              <a:rPr lang="es-ES" dirty="0" smtClean="0"/>
              <a:t>publicación.</a:t>
            </a:r>
            <a:endParaRPr lang="es-ES" dirty="0"/>
          </a:p>
          <a:p>
            <a:pPr lvl="0"/>
            <a:r>
              <a:rPr lang="es-ES" dirty="0"/>
              <a:t>El proceso de creación de la ficha topográfica es completamente independiente del sistema y esto conlleva una </a:t>
            </a:r>
            <a:r>
              <a:rPr lang="es-ES" dirty="0">
                <a:solidFill>
                  <a:srgbClr val="FFC000"/>
                </a:solidFill>
              </a:rPr>
              <a:t>doble transcripción </a:t>
            </a:r>
            <a:r>
              <a:rPr lang="es-ES" dirty="0"/>
              <a:t>de la información requerida para el registro de los libros y </a:t>
            </a:r>
            <a:r>
              <a:rPr lang="es-ES" dirty="0" smtClean="0"/>
              <a:t>tesis.</a:t>
            </a:r>
          </a:p>
          <a:p>
            <a:pPr lvl="0"/>
            <a:r>
              <a:rPr lang="es-ES" dirty="0" smtClean="0"/>
              <a:t>El sistema actual tiene muchas limitaciones a la hora de </a:t>
            </a:r>
            <a:r>
              <a:rPr lang="es-ES" dirty="0" smtClean="0">
                <a:solidFill>
                  <a:srgbClr val="FFC000"/>
                </a:solidFill>
              </a:rPr>
              <a:t>hacer búsquedas con los nuevos </a:t>
            </a:r>
            <a:r>
              <a:rPr lang="es-ES" dirty="0" smtClean="0"/>
              <a:t>materiales bibliográficos provocando desconfianza con los resultados.</a:t>
            </a:r>
          </a:p>
          <a:p>
            <a:pPr lvl="0"/>
            <a:r>
              <a:rPr lang="es-ES" dirty="0" smtClean="0"/>
              <a:t>La </a:t>
            </a:r>
            <a:r>
              <a:rPr lang="es-ES" dirty="0"/>
              <a:t>generación manual de reportes a partir de las fichas de búsqueda es un proceso muy moroso provocando pérdida de tiempo a la administración de la biblioteca.</a:t>
            </a:r>
          </a:p>
          <a:p>
            <a:pPr lvl="0"/>
            <a:r>
              <a:rPr lang="es-ES" dirty="0">
                <a:solidFill>
                  <a:srgbClr val="FFC000"/>
                </a:solidFill>
              </a:rPr>
              <a:t>La falta de mantenimiento del sistema actual conlleva la imposibilidad de arreglar </a:t>
            </a:r>
            <a:r>
              <a:rPr lang="es-ES" dirty="0" smtClean="0">
                <a:solidFill>
                  <a:srgbClr val="FFC000"/>
                </a:solidFill>
              </a:rPr>
              <a:t>errores </a:t>
            </a:r>
            <a:r>
              <a:rPr lang="es-ES" dirty="0">
                <a:solidFill>
                  <a:srgbClr val="FFC000"/>
                </a:solidFill>
              </a:rPr>
              <a:t>o creación de nueva funcionalidades.</a:t>
            </a:r>
          </a:p>
          <a:p>
            <a:endParaRPr lang="es-ES" dirty="0" smtClean="0"/>
          </a:p>
          <a:p>
            <a:endParaRPr lang="es-ES" dirty="0"/>
          </a:p>
        </p:txBody>
      </p:sp>
    </p:spTree>
    <p:extLst>
      <p:ext uri="{BB962C8B-B14F-4D97-AF65-F5344CB8AC3E}">
        <p14:creationId xmlns:p14="http://schemas.microsoft.com/office/powerpoint/2010/main" val="268614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786018" y="785794"/>
            <a:ext cx="6357982" cy="4857784"/>
          </a:xfrm>
          <a:prstGeom prst="rect">
            <a:avLst/>
          </a:prstGeom>
        </p:spPr>
        <p:txBody>
          <a:bodyPr lIns="91425" tIns="91425" rIns="91425" bIns="91425" anchor="b" anchorCtr="0">
            <a:noAutofit/>
          </a:bodyPr>
          <a:lstStyle/>
          <a:p>
            <a:r>
              <a:rPr lang="es-ES" sz="4400" dirty="0" smtClean="0"/>
              <a:t>Objetivo general</a:t>
            </a:r>
            <a:br>
              <a:rPr lang="es-ES" sz="4400" dirty="0" smtClean="0"/>
            </a:br>
            <a:r>
              <a:rPr lang="es-ES" sz="4400" dirty="0" smtClean="0"/>
              <a:t/>
            </a:r>
            <a:br>
              <a:rPr lang="es-ES" sz="4400" dirty="0" smtClean="0"/>
            </a:br>
            <a:r>
              <a:rPr lang="es-ES" sz="2800" dirty="0"/>
              <a:t>Desarrollar un sistema Web de gestión materiales bibliográficos e integración de sistemas externos utilizando una arquitectura de </a:t>
            </a:r>
            <a:r>
              <a:rPr lang="es-ES" sz="2800" dirty="0" err="1"/>
              <a:t>microservicios</a:t>
            </a:r>
            <a:r>
              <a:rPr lang="es-ES" sz="2800" dirty="0"/>
              <a:t> para la Biblioteca </a:t>
            </a:r>
            <a:r>
              <a:rPr lang="es-ES" sz="2800" dirty="0" err="1"/>
              <a:t>Sighart</a:t>
            </a:r>
            <a:r>
              <a:rPr lang="es-ES" sz="2800" dirty="0"/>
              <a:t> </a:t>
            </a:r>
            <a:r>
              <a:rPr lang="es-ES" sz="2800" dirty="0" err="1"/>
              <a:t>Klauss</a:t>
            </a:r>
            <a:r>
              <a:rPr lang="es-ES" sz="2800" dirty="0"/>
              <a:t> de la Universidad Adventista de Bolivia</a:t>
            </a:r>
            <a:r>
              <a:rPr lang="es-ES" sz="2800" dirty="0" smtClean="0"/>
              <a:t>.</a:t>
            </a:r>
            <a:r>
              <a:rPr lang="es-ES" dirty="0" smtClean="0"/>
              <a:t/>
            </a:r>
            <a:br>
              <a:rPr lang="es-ES" dirty="0" smtClean="0"/>
            </a:br>
            <a:endParaRPr lang="es-ES" dirty="0" smtClean="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1103</Words>
  <Application>Microsoft Office PowerPoint</Application>
  <PresentationFormat>Presentación en pantalla (4:3)</PresentationFormat>
  <Paragraphs>147</Paragraphs>
  <Slides>56</Slides>
  <Notes>30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Karla</vt:lpstr>
      <vt:lpstr>Montserrat</vt:lpstr>
      <vt:lpstr>Arvirargus template</vt:lpstr>
      <vt:lpstr>SISTEMA WEB DE GESTIÓN MATERIALES BIBLIOGRÁFICOS E INTEGRACIÓN DE SISTEMAS EXTERNOS UTILIZANDO LA ARQUITECTURA DE MICROSERVICIOS PARA LA BIBLIOTECA SIGHART KLAUSS DE LA UNIVERSIDAD ADVENTISTA DE BOLIVIA</vt:lpstr>
      <vt:lpstr>Presentación de PowerPoint</vt:lpstr>
      <vt:lpstr>Presentación de PowerPoint</vt:lpstr>
      <vt:lpstr>Presentación de PowerPoint</vt:lpstr>
      <vt:lpstr>Presentación de PowerPoint</vt:lpstr>
      <vt:lpstr>Presentación de PowerPoint</vt:lpstr>
      <vt:lpstr>?. Situación problemática</vt:lpstr>
      <vt:lpstr>Presentación de PowerPoint</vt:lpstr>
      <vt:lpstr>Objetivo general  Desarrollar un sistema Web de gestión materiales bibliográficos e integración de sistemas externos utilizando una arquitectura de microservicios para la Biblioteca Sighart Klauss de la Universidad Adventista de Bolivia. </vt:lpstr>
      <vt:lpstr>Presentación de PowerPoint</vt:lpstr>
      <vt:lpstr>?. Límites</vt:lpstr>
      <vt:lpstr>Presentación de PowerPoint</vt:lpstr>
      <vt:lpstr>Arquitectura</vt:lpstr>
      <vt:lpstr>Microservicios – ventajas</vt:lpstr>
      <vt:lpstr>El sistema</vt:lpstr>
      <vt:lpstr>El sistema - secundario</vt:lpstr>
      <vt:lpstr>El sistema - secundario</vt:lpstr>
      <vt:lpstr>El sistema - secundario</vt:lpstr>
      <vt:lpstr>Presentación de PowerPoint</vt:lpstr>
      <vt:lpstr>El sistema - Flexibles en lenguaje de programación</vt:lpstr>
      <vt:lpstr>El sistema - Flexibles en lenguaje de programación</vt:lpstr>
      <vt:lpstr>?. Simplificamos el mantenimiento</vt:lpstr>
      <vt:lpstr>Simplificamos el mantenimiento</vt:lpstr>
      <vt:lpstr>Simplificamos el mantenimiento</vt:lpstr>
      <vt:lpstr>Simplificamos el mantenimiento</vt:lpstr>
      <vt:lpstr>El Adminitrador</vt:lpstr>
      <vt:lpstr>Presentación de PowerPoint</vt:lpstr>
      <vt:lpstr>El Buscador</vt:lpstr>
      <vt:lpstr>Presentación de PowerPoint</vt:lpstr>
      <vt:lpstr>La integración</vt:lpstr>
      <vt:lpstr>Presentación de PowerPoint</vt:lpstr>
      <vt:lpstr>La migración de datos</vt:lpstr>
      <vt:lpstr>Presentación de PowerPoint</vt:lpstr>
      <vt:lpstr>THANKS!</vt:lpstr>
      <vt:lpstr>HELLO!</vt:lpstr>
      <vt:lpstr>?. Simplificamos el mantenimiento</vt:lpstr>
      <vt:lpstr>Presentación de PowerPoint</vt:lpstr>
      <vt:lpstr>?. Simplificamos el mantenimiento</vt:lpstr>
      <vt:lpstr>El sistema</vt:lpstr>
      <vt:lpstr>Simplificamos el mantenimiento</vt:lpstr>
      <vt:lpstr>El sistema</vt:lpstr>
      <vt:lpstr>El sistema - Flexibles en lenguaje de programación. </vt:lpstr>
      <vt:lpstr>El sistema</vt:lpstr>
      <vt:lpstr>El sistema</vt:lpstr>
      <vt:lpstr>Micro-servicios</vt:lpstr>
      <vt:lpstr>Micro-servicios</vt:lpstr>
      <vt:lpstr>Micro-servicios</vt:lpstr>
      <vt:lpstr>Micro-servicios</vt:lpstr>
      <vt:lpstr>?. Justificación social</vt:lpstr>
      <vt:lpstr>Presentación de PowerPoint</vt:lpstr>
      <vt:lpstr>PRESENTATION DESIGN</vt:lpstr>
      <vt:lpstr>Presentación de PowerPoint</vt:lpstr>
      <vt:lpstr>?. Justificación tecnica</vt:lpstr>
      <vt:lpstr>Presentación de PowerPoint</vt:lpstr>
      <vt:lpstr>?. Justificación tecnica</vt:lpstr>
      <vt:lpstr>?. Justificación tecnica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CONTROL control de versiones</dc:title>
  <cp:lastModifiedBy>wargos</cp:lastModifiedBy>
  <cp:revision>55</cp:revision>
  <dcterms:modified xsi:type="dcterms:W3CDTF">2018-06-19T05:32:38Z</dcterms:modified>
</cp:coreProperties>
</file>