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049D-393D-4ED3-8AFA-505C75892741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CBD6-D36D-4688-A1CC-A17153758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6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CBD6-D36D-4688-A1CC-A17153758A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7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97095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 algn="l">
              <a:defRPr/>
            </a:pPr>
            <a:r>
              <a:rPr lang="ru-RU" dirty="0" err="1">
                <a:solidFill>
                  <a:schemeClr val="bg1"/>
                </a:solidFill>
              </a:rPr>
              <a:t>Python</a:t>
            </a:r>
            <a:br>
              <a:rPr lang="ru-RU" dirty="0"/>
            </a:br>
            <a:br>
              <a:rPr lang="ru-RU" dirty="0"/>
            </a:br>
            <a:r>
              <a:rPr lang="ru-RU" sz="4800" dirty="0" err="1">
                <a:solidFill>
                  <a:srgbClr val="00B0F0"/>
                </a:solidFill>
                <a:latin typeface="DejaVu Sans Mono"/>
                <a:ea typeface="DejaVu Sans Mono"/>
                <a:cs typeface="DejaVu Sans Mono"/>
              </a:rPr>
              <a:t>print</a:t>
            </a:r>
            <a:r>
              <a:rPr lang="ru-RU" sz="4800" dirty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‘</a:t>
            </a:r>
            <a:r>
              <a:rPr lang="ru-RU" sz="4800" dirty="0" err="1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Hellow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lang="ru-RU" sz="4800" dirty="0" err="1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world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’</a:t>
            </a:r>
            <a:r>
              <a:rPr lang="ru-RU" sz="4800" dirty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 4"/>
          <p:cNvSpPr/>
          <p:nvPr/>
        </p:nvSpPr>
        <p:spPr bwMode="auto">
          <a:xfrm>
            <a:off x="4952999" y="-6901066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109783" y="3313343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9A9E49-E233-0F34-19EE-609CA8282035}" type="slidenum">
              <a:rPr lang="ru-RU"/>
              <a:t>1</a:t>
            </a:fld>
            <a:endParaRPr lang="ru-RU"/>
          </a:p>
        </p:txBody>
      </p:sp>
      <p:pic>
        <p:nvPicPr>
          <p:cNvPr id="1028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A27B5F0E-7909-4283-9B7A-A6E781BD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Работа со строками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/>
              <a:t>строка – последовательность символов.</a:t>
            </a:r>
          </a:p>
          <a:p>
            <a:pPr marL="0" indent="0">
              <a:buNone/>
            </a:pPr>
            <a:r>
              <a:rPr lang="ru-RU" sz="2000" dirty="0"/>
              <a:t>Свойства строк: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/>
              <a:t>Можно применять некоторые арифметические операции (+, *).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/>
              <a:t>Поддерживают индексацию.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/>
              <a:t>У строк есть множество методов (</a:t>
            </a:r>
            <a:r>
              <a:rPr lang="ru-RU" sz="1800" dirty="0" err="1"/>
              <a:t>find</a:t>
            </a:r>
            <a:r>
              <a:rPr lang="ru-RU" sz="1800" dirty="0"/>
              <a:t>, </a:t>
            </a:r>
            <a:r>
              <a:rPr lang="ru-RU" sz="1800" dirty="0" err="1"/>
              <a:t>split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2000" dirty="0"/>
              <a:t>Преобразование типов</a:t>
            </a:r>
            <a:r>
              <a:rPr lang="en-US" sz="2000" dirty="0"/>
              <a:t>:</a:t>
            </a:r>
            <a:endParaRPr lang="ru-RU" sz="2000" dirty="0"/>
          </a:p>
          <a:p>
            <a:pPr>
              <a:buClr>
                <a:srgbClr val="92D050"/>
              </a:buClr>
            </a:pPr>
            <a:r>
              <a:rPr lang="ru-RU" sz="1800" dirty="0" err="1"/>
              <a:t>int</a:t>
            </a:r>
            <a:r>
              <a:rPr lang="ru-RU" sz="1800" dirty="0"/>
              <a:t>()</a:t>
            </a:r>
          </a:p>
          <a:p>
            <a:pPr>
              <a:buClr>
                <a:srgbClr val="92D050"/>
              </a:buClr>
            </a:pPr>
            <a:r>
              <a:rPr lang="ru-RU" sz="1800" dirty="0" err="1"/>
              <a:t>str</a:t>
            </a:r>
            <a:r>
              <a:rPr lang="ru-RU" sz="1800" dirty="0"/>
              <a:t>()</a:t>
            </a:r>
          </a:p>
          <a:p>
            <a:pPr>
              <a:buClr>
                <a:srgbClr val="92D050"/>
              </a:buClr>
            </a:pPr>
            <a:r>
              <a:rPr lang="ru-RU" sz="1800" dirty="0" err="1"/>
              <a:t>bool</a:t>
            </a:r>
            <a:r>
              <a:rPr lang="ru-RU" sz="1800" dirty="0"/>
              <a:t>()</a:t>
            </a:r>
          </a:p>
          <a:p>
            <a:pPr marL="0" indent="0">
              <a:buNone/>
              <a:defRPr/>
            </a:pPr>
            <a:endParaRPr sz="1800" dirty="0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38197" y="1340768"/>
            <a:ext cx="2016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0D82D801-48BD-4FCA-AC83-570ABE1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0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11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Коментарии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Это текст, который присутствует в коде программы, но игнорируются интерпретатором.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Используются для того, чтобы добавить объяснение для определенного блока кода.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Написание комментария начинается с символа #.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3312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5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 algn="l">
              <a:defRPr/>
            </a:pPr>
            <a:r>
              <a:rPr lang="ru-RU">
                <a:solidFill>
                  <a:schemeClr val="tx1"/>
                </a:solidFill>
              </a:rPr>
              <a:t>План занятий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 4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6403D41-D55B-94AB-CE67-3CCD267CE324}" type="slidenum">
              <a:rPr lang="ru-RU"/>
              <a:t>2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38199" y="1580816"/>
            <a:ext cx="1476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Python и с чем его едят...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Арифметические операции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Переменные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/ вывод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</a:t>
            </a:r>
            <a:endParaRPr sz="2800">
              <a:solidFill>
                <a:schemeClr val="tx1"/>
              </a:solidFill>
            </a:endParaRPr>
          </a:p>
          <a:p>
            <a:pPr marL="327936" indent="-327936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8CE08041-241C-485A-96D0-B0952505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3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Немного о python </a:t>
            </a:r>
            <a:r>
              <a:rPr>
                <a:solidFill>
                  <a:schemeClr val="bg1"/>
                </a:solidFill>
              </a:rPr>
              <a:t>3.x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 dirty="0">
                <a:solidFill>
                  <a:srgbClr val="92D050"/>
                </a:solidFill>
              </a:rPr>
              <a:t>Python</a:t>
            </a:r>
            <a:r>
              <a:rPr sz="2000" dirty="0">
                <a:solidFill>
                  <a:schemeClr val="bg1"/>
                </a:solidFill>
              </a:rPr>
              <a:t> - </a:t>
            </a:r>
            <a:r>
              <a:rPr lang="ru-RU" sz="20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интерпретируемый язык с динамической типизацией </a:t>
            </a:r>
          </a:p>
          <a:p>
            <a:pPr marL="0" indent="0">
              <a:buFont typeface="Arial"/>
              <a:buNone/>
              <a:defRPr/>
            </a:pPr>
            <a:endParaRPr sz="2000" dirty="0">
              <a:solidFill>
                <a:schemeClr val="bg1"/>
              </a:solidFill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lang="ru-RU" sz="2000" dirty="0">
                <a:solidFill>
                  <a:srgbClr val="92D050"/>
                </a:solidFill>
              </a:rPr>
              <a:t>Сферы применения: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 err="1">
                <a:solidFill>
                  <a:schemeClr val="bg1"/>
                </a:solidFill>
              </a:rPr>
              <a:t>web</a:t>
            </a:r>
            <a:r>
              <a:rPr lang="ru-RU" sz="2000" dirty="0">
                <a:solidFill>
                  <a:schemeClr val="bg1"/>
                </a:solidFill>
              </a:rPr>
              <a:t>-разработка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Анализ данных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Машинное обучение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Прототипирование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Тестирование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9" y="1289777"/>
            <a:ext cx="2376625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Online </a:t>
            </a:r>
            <a:r>
              <a:rPr dirty="0" err="1"/>
              <a:t>интерпретатор</a:t>
            </a:r>
            <a:r>
              <a:rPr dirty="0"/>
              <a:t> </a:t>
            </a:r>
            <a:r>
              <a:rPr lang="ru-RU" sz="44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repl.ti</a:t>
            </a:r>
            <a:r>
              <a:rPr dirty="0"/>
              <a:t> 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Открываем в браузере сайт </a:t>
            </a:r>
            <a:r>
              <a:rPr lang="ru-RU" dirty="0">
                <a:hlinkClick r:id="rId2"/>
              </a:rPr>
              <a:t>https://repl.it/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ru-RU" dirty="0"/>
              <a:t>и нажимаем кнопку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coding</a:t>
            </a:r>
            <a:endParaRPr dirty="0"/>
          </a:p>
        </p:txBody>
      </p:sp>
      <p:sp>
        <p:nvSpPr>
          <p:cNvPr id="6" name=" 5"/>
          <p:cNvSpPr/>
          <p:nvPr/>
        </p:nvSpPr>
        <p:spPr bwMode="auto">
          <a:xfrm>
            <a:off x="5490899" y="3241355"/>
            <a:ext cx="223959" cy="33140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3392" y="2996952"/>
            <a:ext cx="11045857" cy="3058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838199" y="1340768"/>
            <a:ext cx="1692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0D82D801-48BD-4FCA-AC83-570ABE1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5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Арифметические операции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Сложение (+)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Вычитание (-)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Умножение (*)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Целочисленное деление (//)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Возведение в степень(**)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Взятие остатка от деления (%)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Приоритет такой же как и в стандартных математических правилах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Можно использовать скобки для расставления приоритета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4536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2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3DA0E4A-6DF5-4878-B75B-6E9075914073}"/>
              </a:ext>
            </a:extLst>
          </p:cNvPr>
          <p:cNvSpPr/>
          <p:nvPr/>
        </p:nvSpPr>
        <p:spPr>
          <a:xfrm>
            <a:off x="838199" y="5157192"/>
            <a:ext cx="10370369" cy="936104"/>
          </a:xfrm>
          <a:prstGeom prst="round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A427D-E62F-4719-BF65-B4ECD611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A5278-A256-4443-A203-6D372EA6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Переменная – это объект, которому дано имя. Необходимо для хранения данных и промежуточных результатов вычислений.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	</a:t>
            </a:r>
          </a:p>
          <a:p>
            <a:pPr marL="0" indent="0">
              <a:buNone/>
            </a:pPr>
            <a:r>
              <a:rPr lang="ru-RU" sz="2000" dirty="0"/>
              <a:t>		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Python</a:t>
            </a:r>
            <a:r>
              <a:rPr lang="ru-RU" sz="2000" dirty="0">
                <a:solidFill>
                  <a:schemeClr val="bg1"/>
                </a:solidFill>
              </a:rPr>
              <a:t> – язык с динамической типизацией. Это значит, что он самостоятельно определяет тип объекта, который мы хотим сохранить в переменной.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23DAB7-424A-45D3-AD0B-FEE2C4688D6C}"/>
              </a:ext>
            </a:extLst>
          </p:cNvPr>
          <p:cNvSpPr/>
          <p:nvPr/>
        </p:nvSpPr>
        <p:spPr bwMode="auto">
          <a:xfrm>
            <a:off x="838199" y="1340768"/>
            <a:ext cx="3456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939971-97A8-4703-8D07-63D587A6A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79" y="3091168"/>
            <a:ext cx="3058889" cy="1982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B72CAD-123B-4128-AD87-100A980917DB}"/>
              </a:ext>
            </a:extLst>
          </p:cNvPr>
          <p:cNvSpPr txBox="1"/>
          <p:nvPr/>
        </p:nvSpPr>
        <p:spPr>
          <a:xfrm>
            <a:off x="9301807" y="23488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Аида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80D6C047-E8D8-4AE9-BA64-EA16A2342C30}"/>
              </a:ext>
            </a:extLst>
          </p:cNvPr>
          <p:cNvSpPr/>
          <p:nvPr/>
        </p:nvSpPr>
        <p:spPr>
          <a:xfrm>
            <a:off x="9535107" y="2734146"/>
            <a:ext cx="288032" cy="658194"/>
          </a:xfrm>
          <a:prstGeom prst="downArrow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B27047-0C11-40C1-BBBB-54F62CD16CC9}"/>
              </a:ext>
            </a:extLst>
          </p:cNvPr>
          <p:cNvSpPr/>
          <p:nvPr/>
        </p:nvSpPr>
        <p:spPr>
          <a:xfrm>
            <a:off x="3799753" y="3249592"/>
            <a:ext cx="17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= 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ru-RU" dirty="0">
                <a:solidFill>
                  <a:srgbClr val="00B0F0"/>
                </a:solidFill>
              </a:rPr>
              <a:t>Аида'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F93EAE-0521-427D-B207-4C17AABF356A}"/>
              </a:ext>
            </a:extLst>
          </p:cNvPr>
          <p:cNvSpPr/>
          <p:nvPr/>
        </p:nvSpPr>
        <p:spPr>
          <a:xfrm>
            <a:off x="3042556" y="2618373"/>
            <a:ext cx="3058888" cy="424838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Оператор присваивания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5965A8E-E31C-4B8D-8A29-CD324D103E90}"/>
              </a:ext>
            </a:extLst>
          </p:cNvPr>
          <p:cNvCxnSpPr>
            <a:stCxn id="15" idx="2"/>
          </p:cNvCxnSpPr>
          <p:nvPr/>
        </p:nvCxnSpPr>
        <p:spPr>
          <a:xfrm>
            <a:off x="4572000" y="3043211"/>
            <a:ext cx="1" cy="32909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Левая круглая скобка 17">
            <a:extLst>
              <a:ext uri="{FF2B5EF4-FFF2-40B4-BE49-F238E27FC236}">
                <a16:creationId xmlns:a16="http://schemas.microsoft.com/office/drawing/2014/main" id="{1247B348-6320-4467-BCA9-D7856A6F4CDD}"/>
              </a:ext>
            </a:extLst>
          </p:cNvPr>
          <p:cNvSpPr/>
          <p:nvPr/>
        </p:nvSpPr>
        <p:spPr>
          <a:xfrm rot="16200000">
            <a:off x="4064404" y="3216654"/>
            <a:ext cx="208739" cy="648000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74498EC-5D00-43F0-B23B-04ADA222C441}"/>
              </a:ext>
            </a:extLst>
          </p:cNvPr>
          <p:cNvSpPr/>
          <p:nvPr/>
        </p:nvSpPr>
        <p:spPr>
          <a:xfrm>
            <a:off x="740865" y="4001293"/>
            <a:ext cx="3058888" cy="42483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Имя переменной</a:t>
            </a: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A7CAEC4-35B1-44BB-8A4A-E4E093317D1C}"/>
              </a:ext>
            </a:extLst>
          </p:cNvPr>
          <p:cNvCxnSpPr/>
          <p:nvPr/>
        </p:nvCxnSpPr>
        <p:spPr>
          <a:xfrm rot="5400000" flipH="1" flipV="1">
            <a:off x="3699919" y="3744858"/>
            <a:ext cx="568688" cy="369020"/>
          </a:xfrm>
          <a:prstGeom prst="bentConnector3">
            <a:avLst>
              <a:gd name="adj1" fmla="val 3103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0F0EA5A-06F8-458C-8938-1F0CE081B3D6}"/>
              </a:ext>
            </a:extLst>
          </p:cNvPr>
          <p:cNvSpPr/>
          <p:nvPr/>
        </p:nvSpPr>
        <p:spPr>
          <a:xfrm>
            <a:off x="5159895" y="4021848"/>
            <a:ext cx="2374279" cy="42483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Значение переменной</a:t>
            </a:r>
          </a:p>
        </p:txBody>
      </p:sp>
      <p:sp>
        <p:nvSpPr>
          <p:cNvPr id="33" name="Левая круглая скобка 32">
            <a:extLst>
              <a:ext uri="{FF2B5EF4-FFF2-40B4-BE49-F238E27FC236}">
                <a16:creationId xmlns:a16="http://schemas.microsoft.com/office/drawing/2014/main" id="{9AF857DD-5724-4760-8D62-92FC4464D94A}"/>
              </a:ext>
            </a:extLst>
          </p:cNvPr>
          <p:cNvSpPr/>
          <p:nvPr/>
        </p:nvSpPr>
        <p:spPr>
          <a:xfrm rot="16200000">
            <a:off x="4941893" y="3190108"/>
            <a:ext cx="208739" cy="720000"/>
          </a:xfrm>
          <a:prstGeom prst="leftBracket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1717EF-B5C4-431C-A58D-C247C524124A}"/>
              </a:ext>
            </a:extLst>
          </p:cNvPr>
          <p:cNvCxnSpPr>
            <a:stCxn id="32" idx="1"/>
            <a:endCxn id="33" idx="1"/>
          </p:cNvCxnSpPr>
          <p:nvPr/>
        </p:nvCxnSpPr>
        <p:spPr>
          <a:xfrm rot="10800000">
            <a:off x="5046263" y="3654479"/>
            <a:ext cx="113632" cy="579789"/>
          </a:xfrm>
          <a:prstGeom prst="bentConnector2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0AC2C7B2-B27E-49B3-8672-E256A1FD5DD6}"/>
              </a:ext>
            </a:extLst>
          </p:cNvPr>
          <p:cNvSpPr/>
          <p:nvPr/>
        </p:nvSpPr>
        <p:spPr>
          <a:xfrm>
            <a:off x="6334781" y="2447589"/>
            <a:ext cx="2641536" cy="73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Не путать с равно!!!</a:t>
            </a:r>
            <a:endParaRPr lang="ru-RU" dirty="0"/>
          </a:p>
        </p:txBody>
      </p:sp>
      <p:pic>
        <p:nvPicPr>
          <p:cNvPr id="3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204C112F-A35D-4529-84F7-46893FC2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3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7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Именование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Правила именования: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может состоять только из цифр, латинских букв и знака подчеркивания.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</a:t>
            </a:r>
            <a:r>
              <a:rPr lang="ru-RU" sz="1800" b="1" dirty="0">
                <a:solidFill>
                  <a:srgbClr val="92D050"/>
                </a:solidFill>
              </a:rPr>
              <a:t>не может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начинаться с цифр.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Рекомендации именования: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должно описывать её суть.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Лучше использовать </a:t>
            </a:r>
            <a:r>
              <a:rPr lang="ru-RU" sz="1800" dirty="0" err="1">
                <a:solidFill>
                  <a:schemeClr val="bg1"/>
                </a:solidFill>
              </a:rPr>
              <a:t>snake_case</a:t>
            </a:r>
            <a:r>
              <a:rPr lang="ru-RU" sz="1800" dirty="0">
                <a:solidFill>
                  <a:schemeClr val="bg1"/>
                </a:solidFill>
              </a:rPr>
              <a:t> (слова с маленькой буквы и разделять подчеркиванием). 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3384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7B8FD3A-13AB-4054-AAB5-FB4848A418AB}"/>
              </a:ext>
            </a:extLst>
          </p:cNvPr>
          <p:cNvSpPr/>
          <p:nvPr/>
        </p:nvSpPr>
        <p:spPr>
          <a:xfrm>
            <a:off x="874813" y="5301208"/>
            <a:ext cx="10442375" cy="8503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fontAlgn="ctr">
              <a:lnSpc>
                <a:spcPct val="150000"/>
              </a:lnSpc>
              <a:buClr>
                <a:srgbClr val="92D050"/>
              </a:buClr>
            </a:pPr>
            <a:r>
              <a:rPr lang="ru-RU" dirty="0">
                <a:solidFill>
                  <a:schemeClr val="tx1"/>
                </a:solidFill>
              </a:rPr>
              <a:t>Допустим нам надо задать переменную "счастливый человек" какое имя ей задать?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8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07BDB3-3B8A-460E-8865-EB6D7DAA240F}"/>
              </a:ext>
            </a:extLst>
          </p:cNvPr>
          <p:cNvSpPr/>
          <p:nvPr/>
        </p:nvSpPr>
        <p:spPr>
          <a:xfrm>
            <a:off x="838199" y="3821262"/>
            <a:ext cx="10515600" cy="1053600"/>
          </a:xfrm>
          <a:prstGeom prst="rect">
            <a:avLst/>
          </a:prstGeom>
          <a:solidFill>
            <a:schemeClr val="tx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9A9F77-09A8-413D-9F10-82F2044FE441}"/>
              </a:ext>
            </a:extLst>
          </p:cNvPr>
          <p:cNvSpPr/>
          <p:nvPr/>
        </p:nvSpPr>
        <p:spPr>
          <a:xfrm>
            <a:off x="838199" y="1825624"/>
            <a:ext cx="10515600" cy="1053600"/>
          </a:xfrm>
          <a:prstGeom prst="rect">
            <a:avLst/>
          </a:prstGeom>
          <a:solidFill>
            <a:schemeClr val="tx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Типы данных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/>
                </a:solidFill>
              </a:rPr>
              <a:t>Целочисленные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ru-RU" dirty="0" err="1">
                <a:solidFill>
                  <a:srgbClr val="92D050"/>
                </a:solidFill>
              </a:rPr>
              <a:t>int</a:t>
            </a:r>
            <a:r>
              <a:rPr lang="ru-RU" dirty="0">
                <a:solidFill>
                  <a:srgbClr val="92D050"/>
                </a:solidFill>
              </a:rPr>
              <a:t>)	</a:t>
            </a:r>
            <a:r>
              <a:rPr lang="ru-RU" dirty="0">
                <a:solidFill>
                  <a:schemeClr val="bg1"/>
                </a:solidFill>
              </a:rPr>
              <a:t>			6, 0, 100, 430700</a:t>
            </a:r>
          </a:p>
          <a:p>
            <a:pPr>
              <a:lnSpc>
                <a:spcPct val="200000"/>
              </a:lnSpc>
            </a:pPr>
            <a:r>
              <a:rPr lang="ru-RU" dirty="0"/>
              <a:t>Вещественные (</a:t>
            </a:r>
            <a:r>
              <a:rPr lang="ru-RU" dirty="0" err="1"/>
              <a:t>float</a:t>
            </a:r>
            <a:r>
              <a:rPr lang="ru-RU" dirty="0"/>
              <a:t>)			0.444, 34.94, 154.029392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/>
                </a:solidFill>
              </a:rPr>
              <a:t>Строковые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ru-RU" dirty="0" err="1">
                <a:solidFill>
                  <a:srgbClr val="92D050"/>
                </a:solidFill>
              </a:rPr>
              <a:t>str</a:t>
            </a:r>
            <a:r>
              <a:rPr lang="ru-RU" dirty="0">
                <a:solidFill>
                  <a:srgbClr val="92D050"/>
                </a:solidFill>
              </a:rPr>
              <a:t>)	</a:t>
            </a:r>
            <a:r>
              <a:rPr lang="ru-RU" dirty="0">
                <a:solidFill>
                  <a:schemeClr val="bg1"/>
                </a:solidFill>
              </a:rPr>
              <a:t>		'</a:t>
            </a:r>
            <a:r>
              <a:rPr lang="ru-RU" dirty="0" err="1">
                <a:solidFill>
                  <a:schemeClr val="bg1"/>
                </a:solidFill>
              </a:rPr>
              <a:t>Hellow</a:t>
            </a:r>
            <a:r>
              <a:rPr lang="ru-RU" dirty="0">
                <a:solidFill>
                  <a:schemeClr val="bg1"/>
                </a:solidFill>
              </a:rPr>
              <a:t>',  "1999 </a:t>
            </a:r>
            <a:r>
              <a:rPr lang="ru-RU" dirty="0" err="1">
                <a:solidFill>
                  <a:schemeClr val="bg1"/>
                </a:solidFill>
              </a:rPr>
              <a:t>year</a:t>
            </a:r>
            <a:r>
              <a:rPr lang="ru-RU" dirty="0">
                <a:solidFill>
                  <a:schemeClr val="bg1"/>
                </a:solidFill>
              </a:rPr>
              <a:t>", 'Привет Аида'</a:t>
            </a:r>
          </a:p>
          <a:p>
            <a:pPr>
              <a:lnSpc>
                <a:spcPct val="200000"/>
              </a:lnSpc>
            </a:pPr>
            <a:r>
              <a:rPr lang="ru-RU" dirty="0"/>
              <a:t>Логические(</a:t>
            </a:r>
            <a:r>
              <a:rPr lang="ru-RU" dirty="0" err="1"/>
              <a:t>bool</a:t>
            </a:r>
            <a:r>
              <a:rPr lang="ru-RU" dirty="0"/>
              <a:t>)				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  <a:defRPr/>
            </a:pPr>
            <a:endParaRPr dirty="0"/>
          </a:p>
        </p:txBody>
      </p:sp>
      <p:sp>
        <p:nvSpPr>
          <p:cNvPr id="6" name=" 5"/>
          <p:cNvSpPr/>
          <p:nvPr/>
        </p:nvSpPr>
        <p:spPr bwMode="auto">
          <a:xfrm>
            <a:off x="5490899" y="3241355"/>
            <a:ext cx="223959" cy="33140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38199" y="1340768"/>
            <a:ext cx="1440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0D82D801-48BD-4FCA-AC83-570ABE1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9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Ввод / Вывод в консоль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ru-RU" sz="2400" dirty="0">
                <a:solidFill>
                  <a:schemeClr val="bg1"/>
                </a:solidFill>
              </a:rPr>
              <a:t>Функция </a:t>
            </a:r>
            <a:r>
              <a:rPr lang="ru-RU" sz="2400" dirty="0" err="1">
                <a:solidFill>
                  <a:srgbClr val="92D050"/>
                </a:solidFill>
              </a:rPr>
              <a:t>print</a:t>
            </a:r>
            <a:r>
              <a:rPr lang="ru-RU" sz="2400" dirty="0">
                <a:solidFill>
                  <a:srgbClr val="92D050"/>
                </a:solidFill>
              </a:rPr>
              <a:t>()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err="1">
                <a:solidFill>
                  <a:schemeClr val="bg1"/>
                </a:solidFill>
              </a:rPr>
              <a:t>Python</a:t>
            </a:r>
            <a:r>
              <a:rPr lang="ru-RU" sz="2400" dirty="0">
                <a:solidFill>
                  <a:schemeClr val="bg1"/>
                </a:solidFill>
              </a:rPr>
              <a:t> выводит заданные объекты на экран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en-US" sz="2400" dirty="0" err="1">
                <a:solidFill>
                  <a:srgbClr val="92D050"/>
                </a:solidFill>
              </a:rPr>
              <a:t>i</a:t>
            </a:r>
            <a:r>
              <a:rPr lang="ru-RU" sz="2400" dirty="0" err="1">
                <a:solidFill>
                  <a:srgbClr val="92D050"/>
                </a:solidFill>
              </a:rPr>
              <a:t>nput</a:t>
            </a:r>
            <a:r>
              <a:rPr lang="ru-RU" sz="2400" dirty="0">
                <a:solidFill>
                  <a:srgbClr val="92D050"/>
                </a:solidFill>
              </a:rPr>
              <a:t>() </a:t>
            </a:r>
            <a:r>
              <a:rPr lang="ru-RU" sz="2400" dirty="0">
                <a:solidFill>
                  <a:schemeClr val="bg1"/>
                </a:solidFill>
              </a:rPr>
              <a:t>– функция для ввода данных от пользователя.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использовать полученное значение в программе, сохраните его в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1872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C6B2DD9-A6AD-4266-9493-EC986B69CCC0}"/>
              </a:ext>
            </a:extLst>
          </p:cNvPr>
          <p:cNvSpPr/>
          <p:nvPr/>
        </p:nvSpPr>
        <p:spPr>
          <a:xfrm>
            <a:off x="838198" y="5589240"/>
            <a:ext cx="10515600" cy="10343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Функция </a:t>
            </a:r>
            <a:r>
              <a:rPr lang="en-US" dirty="0"/>
              <a:t>input() </a:t>
            </a:r>
            <a:r>
              <a:rPr lang="ru-RU" dirty="0"/>
              <a:t>сохраняет </a:t>
            </a:r>
            <a:r>
              <a:rPr lang="ru-RU" dirty="0">
                <a:solidFill>
                  <a:srgbClr val="92D050"/>
                </a:solidFill>
              </a:rPr>
              <a:t>строку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416</Words>
  <Application>Microsoft Office PowerPoint</Application>
  <DocSecurity>0</DocSecurity>
  <PresentationFormat>Широкоэкранный</PresentationFormat>
  <Paragraphs>92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DejaVu Sans Mono</vt:lpstr>
      <vt:lpstr>Office Theme</vt:lpstr>
      <vt:lpstr>Python  print(‘Hellow, world’)</vt:lpstr>
      <vt:lpstr>План занятий</vt:lpstr>
      <vt:lpstr>Немного о python 3.x</vt:lpstr>
      <vt:lpstr>Online интерпретатор repl.ti  </vt:lpstr>
      <vt:lpstr>Арифметические операции</vt:lpstr>
      <vt:lpstr>Переменные</vt:lpstr>
      <vt:lpstr>Именование переменных</vt:lpstr>
      <vt:lpstr>Типы данных</vt:lpstr>
      <vt:lpstr>Ввод / Вывод в консоль</vt:lpstr>
      <vt:lpstr>Работа со строками</vt:lpstr>
      <vt:lpstr>Коментарии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print(‘Hellow, world’)</dc:title>
  <dc:subject/>
  <dc:creator/>
  <cp:keywords/>
  <dc:description/>
  <cp:lastModifiedBy>Никита Соколовский</cp:lastModifiedBy>
  <cp:revision>17</cp:revision>
  <dcterms:created xsi:type="dcterms:W3CDTF">2012-12-03T06:56:55Z</dcterms:created>
  <dcterms:modified xsi:type="dcterms:W3CDTF">2021-04-27T15:33:12Z</dcterms:modified>
  <cp:category/>
  <dc:identifier/>
  <cp:contentStatus/>
  <dc:language/>
  <cp:version/>
</cp:coreProperties>
</file>