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</p:sldIdLst>
  <p:sldSz cx="12192000" cy="6858000"/>
  <p:notesSz cx="6858000" cy="12192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72" y="1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6111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6111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B1049D-393D-4ED3-8AFA-505C75892741}" type="datetimeFigureOut">
              <a:rPr lang="ru-RU" smtClean="0"/>
              <a:t>27.04.2021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-228600" y="1524000"/>
            <a:ext cx="7315200" cy="4114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5867400"/>
            <a:ext cx="5486400" cy="48006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11580813"/>
            <a:ext cx="2971800" cy="6111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11580813"/>
            <a:ext cx="2971800" cy="6111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C0CBD6-D36D-4688-A1CC-A17153758A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6661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0CBD6-D36D-4688-A1CC-A17153758A00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0171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 bwMode="auto">
          <a:xfrm>
            <a:off x="1523999" y="1122363"/>
            <a:ext cx="9144000" cy="2387599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ru-RU"/>
              <a:t>Click to edit Master title style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3999" y="3602037"/>
            <a:ext cx="9144000" cy="1655761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ru-RU"/>
              <a:t>Click to edit Master subtitle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27.04.2021</a:t>
            </a:fld>
            <a:endParaRPr lang="ru-RU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x" preserve="1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Click to edit Master title style</a:t>
            </a:r>
          </a:p>
        </p:txBody>
      </p:sp>
      <p:sp>
        <p:nvSpPr>
          <p:cNvPr id="5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Second level</a:t>
            </a:r>
            <a:endParaRPr/>
          </a:p>
          <a:p>
            <a:pPr lvl="2">
              <a:defRPr/>
            </a:pPr>
            <a:r>
              <a:rPr lang="ru-RU"/>
              <a:t>Third level</a:t>
            </a:r>
            <a:endParaRPr/>
          </a:p>
          <a:p>
            <a:pPr lvl="3">
              <a:defRPr/>
            </a:pPr>
            <a:r>
              <a:rPr lang="ru-RU"/>
              <a:t>Fourth level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27.04.2021</a:t>
            </a:fld>
            <a:endParaRPr lang="ru-RU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itleAndTx" preserve="1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899" y="365124"/>
            <a:ext cx="2628900" cy="5811837"/>
          </a:xfrm>
        </p:spPr>
        <p:txBody>
          <a:bodyPr vert="eaVert"/>
          <a:lstStyle/>
          <a:p>
            <a:pPr>
              <a:defRPr/>
            </a:pPr>
            <a:r>
              <a:rPr lang="ru-RU"/>
              <a:t>Click to edit Master title style</a:t>
            </a:r>
          </a:p>
        </p:txBody>
      </p:sp>
      <p:sp>
        <p:nvSpPr>
          <p:cNvPr id="5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199" y="365124"/>
            <a:ext cx="7734299" cy="5811837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Second level</a:t>
            </a:r>
            <a:endParaRPr/>
          </a:p>
          <a:p>
            <a:pPr lvl="2">
              <a:defRPr/>
            </a:pPr>
            <a:r>
              <a:rPr lang="ru-RU"/>
              <a:t>Third level</a:t>
            </a:r>
            <a:endParaRPr/>
          </a:p>
          <a:p>
            <a:pPr lvl="3">
              <a:defRPr/>
            </a:pPr>
            <a:r>
              <a:rPr lang="ru-RU"/>
              <a:t>Fourth level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27.04.2021</a:t>
            </a:fld>
            <a:endParaRPr lang="ru-RU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Second level</a:t>
            </a:r>
            <a:endParaRPr/>
          </a:p>
          <a:p>
            <a:pPr lvl="2">
              <a:defRPr/>
            </a:pPr>
            <a:r>
              <a:rPr lang="ru-RU"/>
              <a:t>Third level</a:t>
            </a:r>
            <a:endParaRPr/>
          </a:p>
          <a:p>
            <a:pPr lvl="3">
              <a:defRPr/>
            </a:pPr>
            <a:r>
              <a:rPr lang="ru-RU"/>
              <a:t>Fourth level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27.04.2021</a:t>
            </a:fld>
            <a:endParaRPr lang="ru-RU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secHead" preserve="1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>
          <a:xfrm>
            <a:off x="831849" y="1709737"/>
            <a:ext cx="10515600" cy="2852736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ru-RU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49" y="4589462"/>
            <a:ext cx="10515600" cy="150018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Click to edit Master text styles</a:t>
            </a:r>
            <a:endParaRPr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27.04.2021</a:t>
            </a:fld>
            <a:endParaRPr lang="ru-RU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199" y="1825624"/>
            <a:ext cx="5181599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Second level</a:t>
            </a:r>
            <a:endParaRPr/>
          </a:p>
          <a:p>
            <a:pPr lvl="2">
              <a:defRPr/>
            </a:pPr>
            <a:r>
              <a:rPr lang="ru-RU"/>
              <a:t>Third level</a:t>
            </a:r>
            <a:endParaRPr/>
          </a:p>
          <a:p>
            <a:pPr lvl="3">
              <a:defRPr/>
            </a:pPr>
            <a:r>
              <a:rPr lang="ru-RU"/>
              <a:t>Fourth level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4"/>
            <a:ext cx="5181599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Second level</a:t>
            </a:r>
            <a:endParaRPr/>
          </a:p>
          <a:p>
            <a:pPr lvl="2">
              <a:defRPr/>
            </a:pPr>
            <a:r>
              <a:rPr lang="ru-RU"/>
              <a:t>Third level</a:t>
            </a:r>
            <a:endParaRPr/>
          </a:p>
          <a:p>
            <a:pPr lvl="3">
              <a:defRPr/>
            </a:pPr>
            <a:r>
              <a:rPr lang="ru-RU"/>
              <a:t>Fourth level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27.04.2021</a:t>
            </a:fld>
            <a:endParaRPr lang="ru-RU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TxTwoObj" preserve="1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>
          <a:xfrm>
            <a:off x="839787" y="365124"/>
            <a:ext cx="10515600" cy="1325562"/>
          </a:xfrm>
        </p:spPr>
        <p:txBody>
          <a:bodyPr/>
          <a:lstStyle/>
          <a:p>
            <a:pPr>
              <a:defRPr/>
            </a:pPr>
            <a:r>
              <a:rPr lang="ru-RU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7" y="1681162"/>
            <a:ext cx="5157786" cy="8239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Click to edit Master text styles</a:t>
            </a:r>
            <a:endParaRPr/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7" y="2505074"/>
            <a:ext cx="5157786" cy="3684587"/>
          </a:xfrm>
        </p:spPr>
        <p:txBody>
          <a:bodyPr/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Second level</a:t>
            </a:r>
            <a:endParaRPr/>
          </a:p>
          <a:p>
            <a:pPr lvl="2">
              <a:defRPr/>
            </a:pPr>
            <a:r>
              <a:rPr lang="ru-RU"/>
              <a:t>Third level</a:t>
            </a:r>
            <a:endParaRPr/>
          </a:p>
          <a:p>
            <a:pPr lvl="3">
              <a:defRPr/>
            </a:pPr>
            <a:r>
              <a:rPr lang="ru-RU"/>
              <a:t>Fourth level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2"/>
            <a:ext cx="5183187" cy="8239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Click to edit Master text styles</a:t>
            </a:r>
            <a:endParaRPr/>
          </a:p>
        </p:txBody>
      </p:sp>
      <p:sp>
        <p:nvSpPr>
          <p:cNvPr id="8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7" cy="3684587"/>
          </a:xfrm>
        </p:spPr>
        <p:txBody>
          <a:bodyPr/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Second level</a:t>
            </a:r>
            <a:endParaRPr/>
          </a:p>
          <a:p>
            <a:pPr lvl="2">
              <a:defRPr/>
            </a:pPr>
            <a:r>
              <a:rPr lang="ru-RU"/>
              <a:t>Third level</a:t>
            </a:r>
            <a:endParaRPr/>
          </a:p>
          <a:p>
            <a:pPr lvl="3">
              <a:defRPr/>
            </a:pPr>
            <a:r>
              <a:rPr lang="ru-RU"/>
              <a:t>Fourth level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</a:p>
        </p:txBody>
      </p:sp>
      <p:sp>
        <p:nvSpPr>
          <p:cNvPr id="9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27.04.2021</a:t>
            </a:fld>
            <a:endParaRPr lang="ru-RU"/>
          </a:p>
        </p:txBody>
      </p:sp>
      <p:sp>
        <p:nvSpPr>
          <p:cNvPr id="10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preserve="1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Click to edit Master title style</a:t>
            </a:r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27.04.2021</a:t>
            </a:fld>
            <a:endParaRPr lang="ru-RU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27.04.2021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Tx" preserve="1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>
          <a:xfrm>
            <a:off x="839787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 bwMode="auto">
          <a:xfrm>
            <a:off x="5183187" y="987424"/>
            <a:ext cx="6172200" cy="48736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Second level</a:t>
            </a:r>
            <a:endParaRPr/>
          </a:p>
          <a:p>
            <a:pPr lvl="2">
              <a:defRPr/>
            </a:pPr>
            <a:r>
              <a:rPr lang="ru-RU"/>
              <a:t>Third level</a:t>
            </a:r>
            <a:endParaRPr/>
          </a:p>
          <a:p>
            <a:pPr lvl="3">
              <a:defRPr/>
            </a:pPr>
            <a:r>
              <a:rPr lang="ru-RU"/>
              <a:t>Fourth level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7" y="2057400"/>
            <a:ext cx="3932236" cy="38115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Click to edit Master text styles</a:t>
            </a:r>
            <a:endParaRPr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27.04.2021</a:t>
            </a:fld>
            <a:endParaRPr lang="ru-RU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picTx" preserve="1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>
          <a:xfrm>
            <a:off x="839787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Click to edit Master title style</a:t>
            </a:r>
          </a:p>
        </p:txBody>
      </p:sp>
      <p:sp>
        <p:nvSpPr>
          <p:cNvPr id="5" name="Picture Placeholder 2"/>
          <p:cNvSpPr>
            <a:spLocks noGrp="1" noChangeAspect="1"/>
          </p:cNvSpPr>
          <p:nvPr>
            <p:ph type="pic" idx="1"/>
          </p:nvPr>
        </p:nvSpPr>
        <p:spPr bwMode="auto">
          <a:xfrm>
            <a:off x="5183187" y="987424"/>
            <a:ext cx="6172200" cy="4873624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ru-RU"/>
              <a:t>Click icon to add picture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7" y="2057400"/>
            <a:ext cx="3932236" cy="38115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Click to edit Master text styles</a:t>
            </a:r>
            <a:endParaRPr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27.04.2021</a:t>
            </a:fld>
            <a:endParaRPr lang="ru-RU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 bwMode="auto">
          <a:xfrm>
            <a:off x="838199" y="365124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199" y="182562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Second level</a:t>
            </a:r>
            <a:endParaRPr/>
          </a:p>
          <a:p>
            <a:pPr lvl="2">
              <a:defRPr/>
            </a:pPr>
            <a:r>
              <a:rPr lang="ru-RU"/>
              <a:t>Third level</a:t>
            </a:r>
            <a:endParaRPr/>
          </a:p>
          <a:p>
            <a:pPr lvl="3">
              <a:defRPr/>
            </a:pPr>
            <a:r>
              <a:rPr lang="ru-RU"/>
              <a:t>Fourth level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199" y="6356349"/>
            <a:ext cx="27432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ru-RU"/>
              <a:t>27.04.2021</a:t>
            </a:fld>
            <a:endParaRPr lang="ru-RU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599" y="6356349"/>
            <a:ext cx="41148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599" y="6356349"/>
            <a:ext cx="27432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repl.it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gradFill flip="none" rotWithShape="1">
          <a:gsLst>
            <a:gs pos="22000">
              <a:schemeClr val="tx1">
                <a:lumMod val="85000"/>
                <a:lumOff val="15000"/>
              </a:schemeClr>
            </a:gs>
            <a:gs pos="100000">
              <a:schemeClr val="tx1">
                <a:lumMod val="75000"/>
                <a:lumOff val="25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 bwMode="auto">
          <a:xfrm>
            <a:off x="1523999" y="1970953"/>
            <a:ext cx="9144000" cy="2387599"/>
          </a:xfrm>
        </p:spPr>
        <p:txBody>
          <a:bodyPr vertOverflow="overflow" horzOverflow="clip" vert="horz" wrap="square" lIns="91440" tIns="45720" rIns="91440" bIns="45720" numCol="1" spcCol="0" rtlCol="0" fromWordArt="0" anchor="b" anchorCtr="0" forceAA="0" compatLnSpc="0">
            <a:normAutofit/>
          </a:bodyPr>
          <a:lstStyle/>
          <a:p>
            <a:pPr algn="l">
              <a:defRPr/>
            </a:pPr>
            <a:r>
              <a:rPr lang="ru-RU" dirty="0" err="1">
                <a:solidFill>
                  <a:schemeClr val="bg1"/>
                </a:solidFill>
              </a:rPr>
              <a:t>Python</a:t>
            </a:r>
            <a:br>
              <a:rPr lang="ru-RU" dirty="0"/>
            </a:br>
            <a:br>
              <a:rPr lang="ru-RU" dirty="0"/>
            </a:br>
            <a:r>
              <a:rPr lang="ru-RU" sz="4800" dirty="0" err="1">
                <a:solidFill>
                  <a:srgbClr val="00B0F0"/>
                </a:solidFill>
                <a:latin typeface="DejaVu Sans Mono"/>
                <a:ea typeface="DejaVu Sans Mono"/>
                <a:cs typeface="DejaVu Sans Mono"/>
              </a:rPr>
              <a:t>print</a:t>
            </a:r>
            <a:r>
              <a:rPr lang="ru-RU" sz="4800" dirty="0">
                <a:solidFill>
                  <a:schemeClr val="bg1"/>
                </a:solidFill>
                <a:latin typeface="DejaVu Sans Mono"/>
                <a:ea typeface="DejaVu Sans Mono"/>
                <a:cs typeface="DejaVu Sans Mono"/>
              </a:rPr>
              <a:t>(</a:t>
            </a:r>
            <a:r>
              <a:rPr lang="ru-RU" sz="4800" dirty="0">
                <a:solidFill>
                  <a:srgbClr val="FFC000"/>
                </a:solidFill>
                <a:latin typeface="DejaVu Sans Mono"/>
                <a:ea typeface="DejaVu Sans Mono"/>
                <a:cs typeface="DejaVu Sans Mono"/>
              </a:rPr>
              <a:t>‘</a:t>
            </a:r>
            <a:r>
              <a:rPr lang="ru-RU" sz="4800" dirty="0" err="1">
                <a:solidFill>
                  <a:srgbClr val="FFC000"/>
                </a:solidFill>
                <a:latin typeface="DejaVu Sans Mono"/>
                <a:ea typeface="DejaVu Sans Mono"/>
                <a:cs typeface="DejaVu Sans Mono"/>
              </a:rPr>
              <a:t>Hellow</a:t>
            </a:r>
            <a:r>
              <a:rPr lang="ru-RU" sz="4800" dirty="0">
                <a:solidFill>
                  <a:srgbClr val="FFC000"/>
                </a:solidFill>
                <a:latin typeface="DejaVu Sans Mono"/>
                <a:ea typeface="DejaVu Sans Mono"/>
                <a:cs typeface="DejaVu Sans Mono"/>
              </a:rPr>
              <a:t>, </a:t>
            </a:r>
            <a:r>
              <a:rPr lang="ru-RU" sz="4800" dirty="0" err="1">
                <a:solidFill>
                  <a:srgbClr val="FFC000"/>
                </a:solidFill>
                <a:latin typeface="DejaVu Sans Mono"/>
                <a:ea typeface="DejaVu Sans Mono"/>
                <a:cs typeface="DejaVu Sans Mono"/>
              </a:rPr>
              <a:t>world</a:t>
            </a:r>
            <a:r>
              <a:rPr lang="ru-RU" sz="4800" dirty="0">
                <a:solidFill>
                  <a:srgbClr val="FFC000"/>
                </a:solidFill>
                <a:latin typeface="DejaVu Sans Mono"/>
                <a:ea typeface="DejaVu Sans Mono"/>
                <a:cs typeface="DejaVu Sans Mono"/>
              </a:rPr>
              <a:t>’</a:t>
            </a:r>
            <a:r>
              <a:rPr lang="ru-RU" sz="4800" dirty="0">
                <a:solidFill>
                  <a:schemeClr val="bg1"/>
                </a:solidFill>
                <a:latin typeface="DejaVu Sans Mono"/>
                <a:ea typeface="DejaVu Sans Mono"/>
                <a:cs typeface="DejaVu Sans Mono"/>
              </a:rPr>
              <a:t>)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5" name=" 4"/>
          <p:cNvSpPr/>
          <p:nvPr/>
        </p:nvSpPr>
        <p:spPr bwMode="auto">
          <a:xfrm>
            <a:off x="4952999" y="-6901066"/>
            <a:ext cx="11430000" cy="11430000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endParaRPr/>
          </a:p>
        </p:txBody>
      </p:sp>
      <p:sp>
        <p:nvSpPr>
          <p:cNvPr id="6" name=" 5"/>
          <p:cNvSpPr/>
          <p:nvPr/>
        </p:nvSpPr>
        <p:spPr bwMode="auto">
          <a:xfrm>
            <a:off x="8109783" y="3313343"/>
            <a:ext cx="8572500" cy="6286500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endParaRPr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D9A9E49-E233-0F34-19EE-609CA8282035}" type="slidenum">
              <a:rPr lang="ru-RU"/>
              <a:t>1</a:t>
            </a:fld>
            <a:endParaRPr lang="ru-RU"/>
          </a:p>
        </p:txBody>
      </p:sp>
      <p:pic>
        <p:nvPicPr>
          <p:cNvPr id="1028" name="Picture 4" descr="https://steamuserimages-a.akamaihd.net/ugc/946219835806282284/D1179AA95880DECCFFA1DADF06C4084941FF94F4/?imw=512&amp;amp;imh=512&amp;amp;ima=fit&amp;amp;impolicy=Letterbox&amp;amp;imcolor=%23000000&amp;amp;letterbox=true">
            <a:extLst>
              <a:ext uri="{FF2B5EF4-FFF2-40B4-BE49-F238E27FC236}">
                <a16:creationId xmlns:a16="http://schemas.microsoft.com/office/drawing/2014/main" id="{A27B5F0E-7909-4283-9B7A-A6E781BD0B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35360" y="188641"/>
            <a:ext cx="576064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b" anchorCtr="0" forceAA="0" compatLnSpc="0">
            <a:normAutofit/>
          </a:bodyPr>
          <a:lstStyle/>
          <a:p>
            <a:pPr algn="l">
              <a:defRPr/>
            </a:pPr>
            <a:r>
              <a:rPr lang="ru-RU">
                <a:solidFill>
                  <a:schemeClr val="tx1"/>
                </a:solidFill>
              </a:rPr>
              <a:t>План занятий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5" name=" 4"/>
          <p:cNvSpPr/>
          <p:nvPr/>
        </p:nvSpPr>
        <p:spPr bwMode="auto">
          <a:xfrm>
            <a:off x="4952998" y="-6901065"/>
            <a:ext cx="11430000" cy="11430000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endParaRPr/>
          </a:p>
        </p:txBody>
      </p:sp>
      <p:sp>
        <p:nvSpPr>
          <p:cNvPr id="6" name=" 5"/>
          <p:cNvSpPr/>
          <p:nvPr/>
        </p:nvSpPr>
        <p:spPr bwMode="auto">
          <a:xfrm>
            <a:off x="8109783" y="3313342"/>
            <a:ext cx="8572500" cy="6286500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endParaRPr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6403D41-D55B-94AB-CE67-3CCD267CE324}" type="slidenum">
              <a:rPr lang="ru-RU"/>
              <a:t>2</a:t>
            </a:fld>
            <a:endParaRPr lang="ru-RU"/>
          </a:p>
        </p:txBody>
      </p:sp>
      <p:sp>
        <p:nvSpPr>
          <p:cNvPr id="8" name="Прямоугольник 7"/>
          <p:cNvSpPr/>
          <p:nvPr/>
        </p:nvSpPr>
        <p:spPr bwMode="auto">
          <a:xfrm>
            <a:off x="838199" y="1580816"/>
            <a:ext cx="1476000" cy="45720"/>
          </a:xfrm>
          <a:prstGeom prst="rect">
            <a:avLst/>
          </a:prstGeom>
          <a:solidFill>
            <a:srgbClr val="92D050"/>
          </a:solidFill>
          <a:ln w="12700" cap="flat" cmpd="sng" algn="ctr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normAutofit fontScale="90000" lnSpcReduction="2000"/>
          </a:bodyPr>
          <a:lstStyle/>
          <a:p>
            <a:pPr marL="349965" indent="-349965">
              <a:lnSpc>
                <a:spcPct val="150000"/>
              </a:lnSpc>
              <a:buFont typeface="Arial"/>
              <a:buAutoNum type="arabicPeriod"/>
              <a:defRPr/>
            </a:pPr>
            <a:r>
              <a:rPr lang="ru-RU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Что такое Python и с чем его едят...</a:t>
            </a:r>
            <a:endParaRPr sz="2800">
              <a:solidFill>
                <a:schemeClr val="tx1"/>
              </a:solidFill>
            </a:endParaRPr>
          </a:p>
          <a:p>
            <a:pPr marL="349965" indent="-349965">
              <a:lnSpc>
                <a:spcPct val="150000"/>
              </a:lnSpc>
              <a:buFont typeface="Arial"/>
              <a:buAutoNum type="arabicPeriod"/>
              <a:defRPr/>
            </a:pPr>
            <a:r>
              <a:rPr lang="ru-RU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Арифметические операции</a:t>
            </a:r>
            <a:endParaRPr sz="2800">
              <a:solidFill>
                <a:schemeClr val="tx1"/>
              </a:solidFill>
            </a:endParaRPr>
          </a:p>
          <a:p>
            <a:pPr marL="349965" indent="-349965">
              <a:lnSpc>
                <a:spcPct val="150000"/>
              </a:lnSpc>
              <a:buFont typeface="Arial"/>
              <a:buAutoNum type="arabicPeriod"/>
              <a:defRPr/>
            </a:pPr>
            <a:r>
              <a:rPr lang="ru-RU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Переменные</a:t>
            </a:r>
            <a:endParaRPr sz="2800">
              <a:solidFill>
                <a:schemeClr val="tx1"/>
              </a:solidFill>
            </a:endParaRPr>
          </a:p>
          <a:p>
            <a:pPr marL="349965" indent="-349965">
              <a:lnSpc>
                <a:spcPct val="150000"/>
              </a:lnSpc>
              <a:buFont typeface="Arial"/>
              <a:buAutoNum type="arabicPeriod"/>
              <a:defRPr/>
            </a:pPr>
            <a:r>
              <a:rPr lang="ru-RU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Ввод / вывод</a:t>
            </a:r>
            <a:endParaRPr sz="2800">
              <a:solidFill>
                <a:schemeClr val="tx1"/>
              </a:solidFill>
            </a:endParaRPr>
          </a:p>
          <a:p>
            <a:pPr marL="349965" indent="-349965">
              <a:lnSpc>
                <a:spcPct val="150000"/>
              </a:lnSpc>
              <a:buFont typeface="Arial"/>
              <a:buAutoNum type="arabicPeriod"/>
              <a:defRPr/>
            </a:pPr>
            <a:r>
              <a:rPr lang="ru-RU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Строки</a:t>
            </a:r>
            <a:endParaRPr sz="2800">
              <a:solidFill>
                <a:schemeClr val="tx1"/>
              </a:solidFill>
            </a:endParaRPr>
          </a:p>
          <a:p>
            <a:pPr marL="327936" indent="-327936">
              <a:lnSpc>
                <a:spcPct val="150000"/>
              </a:lnSpc>
              <a:buFont typeface="Arial"/>
              <a:buAutoNum type="arabicPeriod"/>
              <a:defRPr/>
            </a:pPr>
            <a:r>
              <a:rPr lang="ru-RU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Итог</a:t>
            </a:r>
            <a:endParaRPr sz="2800">
              <a:solidFill>
                <a:schemeClr val="tx1"/>
              </a:solidFill>
            </a:endParaRPr>
          </a:p>
        </p:txBody>
      </p:sp>
      <p:pic>
        <p:nvPicPr>
          <p:cNvPr id="10" name="Picture 4" descr="https://steamuserimages-a.akamaihd.net/ugc/946219835806282284/D1179AA95880DECCFFA1DADF06C4084941FF94F4/?imw=512&amp;amp;imh=512&amp;amp;ima=fit&amp;amp;impolicy=Letterbox&amp;amp;imcolor=%23000000&amp;amp;letterbox=true">
            <a:extLst>
              <a:ext uri="{FF2B5EF4-FFF2-40B4-BE49-F238E27FC236}">
                <a16:creationId xmlns:a16="http://schemas.microsoft.com/office/drawing/2014/main" id="{8CE08041-241C-485A-96D0-B095250549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35360" y="188641"/>
            <a:ext cx="576064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gradFill>
          <a:gsLst>
            <a:gs pos="22000">
              <a:schemeClr val="tx1">
                <a:lumMod val="85000"/>
                <a:lumOff val="15000"/>
              </a:schemeClr>
            </a:gs>
            <a:gs pos="100000">
              <a:schemeClr val="tx1">
                <a:lumMod val="75000"/>
                <a:lumOff val="25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 3"/>
          <p:cNvSpPr/>
          <p:nvPr/>
        </p:nvSpPr>
        <p:spPr bwMode="auto">
          <a:xfrm>
            <a:off x="4952998" y="-6901065"/>
            <a:ext cx="11430000" cy="11430000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endParaRPr/>
          </a:p>
        </p:txBody>
      </p:sp>
      <p:sp>
        <p:nvSpPr>
          <p:cNvPr id="5" name=" 4"/>
          <p:cNvSpPr/>
          <p:nvPr/>
        </p:nvSpPr>
        <p:spPr bwMode="auto">
          <a:xfrm>
            <a:off x="8109783" y="3313342"/>
            <a:ext cx="8572500" cy="6286500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C52D7F1-D349-43D0-7FFD-1213C7F744D2}" type="slidenum">
              <a:rPr lang="ru-RU"/>
              <a:t>3</a:t>
            </a:fld>
            <a:endParaRPr lang="ru-RU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 sz="4400" b="0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Немного о python </a:t>
            </a:r>
            <a:r>
              <a:rPr>
                <a:solidFill>
                  <a:schemeClr val="bg1"/>
                </a:solidFill>
              </a:rPr>
              <a:t>3.x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normAutofit/>
          </a:bodyPr>
          <a:lstStyle/>
          <a:p>
            <a:pPr marL="0" indent="0">
              <a:buFont typeface="Arial"/>
              <a:buNone/>
              <a:defRPr/>
            </a:pPr>
            <a:r>
              <a:rPr sz="2000" dirty="0">
                <a:solidFill>
                  <a:srgbClr val="92D050"/>
                </a:solidFill>
              </a:rPr>
              <a:t>Python</a:t>
            </a:r>
            <a:r>
              <a:rPr sz="2000" dirty="0">
                <a:solidFill>
                  <a:schemeClr val="bg1"/>
                </a:solidFill>
              </a:rPr>
              <a:t> - </a:t>
            </a:r>
            <a:r>
              <a:rPr lang="ru-RU" sz="2000" b="0" i="0" u="none" strike="noStrike" cap="none" spc="0" dirty="0">
                <a:solidFill>
                  <a:schemeClr val="bg1"/>
                </a:solidFill>
                <a:latin typeface="Arial"/>
                <a:ea typeface="Arial"/>
                <a:cs typeface="Arial"/>
              </a:rPr>
              <a:t>интерпретируемый язык с динамической типизацией </a:t>
            </a:r>
          </a:p>
          <a:p>
            <a:pPr marL="0" indent="0">
              <a:buFont typeface="Arial"/>
              <a:buNone/>
              <a:defRPr/>
            </a:pPr>
            <a:endParaRPr sz="2000" dirty="0">
              <a:solidFill>
                <a:schemeClr val="bg1"/>
              </a:solidFill>
            </a:endParaRPr>
          </a:p>
          <a:p>
            <a:pPr marL="0" indent="0">
              <a:lnSpc>
                <a:spcPct val="114999"/>
              </a:lnSpc>
              <a:buFont typeface="Arial"/>
              <a:buNone/>
              <a:defRPr/>
            </a:pPr>
            <a:r>
              <a:rPr lang="ru-RU" sz="2000" dirty="0">
                <a:solidFill>
                  <a:srgbClr val="92D050"/>
                </a:solidFill>
              </a:rPr>
              <a:t>Сферы применения:</a:t>
            </a:r>
          </a:p>
          <a:p>
            <a:pPr>
              <a:lnSpc>
                <a:spcPct val="150000"/>
              </a:lnSpc>
              <a:buClr>
                <a:srgbClr val="92D050"/>
              </a:buClr>
              <a:defRPr/>
            </a:pPr>
            <a:r>
              <a:rPr lang="ru-RU" sz="2000" dirty="0" err="1">
                <a:solidFill>
                  <a:schemeClr val="bg1"/>
                </a:solidFill>
              </a:rPr>
              <a:t>web</a:t>
            </a:r>
            <a:r>
              <a:rPr lang="ru-RU" sz="2000" dirty="0">
                <a:solidFill>
                  <a:schemeClr val="bg1"/>
                </a:solidFill>
              </a:rPr>
              <a:t>-разработка</a:t>
            </a:r>
          </a:p>
          <a:p>
            <a:pPr>
              <a:lnSpc>
                <a:spcPct val="150000"/>
              </a:lnSpc>
              <a:buClr>
                <a:srgbClr val="92D050"/>
              </a:buClr>
              <a:defRPr/>
            </a:pPr>
            <a:r>
              <a:rPr lang="ru-RU" sz="2000" dirty="0">
                <a:solidFill>
                  <a:schemeClr val="bg1"/>
                </a:solidFill>
              </a:rPr>
              <a:t>Анализ данных</a:t>
            </a:r>
          </a:p>
          <a:p>
            <a:pPr>
              <a:lnSpc>
                <a:spcPct val="150000"/>
              </a:lnSpc>
              <a:buClr>
                <a:srgbClr val="92D050"/>
              </a:buClr>
              <a:defRPr/>
            </a:pPr>
            <a:r>
              <a:rPr lang="ru-RU" sz="2000" dirty="0">
                <a:solidFill>
                  <a:schemeClr val="bg1"/>
                </a:solidFill>
              </a:rPr>
              <a:t>Машинное обучение</a:t>
            </a:r>
          </a:p>
          <a:p>
            <a:pPr>
              <a:lnSpc>
                <a:spcPct val="150000"/>
              </a:lnSpc>
              <a:buClr>
                <a:srgbClr val="92D050"/>
              </a:buClr>
              <a:defRPr/>
            </a:pPr>
            <a:r>
              <a:rPr lang="ru-RU" sz="2000" dirty="0">
                <a:solidFill>
                  <a:schemeClr val="bg1"/>
                </a:solidFill>
              </a:rPr>
              <a:t>Прототипирование</a:t>
            </a:r>
          </a:p>
          <a:p>
            <a:pPr>
              <a:lnSpc>
                <a:spcPct val="150000"/>
              </a:lnSpc>
              <a:buClr>
                <a:srgbClr val="92D050"/>
              </a:buClr>
              <a:defRPr/>
            </a:pPr>
            <a:r>
              <a:rPr lang="ru-RU" sz="2000" dirty="0">
                <a:solidFill>
                  <a:schemeClr val="bg1"/>
                </a:solidFill>
              </a:rPr>
              <a:t>Тестирование</a:t>
            </a:r>
          </a:p>
        </p:txBody>
      </p:sp>
      <p:sp>
        <p:nvSpPr>
          <p:cNvPr id="9" name="Прямоугольник 8"/>
          <p:cNvSpPr/>
          <p:nvPr/>
        </p:nvSpPr>
        <p:spPr bwMode="auto">
          <a:xfrm>
            <a:off x="838199" y="1289777"/>
            <a:ext cx="2376625" cy="4572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4" descr="https://steamuserimages-a.akamaihd.net/ugc/946219835806282284/D1179AA95880DECCFFA1DADF06C4084941FF94F4/?imw=512&amp;amp;imh=512&amp;amp;ima=fit&amp;amp;impolicy=Letterbox&amp;amp;imcolor=%23000000&amp;amp;letterbox=true">
            <a:extLst>
              <a:ext uri="{FF2B5EF4-FFF2-40B4-BE49-F238E27FC236}">
                <a16:creationId xmlns:a16="http://schemas.microsoft.com/office/drawing/2014/main" id="{69D277B4-9BD7-4527-BD11-89F255DF8C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35360" y="188641"/>
            <a:ext cx="576064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dirty="0"/>
              <a:t>Online </a:t>
            </a:r>
            <a:r>
              <a:rPr dirty="0" err="1"/>
              <a:t>интерпретатор</a:t>
            </a:r>
            <a:r>
              <a:rPr dirty="0"/>
              <a:t> </a:t>
            </a:r>
            <a:r>
              <a:rPr lang="ru-RU" sz="4400" b="0" i="0" u="none" strike="noStrike" cap="none" spc="0" dirty="0" err="1">
                <a:solidFill>
                  <a:schemeClr val="tx1"/>
                </a:solidFill>
                <a:latin typeface="Arial"/>
                <a:ea typeface="Arial"/>
                <a:cs typeface="Arial"/>
              </a:rPr>
              <a:t>repl.ti</a:t>
            </a:r>
            <a:r>
              <a:rPr dirty="0"/>
              <a:t>  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marL="0" indent="0">
              <a:buNone/>
              <a:defRPr/>
            </a:pPr>
            <a:r>
              <a:rPr lang="ru-RU" dirty="0"/>
              <a:t>Открываем в браузере сайт </a:t>
            </a:r>
            <a:r>
              <a:rPr lang="ru-RU" dirty="0">
                <a:hlinkClick r:id="rId2"/>
              </a:rPr>
              <a:t>https://repl.it/</a:t>
            </a:r>
            <a:r>
              <a:rPr lang="en-US" dirty="0"/>
              <a:t> </a:t>
            </a:r>
          </a:p>
          <a:p>
            <a:pPr marL="0" indent="0">
              <a:buNone/>
              <a:defRPr/>
            </a:pPr>
            <a:r>
              <a:rPr lang="ru-RU" dirty="0"/>
              <a:t>и нажимаем кнопку </a:t>
            </a:r>
            <a:r>
              <a:rPr lang="ru-RU" dirty="0" err="1"/>
              <a:t>Start</a:t>
            </a:r>
            <a:r>
              <a:rPr lang="ru-RU" dirty="0"/>
              <a:t> </a:t>
            </a:r>
            <a:r>
              <a:rPr lang="ru-RU" dirty="0" err="1"/>
              <a:t>coding</a:t>
            </a:r>
            <a:endParaRPr dirty="0"/>
          </a:p>
        </p:txBody>
      </p:sp>
      <p:sp>
        <p:nvSpPr>
          <p:cNvPr id="6" name=" 5"/>
          <p:cNvSpPr/>
          <p:nvPr/>
        </p:nvSpPr>
        <p:spPr bwMode="auto">
          <a:xfrm>
            <a:off x="5490899" y="3241355"/>
            <a:ext cx="223959" cy="331408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endParaRPr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623392" y="2996952"/>
            <a:ext cx="11045857" cy="3058318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 bwMode="auto">
          <a:xfrm>
            <a:off x="838199" y="1340768"/>
            <a:ext cx="1692000" cy="45720"/>
          </a:xfrm>
          <a:prstGeom prst="rect">
            <a:avLst/>
          </a:prstGeom>
          <a:solidFill>
            <a:srgbClr val="92D050"/>
          </a:solidFill>
          <a:ln w="12700" cap="flat" cmpd="sng" algn="ctr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Picture 4" descr="https://steamuserimages-a.akamaihd.net/ugc/946219835806282284/D1179AA95880DECCFFA1DADF06C4084941FF94F4/?imw=512&amp;amp;imh=512&amp;amp;ima=fit&amp;amp;impolicy=Letterbox&amp;amp;imcolor=%23000000&amp;amp;letterbox=true">
            <a:extLst>
              <a:ext uri="{FF2B5EF4-FFF2-40B4-BE49-F238E27FC236}">
                <a16:creationId xmlns:a16="http://schemas.microsoft.com/office/drawing/2014/main" id="{0D82D801-48BD-4FCA-AC83-570ABE1B15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35360" y="188641"/>
            <a:ext cx="576064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gradFill>
          <a:gsLst>
            <a:gs pos="22000">
              <a:schemeClr val="tx1">
                <a:lumMod val="85000"/>
                <a:lumOff val="15000"/>
              </a:schemeClr>
            </a:gs>
            <a:gs pos="100000">
              <a:schemeClr val="tx1">
                <a:lumMod val="75000"/>
                <a:lumOff val="25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 3"/>
          <p:cNvSpPr/>
          <p:nvPr/>
        </p:nvSpPr>
        <p:spPr bwMode="auto">
          <a:xfrm>
            <a:off x="4952998" y="-6901065"/>
            <a:ext cx="11430000" cy="11430000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endParaRPr/>
          </a:p>
        </p:txBody>
      </p:sp>
      <p:sp>
        <p:nvSpPr>
          <p:cNvPr id="5" name=" 4"/>
          <p:cNvSpPr/>
          <p:nvPr/>
        </p:nvSpPr>
        <p:spPr bwMode="auto">
          <a:xfrm>
            <a:off x="8109783" y="3313342"/>
            <a:ext cx="8572500" cy="6286500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C52D7F1-D349-43D0-7FFD-1213C7F744D2}" type="slidenum">
              <a:rPr lang="ru-RU"/>
              <a:t>5</a:t>
            </a:fld>
            <a:endParaRPr lang="ru-RU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Арифметические операции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normAutofit lnSpcReduction="10000"/>
          </a:bodyPr>
          <a:lstStyle/>
          <a:p>
            <a:pPr rtl="0" fontAlgn="ctr">
              <a:lnSpc>
                <a:spcPct val="150000"/>
              </a:lnSpc>
              <a:buClr>
                <a:srgbClr val="92D050"/>
              </a:buClr>
            </a:pPr>
            <a:r>
              <a:rPr lang="ru-RU" sz="2000" dirty="0">
                <a:solidFill>
                  <a:schemeClr val="bg1"/>
                </a:solidFill>
              </a:rPr>
              <a:t>Сложение (+)</a:t>
            </a:r>
          </a:p>
          <a:p>
            <a:pPr rtl="0" fontAlgn="ctr">
              <a:lnSpc>
                <a:spcPct val="150000"/>
              </a:lnSpc>
              <a:buClr>
                <a:srgbClr val="92D050"/>
              </a:buClr>
            </a:pPr>
            <a:r>
              <a:rPr lang="ru-RU" sz="2000" dirty="0">
                <a:solidFill>
                  <a:schemeClr val="bg1"/>
                </a:solidFill>
              </a:rPr>
              <a:t>Вычитание (-)</a:t>
            </a:r>
          </a:p>
          <a:p>
            <a:pPr rtl="0" fontAlgn="ctr">
              <a:lnSpc>
                <a:spcPct val="150000"/>
              </a:lnSpc>
              <a:buClr>
                <a:srgbClr val="92D050"/>
              </a:buClr>
            </a:pPr>
            <a:r>
              <a:rPr lang="ru-RU" sz="2000" dirty="0">
                <a:solidFill>
                  <a:schemeClr val="bg1"/>
                </a:solidFill>
              </a:rPr>
              <a:t>Умножение (*)</a:t>
            </a:r>
          </a:p>
          <a:p>
            <a:pPr rtl="0" fontAlgn="ctr">
              <a:lnSpc>
                <a:spcPct val="150000"/>
              </a:lnSpc>
              <a:buClr>
                <a:srgbClr val="92D050"/>
              </a:buClr>
            </a:pPr>
            <a:r>
              <a:rPr lang="ru-RU" sz="2000" dirty="0">
                <a:solidFill>
                  <a:schemeClr val="bg1"/>
                </a:solidFill>
              </a:rPr>
              <a:t>Целочисленное деление (//)</a:t>
            </a:r>
          </a:p>
          <a:p>
            <a:pPr rtl="0" fontAlgn="ctr">
              <a:lnSpc>
                <a:spcPct val="150000"/>
              </a:lnSpc>
              <a:buClr>
                <a:srgbClr val="92D050"/>
              </a:buClr>
            </a:pPr>
            <a:r>
              <a:rPr lang="ru-RU" sz="2000" dirty="0">
                <a:solidFill>
                  <a:schemeClr val="bg1"/>
                </a:solidFill>
              </a:rPr>
              <a:t>Возведение в степень(**)</a:t>
            </a:r>
          </a:p>
          <a:p>
            <a:pPr rtl="0" fontAlgn="ctr">
              <a:lnSpc>
                <a:spcPct val="150000"/>
              </a:lnSpc>
              <a:buClr>
                <a:srgbClr val="92D050"/>
              </a:buClr>
            </a:pPr>
            <a:r>
              <a:rPr lang="ru-RU" sz="2000" dirty="0">
                <a:solidFill>
                  <a:schemeClr val="bg1"/>
                </a:solidFill>
              </a:rPr>
              <a:t>Взятие остатка от деления (%)</a:t>
            </a:r>
            <a:endParaRPr lang="en-US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sz="1800" dirty="0">
                <a:solidFill>
                  <a:schemeClr val="bg1"/>
                </a:solidFill>
              </a:rPr>
              <a:t>Приоритет такой же как и в стандартных математических правилах</a:t>
            </a:r>
          </a:p>
          <a:p>
            <a:pPr marL="0" indent="0">
              <a:buNone/>
            </a:pPr>
            <a:r>
              <a:rPr lang="ru-RU" sz="1800" dirty="0">
                <a:solidFill>
                  <a:schemeClr val="bg1"/>
                </a:solidFill>
              </a:rPr>
              <a:t>Можно использовать скобки для расставления приоритета</a:t>
            </a:r>
          </a:p>
          <a:p>
            <a:pPr marL="0" indent="0" rtl="0" fontAlgn="ctr">
              <a:lnSpc>
                <a:spcPct val="150000"/>
              </a:lnSpc>
              <a:buClr>
                <a:srgbClr val="92D050"/>
              </a:buClr>
              <a:buNone/>
            </a:pPr>
            <a:endParaRPr lang="ru-RU" sz="2000" dirty="0">
              <a:solidFill>
                <a:schemeClr val="bg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 bwMode="auto">
          <a:xfrm>
            <a:off x="838198" y="1412776"/>
            <a:ext cx="4536000" cy="4572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4" descr="https://steamuserimages-a.akamaihd.net/ugc/946219835806282284/D1179AA95880DECCFFA1DADF06C4084941FF94F4/?imw=512&amp;amp;imh=512&amp;amp;ima=fit&amp;amp;impolicy=Letterbox&amp;amp;imcolor=%23000000&amp;amp;letterbox=true">
            <a:extLst>
              <a:ext uri="{FF2B5EF4-FFF2-40B4-BE49-F238E27FC236}">
                <a16:creationId xmlns:a16="http://schemas.microsoft.com/office/drawing/2014/main" id="{69D277B4-9BD7-4527-BD11-89F255DF8C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35360" y="188641"/>
            <a:ext cx="576064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0124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23DA0E4A-6DF5-4878-B75B-6E9075914073}"/>
              </a:ext>
            </a:extLst>
          </p:cNvPr>
          <p:cNvSpPr/>
          <p:nvPr/>
        </p:nvSpPr>
        <p:spPr>
          <a:xfrm>
            <a:off x="838199" y="5157192"/>
            <a:ext cx="10370369" cy="936104"/>
          </a:xfrm>
          <a:prstGeom prst="roundRect">
            <a:avLst/>
          </a:prstGeom>
          <a:solidFill>
            <a:schemeClr val="tx1">
              <a:alpha val="3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CA427D-E62F-4719-BF65-B4ECD6116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Переменные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82A5278-A256-4443-A203-6D372EA6C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Переменная – это объект, которому дано имя. Необходимо для хранения данных и промежуточных результатов вычислений.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ru-RU" sz="2000" dirty="0"/>
              <a:t>		</a:t>
            </a:r>
          </a:p>
          <a:p>
            <a:pPr marL="0" indent="0">
              <a:buNone/>
            </a:pPr>
            <a:r>
              <a:rPr lang="ru-RU" sz="2000" dirty="0"/>
              <a:t>			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ru-RU" sz="2000" dirty="0" err="1">
                <a:solidFill>
                  <a:schemeClr val="bg1"/>
                </a:solidFill>
              </a:rPr>
              <a:t>Python</a:t>
            </a:r>
            <a:r>
              <a:rPr lang="ru-RU" sz="2000" dirty="0">
                <a:solidFill>
                  <a:schemeClr val="bg1"/>
                </a:solidFill>
              </a:rPr>
              <a:t> – язык с динамической типизацией. Это значит, что он самостоятельно определяет тип объекта, который мы хотим сохранить в переменной.</a:t>
            </a:r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5E23DAB7-424A-45D3-AD0B-FEE2C4688D6C}"/>
              </a:ext>
            </a:extLst>
          </p:cNvPr>
          <p:cNvSpPr/>
          <p:nvPr/>
        </p:nvSpPr>
        <p:spPr bwMode="auto">
          <a:xfrm>
            <a:off x="838199" y="1340768"/>
            <a:ext cx="3456000" cy="45720"/>
          </a:xfrm>
          <a:prstGeom prst="rect">
            <a:avLst/>
          </a:prstGeom>
          <a:solidFill>
            <a:srgbClr val="92D050"/>
          </a:solidFill>
          <a:ln w="12700" cap="flat" cmpd="sng" algn="ctr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DC939971-97A8-4703-8D07-63D587A6A09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9679" y="3091168"/>
            <a:ext cx="3058889" cy="198235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AB72CAD-123B-4128-AD87-100A980917DB}"/>
              </a:ext>
            </a:extLst>
          </p:cNvPr>
          <p:cNvSpPr txBox="1"/>
          <p:nvPr/>
        </p:nvSpPr>
        <p:spPr>
          <a:xfrm>
            <a:off x="9301807" y="2348880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Аида</a:t>
            </a:r>
          </a:p>
        </p:txBody>
      </p:sp>
      <p:sp>
        <p:nvSpPr>
          <p:cNvPr id="13" name="Стрелка: вниз 12">
            <a:extLst>
              <a:ext uri="{FF2B5EF4-FFF2-40B4-BE49-F238E27FC236}">
                <a16:creationId xmlns:a16="http://schemas.microsoft.com/office/drawing/2014/main" id="{80D6C047-E8D8-4AE9-BA64-EA16A2342C30}"/>
              </a:ext>
            </a:extLst>
          </p:cNvPr>
          <p:cNvSpPr/>
          <p:nvPr/>
        </p:nvSpPr>
        <p:spPr>
          <a:xfrm>
            <a:off x="9535107" y="2734146"/>
            <a:ext cx="288032" cy="658194"/>
          </a:xfrm>
          <a:prstGeom prst="downArrow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38B27047-0C11-40C1-BBBB-54F62CD16CC9}"/>
              </a:ext>
            </a:extLst>
          </p:cNvPr>
          <p:cNvSpPr/>
          <p:nvPr/>
        </p:nvSpPr>
        <p:spPr>
          <a:xfrm>
            <a:off x="3799753" y="3249592"/>
            <a:ext cx="1728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name = </a:t>
            </a:r>
            <a:r>
              <a:rPr lang="en-US" dirty="0">
                <a:solidFill>
                  <a:srgbClr val="00B0F0"/>
                </a:solidFill>
              </a:rPr>
              <a:t>'</a:t>
            </a:r>
            <a:r>
              <a:rPr lang="ru-RU" dirty="0">
                <a:solidFill>
                  <a:srgbClr val="00B0F0"/>
                </a:solidFill>
              </a:rPr>
              <a:t>Аида'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71F93EAE-0521-427D-B207-4C17AABF356A}"/>
              </a:ext>
            </a:extLst>
          </p:cNvPr>
          <p:cNvSpPr/>
          <p:nvPr/>
        </p:nvSpPr>
        <p:spPr>
          <a:xfrm>
            <a:off x="3042556" y="2618373"/>
            <a:ext cx="3058888" cy="424838"/>
          </a:xfrm>
          <a:prstGeom prst="rect">
            <a:avLst/>
          </a:prstGeom>
          <a:noFill/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chemeClr val="tx1"/>
                </a:solidFill>
              </a:rPr>
              <a:t>Оператор присваивания</a:t>
            </a:r>
          </a:p>
        </p:txBody>
      </p: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45965A8E-E31C-4B8D-8A29-CD324D103E90}"/>
              </a:ext>
            </a:extLst>
          </p:cNvPr>
          <p:cNvCxnSpPr>
            <a:stCxn id="15" idx="2"/>
          </p:cNvCxnSpPr>
          <p:nvPr/>
        </p:nvCxnSpPr>
        <p:spPr>
          <a:xfrm>
            <a:off x="4572000" y="3043211"/>
            <a:ext cx="1" cy="329097"/>
          </a:xfrm>
          <a:prstGeom prst="straightConnector1">
            <a:avLst/>
          </a:prstGeom>
          <a:ln w="254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Левая круглая скобка 17">
            <a:extLst>
              <a:ext uri="{FF2B5EF4-FFF2-40B4-BE49-F238E27FC236}">
                <a16:creationId xmlns:a16="http://schemas.microsoft.com/office/drawing/2014/main" id="{1247B348-6320-4467-BCA9-D7856A6F4CDD}"/>
              </a:ext>
            </a:extLst>
          </p:cNvPr>
          <p:cNvSpPr/>
          <p:nvPr/>
        </p:nvSpPr>
        <p:spPr>
          <a:xfrm rot="16200000">
            <a:off x="4064404" y="3216654"/>
            <a:ext cx="208739" cy="648000"/>
          </a:xfrm>
          <a:prstGeom prst="leftBracket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C74498EC-5D00-43F0-B23B-04ADA222C441}"/>
              </a:ext>
            </a:extLst>
          </p:cNvPr>
          <p:cNvSpPr/>
          <p:nvPr/>
        </p:nvSpPr>
        <p:spPr>
          <a:xfrm>
            <a:off x="740865" y="4001293"/>
            <a:ext cx="3058888" cy="424838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chemeClr val="tx1"/>
                </a:solidFill>
              </a:rPr>
              <a:t>Имя переменной</a:t>
            </a:r>
          </a:p>
        </p:txBody>
      </p:sp>
      <p:cxnSp>
        <p:nvCxnSpPr>
          <p:cNvPr id="29" name="Соединитель: уступ 28">
            <a:extLst>
              <a:ext uri="{FF2B5EF4-FFF2-40B4-BE49-F238E27FC236}">
                <a16:creationId xmlns:a16="http://schemas.microsoft.com/office/drawing/2014/main" id="{9A7CAEC4-35B1-44BB-8A4A-E4E093317D1C}"/>
              </a:ext>
            </a:extLst>
          </p:cNvPr>
          <p:cNvCxnSpPr/>
          <p:nvPr/>
        </p:nvCxnSpPr>
        <p:spPr>
          <a:xfrm rot="5400000" flipH="1" flipV="1">
            <a:off x="3699919" y="3744858"/>
            <a:ext cx="568688" cy="369020"/>
          </a:xfrm>
          <a:prstGeom prst="bentConnector3">
            <a:avLst>
              <a:gd name="adj1" fmla="val 3103"/>
            </a:avLst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F0F0EA5A-06F8-458C-8938-1F0CE081B3D6}"/>
              </a:ext>
            </a:extLst>
          </p:cNvPr>
          <p:cNvSpPr/>
          <p:nvPr/>
        </p:nvSpPr>
        <p:spPr>
          <a:xfrm>
            <a:off x="5159895" y="4021848"/>
            <a:ext cx="2374279" cy="424838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chemeClr val="tx1"/>
                </a:solidFill>
              </a:rPr>
              <a:t>Значение переменной</a:t>
            </a:r>
          </a:p>
        </p:txBody>
      </p:sp>
      <p:sp>
        <p:nvSpPr>
          <p:cNvPr id="33" name="Левая круглая скобка 32">
            <a:extLst>
              <a:ext uri="{FF2B5EF4-FFF2-40B4-BE49-F238E27FC236}">
                <a16:creationId xmlns:a16="http://schemas.microsoft.com/office/drawing/2014/main" id="{9AF857DD-5724-4760-8D62-92FC4464D94A}"/>
              </a:ext>
            </a:extLst>
          </p:cNvPr>
          <p:cNvSpPr/>
          <p:nvPr/>
        </p:nvSpPr>
        <p:spPr>
          <a:xfrm rot="16200000">
            <a:off x="4941893" y="3190108"/>
            <a:ext cx="208739" cy="720000"/>
          </a:xfrm>
          <a:prstGeom prst="leftBracket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4" name="Соединитель: уступ 33">
            <a:extLst>
              <a:ext uri="{FF2B5EF4-FFF2-40B4-BE49-F238E27FC236}">
                <a16:creationId xmlns:a16="http://schemas.microsoft.com/office/drawing/2014/main" id="{A51717EF-B5C4-431C-A58D-C247C524124A}"/>
              </a:ext>
            </a:extLst>
          </p:cNvPr>
          <p:cNvCxnSpPr>
            <a:stCxn id="32" idx="1"/>
            <a:endCxn id="33" idx="1"/>
          </p:cNvCxnSpPr>
          <p:nvPr/>
        </p:nvCxnSpPr>
        <p:spPr>
          <a:xfrm rot="10800000">
            <a:off x="5046263" y="3654479"/>
            <a:ext cx="113632" cy="579789"/>
          </a:xfrm>
          <a:prstGeom prst="bentConnector2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: скругленные углы 36">
            <a:extLst>
              <a:ext uri="{FF2B5EF4-FFF2-40B4-BE49-F238E27FC236}">
                <a16:creationId xmlns:a16="http://schemas.microsoft.com/office/drawing/2014/main" id="{0AC2C7B2-B27E-49B3-8672-E256A1FD5DD6}"/>
              </a:ext>
            </a:extLst>
          </p:cNvPr>
          <p:cNvSpPr/>
          <p:nvPr/>
        </p:nvSpPr>
        <p:spPr>
          <a:xfrm>
            <a:off x="6334781" y="2447589"/>
            <a:ext cx="2641536" cy="7366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Calibri" panose="020F0502020204030204" pitchFamily="34" charset="0"/>
              </a:rPr>
              <a:t>Не путать с равно!!!</a:t>
            </a:r>
            <a:endParaRPr lang="ru-RU" dirty="0"/>
          </a:p>
        </p:txBody>
      </p:sp>
      <p:pic>
        <p:nvPicPr>
          <p:cNvPr id="39" name="Picture 4" descr="https://steamuserimages-a.akamaihd.net/ugc/946219835806282284/D1179AA95880DECCFFA1DADF06C4084941FF94F4/?imw=512&amp;amp;imh=512&amp;amp;ima=fit&amp;amp;impolicy=Letterbox&amp;amp;imcolor=%23000000&amp;amp;letterbox=true">
            <a:extLst>
              <a:ext uri="{FF2B5EF4-FFF2-40B4-BE49-F238E27FC236}">
                <a16:creationId xmlns:a16="http://schemas.microsoft.com/office/drawing/2014/main" id="{204C112F-A35D-4529-84F7-46893FC29A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35360" y="188641"/>
            <a:ext cx="576064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7437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gradFill>
          <a:gsLst>
            <a:gs pos="22000">
              <a:schemeClr val="tx1">
                <a:lumMod val="85000"/>
                <a:lumOff val="15000"/>
              </a:schemeClr>
            </a:gs>
            <a:gs pos="100000">
              <a:schemeClr val="tx1">
                <a:lumMod val="75000"/>
                <a:lumOff val="25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 3"/>
          <p:cNvSpPr/>
          <p:nvPr/>
        </p:nvSpPr>
        <p:spPr bwMode="auto">
          <a:xfrm>
            <a:off x="4952998" y="-6901065"/>
            <a:ext cx="11430000" cy="11430000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endParaRPr/>
          </a:p>
        </p:txBody>
      </p:sp>
      <p:sp>
        <p:nvSpPr>
          <p:cNvPr id="5" name=" 4"/>
          <p:cNvSpPr/>
          <p:nvPr/>
        </p:nvSpPr>
        <p:spPr bwMode="auto">
          <a:xfrm>
            <a:off x="8109783" y="3313342"/>
            <a:ext cx="8572500" cy="6286500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C52D7F1-D349-43D0-7FFD-1213C7F744D2}" type="slidenum">
              <a:rPr lang="ru-RU"/>
              <a:t>7</a:t>
            </a:fld>
            <a:endParaRPr lang="ru-RU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Именование переменных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normAutofit/>
          </a:bodyPr>
          <a:lstStyle/>
          <a:p>
            <a:pPr marL="0" indent="0">
              <a:buNone/>
            </a:pPr>
            <a:r>
              <a:rPr lang="ru-RU" sz="2000" dirty="0">
                <a:solidFill>
                  <a:srgbClr val="92D050"/>
                </a:solidFill>
              </a:rPr>
              <a:t>Правила именования:</a:t>
            </a:r>
          </a:p>
          <a:p>
            <a:pPr rtl="0" fontAlgn="ctr">
              <a:lnSpc>
                <a:spcPct val="150000"/>
              </a:lnSpc>
              <a:buClr>
                <a:srgbClr val="92D050"/>
              </a:buClr>
            </a:pPr>
            <a:r>
              <a:rPr lang="ru-RU" sz="1800" dirty="0">
                <a:solidFill>
                  <a:schemeClr val="bg1"/>
                </a:solidFill>
              </a:rPr>
              <a:t>Имя переменной может состоять только из цифр, латинских букв и знака подчеркивания.</a:t>
            </a:r>
          </a:p>
          <a:p>
            <a:pPr rtl="0" fontAlgn="ctr">
              <a:lnSpc>
                <a:spcPct val="150000"/>
              </a:lnSpc>
              <a:buClr>
                <a:srgbClr val="92D050"/>
              </a:buClr>
            </a:pPr>
            <a:r>
              <a:rPr lang="ru-RU" sz="1800" dirty="0">
                <a:solidFill>
                  <a:schemeClr val="bg1"/>
                </a:solidFill>
              </a:rPr>
              <a:t>Имя переменной </a:t>
            </a:r>
            <a:r>
              <a:rPr lang="ru-RU" sz="1800" b="1" dirty="0">
                <a:solidFill>
                  <a:srgbClr val="92D050"/>
                </a:solidFill>
              </a:rPr>
              <a:t>не может</a:t>
            </a:r>
            <a:r>
              <a:rPr lang="ru-RU" sz="1800" b="1" dirty="0">
                <a:solidFill>
                  <a:schemeClr val="bg1"/>
                </a:solidFill>
              </a:rPr>
              <a:t> </a:t>
            </a:r>
            <a:r>
              <a:rPr lang="ru-RU" sz="1800" dirty="0">
                <a:solidFill>
                  <a:schemeClr val="bg1"/>
                </a:solidFill>
              </a:rPr>
              <a:t>начинаться с цифр.</a:t>
            </a:r>
          </a:p>
          <a:p>
            <a:pPr marL="0" indent="0">
              <a:buNone/>
            </a:pPr>
            <a:endParaRPr lang="ru-RU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sz="2000" dirty="0">
                <a:solidFill>
                  <a:srgbClr val="92D050"/>
                </a:solidFill>
              </a:rPr>
              <a:t>Рекомендации именования:</a:t>
            </a:r>
          </a:p>
          <a:p>
            <a:pPr rtl="0" fontAlgn="ctr">
              <a:lnSpc>
                <a:spcPct val="150000"/>
              </a:lnSpc>
              <a:buClr>
                <a:srgbClr val="92D050"/>
              </a:buClr>
            </a:pPr>
            <a:r>
              <a:rPr lang="ru-RU" sz="1800" dirty="0">
                <a:solidFill>
                  <a:schemeClr val="bg1"/>
                </a:solidFill>
              </a:rPr>
              <a:t>Имя переменной должно описывать её суть.</a:t>
            </a:r>
          </a:p>
          <a:p>
            <a:pPr rtl="0" fontAlgn="ctr">
              <a:lnSpc>
                <a:spcPct val="150000"/>
              </a:lnSpc>
              <a:buClr>
                <a:srgbClr val="92D050"/>
              </a:buClr>
            </a:pPr>
            <a:r>
              <a:rPr lang="ru-RU" sz="1800" dirty="0">
                <a:solidFill>
                  <a:schemeClr val="bg1"/>
                </a:solidFill>
              </a:rPr>
              <a:t>Лучше использовать </a:t>
            </a:r>
            <a:r>
              <a:rPr lang="ru-RU" sz="1800" dirty="0" err="1">
                <a:solidFill>
                  <a:schemeClr val="bg1"/>
                </a:solidFill>
              </a:rPr>
              <a:t>snake_case</a:t>
            </a:r>
            <a:r>
              <a:rPr lang="ru-RU" sz="1800" dirty="0">
                <a:solidFill>
                  <a:schemeClr val="bg1"/>
                </a:solidFill>
              </a:rPr>
              <a:t> (слова с маленькой буквы и разделять подчеркиванием). </a:t>
            </a:r>
          </a:p>
          <a:p>
            <a:pPr marL="0" indent="0" rtl="0" fontAlgn="ctr">
              <a:lnSpc>
                <a:spcPct val="150000"/>
              </a:lnSpc>
              <a:buClr>
                <a:srgbClr val="92D050"/>
              </a:buClr>
              <a:buNone/>
            </a:pPr>
            <a:endParaRPr lang="ru-RU" sz="1800" dirty="0">
              <a:solidFill>
                <a:schemeClr val="bg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 bwMode="auto">
          <a:xfrm>
            <a:off x="838198" y="1412776"/>
            <a:ext cx="3384000" cy="4572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4" descr="https://steamuserimages-a.akamaihd.net/ugc/946219835806282284/D1179AA95880DECCFFA1DADF06C4084941FF94F4/?imw=512&amp;amp;imh=512&amp;amp;ima=fit&amp;amp;impolicy=Letterbox&amp;amp;imcolor=%23000000&amp;amp;letterbox=true">
            <a:extLst>
              <a:ext uri="{FF2B5EF4-FFF2-40B4-BE49-F238E27FC236}">
                <a16:creationId xmlns:a16="http://schemas.microsoft.com/office/drawing/2014/main" id="{69D277B4-9BD7-4527-BD11-89F255DF8C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35360" y="188641"/>
            <a:ext cx="576064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07B8FD3A-13AB-4054-AAB5-FB4848A418AB}"/>
              </a:ext>
            </a:extLst>
          </p:cNvPr>
          <p:cNvSpPr/>
          <p:nvPr/>
        </p:nvSpPr>
        <p:spPr>
          <a:xfrm>
            <a:off x="874813" y="5301208"/>
            <a:ext cx="10442375" cy="850383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fontAlgn="ctr">
              <a:lnSpc>
                <a:spcPct val="150000"/>
              </a:lnSpc>
              <a:buClr>
                <a:srgbClr val="92D050"/>
              </a:buClr>
            </a:pPr>
            <a:r>
              <a:rPr lang="ru-RU" dirty="0">
                <a:solidFill>
                  <a:schemeClr val="tx1"/>
                </a:solidFill>
              </a:rPr>
              <a:t>Допустим нам надо задать переменную "счастливый человек" какое имя ей задать?</a:t>
            </a:r>
            <a:endParaRPr lang="ru-RU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9385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4007BDB3-3B8A-460E-8865-EB6D7DAA240F}"/>
              </a:ext>
            </a:extLst>
          </p:cNvPr>
          <p:cNvSpPr/>
          <p:nvPr/>
        </p:nvSpPr>
        <p:spPr>
          <a:xfrm>
            <a:off x="838199" y="3821262"/>
            <a:ext cx="10515600" cy="1053600"/>
          </a:xfrm>
          <a:prstGeom prst="rect">
            <a:avLst/>
          </a:prstGeom>
          <a:solidFill>
            <a:schemeClr val="tx1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689A9F77-09A8-413D-9F10-82F2044FE441}"/>
              </a:ext>
            </a:extLst>
          </p:cNvPr>
          <p:cNvSpPr/>
          <p:nvPr/>
        </p:nvSpPr>
        <p:spPr>
          <a:xfrm>
            <a:off x="838199" y="1825624"/>
            <a:ext cx="10515600" cy="1053600"/>
          </a:xfrm>
          <a:prstGeom prst="rect">
            <a:avLst/>
          </a:prstGeom>
          <a:solidFill>
            <a:schemeClr val="tx1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 dirty="0"/>
              <a:t>Типы данных</a:t>
            </a:r>
            <a:endParaRPr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 bwMode="auto"/>
        <p:txBody>
          <a:bodyPr>
            <a:normAutofit fontScale="92500"/>
          </a:bodyPr>
          <a:lstStyle/>
          <a:p>
            <a:pPr>
              <a:lnSpc>
                <a:spcPct val="200000"/>
              </a:lnSpc>
            </a:pPr>
            <a:r>
              <a:rPr lang="ru-RU" dirty="0">
                <a:solidFill>
                  <a:schemeClr val="bg1"/>
                </a:solidFill>
              </a:rPr>
              <a:t>Целочисленные </a:t>
            </a:r>
            <a:r>
              <a:rPr lang="ru-RU" dirty="0">
                <a:solidFill>
                  <a:srgbClr val="92D050"/>
                </a:solidFill>
              </a:rPr>
              <a:t>(</a:t>
            </a:r>
            <a:r>
              <a:rPr lang="ru-RU" dirty="0" err="1">
                <a:solidFill>
                  <a:srgbClr val="92D050"/>
                </a:solidFill>
              </a:rPr>
              <a:t>int</a:t>
            </a:r>
            <a:r>
              <a:rPr lang="ru-RU" dirty="0">
                <a:solidFill>
                  <a:srgbClr val="92D050"/>
                </a:solidFill>
              </a:rPr>
              <a:t>)	</a:t>
            </a:r>
            <a:r>
              <a:rPr lang="ru-RU" dirty="0">
                <a:solidFill>
                  <a:schemeClr val="bg1"/>
                </a:solidFill>
              </a:rPr>
              <a:t>			6, 0, 100, 430700</a:t>
            </a:r>
          </a:p>
          <a:p>
            <a:pPr>
              <a:lnSpc>
                <a:spcPct val="200000"/>
              </a:lnSpc>
            </a:pPr>
            <a:r>
              <a:rPr lang="ru-RU" dirty="0"/>
              <a:t>Вещественные (</a:t>
            </a:r>
            <a:r>
              <a:rPr lang="ru-RU" dirty="0" err="1"/>
              <a:t>float</a:t>
            </a:r>
            <a:r>
              <a:rPr lang="ru-RU" dirty="0"/>
              <a:t>)			0.444, 34.94, 154.029392</a:t>
            </a:r>
          </a:p>
          <a:p>
            <a:pPr>
              <a:lnSpc>
                <a:spcPct val="200000"/>
              </a:lnSpc>
            </a:pPr>
            <a:r>
              <a:rPr lang="ru-RU" dirty="0">
                <a:solidFill>
                  <a:schemeClr val="bg1"/>
                </a:solidFill>
              </a:rPr>
              <a:t>Строковые </a:t>
            </a:r>
            <a:r>
              <a:rPr lang="ru-RU" dirty="0">
                <a:solidFill>
                  <a:srgbClr val="92D050"/>
                </a:solidFill>
              </a:rPr>
              <a:t>(</a:t>
            </a:r>
            <a:r>
              <a:rPr lang="ru-RU" dirty="0" err="1">
                <a:solidFill>
                  <a:srgbClr val="92D050"/>
                </a:solidFill>
              </a:rPr>
              <a:t>str</a:t>
            </a:r>
            <a:r>
              <a:rPr lang="ru-RU" dirty="0">
                <a:solidFill>
                  <a:srgbClr val="92D050"/>
                </a:solidFill>
              </a:rPr>
              <a:t>)	</a:t>
            </a:r>
            <a:r>
              <a:rPr lang="ru-RU" dirty="0">
                <a:solidFill>
                  <a:schemeClr val="bg1"/>
                </a:solidFill>
              </a:rPr>
              <a:t>		'</a:t>
            </a:r>
            <a:r>
              <a:rPr lang="ru-RU" dirty="0" err="1">
                <a:solidFill>
                  <a:schemeClr val="bg1"/>
                </a:solidFill>
              </a:rPr>
              <a:t>Hellow</a:t>
            </a:r>
            <a:r>
              <a:rPr lang="ru-RU" dirty="0">
                <a:solidFill>
                  <a:schemeClr val="bg1"/>
                </a:solidFill>
              </a:rPr>
              <a:t>',  "1999 </a:t>
            </a:r>
            <a:r>
              <a:rPr lang="ru-RU" dirty="0" err="1">
                <a:solidFill>
                  <a:schemeClr val="bg1"/>
                </a:solidFill>
              </a:rPr>
              <a:t>year</a:t>
            </a:r>
            <a:r>
              <a:rPr lang="ru-RU" dirty="0">
                <a:solidFill>
                  <a:schemeClr val="bg1"/>
                </a:solidFill>
              </a:rPr>
              <a:t>", 'Привет Аида'</a:t>
            </a:r>
          </a:p>
          <a:p>
            <a:pPr>
              <a:lnSpc>
                <a:spcPct val="200000"/>
              </a:lnSpc>
            </a:pPr>
            <a:r>
              <a:rPr lang="ru-RU" dirty="0"/>
              <a:t>Логические(</a:t>
            </a:r>
            <a:r>
              <a:rPr lang="ru-RU" dirty="0" err="1"/>
              <a:t>bool</a:t>
            </a:r>
            <a:r>
              <a:rPr lang="ru-RU" dirty="0"/>
              <a:t>)				</a:t>
            </a:r>
            <a:r>
              <a:rPr lang="ru-RU" dirty="0" err="1"/>
              <a:t>True</a:t>
            </a:r>
            <a:r>
              <a:rPr lang="ru-RU" dirty="0"/>
              <a:t>, </a:t>
            </a:r>
            <a:r>
              <a:rPr lang="ru-RU" dirty="0" err="1"/>
              <a:t>False</a:t>
            </a:r>
            <a:endParaRPr lang="ru-RU" dirty="0"/>
          </a:p>
          <a:p>
            <a:pPr marL="0" indent="0">
              <a:buNone/>
              <a:defRPr/>
            </a:pPr>
            <a:endParaRPr dirty="0"/>
          </a:p>
        </p:txBody>
      </p:sp>
      <p:sp>
        <p:nvSpPr>
          <p:cNvPr id="6" name=" 5"/>
          <p:cNvSpPr/>
          <p:nvPr/>
        </p:nvSpPr>
        <p:spPr bwMode="auto">
          <a:xfrm>
            <a:off x="5490899" y="3241355"/>
            <a:ext cx="223959" cy="331408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endParaRPr/>
          </a:p>
        </p:txBody>
      </p:sp>
      <p:sp>
        <p:nvSpPr>
          <p:cNvPr id="8" name="Прямоугольник 7"/>
          <p:cNvSpPr/>
          <p:nvPr/>
        </p:nvSpPr>
        <p:spPr bwMode="auto">
          <a:xfrm>
            <a:off x="838199" y="1340768"/>
            <a:ext cx="1440000" cy="45720"/>
          </a:xfrm>
          <a:prstGeom prst="rect">
            <a:avLst/>
          </a:prstGeom>
          <a:solidFill>
            <a:srgbClr val="92D050"/>
          </a:solidFill>
          <a:ln w="12700" cap="flat" cmpd="sng" algn="ctr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Picture 4" descr="https://steamuserimages-a.akamaihd.net/ugc/946219835806282284/D1179AA95880DECCFFA1DADF06C4084941FF94F4/?imw=512&amp;amp;imh=512&amp;amp;ima=fit&amp;amp;impolicy=Letterbox&amp;amp;imcolor=%23000000&amp;amp;letterbox=true">
            <a:extLst>
              <a:ext uri="{FF2B5EF4-FFF2-40B4-BE49-F238E27FC236}">
                <a16:creationId xmlns:a16="http://schemas.microsoft.com/office/drawing/2014/main" id="{0D82D801-48BD-4FCA-AC83-570ABE1B15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35360" y="188641"/>
            <a:ext cx="576064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1477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gradFill>
          <a:gsLst>
            <a:gs pos="22000">
              <a:schemeClr val="tx1">
                <a:lumMod val="85000"/>
                <a:lumOff val="15000"/>
              </a:schemeClr>
            </a:gs>
            <a:gs pos="100000">
              <a:schemeClr val="tx1">
                <a:lumMod val="75000"/>
                <a:lumOff val="25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 3"/>
          <p:cNvSpPr/>
          <p:nvPr/>
        </p:nvSpPr>
        <p:spPr bwMode="auto">
          <a:xfrm>
            <a:off x="4952998" y="-6901065"/>
            <a:ext cx="11430000" cy="11430000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endParaRPr/>
          </a:p>
        </p:txBody>
      </p:sp>
      <p:sp>
        <p:nvSpPr>
          <p:cNvPr id="5" name=" 4"/>
          <p:cNvSpPr/>
          <p:nvPr/>
        </p:nvSpPr>
        <p:spPr bwMode="auto">
          <a:xfrm>
            <a:off x="8109783" y="3313342"/>
            <a:ext cx="8572500" cy="6286500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C52D7F1-D349-43D0-7FFD-1213C7F744D2}" type="slidenum">
              <a:rPr lang="ru-RU"/>
              <a:t>9</a:t>
            </a:fld>
            <a:endParaRPr lang="ru-RU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Ввод / Вывод в консоль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normAutofit/>
          </a:bodyPr>
          <a:lstStyle/>
          <a:p>
            <a:pPr marL="0" indent="0" rtl="0" fontAlgn="ctr">
              <a:lnSpc>
                <a:spcPct val="150000"/>
              </a:lnSpc>
              <a:buClr>
                <a:srgbClr val="92D050"/>
              </a:buClr>
              <a:buNone/>
            </a:pPr>
            <a:r>
              <a:rPr lang="ru-RU" sz="2400" dirty="0">
                <a:solidFill>
                  <a:schemeClr val="bg1"/>
                </a:solidFill>
              </a:rPr>
              <a:t>Функция </a:t>
            </a:r>
            <a:r>
              <a:rPr lang="ru-RU" sz="2400" dirty="0" err="1">
                <a:solidFill>
                  <a:srgbClr val="92D050"/>
                </a:solidFill>
              </a:rPr>
              <a:t>print</a:t>
            </a:r>
            <a:r>
              <a:rPr lang="ru-RU" sz="2400" dirty="0">
                <a:solidFill>
                  <a:srgbClr val="92D050"/>
                </a:solidFill>
              </a:rPr>
              <a:t>() </a:t>
            </a:r>
            <a:r>
              <a:rPr lang="ru-RU" sz="2400" dirty="0">
                <a:solidFill>
                  <a:schemeClr val="bg1"/>
                </a:solidFill>
              </a:rPr>
              <a:t>в </a:t>
            </a:r>
            <a:r>
              <a:rPr lang="ru-RU" sz="2400" dirty="0" err="1">
                <a:solidFill>
                  <a:schemeClr val="bg1"/>
                </a:solidFill>
              </a:rPr>
              <a:t>Python</a:t>
            </a:r>
            <a:r>
              <a:rPr lang="ru-RU" sz="2400" dirty="0">
                <a:solidFill>
                  <a:schemeClr val="bg1"/>
                </a:solidFill>
              </a:rPr>
              <a:t> выводит заданные объекты на экран</a:t>
            </a:r>
          </a:p>
          <a:p>
            <a:pPr marL="0" indent="0" rtl="0" fontAlgn="ctr">
              <a:lnSpc>
                <a:spcPct val="150000"/>
              </a:lnSpc>
              <a:buClr>
                <a:srgbClr val="92D050"/>
              </a:buClr>
              <a:buNone/>
            </a:pPr>
            <a:endParaRPr lang="ru-RU" sz="1600" dirty="0">
              <a:solidFill>
                <a:schemeClr val="bg1"/>
              </a:solidFill>
            </a:endParaRPr>
          </a:p>
          <a:p>
            <a:pPr marL="0" indent="0" rtl="0" fontAlgn="ctr">
              <a:lnSpc>
                <a:spcPct val="150000"/>
              </a:lnSpc>
              <a:buClr>
                <a:srgbClr val="92D050"/>
              </a:buClr>
              <a:buNone/>
            </a:pPr>
            <a:endParaRPr lang="ru-RU" sz="1600" dirty="0">
              <a:solidFill>
                <a:schemeClr val="bg1"/>
              </a:solidFill>
            </a:endParaRPr>
          </a:p>
          <a:p>
            <a:pPr marL="0" indent="0" rtl="0" fontAlgn="ctr">
              <a:lnSpc>
                <a:spcPct val="150000"/>
              </a:lnSpc>
              <a:buClr>
                <a:srgbClr val="92D050"/>
              </a:buClr>
              <a:buNone/>
            </a:pPr>
            <a:r>
              <a:rPr lang="en-US" sz="2400" dirty="0" err="1">
                <a:solidFill>
                  <a:srgbClr val="92D050"/>
                </a:solidFill>
              </a:rPr>
              <a:t>i</a:t>
            </a:r>
            <a:r>
              <a:rPr lang="ru-RU" sz="2400" dirty="0" err="1">
                <a:solidFill>
                  <a:srgbClr val="92D050"/>
                </a:solidFill>
              </a:rPr>
              <a:t>nput</a:t>
            </a:r>
            <a:r>
              <a:rPr lang="ru-RU" sz="2400" dirty="0">
                <a:solidFill>
                  <a:srgbClr val="92D050"/>
                </a:solidFill>
              </a:rPr>
              <a:t>() </a:t>
            </a:r>
            <a:r>
              <a:rPr lang="ru-RU" sz="2400" dirty="0">
                <a:solidFill>
                  <a:schemeClr val="bg1"/>
                </a:solidFill>
              </a:rPr>
              <a:t>– функция для ввода данных от пользователя.</a:t>
            </a:r>
          </a:p>
          <a:p>
            <a:pPr marL="0" indent="0" rtl="0" fontAlgn="ctr">
              <a:lnSpc>
                <a:spcPct val="150000"/>
              </a:lnSpc>
              <a:buClr>
                <a:srgbClr val="92D050"/>
              </a:buClr>
              <a:buNone/>
            </a:pPr>
            <a:r>
              <a:rPr lang="ru-RU" sz="2400" dirty="0">
                <a:solidFill>
                  <a:schemeClr val="bg1"/>
                </a:solidFill>
              </a:rPr>
              <a:t>Чтобы использовать полученное значение в программе, сохраните его в переменной</a:t>
            </a:r>
            <a:endParaRPr lang="en-US" sz="2400" dirty="0">
              <a:solidFill>
                <a:schemeClr val="bg1"/>
              </a:solidFill>
            </a:endParaRPr>
          </a:p>
          <a:p>
            <a:pPr marL="0" indent="0" rtl="0" fontAlgn="ctr">
              <a:lnSpc>
                <a:spcPct val="150000"/>
              </a:lnSpc>
              <a:buClr>
                <a:srgbClr val="92D050"/>
              </a:buClr>
              <a:buNone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 bwMode="auto">
          <a:xfrm>
            <a:off x="838198" y="1412776"/>
            <a:ext cx="1872000" cy="4572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4" descr="https://steamuserimages-a.akamaihd.net/ugc/946219835806282284/D1179AA95880DECCFFA1DADF06C4084941FF94F4/?imw=512&amp;amp;imh=512&amp;amp;ima=fit&amp;amp;impolicy=Letterbox&amp;amp;imcolor=%23000000&amp;amp;letterbox=true">
            <a:extLst>
              <a:ext uri="{FF2B5EF4-FFF2-40B4-BE49-F238E27FC236}">
                <a16:creationId xmlns:a16="http://schemas.microsoft.com/office/drawing/2014/main" id="{69D277B4-9BD7-4527-BD11-89F255DF8C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35360" y="188641"/>
            <a:ext cx="576064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FC6B2DD9-A6AD-4266-9493-EC986B69CCC0}"/>
              </a:ext>
            </a:extLst>
          </p:cNvPr>
          <p:cNvSpPr/>
          <p:nvPr/>
        </p:nvSpPr>
        <p:spPr>
          <a:xfrm>
            <a:off x="838198" y="5589240"/>
            <a:ext cx="10515600" cy="103439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/>
              <a:t>Функция </a:t>
            </a:r>
            <a:r>
              <a:rPr lang="en-US" dirty="0"/>
              <a:t>input() </a:t>
            </a:r>
            <a:r>
              <a:rPr lang="ru-RU" dirty="0"/>
              <a:t>сохраняет </a:t>
            </a:r>
            <a:r>
              <a:rPr lang="ru-RU" dirty="0">
                <a:solidFill>
                  <a:srgbClr val="92D050"/>
                </a:solidFill>
              </a:rPr>
              <a:t>строку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5120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ivic">
      <a:dk1>
        <a:srgbClr val="000000"/>
      </a:dk1>
      <a:lt1>
        <a:srgbClr val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Office Theme">
        <a:dk1>
          <a:sysClr val="windowText" lastClr="000000"/>
        </a:dk1>
        <a:lt1>
          <a:sysClr val="window" lastClr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</TotalTime>
  <Words>342</Words>
  <Application>Microsoft Office PowerPoint</Application>
  <DocSecurity>0</DocSecurity>
  <PresentationFormat>Широкоэкранный</PresentationFormat>
  <Paragraphs>74</Paragraphs>
  <Slides>9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DejaVu Sans Mono</vt:lpstr>
      <vt:lpstr>Office Theme</vt:lpstr>
      <vt:lpstr>Python  print(‘Hellow, world’)</vt:lpstr>
      <vt:lpstr>План занятий</vt:lpstr>
      <vt:lpstr>Немного о python 3.x</vt:lpstr>
      <vt:lpstr>Online интерпретатор repl.ti  </vt:lpstr>
      <vt:lpstr>Арифметические операции</vt:lpstr>
      <vt:lpstr>Переменные</vt:lpstr>
      <vt:lpstr>Именование переменных</vt:lpstr>
      <vt:lpstr>Типы данных</vt:lpstr>
      <vt:lpstr>Ввод / Вывод в консоль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 print(‘Hellow, world’)</dc:title>
  <dc:subject/>
  <dc:creator/>
  <cp:keywords/>
  <dc:description/>
  <cp:lastModifiedBy>Никита Соколовский</cp:lastModifiedBy>
  <cp:revision>13</cp:revision>
  <dcterms:created xsi:type="dcterms:W3CDTF">2012-12-03T06:56:55Z</dcterms:created>
  <dcterms:modified xsi:type="dcterms:W3CDTF">2021-04-27T12:42:45Z</dcterms:modified>
  <cp:category/>
  <dc:identifier/>
  <cp:contentStatus/>
  <dc:language/>
  <cp:version/>
</cp:coreProperties>
</file>