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5" r:id="rId3"/>
    <p:sldId id="404" r:id="rId5"/>
    <p:sldId id="403" r:id="rId6"/>
    <p:sldId id="523" r:id="rId7"/>
    <p:sldId id="524" r:id="rId8"/>
    <p:sldId id="393" r:id="rId9"/>
    <p:sldId id="400" r:id="rId10"/>
    <p:sldId id="405" r:id="rId11"/>
    <p:sldId id="410" r:id="rId12"/>
    <p:sldId id="411" r:id="rId13"/>
    <p:sldId id="417" r:id="rId14"/>
    <p:sldId id="526" r:id="rId15"/>
    <p:sldId id="424" r:id="rId16"/>
    <p:sldId id="425" r:id="rId17"/>
    <p:sldId id="431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4C"/>
    <a:srgbClr val="080808"/>
    <a:srgbClr val="333333"/>
    <a:srgbClr val="1C1C1C"/>
    <a:srgbClr val="000000"/>
    <a:srgbClr val="5F5F5F"/>
    <a:srgbClr val="FCFCFC"/>
    <a:srgbClr val="CCD0D1"/>
    <a:srgbClr val="EED56C"/>
    <a:srgbClr val="D43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006" autoAdjust="0"/>
    <p:restoredTop sz="94660"/>
  </p:normalViewPr>
  <p:slideViewPr>
    <p:cSldViewPr>
      <p:cViewPr>
        <p:scale>
          <a:sx n="120" d="100"/>
          <a:sy n="120" d="100"/>
        </p:scale>
        <p:origin x="450" y="342"/>
      </p:cViewPr>
      <p:guideLst>
        <p:guide orient="horz" pos="2194"/>
        <p:guide pos="278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200" indent="-456565" algn="l" rtl="0" fontAlgn="base">
        <a:spcBef>
          <a:spcPts val="130"/>
        </a:spcBef>
        <a:spcAft>
          <a:spcPct val="0"/>
        </a:spcAft>
        <a:buFont typeface="Arial" panose="02080604020202020204" pitchFamily="34" charset="0"/>
        <a:buChar char="•"/>
        <a:defRPr sz="4265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990600" indent="-380365" algn="l" rtl="0" fontAlgn="base">
        <a:spcBef>
          <a:spcPts val="130"/>
        </a:spcBef>
        <a:spcAft>
          <a:spcPct val="0"/>
        </a:spcAft>
        <a:buFont typeface="Arial" panose="02080604020202020204" pitchFamily="34" charset="0"/>
        <a:buChar char="–"/>
        <a:defRPr sz="3735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524000" indent="-304165" algn="l" rtl="0" fontAlgn="base">
        <a:spcBef>
          <a:spcPts val="130"/>
        </a:spcBef>
        <a:spcAft>
          <a:spcPct val="0"/>
        </a:spcAft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2133600" indent="-304165" algn="l" rtl="0" fontAlgn="base">
        <a:spcBef>
          <a:spcPts val="130"/>
        </a:spcBef>
        <a:spcAft>
          <a:spcPct val="0"/>
        </a:spcAft>
        <a:buFont typeface="Arial" panose="02080604020202020204" pitchFamily="34" charset="0"/>
        <a:buChar char="–"/>
        <a:defRPr sz="2665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743200" indent="-304165" algn="l" rtl="0" fontAlgn="base">
        <a:spcBef>
          <a:spcPts val="130"/>
        </a:spcBef>
        <a:spcAft>
          <a:spcPct val="0"/>
        </a:spcAft>
        <a:buFont typeface="Arial" panose="02080604020202020204" pitchFamily="34" charset="0"/>
        <a:buChar char="»"/>
        <a:defRPr sz="2665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3352800" indent="-304165" algn="l" defTabSz="1219200" rtl="0" eaLnBrk="1" latinLnBrk="0" hangingPunct="1">
        <a:spcBef>
          <a:spcPts val="13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165" algn="l" defTabSz="1219200" rtl="0" eaLnBrk="1" latinLnBrk="0" hangingPunct="1">
        <a:spcBef>
          <a:spcPts val="13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165" algn="l" defTabSz="1219200" rtl="0" eaLnBrk="1" latinLnBrk="0" hangingPunct="1">
        <a:spcBef>
          <a:spcPts val="13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165" algn="l" defTabSz="1219200" rtl="0" eaLnBrk="1" latinLnBrk="0" hangingPunct="1">
        <a:spcBef>
          <a:spcPts val="13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组合 672"/>
          <p:cNvGrpSpPr/>
          <p:nvPr/>
        </p:nvGrpSpPr>
        <p:grpSpPr>
          <a:xfrm>
            <a:off x="1786160" y="2677915"/>
            <a:ext cx="976858" cy="9768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4" name="同心圆 6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5" name="椭圆 67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6" name="椭圆 675"/>
          <p:cNvSpPr/>
          <p:nvPr/>
        </p:nvSpPr>
        <p:spPr>
          <a:xfrm>
            <a:off x="1371469" y="3608090"/>
            <a:ext cx="727042" cy="7270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椭圆 676"/>
          <p:cNvSpPr/>
          <p:nvPr/>
        </p:nvSpPr>
        <p:spPr>
          <a:xfrm>
            <a:off x="3212895" y="363711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8" name="组合 677"/>
          <p:cNvGrpSpPr/>
          <p:nvPr/>
        </p:nvGrpSpPr>
        <p:grpSpPr>
          <a:xfrm>
            <a:off x="2941493" y="3150117"/>
            <a:ext cx="623904" cy="62390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0" name="椭圆 67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1" name="组合 680"/>
          <p:cNvGrpSpPr/>
          <p:nvPr/>
        </p:nvGrpSpPr>
        <p:grpSpPr>
          <a:xfrm>
            <a:off x="1060135" y="4815561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82" name="同心圆 6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3" name="椭圆 68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4" name="组合 683"/>
          <p:cNvGrpSpPr/>
          <p:nvPr/>
        </p:nvGrpSpPr>
        <p:grpSpPr>
          <a:xfrm>
            <a:off x="784783" y="3239201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85" name="同心圆 6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6" name="椭圆 68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7" name="椭圆 686"/>
          <p:cNvSpPr/>
          <p:nvPr/>
        </p:nvSpPr>
        <p:spPr>
          <a:xfrm>
            <a:off x="3653421" y="315011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椭圆 687"/>
          <p:cNvSpPr/>
          <p:nvPr/>
        </p:nvSpPr>
        <p:spPr>
          <a:xfrm>
            <a:off x="3872415" y="4840688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9" name="组合 688"/>
          <p:cNvGrpSpPr/>
          <p:nvPr/>
        </p:nvGrpSpPr>
        <p:grpSpPr>
          <a:xfrm>
            <a:off x="2257402" y="3809280"/>
            <a:ext cx="638247" cy="63824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0" name="同心圆 6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1" name="椭圆 69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2" name="椭圆 691"/>
          <p:cNvSpPr/>
          <p:nvPr/>
        </p:nvSpPr>
        <p:spPr>
          <a:xfrm>
            <a:off x="1866943" y="196332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3" name="椭圆 692"/>
          <p:cNvSpPr/>
          <p:nvPr/>
        </p:nvSpPr>
        <p:spPr>
          <a:xfrm>
            <a:off x="2576526" y="3826189"/>
            <a:ext cx="137389" cy="1373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5" name="组合 694"/>
          <p:cNvGrpSpPr/>
          <p:nvPr/>
        </p:nvGrpSpPr>
        <p:grpSpPr>
          <a:xfrm>
            <a:off x="1451262" y="2356834"/>
            <a:ext cx="1958741" cy="195874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7" name="椭圆 69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8" name="组合 727"/>
          <p:cNvGrpSpPr/>
          <p:nvPr/>
        </p:nvGrpSpPr>
        <p:grpSpPr>
          <a:xfrm flipH="1">
            <a:off x="4132710" y="3395330"/>
            <a:ext cx="4300102" cy="583388"/>
            <a:chOff x="3929063" y="2641879"/>
            <a:chExt cx="5214937" cy="0"/>
          </a:xfrm>
        </p:grpSpPr>
        <p:cxnSp>
          <p:nvCxnSpPr>
            <p:cNvPr id="729" name="直接连接符 728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2" name="矩形 17"/>
          <p:cNvSpPr>
            <a:spLocks noChangeArrowheads="1"/>
          </p:cNvSpPr>
          <p:nvPr/>
        </p:nvSpPr>
        <p:spPr bwMode="auto">
          <a:xfrm>
            <a:off x="4069599" y="2738484"/>
            <a:ext cx="461630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x-none" altLang="en-US" sz="38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HLW Chat Room</a:t>
            </a:r>
            <a:endParaRPr lang="zh-CN" altLang="en-US" sz="3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3" name="矩形 732"/>
          <p:cNvSpPr/>
          <p:nvPr/>
        </p:nvSpPr>
        <p:spPr>
          <a:xfrm>
            <a:off x="4115168" y="3484185"/>
            <a:ext cx="4419775" cy="209550"/>
          </a:xfrm>
          <a:prstGeom prst="rect">
            <a:avLst/>
          </a:prstGeom>
        </p:spPr>
        <p:txBody>
          <a:bodyPr wrap="square" lIns="72008" tIns="36005" rIns="72008" bIns="36005">
            <a:spAutoFit/>
          </a:bodyPr>
          <a:lstStyle/>
          <a:p>
            <a:r>
              <a:rPr lang="x-none" altLang="en-US" sz="895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2017年暑假留校项目,关于Linux网络编程相关知识的文字界面聊天室</a:t>
            </a:r>
            <a:endParaRPr lang="x-none" altLang="en-US" sz="895" dirty="0">
              <a:solidFill>
                <a:srgbClr val="5F5F5F"/>
              </a:solidFill>
              <a:latin typeface="微软雅黑" pitchFamily="34" charset="-122"/>
              <a:ea typeface="微软雅黑" pitchFamily="34" charset="-122"/>
              <a:cs typeface="Arial" panose="02080604020202020204" pitchFamily="34" charset="0"/>
            </a:endParaRPr>
          </a:p>
        </p:txBody>
      </p:sp>
      <p:sp>
        <p:nvSpPr>
          <p:cNvPr id="734" name="TextBox 35"/>
          <p:cNvSpPr txBox="1"/>
          <p:nvPr/>
        </p:nvSpPr>
        <p:spPr>
          <a:xfrm>
            <a:off x="5652135" y="4725670"/>
            <a:ext cx="1313815" cy="24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000" dirty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fujie.me@qq.com</a:t>
            </a:r>
            <a:endParaRPr lang="x-none" altLang="zh-CN" sz="1000" dirty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5" name="TextBox 36"/>
          <p:cNvSpPr txBox="1"/>
          <p:nvPr/>
        </p:nvSpPr>
        <p:spPr>
          <a:xfrm>
            <a:off x="6875814" y="4725582"/>
            <a:ext cx="1433830" cy="244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201</a:t>
            </a:r>
            <a:r>
              <a:rPr lang="x-none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x-none" altLang="zh-CN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x-none" altLang="zh-CN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000" dirty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00"/>
                            </p:stCondLst>
                            <p:childTnLst>
                              <p:par>
                                <p:cTn id="8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400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" grpId="0" bldLvl="0" animBg="1"/>
      <p:bldP spid="677" grpId="0" bldLvl="0" animBg="1"/>
      <p:bldP spid="687" grpId="0" bldLvl="0" animBg="1"/>
      <p:bldP spid="688" grpId="0" bldLvl="0" animBg="1"/>
      <p:bldP spid="692" grpId="0" bldLvl="0" animBg="1"/>
      <p:bldP spid="693" grpId="0" bldLvl="0" animBg="1"/>
      <p:bldP spid="732" grpId="0"/>
      <p:bldP spid="733" grpId="0"/>
      <p:bldP spid="734" grpId="0"/>
      <p:bldP spid="7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6" y="1223756"/>
            <a:ext cx="3384381" cy="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/>
            <a:r>
              <a:rPr lang="x-none" altLang="zh-CN" sz="25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项目中JSON的应用</a:t>
            </a:r>
            <a:endParaRPr lang="x-none" altLang="zh-CN" sz="25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101" y="1700810"/>
            <a:ext cx="4261813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空心弧 3"/>
          <p:cNvSpPr/>
          <p:nvPr/>
        </p:nvSpPr>
        <p:spPr>
          <a:xfrm rot="5400000">
            <a:off x="386027" y="2264107"/>
            <a:ext cx="3142983" cy="2924718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solidFill>
                <a:prstClr val="black"/>
              </a:solidFill>
              <a:latin typeface="+mj-ea"/>
              <a:ea typeface="+mj-ea"/>
              <a:cs typeface="Arial" panose="0208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2566931" y="2349337"/>
            <a:ext cx="1441452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2616578" y="5139982"/>
            <a:ext cx="1439865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>
            <a:off x="3438551" y="3295691"/>
            <a:ext cx="1334135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34" idx="2"/>
          </p:cNvCxnSpPr>
          <p:nvPr/>
        </p:nvCxnSpPr>
        <p:spPr bwMode="auto">
          <a:xfrm>
            <a:off x="3294068" y="4280687"/>
            <a:ext cx="1440702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61389" y="1993983"/>
            <a:ext cx="943610" cy="32067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x-none" altLang="zh-CN" sz="1500" dirty="0">
                <a:solidFill>
                  <a:schemeClr val="accent1"/>
                </a:solidFill>
                <a:latin typeface="+mj-ea"/>
                <a:ea typeface="+mj-ea"/>
              </a:rPr>
              <a:t>发送请求</a:t>
            </a:r>
            <a:endParaRPr lang="x-none" altLang="zh-CN" sz="15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4932047" y="2226711"/>
            <a:ext cx="3043243" cy="547370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x-none" sz="1000" dirty="0">
                <a:solidFill>
                  <a:prstClr val="black"/>
                </a:solidFill>
                <a:latin typeface="+mj-ea"/>
                <a:ea typeface="+mj-ea"/>
              </a:rPr>
              <a:t>客户端向服务器进行任何请求时都向服务器发送一个JSON字符串,服务器收到后解析,并处理</a:t>
            </a:r>
            <a:endParaRPr lang="x-none" sz="1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00075" y="2594610"/>
            <a:ext cx="2259330" cy="2259330"/>
          </a:xfrm>
          <a:prstGeom prst="ellipse">
            <a:avLst/>
          </a:prstGeom>
          <a:solidFill>
            <a:srgbClr val="CCD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+mj-ea"/>
              <a:ea typeface="+mj-ea"/>
              <a:cs typeface="Arial" panose="0208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39755" y="2132859"/>
            <a:ext cx="373311" cy="37331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131845" y="3093782"/>
            <a:ext cx="373311" cy="37331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10905" y="4076177"/>
            <a:ext cx="373311" cy="37331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3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39755" y="4926384"/>
            <a:ext cx="373311" cy="37331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+mj-ea"/>
                <a:ea typeface="+mj-ea"/>
              </a:rPr>
              <a:t>4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3989705" y="1922145"/>
            <a:ext cx="859155" cy="859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2" y="760412"/>
              <a:ext cx="3825876" cy="382587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4685030" y="2805430"/>
            <a:ext cx="859155" cy="859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0">
            <a:off x="4716145" y="3851275"/>
            <a:ext cx="859155" cy="859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 rot="0">
            <a:off x="3996690" y="4721860"/>
            <a:ext cx="859155" cy="8591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609462" y="2854319"/>
            <a:ext cx="943610" cy="32067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x-none" altLang="zh-CN" sz="1500" dirty="0">
                <a:solidFill>
                  <a:schemeClr val="accent2"/>
                </a:solidFill>
                <a:latin typeface="+mj-ea"/>
                <a:ea typeface="+mj-ea"/>
              </a:rPr>
              <a:t>结果反馈</a:t>
            </a:r>
            <a:endParaRPr lang="x-none" altLang="zh-CN" sz="15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5580120" y="3087047"/>
            <a:ext cx="3043243" cy="547370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x-none" sz="1000" dirty="0">
                <a:solidFill>
                  <a:prstClr val="black"/>
                </a:solidFill>
                <a:latin typeface="+mj-ea"/>
                <a:ea typeface="+mj-ea"/>
              </a:rPr>
              <a:t>服务器将来自客户端的请求处理完成后会回发一个JSON字符串,表明执行结果,或者错误原因等</a:t>
            </a:r>
            <a:endParaRPr lang="x-none" sz="1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84020" y="3885296"/>
            <a:ext cx="943610" cy="32067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x-none" altLang="zh-CN" sz="1500" dirty="0">
                <a:solidFill>
                  <a:schemeClr val="accent3"/>
                </a:solidFill>
                <a:latin typeface="+mj-ea"/>
                <a:ea typeface="+mj-ea"/>
              </a:rPr>
              <a:t>文件传输</a:t>
            </a:r>
            <a:endParaRPr lang="x-none" altLang="zh-CN" sz="15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5654678" y="4118024"/>
            <a:ext cx="3043243" cy="547370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x-none" sz="1000" dirty="0">
                <a:solidFill>
                  <a:prstClr val="black"/>
                </a:solidFill>
                <a:latin typeface="+mj-ea"/>
                <a:ea typeface="+mj-ea"/>
              </a:rPr>
              <a:t>在文件传输过程中依然采用JSON字符串的方式发送,后面第5部分会详细说到</a:t>
            </a:r>
            <a:endParaRPr lang="x-none" sz="1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09024" y="4829716"/>
            <a:ext cx="943610" cy="32067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x-none" altLang="zh-CN" sz="1500" dirty="0">
                <a:solidFill>
                  <a:schemeClr val="accent4"/>
                </a:solidFill>
                <a:latin typeface="+mj-ea"/>
                <a:ea typeface="+mj-ea"/>
              </a:rPr>
              <a:t>配置文件</a:t>
            </a:r>
            <a:endParaRPr lang="x-none" altLang="zh-CN" sz="15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4979682" y="5062444"/>
            <a:ext cx="3043243" cy="547370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8060402020202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x-none" sz="1000" dirty="0">
                <a:solidFill>
                  <a:prstClr val="black"/>
                </a:solidFill>
                <a:latin typeface="+mj-ea"/>
                <a:ea typeface="+mj-ea"/>
              </a:rPr>
              <a:t>将服务器配置信息(如数据库地址,数据库名,服务器端口)等,以JSON字符串形式写入配置文件</a:t>
            </a:r>
            <a:endParaRPr lang="x-none" sz="10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785110"/>
            <a:ext cx="1818640" cy="1818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83710" y="2132965"/>
            <a:ext cx="283210" cy="4908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x-none" altLang="zh-CN" sz="32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endParaRPr lang="x-none" altLang="zh-CN" sz="32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003800" y="4077335"/>
            <a:ext cx="283210" cy="4908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x-none" altLang="zh-CN" sz="32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endParaRPr lang="x-none" altLang="zh-CN" sz="32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3800" y="2997200"/>
            <a:ext cx="283210" cy="4908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x-none" altLang="zh-CN" sz="32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endParaRPr lang="x-none" altLang="zh-CN" sz="32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83710" y="4941570"/>
            <a:ext cx="283210" cy="4908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x-none" altLang="zh-CN" sz="32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x-none" altLang="zh-CN" sz="32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"/>
      </p:transition>
    </mc:Choice>
    <mc:Fallback>
      <p:transition>
        <p:pull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bldLvl="0" animBg="1"/>
      <p:bldP spid="15" grpId="0" bldLvl="0" animBg="1"/>
      <p:bldP spid="16" grpId="0" bldLvl="0" animBg="1"/>
      <p:bldP spid="17" grpId="0" bldLvl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8" y="2564908"/>
            <a:ext cx="1651635" cy="106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x-none" altLang="zh-CN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endParaRPr lang="en-US" altLang="zh-CN" sz="2800" b="1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x-none" sz="36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x-none" sz="3600" b="1" dirty="0" smtClean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901" y="2492900"/>
            <a:ext cx="0" cy="1924427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9" y="4086986"/>
            <a:ext cx="90284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PART 0</a:t>
            </a:r>
            <a:r>
              <a:rPr lang="x-none" altLang="en-US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x-none" altLang="en-US" sz="16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31" y="2564910"/>
            <a:ext cx="1197177" cy="11971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itchFamily="34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485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1270" y="3645029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高效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12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稳定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48598" y="3992101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3"/>
          <p:cNvSpPr txBox="1"/>
          <p:nvPr/>
        </p:nvSpPr>
        <p:spPr>
          <a:xfrm>
            <a:off x="2344341" y="2778776"/>
            <a:ext cx="902847" cy="767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x-none" altLang="en-US" sz="50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x-none" altLang="en-US" sz="5000" b="1" dirty="0" smtClean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  <p:bldP spid="26" grpId="0"/>
      <p:bldP spid="27" grpId="0"/>
      <p:bldP spid="28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017-09-20 19-25-12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692785"/>
            <a:ext cx="2675890" cy="3837940"/>
          </a:xfrm>
          <a:prstGeom prst="rect">
            <a:avLst/>
          </a:prstGeom>
        </p:spPr>
      </p:pic>
      <p:pic>
        <p:nvPicPr>
          <p:cNvPr id="3" name="图片 2" descr="2017-09-20 19-27-47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185" y="1068705"/>
            <a:ext cx="4999990" cy="3085465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3347738" y="5156978"/>
            <a:ext cx="2468880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/>
            <a:r>
              <a:rPr lang="x-none" sz="3600" b="1" dirty="0" smtClean="0">
                <a:solidFill>
                  <a:schemeClr val="accent1"/>
                </a:solidFill>
                <a:latin typeface="+mj-ea"/>
                <a:ea typeface="+mj-ea"/>
              </a:rPr>
              <a:t>数据表截图</a:t>
            </a:r>
            <a:endParaRPr lang="x-none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8" y="2564908"/>
            <a:ext cx="2011680" cy="106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x-none" altLang="zh-CN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endParaRPr lang="en-US" altLang="zh-CN" sz="2800" b="1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x-none" sz="36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文件传输</a:t>
            </a:r>
            <a:endParaRPr lang="x-none" sz="3600" b="1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901" y="2492900"/>
            <a:ext cx="0" cy="1924427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9" y="4086986"/>
            <a:ext cx="90284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PART 0</a:t>
            </a:r>
            <a:r>
              <a:rPr lang="x-none" altLang="en-US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x-none" altLang="en-US" sz="16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31" y="2564910"/>
            <a:ext cx="1197177" cy="11971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itchFamily="34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485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转码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1270" y="3645029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传输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12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解码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3"/>
          <p:cNvSpPr txBox="1"/>
          <p:nvPr/>
        </p:nvSpPr>
        <p:spPr>
          <a:xfrm>
            <a:off x="2344341" y="2778776"/>
            <a:ext cx="902847" cy="767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x-none" altLang="en-US" sz="50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x-none" altLang="en-US" sz="5000" b="1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  <p:bldP spid="26" grpId="0"/>
      <p:bldP spid="27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5835" y="764540"/>
            <a:ext cx="1187450" cy="16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8085" y="1340485"/>
            <a:ext cx="812800" cy="4908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zh-CN" sz="32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x-none" altLang="zh-CN" sz="32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>
          <a:xfrm>
            <a:off x="2153285" y="1592580"/>
            <a:ext cx="1722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24300" y="764540"/>
            <a:ext cx="1187450" cy="16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24300" y="764540"/>
            <a:ext cx="1187450" cy="16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55875" y="1628775"/>
            <a:ext cx="121412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x-none" sz="2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read</a:t>
            </a:r>
            <a:r>
              <a:rPr lang="x-none" altLang="zh-CN" sz="2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x-none" altLang="zh-CN" sz="2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6735" y="908685"/>
            <a:ext cx="306705" cy="1270000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p>
            <a:r>
              <a:rPr lang="x-none" altLang="zh-CN" sz="2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二进制数据</a:t>
            </a:r>
            <a:endParaRPr lang="x-none" altLang="zh-CN" sz="20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flipH="1">
            <a:off x="2421255" y="1813560"/>
            <a:ext cx="13462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402205" y="1803400"/>
            <a:ext cx="0" cy="1201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389505" y="3004820"/>
            <a:ext cx="1467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23665" y="2708910"/>
            <a:ext cx="1224280" cy="575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11320" y="2852420"/>
            <a:ext cx="762000" cy="3067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zh-CN" sz="2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返回值</a:t>
            </a:r>
            <a:endParaRPr lang="x-none" altLang="zh-CN" sz="20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stCxn id="6" idx="3"/>
          </p:cNvCxnSpPr>
          <p:nvPr/>
        </p:nvCxnSpPr>
        <p:spPr>
          <a:xfrm>
            <a:off x="5111750" y="1592580"/>
            <a:ext cx="2007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572000" y="3284855"/>
            <a:ext cx="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435600" y="1125220"/>
            <a:ext cx="1320800" cy="3067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zh-CN" sz="2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base64转码</a:t>
            </a:r>
            <a:endParaRPr lang="x-none" altLang="zh-CN" sz="20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92315" y="836930"/>
            <a:ext cx="1187450" cy="16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524115" y="1052830"/>
            <a:ext cx="306705" cy="1270000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p>
            <a:r>
              <a:rPr lang="x-none" altLang="zh-CN" sz="2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纯文本数据</a:t>
            </a:r>
            <a:endParaRPr lang="x-none" altLang="zh-CN" sz="20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>
            <a:stCxn id="20" idx="2"/>
          </p:cNvCxnSpPr>
          <p:nvPr/>
        </p:nvCxnSpPr>
        <p:spPr>
          <a:xfrm>
            <a:off x="7686040" y="2493010"/>
            <a:ext cx="0" cy="967105"/>
          </a:xfrm>
          <a:prstGeom prst="straightConnector1">
            <a:avLst/>
          </a:prstGeom>
          <a:ln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614160" y="3460115"/>
            <a:ext cx="10750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586230" y="3983990"/>
            <a:ext cx="6040755" cy="2448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28040" y="4128135"/>
            <a:ext cx="368300" cy="2133600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p>
            <a:r>
              <a:rPr lang="x-none" altLang="zh-CN" sz="2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ＪＳＯＮ字符串</a:t>
            </a:r>
            <a:endParaRPr lang="x-none" altLang="zh-CN" sz="2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5724525" y="3983990"/>
            <a:ext cx="0" cy="24409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636010" y="3983990"/>
            <a:ext cx="0" cy="244094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619250" y="4653280"/>
            <a:ext cx="59817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268220" y="4128135"/>
            <a:ext cx="693420" cy="429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zh-CN" sz="28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endParaRPr lang="x-none" altLang="zh-CN" sz="28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00470" y="4128135"/>
            <a:ext cx="706120" cy="429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zh-CN" sz="28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endParaRPr lang="x-none" altLang="zh-CN" sz="28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284345" y="4128135"/>
            <a:ext cx="600075" cy="429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zh-CN" sz="28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size</a:t>
            </a:r>
            <a:endParaRPr lang="x-none" altLang="zh-CN" sz="28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614160" y="3472815"/>
            <a:ext cx="0" cy="41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339340" y="4869180"/>
            <a:ext cx="549275" cy="1350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x-none" altLang="zh-CN" sz="88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endParaRPr lang="x-none" altLang="zh-CN" sz="88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55875" y="1094105"/>
            <a:ext cx="121412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x-none" altLang="zh-CN" sz="2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open()</a:t>
            </a:r>
            <a:endParaRPr lang="x-none" altLang="zh-CN" sz="2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"/>
      </p:transition>
    </mc:Choice>
    <mc:Fallback>
      <p:transition>
        <p:pull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786160" y="2677915"/>
            <a:ext cx="976858" cy="9768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椭圆 5"/>
          <p:cNvSpPr/>
          <p:nvPr/>
        </p:nvSpPr>
        <p:spPr>
          <a:xfrm>
            <a:off x="1371469" y="3608090"/>
            <a:ext cx="727042" cy="7270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12895" y="363711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41493" y="3150117"/>
            <a:ext cx="623904" cy="62390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60135" y="4815561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4783" y="3239201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椭圆 16"/>
          <p:cNvSpPr/>
          <p:nvPr/>
        </p:nvSpPr>
        <p:spPr>
          <a:xfrm>
            <a:off x="3653421" y="315011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872415" y="4840688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257402" y="3809280"/>
            <a:ext cx="638247" cy="63824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1866943" y="196332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576526" y="3826189"/>
            <a:ext cx="137389" cy="1373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451262" y="2356834"/>
            <a:ext cx="1958741" cy="195874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 flipH="1">
            <a:off x="4132710" y="3395330"/>
            <a:ext cx="4300102" cy="583388"/>
            <a:chOff x="3929063" y="2641879"/>
            <a:chExt cx="5214937" cy="0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17"/>
          <p:cNvSpPr>
            <a:spLocks noChangeArrowheads="1"/>
          </p:cNvSpPr>
          <p:nvPr/>
        </p:nvSpPr>
        <p:spPr bwMode="auto">
          <a:xfrm>
            <a:off x="4069599" y="2738484"/>
            <a:ext cx="461630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x-none" altLang="zh-CN" sz="38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   ＥＮＤ      </a:t>
            </a:r>
            <a:endParaRPr lang="x-none" altLang="zh-CN" sz="38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115168" y="3484185"/>
            <a:ext cx="4419775" cy="346710"/>
          </a:xfrm>
          <a:prstGeom prst="rect">
            <a:avLst/>
          </a:prstGeom>
        </p:spPr>
        <p:txBody>
          <a:bodyPr wrap="square" lIns="72008" tIns="36005" rIns="72008" bIns="36005">
            <a:spAutoFit/>
          </a:bodyPr>
          <a:lstStyle/>
          <a:p>
            <a:r>
              <a:rPr lang="x-none" altLang="en-US" sz="895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How are you?  I'm fine. Thanks. And you? Fine too.  Can you speak Chinese?     Who can speak Chinese?   </a:t>
            </a:r>
            <a:endParaRPr lang="x-none" altLang="en-US" sz="895" dirty="0">
              <a:solidFill>
                <a:srgbClr val="5F5F5F"/>
              </a:solidFill>
              <a:latin typeface="微软雅黑" pitchFamily="34" charset="-122"/>
              <a:ea typeface="微软雅黑" pitchFamily="34" charset="-122"/>
              <a:cs typeface="Arial" panose="02080604020202020204" pitchFamily="34" charset="0"/>
            </a:endParaRPr>
          </a:p>
        </p:txBody>
      </p:sp>
      <p:sp>
        <p:nvSpPr>
          <p:cNvPr id="63" name="TextBox 35"/>
          <p:cNvSpPr txBox="1"/>
          <p:nvPr/>
        </p:nvSpPr>
        <p:spPr>
          <a:xfrm>
            <a:off x="5761900" y="4781338"/>
            <a:ext cx="1188085" cy="244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dirty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fujie.me@qq.com</a:t>
            </a:r>
            <a:endParaRPr lang="x-none" sz="1000" dirty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36"/>
          <p:cNvSpPr txBox="1"/>
          <p:nvPr/>
        </p:nvSpPr>
        <p:spPr>
          <a:xfrm>
            <a:off x="7026944" y="4783367"/>
            <a:ext cx="1433830" cy="244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201</a:t>
            </a:r>
            <a:r>
              <a:rPr lang="x-none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x-none" altLang="zh-CN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x-none" altLang="zh-CN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000" dirty="0">
              <a:solidFill>
                <a:srgbClr val="5F5F5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"/>
      </p:transition>
    </mc:Choice>
    <mc:Fallback>
      <p:transition>
        <p:pull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00"/>
                            </p:stCondLst>
                            <p:childTnLst>
                              <p:par>
                                <p:cTn id="8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400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7" grpId="0" bldLvl="0" animBg="1"/>
      <p:bldP spid="18" grpId="0" bldLvl="0" animBg="1"/>
      <p:bldP spid="22" grpId="0" bldLvl="0" animBg="1"/>
      <p:bldP spid="23" grpId="0" bldLvl="0" animBg="1"/>
      <p:bldP spid="61" grpId="0"/>
      <p:bldP spid="62" grpId="0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4" y="3164014"/>
            <a:ext cx="7147304" cy="730250"/>
          </a:xfrm>
          <a:prstGeom prst="rect">
            <a:avLst/>
          </a:prstGeom>
          <a:noFill/>
        </p:spPr>
        <p:txBody>
          <a:bodyPr wrap="square" lIns="91386" tIns="45693" rIns="91386" bIns="45693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</a:t>
            </a:r>
            <a:r>
              <a:rPr lang="x-none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接下下你将看到一个粗糙简陋的聊天室程序演示,由于精力,能力等原因此项目到今天依然存在很多问题没能完善,各位见谅.</a:t>
            </a:r>
            <a:endParaRPr lang="x-none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40316" y="1627503"/>
            <a:ext cx="1306137" cy="1269329"/>
            <a:chOff x="2132199" y="770251"/>
            <a:chExt cx="1306135" cy="1269327"/>
          </a:xfrm>
        </p:grpSpPr>
        <p:grpSp>
          <p:nvGrpSpPr>
            <p:cNvPr id="6" name="组合 5"/>
            <p:cNvGrpSpPr/>
            <p:nvPr/>
          </p:nvGrpSpPr>
          <p:grpSpPr>
            <a:xfrm>
              <a:off x="2132199" y="770251"/>
              <a:ext cx="1306135" cy="1269327"/>
              <a:chOff x="4345444" y="2542859"/>
              <a:chExt cx="1810550" cy="1811205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9" name="同心圆 8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  <a:latin typeface="微软雅黑" pitchFamily="34" charset="-122"/>
                  </a:endParaRP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微软雅黑" pitchFamily="34" charset="-122"/>
                  </a:endParaRPr>
                </a:p>
              </p:txBody>
            </p:sp>
          </p:grpSp>
          <p:sp>
            <p:nvSpPr>
              <p:cNvPr id="8" name="椭圆 7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itchFamily="34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431244" y="1068589"/>
              <a:ext cx="950693" cy="781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5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 </a:t>
              </a:r>
              <a:endParaRPr lang="zh-CN" altLang="en-US" sz="45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90869" y="2460477"/>
            <a:ext cx="349447" cy="34944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73229" y="2074492"/>
            <a:ext cx="156292" cy="15629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29521" y="2239040"/>
            <a:ext cx="208440" cy="20844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7794400" y="5300523"/>
            <a:ext cx="500909" cy="5009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423318" y="4379954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183762" y="561990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391041" y="1626750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411698" y="5008506"/>
            <a:ext cx="408378" cy="40837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6629521" y="5564902"/>
            <a:ext cx="274777" cy="2747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585291" y="5841466"/>
            <a:ext cx="137389" cy="13738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44015" y="1627503"/>
            <a:ext cx="1306137" cy="1269329"/>
            <a:chOff x="2132199" y="770251"/>
            <a:chExt cx="1306135" cy="1269327"/>
          </a:xfrm>
        </p:grpSpPr>
        <p:grpSp>
          <p:nvGrpSpPr>
            <p:cNvPr id="38" name="组合 37"/>
            <p:cNvGrpSpPr/>
            <p:nvPr/>
          </p:nvGrpSpPr>
          <p:grpSpPr>
            <a:xfrm>
              <a:off x="2132199" y="770251"/>
              <a:ext cx="1306135" cy="1269327"/>
              <a:chOff x="4345444" y="2542859"/>
              <a:chExt cx="1810550" cy="1811205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2" name="同心圆 4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black"/>
                    </a:solidFill>
                    <a:latin typeface="微软雅黑" pitchFamily="34" charset="-122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  <a:latin typeface="微软雅黑" pitchFamily="34" charset="-122"/>
                  </a:endParaRPr>
                </a:p>
              </p:txBody>
            </p:sp>
          </p:grpSp>
          <p:sp>
            <p:nvSpPr>
              <p:cNvPr id="41" name="椭圆 4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itchFamily="34" charset="-122"/>
                </a:endParaRPr>
              </a:p>
            </p:txBody>
          </p:sp>
        </p:grpSp>
        <p:sp>
          <p:nvSpPr>
            <p:cNvPr id="39" name="TextBox 11"/>
            <p:cNvSpPr txBox="1"/>
            <p:nvPr/>
          </p:nvSpPr>
          <p:spPr>
            <a:xfrm>
              <a:off x="2431244" y="1068589"/>
              <a:ext cx="950693" cy="781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500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言</a:t>
              </a:r>
              <a:endParaRPr lang="zh-CN" altLang="en-US" sz="45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5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6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3" grpId="0" bldLvl="0" animBg="1"/>
          <p:bldP spid="24" grpId="0" bldLvl="0" animBg="1"/>
          <p:bldP spid="34" grpId="0" bldLvl="0" animBg="1"/>
          <p:bldP spid="3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3" grpId="0" bldLvl="0" animBg="1"/>
          <p:bldP spid="24" grpId="0" bldLvl="0" animBg="1"/>
          <p:bldP spid="34" grpId="0" bldLvl="0" animBg="1"/>
          <p:bldP spid="35" grpId="0" bldLvl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704313" y="209697"/>
            <a:ext cx="2352984" cy="23529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115413" y="981318"/>
            <a:ext cx="1652200" cy="858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40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5000" b="1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ea"/>
                <a:ea typeface="+mj-ea"/>
              </a:rPr>
              <a:t>要 点</a:t>
            </a:r>
            <a:endParaRPr kumimoji="0" lang="x-none" altLang="zh-CN" sz="5000" b="1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3851723" y="2856895"/>
            <a:ext cx="1602230" cy="1359400"/>
            <a:chOff x="5553262" y="2638733"/>
            <a:chExt cx="2397222" cy="2093640"/>
          </a:xfrm>
        </p:grpSpPr>
        <p:grpSp>
          <p:nvGrpSpPr>
            <p:cNvPr id="85" name="组合 84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8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88" name="Freeform 7"/>
              <p:cNvSpPr/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259489" y="3110169"/>
              <a:ext cx="1273333" cy="99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397858" y="2868139"/>
            <a:ext cx="1602230" cy="1359400"/>
            <a:chOff x="1881842" y="2656049"/>
            <a:chExt cx="2397222" cy="2093640"/>
          </a:xfrm>
        </p:grpSpPr>
        <p:grpSp>
          <p:nvGrpSpPr>
            <p:cNvPr id="92" name="组合 9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5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6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3" name="Freeform 7"/>
            <p:cNvSpPr/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chemeClr val="accent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5311" y="3250047"/>
              <a:ext cx="1157729" cy="99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627726" y="3547838"/>
            <a:ext cx="1602230" cy="1359400"/>
            <a:chOff x="3721944" y="3702869"/>
            <a:chExt cx="2397222" cy="2093640"/>
          </a:xfrm>
        </p:grpSpPr>
        <p:grpSp>
          <p:nvGrpSpPr>
            <p:cNvPr id="98" name="组合 97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2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3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1" name="Freeform 7"/>
              <p:cNvSpPr/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382515" y="4183862"/>
              <a:ext cx="1220570" cy="99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92346" y="2846341"/>
            <a:ext cx="1602230" cy="1359400"/>
            <a:chOff x="7388330" y="3692384"/>
            <a:chExt cx="2397222" cy="2093640"/>
          </a:xfrm>
        </p:grpSpPr>
        <p:grpSp>
          <p:nvGrpSpPr>
            <p:cNvPr id="3" name="组合 2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5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6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7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" name="TextBox 105"/>
            <p:cNvSpPr txBox="1"/>
            <p:nvPr/>
          </p:nvSpPr>
          <p:spPr>
            <a:xfrm>
              <a:off x="8048903" y="4173377"/>
              <a:ext cx="1185202" cy="99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</a:t>
              </a:r>
              <a:r>
                <a:rPr lang="x-none" altLang="en-US" sz="3600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x-none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078226" y="3541031"/>
            <a:ext cx="1602230" cy="1359400"/>
            <a:chOff x="7388330" y="3692384"/>
            <a:chExt cx="2397222" cy="209364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8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048903" y="4173377"/>
              <a:ext cx="1185202" cy="99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987675" y="3141345"/>
            <a:ext cx="10280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交互逻辑</a:t>
            </a:r>
            <a:endParaRPr lang="x-none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39565" y="4365625"/>
            <a:ext cx="10280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JSON</a:t>
            </a:r>
            <a:endParaRPr lang="x-none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120"/>
          <p:cNvSpPr txBox="1"/>
          <p:nvPr/>
        </p:nvSpPr>
        <p:spPr>
          <a:xfrm>
            <a:off x="6659880" y="4293235"/>
            <a:ext cx="10280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文件传输</a:t>
            </a:r>
            <a:endParaRPr lang="x-none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117"/>
          <p:cNvSpPr txBox="1"/>
          <p:nvPr/>
        </p:nvSpPr>
        <p:spPr>
          <a:xfrm>
            <a:off x="5363845" y="3141345"/>
            <a:ext cx="10280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数据库</a:t>
            </a:r>
            <a:endParaRPr lang="x-none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17"/>
          <p:cNvSpPr txBox="1"/>
          <p:nvPr/>
        </p:nvSpPr>
        <p:spPr>
          <a:xfrm>
            <a:off x="1691640" y="4365625"/>
            <a:ext cx="10280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分层结构</a:t>
            </a:r>
            <a:endParaRPr lang="x-none" altLang="zh-CN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3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7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8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1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2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5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6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8" y="2564908"/>
            <a:ext cx="2011680" cy="106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x-none" altLang="zh-CN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endParaRPr lang="en-US" altLang="zh-CN" sz="2800" b="1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x-none" altLang="en-US" sz="36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分层结构</a:t>
            </a:r>
            <a:endParaRPr lang="x-none" altLang="en-US" sz="3600" b="1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901" y="2492900"/>
            <a:ext cx="0" cy="1924427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9" y="4086986"/>
            <a:ext cx="90284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PART 0</a:t>
            </a:r>
            <a:r>
              <a:rPr lang="x-none" altLang="en-US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x-none" altLang="en-US" sz="16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31" y="2564910"/>
            <a:ext cx="1197177" cy="11971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itchFamily="34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485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结构完整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1270" y="3645029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条理清晰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12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便于协作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48598" y="3992101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略显繁琐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3"/>
          <p:cNvSpPr txBox="1"/>
          <p:nvPr/>
        </p:nvSpPr>
        <p:spPr>
          <a:xfrm>
            <a:off x="2344341" y="2778776"/>
            <a:ext cx="902847" cy="767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x-none" altLang="en-US" sz="50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x-none" altLang="en-US" sz="5000" b="1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  <p:bldP spid="26" grpId="0"/>
      <p:bldP spid="27" grpId="0"/>
      <p:bldP spid="28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2017-09-20 17-41-02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549275"/>
            <a:ext cx="2036445" cy="3633470"/>
          </a:xfrm>
          <a:prstGeom prst="rect">
            <a:avLst/>
          </a:prstGeom>
        </p:spPr>
      </p:pic>
      <p:pic>
        <p:nvPicPr>
          <p:cNvPr id="5" name="图片 4" descr="2017-09-20 17-43-55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85" y="2061845"/>
            <a:ext cx="2078990" cy="3684905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2555258" y="5805948"/>
            <a:ext cx="1554480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/>
            <a:r>
              <a:rPr lang="x-none" sz="3600" b="1" dirty="0" smtClean="0">
                <a:solidFill>
                  <a:schemeClr val="accent1"/>
                </a:solidFill>
                <a:latin typeface="+mj-ea"/>
                <a:ea typeface="+mj-ea"/>
              </a:rPr>
              <a:t>客户端</a:t>
            </a:r>
            <a:endParaRPr lang="x-none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4787918" y="4221623"/>
            <a:ext cx="2011680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/>
            <a:r>
              <a:rPr lang="x-none" sz="3600" b="1" dirty="0" smtClean="0">
                <a:solidFill>
                  <a:schemeClr val="accent1"/>
                </a:solidFill>
                <a:latin typeface="+mj-ea"/>
                <a:ea typeface="+mj-ea"/>
              </a:rPr>
              <a:t>服务器端</a:t>
            </a:r>
            <a:endParaRPr lang="x-none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203575" y="2421255"/>
            <a:ext cx="2016125" cy="647700"/>
          </a:xfrm>
          <a:prstGeom prst="straightConnector1">
            <a:avLst/>
          </a:prstGeom>
          <a:ln w="28575" cmpd="sng">
            <a:solidFill>
              <a:srgbClr val="D43E0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412365" y="2356485"/>
            <a:ext cx="776605" cy="132715"/>
          </a:xfrm>
          <a:prstGeom prst="rect">
            <a:avLst/>
          </a:prstGeom>
          <a:noFill/>
          <a:ln w="28575" cmpd="sng">
            <a:solidFill>
              <a:srgbClr val="D43E0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59655" y="2277110"/>
            <a:ext cx="852170" cy="161290"/>
          </a:xfrm>
          <a:prstGeom prst="rect">
            <a:avLst/>
          </a:prstGeom>
          <a:noFill/>
          <a:ln w="28575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1" idx="1"/>
          </p:cNvCxnSpPr>
          <p:nvPr/>
        </p:nvCxnSpPr>
        <p:spPr>
          <a:xfrm flipH="1">
            <a:off x="3347720" y="2357755"/>
            <a:ext cx="1511935" cy="783590"/>
          </a:xfrm>
          <a:prstGeom prst="straightConnector1">
            <a:avLst/>
          </a:prstGeom>
          <a:ln w="28575" cmpd="sng">
            <a:solidFill>
              <a:srgbClr val="92D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/>
          <p:cNvSpPr txBox="1"/>
          <p:nvPr/>
        </p:nvSpPr>
        <p:spPr>
          <a:xfrm>
            <a:off x="394988" y="4581668"/>
            <a:ext cx="1097280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/>
            <a:r>
              <a:rPr lang="x-none" sz="3600" b="1" dirty="0" smtClean="0">
                <a:solidFill>
                  <a:schemeClr val="accent1"/>
                </a:solidFill>
                <a:latin typeface="+mj-ea"/>
                <a:ea typeface="+mj-ea"/>
              </a:rPr>
              <a:t>用户</a:t>
            </a:r>
            <a:endParaRPr lang="x-none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7308233" y="1413018"/>
            <a:ext cx="1554480" cy="643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/>
            <a:r>
              <a:rPr lang="x-none" sz="3600" b="1" dirty="0" smtClean="0">
                <a:solidFill>
                  <a:schemeClr val="accent1"/>
                </a:solidFill>
                <a:latin typeface="+mj-ea"/>
                <a:ea typeface="+mj-ea"/>
              </a:rPr>
              <a:t>数据库</a:t>
            </a:r>
            <a:endParaRPr lang="x-none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40610" y="3910965"/>
            <a:ext cx="776605" cy="155575"/>
          </a:xfrm>
          <a:prstGeom prst="rect">
            <a:avLst/>
          </a:prstGeom>
          <a:noFill/>
          <a:ln w="28575" cmpd="sng">
            <a:solidFill>
              <a:srgbClr val="D43E0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259205" y="4077335"/>
            <a:ext cx="1007745" cy="647700"/>
          </a:xfrm>
          <a:prstGeom prst="straightConnector1">
            <a:avLst/>
          </a:prstGeom>
          <a:ln w="28575" cmpd="sng">
            <a:solidFill>
              <a:srgbClr val="D43E0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59655" y="814070"/>
            <a:ext cx="1080770" cy="184150"/>
          </a:xfrm>
          <a:prstGeom prst="rect">
            <a:avLst/>
          </a:prstGeom>
          <a:noFill/>
          <a:ln w="28575" cmpd="sng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012180" y="909320"/>
            <a:ext cx="1728470" cy="503555"/>
          </a:xfrm>
          <a:prstGeom prst="straightConnector1">
            <a:avLst/>
          </a:prstGeom>
          <a:ln w="28575" cmpd="sng">
            <a:solidFill>
              <a:srgbClr val="92D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8" y="2564908"/>
            <a:ext cx="2011680" cy="106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+mj-ea"/>
                <a:ea typeface="+mj-ea"/>
              </a:rPr>
              <a:t>第</a:t>
            </a:r>
            <a:r>
              <a:rPr lang="x-none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二</a:t>
            </a:r>
            <a:r>
              <a:rPr lang="zh-CN" altLang="en-US" sz="2800" b="1" dirty="0" smtClean="0">
                <a:solidFill>
                  <a:srgbClr val="080808"/>
                </a:solidFill>
                <a:latin typeface="+mj-ea"/>
                <a:ea typeface="+mj-ea"/>
              </a:rPr>
              <a:t>部分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x-none" sz="3600" b="1" dirty="0" smtClean="0">
                <a:solidFill>
                  <a:schemeClr val="accent1"/>
                </a:solidFill>
                <a:latin typeface="+mj-ea"/>
                <a:ea typeface="+mj-ea"/>
              </a:rPr>
              <a:t>交互逻辑</a:t>
            </a:r>
            <a:endParaRPr lang="x-none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901" y="2492900"/>
            <a:ext cx="0" cy="1924427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9" y="4086986"/>
            <a:ext cx="90284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80808"/>
                </a:solidFill>
                <a:latin typeface="+mj-ea"/>
                <a:ea typeface="+mj-ea"/>
              </a:rPr>
              <a:t>PART 0</a:t>
            </a:r>
            <a:r>
              <a:rPr lang="x-none" altLang="en-US" sz="1600" dirty="0" smtClean="0">
                <a:solidFill>
                  <a:srgbClr val="080808"/>
                </a:solidFill>
                <a:latin typeface="+mj-ea"/>
                <a:ea typeface="+mj-ea"/>
              </a:rPr>
              <a:t>2</a:t>
            </a:r>
            <a:endParaRPr lang="x-none" altLang="en-US" sz="1600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31" y="2564910"/>
            <a:ext cx="1197177" cy="11971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485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+mj-ea"/>
                <a:ea typeface="+mj-ea"/>
              </a:rPr>
              <a:t>※ </a:t>
            </a:r>
            <a:r>
              <a:rPr lang="x-none" altLang="zh-CN" sz="1200" dirty="0" smtClean="0">
                <a:solidFill>
                  <a:srgbClr val="080808"/>
                </a:solidFill>
                <a:latin typeface="+mj-ea"/>
                <a:ea typeface="+mj-ea"/>
              </a:rPr>
              <a:t>清新</a:t>
            </a:r>
            <a:endParaRPr lang="x-none" altLang="zh-CN" sz="1200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1270" y="3645029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+mj-ea"/>
                <a:ea typeface="+mj-ea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+mj-ea"/>
                <a:ea typeface="+mj-ea"/>
              </a:rPr>
              <a:t>丰富</a:t>
            </a:r>
            <a:endParaRPr lang="x-none" altLang="en-US" sz="1200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12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+mj-ea"/>
                <a:ea typeface="+mj-ea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+mj-ea"/>
                <a:ea typeface="+mj-ea"/>
              </a:rPr>
              <a:t>直观</a:t>
            </a:r>
            <a:endParaRPr lang="x-none" altLang="en-US" sz="1200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48598" y="3992101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+mj-ea"/>
                <a:ea typeface="+mj-ea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+mj-ea"/>
                <a:ea typeface="+mj-ea"/>
              </a:rPr>
              <a:t>操作便捷</a:t>
            </a:r>
            <a:endParaRPr lang="x-none" altLang="en-US" sz="1200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1271" y="3992101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+mj-ea"/>
                <a:ea typeface="+mj-ea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+mj-ea"/>
                <a:ea typeface="+mj-ea"/>
              </a:rPr>
              <a:t>容错</a:t>
            </a:r>
            <a:endParaRPr lang="x-none" altLang="en-US" sz="1200" dirty="0" smtClean="0">
              <a:solidFill>
                <a:srgbClr val="080808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0912" y="3992101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+mj-ea"/>
                <a:ea typeface="+mj-ea"/>
              </a:rPr>
              <a:t>※ </a:t>
            </a:r>
            <a:r>
              <a:rPr lang="x-none" sz="1200" dirty="0" smtClean="0">
                <a:solidFill>
                  <a:srgbClr val="080808"/>
                </a:solidFill>
                <a:latin typeface="+mj-ea"/>
                <a:ea typeface="+mj-ea"/>
              </a:rPr>
              <a:t>实时</a:t>
            </a:r>
            <a:endParaRPr lang="x-none"/>
          </a:p>
        </p:txBody>
      </p:sp>
      <p:sp>
        <p:nvSpPr>
          <p:cNvPr id="75" name="TextBox 13"/>
          <p:cNvSpPr txBox="1"/>
          <p:nvPr/>
        </p:nvSpPr>
        <p:spPr>
          <a:xfrm>
            <a:off x="2344341" y="2778776"/>
            <a:ext cx="902847" cy="767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chemeClr val="accent1"/>
                </a:solidFill>
                <a:latin typeface="+mj-ea"/>
                <a:ea typeface="+mj-ea"/>
              </a:rPr>
              <a:t>0</a:t>
            </a:r>
            <a:r>
              <a:rPr lang="x-none" altLang="en-US" sz="5000" b="1" dirty="0" smtClean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x-none" altLang="en-US" sz="50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  <p:bldP spid="26" grpId="0"/>
      <p:bldP spid="27" grpId="0"/>
      <p:bldP spid="28" grpId="0"/>
      <p:bldP spid="29" grpId="0"/>
      <p:bldP spid="30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7-09-19 23-00-59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430" y="332740"/>
            <a:ext cx="2962275" cy="3606165"/>
          </a:xfrm>
          <a:prstGeom prst="rect">
            <a:avLst/>
          </a:prstGeom>
        </p:spPr>
      </p:pic>
      <p:sp>
        <p:nvSpPr>
          <p:cNvPr id="25" name="椭圆 54"/>
          <p:cNvSpPr/>
          <p:nvPr/>
        </p:nvSpPr>
        <p:spPr>
          <a:xfrm>
            <a:off x="2763661" y="3774413"/>
            <a:ext cx="3477657" cy="1802176"/>
          </a:xfrm>
          <a:custGeom>
            <a:avLst/>
            <a:gdLst>
              <a:gd name="connsiteX0" fmla="*/ 0 w 3439659"/>
              <a:gd name="connsiteY0" fmla="*/ 1719830 h 3439659"/>
              <a:gd name="connsiteX1" fmla="*/ 1719830 w 3439659"/>
              <a:gd name="connsiteY1" fmla="*/ 0 h 3439659"/>
              <a:gd name="connsiteX2" fmla="*/ 3439660 w 3439659"/>
              <a:gd name="connsiteY2" fmla="*/ 1719830 h 3439659"/>
              <a:gd name="connsiteX3" fmla="*/ 1719830 w 3439659"/>
              <a:gd name="connsiteY3" fmla="*/ 3439660 h 3439659"/>
              <a:gd name="connsiteX4" fmla="*/ 0 w 3439659"/>
              <a:gd name="connsiteY4" fmla="*/ 1719830 h 3439659"/>
              <a:gd name="connsiteX0-1" fmla="*/ 0 w 3487467"/>
              <a:gd name="connsiteY0-2" fmla="*/ 0 h 1719830"/>
              <a:gd name="connsiteX1-3" fmla="*/ 3439660 w 3487467"/>
              <a:gd name="connsiteY1-4" fmla="*/ 0 h 1719830"/>
              <a:gd name="connsiteX2-5" fmla="*/ 1719830 w 3487467"/>
              <a:gd name="connsiteY2-6" fmla="*/ 1719830 h 1719830"/>
              <a:gd name="connsiteX3-7" fmla="*/ 0 w 3487467"/>
              <a:gd name="connsiteY3-8" fmla="*/ 0 h 1719830"/>
              <a:gd name="connsiteX0-9" fmla="*/ 6132 w 3493599"/>
              <a:gd name="connsiteY0-10" fmla="*/ 130018 h 1849848"/>
              <a:gd name="connsiteX1-11" fmla="*/ 3445792 w 3493599"/>
              <a:gd name="connsiteY1-12" fmla="*/ 130018 h 1849848"/>
              <a:gd name="connsiteX2-13" fmla="*/ 1725962 w 3493599"/>
              <a:gd name="connsiteY2-14" fmla="*/ 1849848 h 1849848"/>
              <a:gd name="connsiteX3-15" fmla="*/ 6132 w 3493599"/>
              <a:gd name="connsiteY3-16" fmla="*/ 130018 h 1849848"/>
              <a:gd name="connsiteX0-17" fmla="*/ 6132 w 3493599"/>
              <a:gd name="connsiteY0-18" fmla="*/ 35412 h 1755242"/>
              <a:gd name="connsiteX1-19" fmla="*/ 3445792 w 3493599"/>
              <a:gd name="connsiteY1-20" fmla="*/ 35412 h 1755242"/>
              <a:gd name="connsiteX2-21" fmla="*/ 1725962 w 3493599"/>
              <a:gd name="connsiteY2-22" fmla="*/ 1755242 h 1755242"/>
              <a:gd name="connsiteX3-23" fmla="*/ 6132 w 3493599"/>
              <a:gd name="connsiteY3-24" fmla="*/ 35412 h 1755242"/>
              <a:gd name="connsiteX0-25" fmla="*/ 4377 w 3488420"/>
              <a:gd name="connsiteY0-26" fmla="*/ 11795 h 1772900"/>
              <a:gd name="connsiteX1-27" fmla="*/ 3450912 w 3488420"/>
              <a:gd name="connsiteY1-28" fmla="*/ 53046 h 1772900"/>
              <a:gd name="connsiteX2-29" fmla="*/ 1731082 w 3488420"/>
              <a:gd name="connsiteY2-30" fmla="*/ 1772876 h 1772900"/>
              <a:gd name="connsiteX3-31" fmla="*/ 4377 w 3488420"/>
              <a:gd name="connsiteY3-32" fmla="*/ 11795 h 1772900"/>
              <a:gd name="connsiteX0-33" fmla="*/ 39013 w 3522446"/>
              <a:gd name="connsiteY0-34" fmla="*/ 134148 h 1909003"/>
              <a:gd name="connsiteX1-35" fmla="*/ 3485548 w 3522446"/>
              <a:gd name="connsiteY1-36" fmla="*/ 175399 h 1909003"/>
              <a:gd name="connsiteX2-37" fmla="*/ 1738217 w 3522446"/>
              <a:gd name="connsiteY2-38" fmla="*/ 1908979 h 1909003"/>
              <a:gd name="connsiteX3-39" fmla="*/ 39013 w 3522446"/>
              <a:gd name="connsiteY3-40" fmla="*/ 134148 h 1909003"/>
              <a:gd name="connsiteX0-41" fmla="*/ 55067 w 3553265"/>
              <a:gd name="connsiteY0-42" fmla="*/ 134148 h 1909002"/>
              <a:gd name="connsiteX1-43" fmla="*/ 3501602 w 3553265"/>
              <a:gd name="connsiteY1-44" fmla="*/ 175399 h 1909002"/>
              <a:gd name="connsiteX2-45" fmla="*/ 1754271 w 3553265"/>
              <a:gd name="connsiteY2-46" fmla="*/ 1908979 h 1909002"/>
              <a:gd name="connsiteX3-47" fmla="*/ 55067 w 3553265"/>
              <a:gd name="connsiteY3-48" fmla="*/ 134148 h 1909002"/>
              <a:gd name="connsiteX0-49" fmla="*/ 39426 w 3502160"/>
              <a:gd name="connsiteY0-50" fmla="*/ 134148 h 1909003"/>
              <a:gd name="connsiteX1-51" fmla="*/ 3465335 w 3502160"/>
              <a:gd name="connsiteY1-52" fmla="*/ 175399 h 1909003"/>
              <a:gd name="connsiteX2-53" fmla="*/ 1718004 w 3502160"/>
              <a:gd name="connsiteY2-54" fmla="*/ 1908979 h 1909003"/>
              <a:gd name="connsiteX3-55" fmla="*/ 39426 w 3502160"/>
              <a:gd name="connsiteY3-56" fmla="*/ 134148 h 1909003"/>
              <a:gd name="connsiteX0-57" fmla="*/ 8999 w 3471733"/>
              <a:gd name="connsiteY0-58" fmla="*/ 21578 h 1796433"/>
              <a:gd name="connsiteX1-59" fmla="*/ 3434908 w 3471733"/>
              <a:gd name="connsiteY1-60" fmla="*/ 62829 h 1796433"/>
              <a:gd name="connsiteX2-61" fmla="*/ 1687577 w 3471733"/>
              <a:gd name="connsiteY2-62" fmla="*/ 1796409 h 1796433"/>
              <a:gd name="connsiteX3-63" fmla="*/ 8999 w 3471733"/>
              <a:gd name="connsiteY3-64" fmla="*/ 21578 h 1796433"/>
              <a:gd name="connsiteX0-65" fmla="*/ 39425 w 3502159"/>
              <a:gd name="connsiteY0-66" fmla="*/ 135675 h 1931154"/>
              <a:gd name="connsiteX1-67" fmla="*/ 3465334 w 3502159"/>
              <a:gd name="connsiteY1-68" fmla="*/ 176926 h 1931154"/>
              <a:gd name="connsiteX2-69" fmla="*/ 1718003 w 3502159"/>
              <a:gd name="connsiteY2-70" fmla="*/ 1931131 h 1931154"/>
              <a:gd name="connsiteX3-71" fmla="*/ 39425 w 3502159"/>
              <a:gd name="connsiteY3-72" fmla="*/ 135675 h 1931154"/>
              <a:gd name="connsiteX0-73" fmla="*/ 7276 w 3470010"/>
              <a:gd name="connsiteY0-74" fmla="*/ 26065 h 1821544"/>
              <a:gd name="connsiteX1-75" fmla="*/ 3433185 w 3470010"/>
              <a:gd name="connsiteY1-76" fmla="*/ 67316 h 1821544"/>
              <a:gd name="connsiteX2-77" fmla="*/ 1685854 w 3470010"/>
              <a:gd name="connsiteY2-78" fmla="*/ 1821521 h 1821544"/>
              <a:gd name="connsiteX3-79" fmla="*/ 7276 w 3470010"/>
              <a:gd name="connsiteY3-80" fmla="*/ 26065 h 1821544"/>
              <a:gd name="connsiteX0-81" fmla="*/ 12669 w 3492943"/>
              <a:gd name="connsiteY0-82" fmla="*/ 26065 h 1822469"/>
              <a:gd name="connsiteX1-83" fmla="*/ 3438578 w 3492943"/>
              <a:gd name="connsiteY1-84" fmla="*/ 67316 h 1822469"/>
              <a:gd name="connsiteX2-85" fmla="*/ 1691247 w 3492943"/>
              <a:gd name="connsiteY2-86" fmla="*/ 1821521 h 1822469"/>
              <a:gd name="connsiteX3-87" fmla="*/ 12669 w 3492943"/>
              <a:gd name="connsiteY3-88" fmla="*/ 26065 h 1822469"/>
              <a:gd name="connsiteX0-89" fmla="*/ 48756 w 3529030"/>
              <a:gd name="connsiteY0-90" fmla="*/ 3139 h 1799516"/>
              <a:gd name="connsiteX1-91" fmla="*/ 3474665 w 3529030"/>
              <a:gd name="connsiteY1-92" fmla="*/ 44390 h 1799516"/>
              <a:gd name="connsiteX2-93" fmla="*/ 1727334 w 3529030"/>
              <a:gd name="connsiteY2-94" fmla="*/ 1798595 h 1799516"/>
              <a:gd name="connsiteX3-95" fmla="*/ 48756 w 3529030"/>
              <a:gd name="connsiteY3-96" fmla="*/ 3139 h 1799516"/>
              <a:gd name="connsiteX0-97" fmla="*/ 48756 w 3529030"/>
              <a:gd name="connsiteY0-98" fmla="*/ 5796 h 1802173"/>
              <a:gd name="connsiteX1-99" fmla="*/ 3474665 w 3529030"/>
              <a:gd name="connsiteY1-100" fmla="*/ 47047 h 1802173"/>
              <a:gd name="connsiteX2-101" fmla="*/ 1727334 w 3529030"/>
              <a:gd name="connsiteY2-102" fmla="*/ 1801252 h 1802173"/>
              <a:gd name="connsiteX3-103" fmla="*/ 48756 w 3529030"/>
              <a:gd name="connsiteY3-104" fmla="*/ 5796 h 1802173"/>
              <a:gd name="connsiteX0-105" fmla="*/ 48756 w 3477652"/>
              <a:gd name="connsiteY0-106" fmla="*/ 5796 h 1802173"/>
              <a:gd name="connsiteX1-107" fmla="*/ 3474665 w 3477652"/>
              <a:gd name="connsiteY1-108" fmla="*/ 47047 h 1802173"/>
              <a:gd name="connsiteX2-109" fmla="*/ 1727334 w 3477652"/>
              <a:gd name="connsiteY2-110" fmla="*/ 1801252 h 1802173"/>
              <a:gd name="connsiteX3-111" fmla="*/ 48756 w 3477652"/>
              <a:gd name="connsiteY3-112" fmla="*/ 5796 h 1802173"/>
            </a:gdLst>
            <a:ahLst/>
            <a:cxnLst>
              <a:cxn ang="0">
                <a:pos x="connsiteX0-105" y="connsiteY0-106"/>
              </a:cxn>
              <a:cxn ang="0">
                <a:pos x="connsiteX1-107" y="connsiteY1-108"/>
              </a:cxn>
              <a:cxn ang="0">
                <a:pos x="connsiteX2-109" y="connsiteY2-110"/>
              </a:cxn>
              <a:cxn ang="0">
                <a:pos x="connsiteX3-111" y="connsiteY3-112"/>
              </a:cxn>
            </a:cxnLst>
            <a:rect l="l" t="t" r="r" b="b"/>
            <a:pathLst>
              <a:path w="3477652" h="1802173">
                <a:moveTo>
                  <a:pt x="48756" y="5796"/>
                </a:moveTo>
                <a:cubicBezTo>
                  <a:pt x="305602" y="15937"/>
                  <a:pt x="3181151" y="-33335"/>
                  <a:pt x="3474665" y="47047"/>
                </a:cubicBezTo>
                <a:cubicBezTo>
                  <a:pt x="3527547" y="271809"/>
                  <a:pt x="2875835" y="1753126"/>
                  <a:pt x="1727334" y="1801252"/>
                </a:cubicBezTo>
                <a:cubicBezTo>
                  <a:pt x="578833" y="1849378"/>
                  <a:pt x="-208090" y="-4345"/>
                  <a:pt x="48756" y="5796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1433283" y="3594145"/>
            <a:ext cx="894080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altLang="zh-CN" sz="1400" b="1" dirty="0" smtClean="0">
                <a:solidFill>
                  <a:prstClr val="black"/>
                </a:solidFill>
                <a:latin typeface="+mj-ea"/>
                <a:ea typeface="+mj-ea"/>
              </a:rPr>
              <a:t>好友列表</a:t>
            </a:r>
            <a:endParaRPr lang="x-none" altLang="zh-CN" sz="1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2981417" y="3770432"/>
            <a:ext cx="1499150" cy="1054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3854254" y="3770433"/>
            <a:ext cx="626313" cy="1779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480568" y="3770433"/>
            <a:ext cx="670572" cy="17171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4480567" y="3770432"/>
            <a:ext cx="1465242" cy="1054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782021" y="4426959"/>
            <a:ext cx="660133" cy="66013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563511" y="5157520"/>
            <a:ext cx="660133" cy="66013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815853" y="5123781"/>
            <a:ext cx="660133" cy="66013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569296" y="4330100"/>
            <a:ext cx="660133" cy="6601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867771" y="3462384"/>
            <a:ext cx="660133" cy="66013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501304" y="3450981"/>
            <a:ext cx="660133" cy="6601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7" name="TextBox 34"/>
          <p:cNvSpPr txBox="1"/>
          <p:nvPr/>
        </p:nvSpPr>
        <p:spPr>
          <a:xfrm>
            <a:off x="-36894" y="3873434"/>
            <a:ext cx="2556288" cy="52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x-none" sz="1100" dirty="0" smtClean="0">
                <a:solidFill>
                  <a:prstClr val="black"/>
                </a:solidFill>
                <a:latin typeface="+mj-ea"/>
                <a:ea typeface="+mj-ea"/>
              </a:rPr>
              <a:t>好友数量,在线数量,在线状态,</a:t>
            </a:r>
            <a:endParaRPr lang="x-none" sz="11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defRPr/>
            </a:pPr>
            <a:r>
              <a:rPr lang="x-none" sz="1100" dirty="0" smtClean="0">
                <a:solidFill>
                  <a:prstClr val="black"/>
                </a:solidFill>
                <a:latin typeface="+mj-ea"/>
                <a:ea typeface="+mj-ea"/>
              </a:rPr>
              <a:t>消息数量,性别,(会员红名,特别关心)</a:t>
            </a:r>
            <a:endParaRPr lang="x-none"/>
          </a:p>
        </p:txBody>
      </p:sp>
      <p:sp>
        <p:nvSpPr>
          <p:cNvPr id="38" name="TextBox 35"/>
          <p:cNvSpPr txBox="1"/>
          <p:nvPr/>
        </p:nvSpPr>
        <p:spPr>
          <a:xfrm>
            <a:off x="1937339" y="4746275"/>
            <a:ext cx="894080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altLang="zh-CN" sz="1400" b="1" dirty="0">
                <a:solidFill>
                  <a:prstClr val="black"/>
                </a:solidFill>
                <a:latin typeface="+mj-ea"/>
                <a:ea typeface="+mj-ea"/>
              </a:rPr>
              <a:t>好友请求</a:t>
            </a:r>
            <a:endParaRPr lang="x-none" altLang="zh-CN" sz="1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39" name="TextBox 36"/>
          <p:cNvSpPr txBox="1"/>
          <p:nvPr/>
        </p:nvSpPr>
        <p:spPr>
          <a:xfrm>
            <a:off x="467163" y="5025564"/>
            <a:ext cx="2556288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x-none" sz="1100" dirty="0" smtClean="0">
                <a:solidFill>
                  <a:prstClr val="black"/>
                </a:solidFill>
                <a:latin typeface="+mj-ea"/>
                <a:ea typeface="+mj-ea"/>
              </a:rPr>
              <a:t>处理加好友的请求</a:t>
            </a:r>
            <a:endParaRPr lang="x-none"/>
          </a:p>
        </p:txBody>
      </p:sp>
      <p:sp>
        <p:nvSpPr>
          <p:cNvPr id="40" name="TextBox 37"/>
          <p:cNvSpPr txBox="1"/>
          <p:nvPr/>
        </p:nvSpPr>
        <p:spPr>
          <a:xfrm>
            <a:off x="2850097" y="5682380"/>
            <a:ext cx="894080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1400" b="1" dirty="0">
                <a:solidFill>
                  <a:prstClr val="black"/>
                </a:solidFill>
                <a:latin typeface="+mj-ea"/>
                <a:ea typeface="+mj-ea"/>
              </a:rPr>
              <a:t>创建群聊</a:t>
            </a:r>
            <a:endParaRPr lang="x-none"/>
          </a:p>
        </p:txBody>
      </p:sp>
      <p:sp>
        <p:nvSpPr>
          <p:cNvPr id="41" name="TextBox 38"/>
          <p:cNvSpPr txBox="1"/>
          <p:nvPr/>
        </p:nvSpPr>
        <p:spPr>
          <a:xfrm>
            <a:off x="1379920" y="5961669"/>
            <a:ext cx="2556288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x-none" sz="1100" dirty="0" smtClean="0">
                <a:solidFill>
                  <a:prstClr val="black"/>
                </a:solidFill>
                <a:latin typeface="+mj-ea"/>
                <a:ea typeface="+mj-ea"/>
              </a:rPr>
              <a:t>创建新的群聊</a:t>
            </a:r>
            <a:endParaRPr lang="x-none"/>
          </a:p>
        </p:txBody>
      </p:sp>
      <p:sp>
        <p:nvSpPr>
          <p:cNvPr id="42" name="TextBox 39"/>
          <p:cNvSpPr txBox="1"/>
          <p:nvPr/>
        </p:nvSpPr>
        <p:spPr>
          <a:xfrm>
            <a:off x="5278312" y="5702034"/>
            <a:ext cx="894080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altLang="zh-CN" sz="1400" b="1" dirty="0">
                <a:solidFill>
                  <a:prstClr val="black"/>
                </a:solidFill>
                <a:latin typeface="+mj-ea"/>
                <a:ea typeface="+mj-ea"/>
              </a:rPr>
              <a:t>注销登录</a:t>
            </a:r>
            <a:endParaRPr lang="x-none" altLang="zh-CN" sz="1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43" name="TextBox 40"/>
          <p:cNvSpPr txBox="1"/>
          <p:nvPr/>
        </p:nvSpPr>
        <p:spPr>
          <a:xfrm>
            <a:off x="5111686" y="5981948"/>
            <a:ext cx="2556288" cy="52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x-none" sz="1100" dirty="0" smtClean="0">
                <a:solidFill>
                  <a:prstClr val="black"/>
                </a:solidFill>
                <a:latin typeface="+mj-ea"/>
                <a:ea typeface="+mj-ea"/>
              </a:rPr>
              <a:t>登出,向在线好友下发下线通知,从服务器端在线列表移除</a:t>
            </a:r>
            <a:endParaRPr lang="x-none"/>
          </a:p>
        </p:txBody>
      </p:sp>
      <p:sp>
        <p:nvSpPr>
          <p:cNvPr id="44" name="TextBox 41"/>
          <p:cNvSpPr txBox="1"/>
          <p:nvPr/>
        </p:nvSpPr>
        <p:spPr>
          <a:xfrm>
            <a:off x="6106405" y="4767066"/>
            <a:ext cx="894080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1400" b="1" dirty="0">
                <a:solidFill>
                  <a:prstClr val="black"/>
                </a:solidFill>
                <a:latin typeface="+mj-ea"/>
                <a:ea typeface="+mj-ea"/>
              </a:rPr>
              <a:t>添加好友</a:t>
            </a:r>
            <a:endParaRPr lang="x-none"/>
          </a:p>
        </p:txBody>
      </p:sp>
      <p:sp>
        <p:nvSpPr>
          <p:cNvPr id="45" name="TextBox 42"/>
          <p:cNvSpPr txBox="1"/>
          <p:nvPr/>
        </p:nvSpPr>
        <p:spPr>
          <a:xfrm>
            <a:off x="5939779" y="5046980"/>
            <a:ext cx="2556288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x-none" sz="1100" dirty="0" smtClean="0">
                <a:solidFill>
                  <a:prstClr val="black"/>
                </a:solidFill>
                <a:latin typeface="+mj-ea"/>
                <a:ea typeface="+mj-ea"/>
              </a:rPr>
              <a:t>以用户名来添加好友</a:t>
            </a:r>
            <a:endParaRPr lang="x-none"/>
          </a:p>
        </p:txBody>
      </p:sp>
      <p:sp>
        <p:nvSpPr>
          <p:cNvPr id="46" name="TextBox 43"/>
          <p:cNvSpPr txBox="1"/>
          <p:nvPr/>
        </p:nvSpPr>
        <p:spPr>
          <a:xfrm>
            <a:off x="6574458" y="3743814"/>
            <a:ext cx="894080" cy="306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1400" b="1" dirty="0">
                <a:solidFill>
                  <a:prstClr val="black"/>
                </a:solidFill>
                <a:latin typeface="+mj-ea"/>
                <a:ea typeface="+mj-ea"/>
              </a:rPr>
              <a:t>群聊列表</a:t>
            </a:r>
            <a:endParaRPr lang="x-none"/>
          </a:p>
        </p:txBody>
      </p:sp>
      <p:sp>
        <p:nvSpPr>
          <p:cNvPr id="47" name="TextBox 44"/>
          <p:cNvSpPr txBox="1"/>
          <p:nvPr/>
        </p:nvSpPr>
        <p:spPr>
          <a:xfrm>
            <a:off x="6407832" y="4023728"/>
            <a:ext cx="2556288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x-none" sz="1100" dirty="0" smtClean="0">
                <a:solidFill>
                  <a:prstClr val="black"/>
                </a:solidFill>
                <a:latin typeface="+mj-ea"/>
                <a:ea typeface="+mj-ea"/>
              </a:rPr>
              <a:t>群数量,群消息数量</a:t>
            </a:r>
            <a:endParaRPr lang="x-none"/>
          </a:p>
        </p:txBody>
      </p:sp>
      <p:grpSp>
        <p:nvGrpSpPr>
          <p:cNvPr id="48" name="组合 47"/>
          <p:cNvGrpSpPr/>
          <p:nvPr/>
        </p:nvGrpSpPr>
        <p:grpSpPr>
          <a:xfrm>
            <a:off x="3779387" y="3069251"/>
            <a:ext cx="1402360" cy="1402360"/>
            <a:chOff x="3851771" y="1163107"/>
            <a:chExt cx="1402358" cy="1402358"/>
          </a:xfrm>
        </p:grpSpPr>
        <p:grpSp>
          <p:nvGrpSpPr>
            <p:cNvPr id="49" name="组合 48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0" name="TextBox 21"/>
            <p:cNvSpPr txBox="1"/>
            <p:nvPr/>
          </p:nvSpPr>
          <p:spPr>
            <a:xfrm>
              <a:off x="4068121" y="1635775"/>
              <a:ext cx="944879" cy="398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x-none" sz="20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主界面</a:t>
              </a:r>
              <a:endParaRPr lang="x-none" sz="2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7307990" y="1125398"/>
            <a:ext cx="500909" cy="5009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195238" y="404854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018787" y="395757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black"/>
                </a:solidFill>
                <a:latin typeface="微软雅黑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78413" y="612401"/>
            <a:ext cx="408378" cy="40837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black"/>
                </a:solidFill>
                <a:latin typeface="微软雅黑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1187571" y="1629172"/>
            <a:ext cx="274777" cy="2747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092406" y="549376"/>
            <a:ext cx="137389" cy="13738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"/>
      </p:transition>
    </mc:Choice>
    <mc:Fallback>
      <p:transition>
        <p:pull dir="r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0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6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8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8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4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9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9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9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0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2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0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9" presetID="52" presetClass="entr" presetSubtype="0" fill="hold" grpId="1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1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1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13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2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1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1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2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2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2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28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2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3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33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2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3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/>
          <p:bldP spid="31" grpId="0" bldLvl="0" animBg="1"/>
          <p:bldP spid="32" grpId="0" bldLvl="0" animBg="1"/>
          <p:bldP spid="33" grpId="0" bldLvl="0" animBg="1"/>
          <p:bldP spid="34" grpId="0" bldLvl="0" animBg="1"/>
          <p:bldP spid="35" grpId="0" bldLvl="0" animBg="1"/>
          <p:bldP spid="36" grpId="0" bldLvl="0" animBg="1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  <p:bldP spid="23" grpId="2" animBg="1"/>
          <p:bldP spid="24" grpId="2" animBg="1"/>
          <p:bldP spid="9" grpId="2" animBg="1"/>
          <p:bldP spid="10" grpId="2" animBg="1"/>
          <p:bldP spid="23" grpId="3" animBg="1"/>
          <p:bldP spid="24" grpId="3" animBg="1"/>
          <p:bldP spid="9" grpId="3" animBg="1"/>
          <p:bldP spid="10" grpId="3" animBg="1"/>
          <p:bldP spid="23" grpId="4" animBg="1"/>
          <p:bldP spid="24" grpId="4" animBg="1"/>
          <p:bldP spid="9" grpId="4" animBg="1"/>
          <p:bldP spid="10" grpId="4" animBg="1"/>
          <p:bldP spid="23" grpId="5" animBg="1"/>
          <p:bldP spid="24" grpId="5" animBg="1"/>
          <p:bldP spid="9" grpId="5" animBg="1"/>
          <p:bldP spid="10" grpId="5" animBg="1"/>
          <p:bldP spid="23" grpId="6" animBg="1"/>
          <p:bldP spid="24" grpId="6" animBg="1"/>
          <p:bldP spid="9" grpId="6" animBg="1"/>
          <p:bldP spid="10" grpId="6" animBg="1"/>
          <p:bldP spid="23" grpId="7" animBg="1"/>
          <p:bldP spid="24" grpId="7" animBg="1"/>
          <p:bldP spid="9" grpId="7" animBg="1"/>
          <p:bldP spid="10" grpId="7" animBg="1"/>
          <p:bldP spid="23" grpId="8" animBg="1"/>
          <p:bldP spid="24" grpId="8" animBg="1"/>
          <p:bldP spid="9" grpId="8" animBg="1"/>
          <p:bldP spid="10" grpId="8" animBg="1"/>
          <p:bldP spid="23" grpId="9" animBg="1"/>
          <p:bldP spid="24" grpId="9" animBg="1"/>
          <p:bldP spid="9" grpId="9" animBg="1"/>
          <p:bldP spid="10" grpId="9" animBg="1"/>
          <p:bldP spid="23" grpId="10" animBg="1"/>
          <p:bldP spid="24" grpId="10" animBg="1"/>
          <p:bldP spid="9" grpId="10" animBg="1"/>
          <p:bldP spid="10" grpId="1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0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6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8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6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8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4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9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9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9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0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2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0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9" presetID="52" presetClass="entr" presetSubtype="0" fill="hold" grpId="1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1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1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13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2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1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1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1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2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2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2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28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2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32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33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52" presetClass="entr" presetSubtype="0" fill="hold" grpId="1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1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13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/>
          <p:bldP spid="31" grpId="0" bldLvl="0" animBg="1"/>
          <p:bldP spid="32" grpId="0" bldLvl="0" animBg="1"/>
          <p:bldP spid="33" grpId="0" bldLvl="0" animBg="1"/>
          <p:bldP spid="34" grpId="0" bldLvl="0" animBg="1"/>
          <p:bldP spid="35" grpId="0" bldLvl="0" animBg="1"/>
          <p:bldP spid="36" grpId="0" bldLvl="0" animBg="1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  <p:bldP spid="23" grpId="2" animBg="1"/>
          <p:bldP spid="24" grpId="2" animBg="1"/>
          <p:bldP spid="9" grpId="2" animBg="1"/>
          <p:bldP spid="10" grpId="2" animBg="1"/>
          <p:bldP spid="23" grpId="3" animBg="1"/>
          <p:bldP spid="24" grpId="3" animBg="1"/>
          <p:bldP spid="9" grpId="3" animBg="1"/>
          <p:bldP spid="10" grpId="3" animBg="1"/>
          <p:bldP spid="23" grpId="4" animBg="1"/>
          <p:bldP spid="24" grpId="4" animBg="1"/>
          <p:bldP spid="9" grpId="4" animBg="1"/>
          <p:bldP spid="10" grpId="4" animBg="1"/>
          <p:bldP spid="23" grpId="5" animBg="1"/>
          <p:bldP spid="24" grpId="5" animBg="1"/>
          <p:bldP spid="9" grpId="5" animBg="1"/>
          <p:bldP spid="10" grpId="5" animBg="1"/>
          <p:bldP spid="23" grpId="6" animBg="1"/>
          <p:bldP spid="24" grpId="6" animBg="1"/>
          <p:bldP spid="9" grpId="6" animBg="1"/>
          <p:bldP spid="10" grpId="6" animBg="1"/>
          <p:bldP spid="23" grpId="7" animBg="1"/>
          <p:bldP spid="24" grpId="7" animBg="1"/>
          <p:bldP spid="9" grpId="7" animBg="1"/>
          <p:bldP spid="10" grpId="7" animBg="1"/>
          <p:bldP spid="23" grpId="8" animBg="1"/>
          <p:bldP spid="24" grpId="8" animBg="1"/>
          <p:bldP spid="9" grpId="8" animBg="1"/>
          <p:bldP spid="10" grpId="8" animBg="1"/>
          <p:bldP spid="23" grpId="9" animBg="1"/>
          <p:bldP spid="24" grpId="9" animBg="1"/>
          <p:bldP spid="9" grpId="9" animBg="1"/>
          <p:bldP spid="10" grpId="9" animBg="1"/>
          <p:bldP spid="23" grpId="10" animBg="1"/>
          <p:bldP spid="24" grpId="10" animBg="1"/>
          <p:bldP spid="9" grpId="10" animBg="1"/>
          <p:bldP spid="10" grpId="1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7-09-19 22-56-56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220" y="260350"/>
            <a:ext cx="4352290" cy="3628390"/>
          </a:xfrm>
          <a:prstGeom prst="rect">
            <a:avLst/>
          </a:prstGeom>
        </p:spPr>
      </p:pic>
      <p:sp>
        <p:nvSpPr>
          <p:cNvPr id="4" name="TextBox 170"/>
          <p:cNvSpPr txBox="1"/>
          <p:nvPr/>
        </p:nvSpPr>
        <p:spPr>
          <a:xfrm>
            <a:off x="1033707" y="5816701"/>
            <a:ext cx="6852920" cy="824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200" dirty="0" smtClean="0">
                <a:latin typeface="+mj-ea"/>
                <a:ea typeface="+mj-ea"/>
                <a:cs typeface="方正兰亭细黑_GBK_M" pitchFamily="2" charset="2"/>
              </a:rPr>
              <a:t>        显示在聊天界面的聊天记录最多只能有10条,当大于10条时会删除旧的消息,以保证排版舒适以及</a:t>
            </a:r>
            <a:endParaRPr lang="x-none" sz="1200" dirty="0" smtClean="0">
              <a:latin typeface="+mj-ea"/>
              <a:ea typeface="+mj-ea"/>
              <a:cs typeface="方正兰亭细黑_GBK_M" pitchFamily="2" charset="2"/>
            </a:endParaRPr>
          </a:p>
          <a:p>
            <a:r>
              <a:rPr lang="x-none" sz="1200" dirty="0" smtClean="0">
                <a:latin typeface="+mj-ea"/>
                <a:ea typeface="+mj-ea"/>
                <a:cs typeface="方正兰亭细黑_GBK_M" pitchFamily="2" charset="2"/>
              </a:rPr>
              <a:t>内存占用合理,需要查看更多聊天记录可以移步聊天记录功能.</a:t>
            </a:r>
            <a:endParaRPr lang="x-none" sz="1200" dirty="0" smtClean="0">
              <a:latin typeface="+mj-ea"/>
              <a:ea typeface="+mj-ea"/>
              <a:cs typeface="方正兰亭细黑_GBK_M" pitchFamily="2" charset="2"/>
            </a:endParaRPr>
          </a:p>
          <a:p>
            <a:r>
              <a:rPr lang="x-none" sz="1200" dirty="0" smtClean="0">
                <a:latin typeface="+mj-ea"/>
                <a:ea typeface="+mj-ea"/>
                <a:cs typeface="方正兰亭细黑_GBK_M" pitchFamily="2" charset="2"/>
              </a:rPr>
              <a:t>        聊天界面在进行功能选择时和正常的聊天可能会有些许冲突,但是由于文字界面的局限,为了妥协</a:t>
            </a:r>
            <a:endParaRPr lang="x-none" sz="1200" dirty="0" smtClean="0">
              <a:latin typeface="+mj-ea"/>
              <a:ea typeface="+mj-ea"/>
              <a:cs typeface="方正兰亭细黑_GBK_M" pitchFamily="2" charset="2"/>
            </a:endParaRPr>
          </a:p>
          <a:p>
            <a:r>
              <a:rPr lang="x-none" sz="1200" dirty="0" smtClean="0">
                <a:latin typeface="+mj-ea"/>
                <a:ea typeface="+mj-ea"/>
                <a:cs typeface="方正兰亭细黑_GBK_M" pitchFamily="2" charset="2"/>
              </a:rPr>
              <a:t>交互方式,只好如此设计.</a:t>
            </a:r>
            <a:endParaRPr lang="x-none" sz="1200" dirty="0" smtClean="0">
              <a:latin typeface="+mj-ea"/>
              <a:ea typeface="+mj-ea"/>
              <a:cs typeface="方正兰亭细黑_GBK_M" pitchFamily="2" charset="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22885" y="2866318"/>
            <a:ext cx="1200326" cy="1200326"/>
            <a:chOff x="6709236" y="1850758"/>
            <a:chExt cx="1200324" cy="1200324"/>
          </a:xfrm>
        </p:grpSpPr>
        <p:grpSp>
          <p:nvGrpSpPr>
            <p:cNvPr id="6" name="组合 5"/>
            <p:cNvGrpSpPr/>
            <p:nvPr/>
          </p:nvGrpSpPr>
          <p:grpSpPr>
            <a:xfrm>
              <a:off x="6709236" y="1850758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1" y="760411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7" name="TextBox 89"/>
            <p:cNvSpPr txBox="1"/>
            <p:nvPr/>
          </p:nvSpPr>
          <p:spPr>
            <a:xfrm>
              <a:off x="6881085" y="2280521"/>
              <a:ext cx="894079" cy="306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1400" dirty="0" smtClean="0">
                  <a:solidFill>
                    <a:srgbClr val="080808"/>
                  </a:solidFill>
                  <a:latin typeface="+mj-ea"/>
                  <a:ea typeface="+mj-ea"/>
                </a:rPr>
                <a:t>功能选择</a:t>
              </a:r>
              <a:endParaRPr lang="x-none" altLang="zh-CN" sz="1400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39150" y="2851850"/>
            <a:ext cx="1200326" cy="1200326"/>
            <a:chOff x="1225509" y="1836290"/>
            <a:chExt cx="1200324" cy="1200324"/>
          </a:xfrm>
        </p:grpSpPr>
        <p:grpSp>
          <p:nvGrpSpPr>
            <p:cNvPr id="11" name="组合 10"/>
            <p:cNvGrpSpPr/>
            <p:nvPr/>
          </p:nvGrpSpPr>
          <p:grpSpPr>
            <a:xfrm>
              <a:off x="1225509" y="1836290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同心圆 1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92111" y="760411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2" name="TextBox 95"/>
            <p:cNvSpPr txBox="1"/>
            <p:nvPr/>
          </p:nvSpPr>
          <p:spPr>
            <a:xfrm>
              <a:off x="1408153" y="2280658"/>
              <a:ext cx="894079" cy="306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1400" dirty="0" smtClean="0">
                  <a:solidFill>
                    <a:srgbClr val="080808"/>
                  </a:solidFill>
                  <a:latin typeface="+mj-ea"/>
                  <a:ea typeface="+mj-ea"/>
                </a:rPr>
                <a:t>回车刷新</a:t>
              </a:r>
              <a:endParaRPr lang="x-none" altLang="zh-CN" sz="1400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147861" y="3068880"/>
            <a:ext cx="1668416" cy="1668416"/>
            <a:chOff x="5234214" y="2053320"/>
            <a:chExt cx="1668414" cy="1668414"/>
          </a:xfrm>
        </p:grpSpPr>
        <p:grpSp>
          <p:nvGrpSpPr>
            <p:cNvPr id="16" name="组合 15"/>
            <p:cNvGrpSpPr/>
            <p:nvPr/>
          </p:nvGrpSpPr>
          <p:grpSpPr>
            <a:xfrm>
              <a:off x="5234214" y="2053320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7" name="TextBox 100"/>
            <p:cNvSpPr txBox="1"/>
            <p:nvPr/>
          </p:nvSpPr>
          <p:spPr>
            <a:xfrm>
              <a:off x="5512628" y="2712237"/>
              <a:ext cx="1198879" cy="398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2000" dirty="0" smtClean="0">
                  <a:solidFill>
                    <a:srgbClr val="080808"/>
                  </a:solidFill>
                  <a:latin typeface="+mj-ea"/>
                  <a:ea typeface="+mj-ea"/>
                </a:rPr>
                <a:t>颜色区分</a:t>
              </a:r>
              <a:endParaRPr lang="x-none" altLang="zh-CN" sz="2000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111969" y="3062131"/>
            <a:ext cx="1668416" cy="1668416"/>
            <a:chOff x="2198327" y="2046571"/>
            <a:chExt cx="1668414" cy="1668414"/>
          </a:xfrm>
        </p:grpSpPr>
        <p:grpSp>
          <p:nvGrpSpPr>
            <p:cNvPr id="21" name="组合 20"/>
            <p:cNvGrpSpPr/>
            <p:nvPr/>
          </p:nvGrpSpPr>
          <p:grpSpPr>
            <a:xfrm>
              <a:off x="2198327" y="2046571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2" name="TextBox 105"/>
            <p:cNvSpPr txBox="1"/>
            <p:nvPr/>
          </p:nvSpPr>
          <p:spPr>
            <a:xfrm>
              <a:off x="2416417" y="2640718"/>
              <a:ext cx="1198879" cy="398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2000" dirty="0" smtClean="0">
                  <a:solidFill>
                    <a:srgbClr val="080808"/>
                  </a:solidFill>
                  <a:latin typeface="+mj-ea"/>
                  <a:ea typeface="+mj-ea"/>
                </a:rPr>
                <a:t>最近记录</a:t>
              </a:r>
              <a:endParaRPr lang="x-none" altLang="zh-CN" sz="2000" dirty="0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95092" y="3353609"/>
            <a:ext cx="2181107" cy="2181107"/>
            <a:chOff x="3481448" y="2338049"/>
            <a:chExt cx="2181104" cy="2181104"/>
          </a:xfrm>
        </p:grpSpPr>
        <p:grpSp>
          <p:nvGrpSpPr>
            <p:cNvPr id="26" name="组合 25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7" name="TextBox 110"/>
            <p:cNvSpPr txBox="1"/>
            <p:nvPr/>
          </p:nvSpPr>
          <p:spPr>
            <a:xfrm>
              <a:off x="3784847" y="3144765"/>
              <a:ext cx="1605278" cy="520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sz="2800" dirty="0">
                  <a:solidFill>
                    <a:schemeClr val="accent1"/>
                  </a:solidFill>
                  <a:latin typeface="+mj-ea"/>
                  <a:ea typeface="+mj-ea"/>
                </a:rPr>
                <a:t>聊天界面</a:t>
              </a:r>
              <a:endParaRPr lang="x-none" altLang="zh-CN" sz="28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7668670" y="1413053"/>
            <a:ext cx="500909" cy="5009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24793" y="764899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26422" y="1512087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451068" y="468256"/>
            <a:ext cx="408378" cy="40837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684016" y="404892"/>
            <a:ext cx="274777" cy="2747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331686" y="1125321"/>
            <a:ext cx="137389" cy="13738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r"/>
      </p:transition>
    </mc:Choice>
    <mc:Fallback>
      <p:transition>
        <p:pull dir="r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52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4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2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4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5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2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6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2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6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" grpId="0" animBg="1"/>
          <p:bldP spid="30" grpId="0" animBg="1"/>
          <p:bldP spid="37" grpId="0" animBg="1"/>
          <p:bldP spid="38" grpId="0" animBg="1"/>
          <p:bldP spid="2" grpId="1" animBg="1"/>
          <p:bldP spid="30" grpId="1" animBg="1"/>
          <p:bldP spid="37" grpId="1" animBg="1"/>
          <p:bldP spid="38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52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4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2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4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5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2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6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2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    <p:cBhvr>
                                            <p:cTn id="6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" grpId="0" animBg="1"/>
          <p:bldP spid="30" grpId="0" animBg="1"/>
          <p:bldP spid="37" grpId="0" animBg="1"/>
          <p:bldP spid="38" grpId="0" animBg="1"/>
          <p:bldP spid="2" grpId="1" animBg="1"/>
          <p:bldP spid="30" grpId="1" animBg="1"/>
          <p:bldP spid="37" grpId="1" animBg="1"/>
          <p:bldP spid="38" grpId="1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8" y="2564908"/>
            <a:ext cx="1651635" cy="106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x-none" altLang="zh-CN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endParaRPr lang="en-US" altLang="zh-CN" sz="2800" b="1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/>
            <a:r>
              <a:rPr lang="x-none" altLang="en-US" sz="3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x-none" altLang="en-US" sz="36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901" y="2492900"/>
            <a:ext cx="0" cy="1924427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9" y="4086986"/>
            <a:ext cx="902847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PART 0</a:t>
            </a:r>
            <a:r>
              <a:rPr lang="x-none" altLang="en-US" sz="16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x-none" altLang="en-US" sz="16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31" y="2564910"/>
            <a:ext cx="1197177" cy="11971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itchFamily="34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485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1270" y="3645029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通用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1298" y="3645029"/>
            <a:ext cx="1027884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灵活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48598" y="3992101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繁琐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1271" y="3992101"/>
            <a:ext cx="985237" cy="243840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※ </a:t>
            </a:r>
            <a:r>
              <a:rPr lang="x-none" altLang="en-US" sz="1200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低效</a:t>
            </a:r>
            <a:endParaRPr lang="x-none" altLang="en-US" sz="1200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3"/>
          <p:cNvSpPr txBox="1"/>
          <p:nvPr/>
        </p:nvSpPr>
        <p:spPr>
          <a:xfrm>
            <a:off x="2344341" y="2778776"/>
            <a:ext cx="902847" cy="767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x-none" altLang="en-US" sz="5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x-none" altLang="en-US" sz="50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blinds dir="vert"/>
      </p:transition>
    </mc:Choice>
    <mc:Fallback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5" grpId="0"/>
      <p:bldP spid="26" grpId="0"/>
      <p:bldP spid="27" grpId="0"/>
      <p:bldP spid="28" grpId="0"/>
      <p:bldP spid="29" grpId="0"/>
      <p:bldP spid="75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160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19B49B"/>
      </a:accent1>
      <a:accent2>
        <a:srgbClr val="19B49B"/>
      </a:accent2>
      <a:accent3>
        <a:srgbClr val="19B49B"/>
      </a:accent3>
      <a:accent4>
        <a:srgbClr val="19B49B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WPS 演示</Application>
  <PresentationFormat>全屏显示(16:9)</PresentationFormat>
  <Paragraphs>233</Paragraphs>
  <Slides>15</Slides>
  <Notes>34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方正兰亭细黑_GBK_M</vt:lpstr>
      <vt:lpstr>DejaVu Sans</vt:lpstr>
      <vt:lpstr>Droid Sans Fallback</vt:lpstr>
      <vt:lpstr>宋体</vt:lpstr>
      <vt:lpstr>Arial Unicode MS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/>
  <cp:lastModifiedBy>fujie</cp:lastModifiedBy>
  <cp:revision>985</cp:revision>
  <dcterms:created xsi:type="dcterms:W3CDTF">2019-01-28T11:45:56Z</dcterms:created>
  <dcterms:modified xsi:type="dcterms:W3CDTF">2019-01-28T11:45:56Z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