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</p:sldMasterIdLst>
  <p:sldIdLst>
    <p:sldId id="259" r:id="rId4"/>
    <p:sldId id="278" r:id="rId5"/>
    <p:sldId id="282" r:id="rId6"/>
    <p:sldId id="279" r:id="rId7"/>
    <p:sldId id="264" r:id="rId8"/>
    <p:sldId id="276" r:id="rId9"/>
    <p:sldId id="268" r:id="rId10"/>
    <p:sldId id="280" r:id="rId11"/>
    <p:sldId id="263" r:id="rId12"/>
  </p:sldIdLst>
  <p:sldSz cx="10058400" cy="566547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7071"/>
    <a:srgbClr val="B6B6B6"/>
    <a:srgbClr val="009FE7"/>
    <a:srgbClr val="4DBDEF"/>
    <a:srgbClr val="4EBBF1"/>
    <a:srgbClr val="4FBCED"/>
    <a:srgbClr val="9BD8F3"/>
    <a:srgbClr val="717171"/>
    <a:srgbClr val="029FEB"/>
    <a:srgbClr val="4EB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6413" y="1553150"/>
            <a:ext cx="8675370" cy="10951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96412" y="3192455"/>
            <a:ext cx="5442487" cy="9096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zh-CN" altLang="en-US" dirty="0" smtClean="0"/>
              <a:t>正文文本</a:t>
            </a:r>
            <a:endParaRPr lang="zh-CN" altLang="en-US" dirty="0" smtClean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77719"/>
            <a:ext cx="3244096" cy="1322017"/>
          </a:xfrm>
          <a:prstGeom prst="rect">
            <a:avLst/>
          </a:prstGeom>
        </p:spPr>
        <p:txBody>
          <a:bodyPr anchor="b"/>
          <a:lstStyle>
            <a:lvl1pPr>
              <a:defRPr sz="264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815769"/>
            <a:ext cx="5092065" cy="402638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640"/>
            </a:lvl1pPr>
            <a:lvl2pPr marL="377190" indent="0">
              <a:buNone/>
              <a:defRPr sz="2310"/>
            </a:lvl2pPr>
            <a:lvl3pPr marL="754380" indent="0">
              <a:buNone/>
              <a:defRPr sz="1980"/>
            </a:lvl3pPr>
            <a:lvl4pPr marL="1131570" indent="0">
              <a:buNone/>
              <a:defRPr sz="1650"/>
            </a:lvl4pPr>
            <a:lvl5pPr marL="1508760" indent="0">
              <a:buNone/>
              <a:defRPr sz="1650"/>
            </a:lvl5pPr>
            <a:lvl6pPr marL="1885950" indent="0">
              <a:buNone/>
              <a:defRPr sz="1650"/>
            </a:lvl6pPr>
            <a:lvl7pPr marL="2263140" indent="0">
              <a:buNone/>
              <a:defRPr sz="1650"/>
            </a:lvl7pPr>
            <a:lvl8pPr marL="2640330" indent="0">
              <a:buNone/>
              <a:defRPr sz="1650"/>
            </a:lvl8pPr>
            <a:lvl9pPr marL="3017520" indent="0">
              <a:buNone/>
              <a:defRPr sz="165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92825" y="1699736"/>
            <a:ext cx="3244096" cy="31489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1515" y="5251346"/>
            <a:ext cx="2263140" cy="301651"/>
          </a:xfrm>
          <a:prstGeom prst="rect">
            <a:avLst/>
          </a:prstGeom>
        </p:spPr>
        <p:txBody>
          <a:bodyPr/>
          <a:lstStyle/>
          <a:p>
            <a:fld id="{713A41B0-9431-4BB5-AB2A-49AE865492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31845" y="5251346"/>
            <a:ext cx="3394710" cy="30165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03745" y="5251346"/>
            <a:ext cx="2263140" cy="301651"/>
          </a:xfrm>
          <a:prstGeom prst="rect">
            <a:avLst/>
          </a:prstGeom>
        </p:spPr>
        <p:txBody>
          <a:bodyPr/>
          <a:lstStyle/>
          <a:p>
            <a:fld id="{1A5123CB-36C4-4C0E-940D-86BFB21406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301651"/>
            <a:ext cx="8675370" cy="1095124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91515" y="1508254"/>
            <a:ext cx="8675370" cy="359489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515" y="5251346"/>
            <a:ext cx="2263140" cy="301651"/>
          </a:xfrm>
          <a:prstGeom prst="rect">
            <a:avLst/>
          </a:prstGeom>
        </p:spPr>
        <p:txBody>
          <a:bodyPr/>
          <a:lstStyle/>
          <a:p>
            <a:fld id="{713A41B0-9431-4BB5-AB2A-49AE865492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1845" y="5251346"/>
            <a:ext cx="3394710" cy="30165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3745" y="5251346"/>
            <a:ext cx="2263140" cy="301651"/>
          </a:xfrm>
          <a:prstGeom prst="rect">
            <a:avLst/>
          </a:prstGeom>
        </p:spPr>
        <p:txBody>
          <a:bodyPr/>
          <a:lstStyle/>
          <a:p>
            <a:fld id="{1A5123CB-36C4-4C0E-940D-86BFB21406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2" y="301651"/>
            <a:ext cx="2168843" cy="480149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691515" y="301651"/>
            <a:ext cx="6380798" cy="480149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515" y="5251346"/>
            <a:ext cx="2263140" cy="301651"/>
          </a:xfrm>
          <a:prstGeom prst="rect">
            <a:avLst/>
          </a:prstGeom>
        </p:spPr>
        <p:txBody>
          <a:bodyPr/>
          <a:lstStyle/>
          <a:p>
            <a:fld id="{713A41B0-9431-4BB5-AB2A-49AE865492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1845" y="5251346"/>
            <a:ext cx="3394710" cy="30165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3745" y="5251346"/>
            <a:ext cx="2263140" cy="301651"/>
          </a:xfrm>
          <a:prstGeom prst="rect">
            <a:avLst/>
          </a:prstGeom>
        </p:spPr>
        <p:txBody>
          <a:bodyPr/>
          <a:lstStyle/>
          <a:p>
            <a:fld id="{1A5123CB-36C4-4C0E-940D-86BFB21406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PBand0"/>
          <p:cNvSpPr>
            <a:spLocks noGrp="1" noChangeArrowheads="1"/>
          </p:cNvSpPr>
          <p:nvPr>
            <p:ph type="ctrTitle"/>
          </p:nvPr>
        </p:nvSpPr>
        <p:spPr>
          <a:xfrm>
            <a:off x="1147287" y="3836211"/>
            <a:ext cx="7889558" cy="47739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" name="副标题 4"/>
          <p:cNvSpPr>
            <a:spLocks noGrp="1"/>
          </p:cNvSpPr>
          <p:nvPr>
            <p:ph type="subTitle" idx="4294967295"/>
          </p:nvPr>
        </p:nvSpPr>
        <p:spPr>
          <a:xfrm>
            <a:off x="1674655" y="4368690"/>
            <a:ext cx="6812121" cy="535102"/>
          </a:xfrm>
        </p:spPr>
        <p:txBody>
          <a:bodyPr/>
          <a:lstStyle/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</p:spTree>
  </p:cSld>
  <p:clrMapOvr>
    <a:masterClrMapping/>
  </p:clrMapOvr>
  <p:transition spd="slow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91515" y="5251346"/>
            <a:ext cx="2263140" cy="301651"/>
          </a:xfrm>
          <a:prstGeom prst="rect">
            <a:avLst/>
          </a:prstGeom>
        </p:spPr>
        <p:txBody>
          <a:bodyPr/>
          <a:lstStyle/>
          <a:p>
            <a:fld id="{058D0963-2646-4D18-B262-DC7309B7E9CC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331845" y="5251346"/>
            <a:ext cx="3394710" cy="30165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025F-7D5C-4C37-AF36-3E07B230116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985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>
              <a:defRPr baseline="0"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>
              <a:defRPr sz="1485" baseline="0"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>
              <a:defRPr baseline="0"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>
              <a:defRPr baseline="0">
                <a:latin typeface="Verdana" panose="020B0604030504040204" pitchFamily="34" charset="0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0" y="5365412"/>
            <a:ext cx="1005541" cy="314766"/>
          </a:xfrm>
          <a:prstGeom prst="rect">
            <a:avLst/>
          </a:prstGeom>
        </p:spPr>
        <p:txBody>
          <a:bodyPr lIns="78355" tIns="39177" rIns="78355" bIns="39177"/>
          <a:lstStyle>
            <a:lvl1pPr algn="ctr">
              <a:defRPr sz="990"/>
            </a:lvl1pPr>
          </a:lstStyle>
          <a:p>
            <a:fld id="{63D0A05F-5731-41E0-9017-6AE2E04D3978}" type="slidenum">
              <a:rPr lang="zh-CN" altLang="en-US" smtClean="0">
                <a:solidFill>
                  <a:srgbClr val="000000"/>
                </a:solidFill>
              </a:rPr>
            </a:fld>
            <a:endParaRPr lang="zh-CN" altLang="en-US" dirty="0">
              <a:solidFill>
                <a:srgbClr val="00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3" t="7448" r="69446" b="81130"/>
          <a:stretch>
            <a:fillRect/>
          </a:stretch>
        </p:blipFill>
        <p:spPr>
          <a:xfrm>
            <a:off x="7576457" y="102716"/>
            <a:ext cx="2319050" cy="579763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91515" y="5251346"/>
            <a:ext cx="2263140" cy="301651"/>
          </a:xfrm>
          <a:prstGeom prst="rect">
            <a:avLst/>
          </a:prstGeom>
        </p:spPr>
        <p:txBody>
          <a:bodyPr/>
          <a:lstStyle/>
          <a:p>
            <a:fld id="{058D0963-2646-4D18-B262-DC7309B7E9CC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331845" y="5251346"/>
            <a:ext cx="3394710" cy="30165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025F-7D5C-4C37-AF36-3E07B230116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4544" y="3640794"/>
            <a:ext cx="8549640" cy="1125288"/>
          </a:xfrm>
        </p:spPr>
        <p:txBody>
          <a:bodyPr anchor="t"/>
          <a:lstStyle>
            <a:lvl1pPr algn="l">
              <a:defRPr sz="3305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4544" y="2401403"/>
            <a:ext cx="8549640" cy="1239391"/>
          </a:xfrm>
        </p:spPr>
        <p:txBody>
          <a:bodyPr anchor="b"/>
          <a:lstStyle>
            <a:lvl1pPr marL="0" indent="0">
              <a:buNone/>
              <a:defRPr sz="1650"/>
            </a:lvl1pPr>
            <a:lvl2pPr marL="377825" indent="0">
              <a:buNone/>
              <a:defRPr sz="1485"/>
            </a:lvl2pPr>
            <a:lvl3pPr marL="755650" indent="0">
              <a:buNone/>
              <a:defRPr sz="1320"/>
            </a:lvl3pPr>
            <a:lvl4pPr marL="1133475" indent="0">
              <a:buNone/>
              <a:defRPr sz="1155"/>
            </a:lvl4pPr>
            <a:lvl5pPr marL="1510665" indent="0">
              <a:buNone/>
              <a:defRPr sz="1155"/>
            </a:lvl5pPr>
            <a:lvl6pPr marL="1888490" indent="0">
              <a:buNone/>
              <a:defRPr sz="1155"/>
            </a:lvl6pPr>
            <a:lvl7pPr marL="2266315" indent="0">
              <a:buNone/>
              <a:defRPr sz="1155"/>
            </a:lvl7pPr>
            <a:lvl8pPr marL="2644140" indent="0">
              <a:buNone/>
              <a:defRPr sz="1155"/>
            </a:lvl8pPr>
            <a:lvl9pPr marL="3021965" indent="0">
              <a:buNone/>
              <a:defRPr sz="115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3" t="7448" r="69446" b="81130"/>
          <a:stretch>
            <a:fillRect/>
          </a:stretch>
        </p:blipFill>
        <p:spPr>
          <a:xfrm>
            <a:off x="7576457" y="102716"/>
            <a:ext cx="2319050" cy="579763"/>
          </a:xfrm>
          <a:prstGeom prst="rect">
            <a:avLst/>
          </a:prstGeom>
        </p:spPr>
      </p:pic>
    </p:spTree>
  </p:cSld>
  <p:clrMapOvr>
    <a:masterClrMapping/>
  </p:clrMapOvr>
  <p:transition spd="slow"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41802" y="929872"/>
            <a:ext cx="4545488" cy="4401478"/>
          </a:xfrm>
        </p:spPr>
        <p:txBody>
          <a:bodyPr/>
          <a:lstStyle>
            <a:lvl1pPr>
              <a:defRPr sz="1985" baseline="0"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>
              <a:defRPr sz="1650" baseline="0"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>
              <a:defRPr sz="1485" baseline="0"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>
              <a:defRPr sz="1320" baseline="0"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>
              <a:defRPr sz="1320" baseline="0"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>
              <a:defRPr sz="1485"/>
            </a:lvl6pPr>
            <a:lvl7pPr>
              <a:defRPr sz="1485"/>
            </a:lvl7pPr>
            <a:lvl8pPr>
              <a:defRPr sz="1485"/>
            </a:lvl8pPr>
            <a:lvl9pPr>
              <a:defRPr sz="148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54930" y="929872"/>
            <a:ext cx="4547235" cy="4401478"/>
          </a:xfrm>
        </p:spPr>
        <p:txBody>
          <a:bodyPr/>
          <a:lstStyle>
            <a:lvl1pPr>
              <a:defRPr sz="1985" baseline="0">
                <a:latin typeface="Verdana" panose="020B0604030504040204" pitchFamily="34" charset="0"/>
                <a:ea typeface="微软雅黑" panose="020B0503020204020204" pitchFamily="34" charset="-122"/>
              </a:defRPr>
            </a:lvl1pPr>
            <a:lvl2pPr>
              <a:defRPr sz="1650" baseline="0">
                <a:latin typeface="Verdana" panose="020B0604030504040204" pitchFamily="34" charset="0"/>
                <a:ea typeface="微软雅黑" panose="020B0503020204020204" pitchFamily="34" charset="-122"/>
              </a:defRPr>
            </a:lvl2pPr>
            <a:lvl3pPr>
              <a:defRPr sz="1485" baseline="0">
                <a:latin typeface="Verdana" panose="020B0604030504040204" pitchFamily="34" charset="0"/>
                <a:ea typeface="微软雅黑" panose="020B0503020204020204" pitchFamily="34" charset="-122"/>
              </a:defRPr>
            </a:lvl3pPr>
            <a:lvl4pPr>
              <a:defRPr sz="1320" baseline="0">
                <a:latin typeface="Verdana" panose="020B0604030504040204" pitchFamily="34" charset="0"/>
                <a:ea typeface="微软雅黑" panose="020B0503020204020204" pitchFamily="34" charset="-122"/>
              </a:defRPr>
            </a:lvl4pPr>
            <a:lvl5pPr>
              <a:defRPr sz="1320" baseline="0">
                <a:latin typeface="Verdana" panose="020B0604030504040204" pitchFamily="34" charset="0"/>
                <a:ea typeface="微软雅黑" panose="020B0503020204020204" pitchFamily="34" charset="-122"/>
              </a:defRPr>
            </a:lvl5pPr>
            <a:lvl6pPr>
              <a:defRPr sz="1485"/>
            </a:lvl6pPr>
            <a:lvl7pPr>
              <a:defRPr sz="1485"/>
            </a:lvl7pPr>
            <a:lvl8pPr>
              <a:defRPr sz="1485"/>
            </a:lvl8pPr>
            <a:lvl9pPr>
              <a:defRPr sz="148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  <p:transition spd="slow"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226894"/>
            <a:ext cx="9052560" cy="52385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2920" y="929216"/>
            <a:ext cx="4444207" cy="528544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7825" indent="0">
              <a:buNone/>
              <a:defRPr sz="1650" b="1"/>
            </a:lvl2pPr>
            <a:lvl3pPr marL="755650" indent="0">
              <a:buNone/>
              <a:defRPr sz="1485" b="1"/>
            </a:lvl3pPr>
            <a:lvl4pPr marL="1133475" indent="0">
              <a:buNone/>
              <a:defRPr sz="1320" b="1"/>
            </a:lvl4pPr>
            <a:lvl5pPr marL="1510665" indent="0">
              <a:buNone/>
              <a:defRPr sz="1320" b="1"/>
            </a:lvl5pPr>
            <a:lvl6pPr marL="1888490" indent="0">
              <a:buNone/>
              <a:defRPr sz="1320" b="1"/>
            </a:lvl6pPr>
            <a:lvl7pPr marL="2266315" indent="0">
              <a:buNone/>
              <a:defRPr sz="1320" b="1"/>
            </a:lvl7pPr>
            <a:lvl8pPr marL="2644140" indent="0">
              <a:buNone/>
              <a:defRPr sz="1320" b="1"/>
            </a:lvl8pPr>
            <a:lvl9pPr marL="3021965" indent="0">
              <a:buNone/>
              <a:defRPr sz="132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" y="1457760"/>
            <a:ext cx="4444207" cy="3933202"/>
          </a:xfrm>
        </p:spPr>
        <p:txBody>
          <a:bodyPr/>
          <a:lstStyle>
            <a:lvl1pPr>
              <a:defRPr sz="1985"/>
            </a:lvl1pPr>
            <a:lvl2pPr>
              <a:defRPr sz="1650"/>
            </a:lvl2pPr>
            <a:lvl3pPr>
              <a:defRPr sz="1485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09528" y="929216"/>
            <a:ext cx="4445953" cy="528544"/>
          </a:xfrm>
        </p:spPr>
        <p:txBody>
          <a:bodyPr anchor="b"/>
          <a:lstStyle>
            <a:lvl1pPr marL="0" indent="0">
              <a:buNone/>
              <a:defRPr sz="1985" b="1"/>
            </a:lvl1pPr>
            <a:lvl2pPr marL="377825" indent="0">
              <a:buNone/>
              <a:defRPr sz="1650" b="1"/>
            </a:lvl2pPr>
            <a:lvl3pPr marL="755650" indent="0">
              <a:buNone/>
              <a:defRPr sz="1485" b="1"/>
            </a:lvl3pPr>
            <a:lvl4pPr marL="1133475" indent="0">
              <a:buNone/>
              <a:defRPr sz="1320" b="1"/>
            </a:lvl4pPr>
            <a:lvl5pPr marL="1510665" indent="0">
              <a:buNone/>
              <a:defRPr sz="1320" b="1"/>
            </a:lvl5pPr>
            <a:lvl6pPr marL="1888490" indent="0">
              <a:buNone/>
              <a:defRPr sz="1320" b="1"/>
            </a:lvl6pPr>
            <a:lvl7pPr marL="2266315" indent="0">
              <a:buNone/>
              <a:defRPr sz="1320" b="1"/>
            </a:lvl7pPr>
            <a:lvl8pPr marL="2644140" indent="0">
              <a:buNone/>
              <a:defRPr sz="1320" b="1"/>
            </a:lvl8pPr>
            <a:lvl9pPr marL="3021965" indent="0">
              <a:buNone/>
              <a:defRPr sz="132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09528" y="1457760"/>
            <a:ext cx="4445953" cy="3933202"/>
          </a:xfrm>
        </p:spPr>
        <p:txBody>
          <a:bodyPr/>
          <a:lstStyle>
            <a:lvl1pPr>
              <a:defRPr sz="1985"/>
            </a:lvl1pPr>
            <a:lvl2pPr>
              <a:defRPr sz="1650"/>
            </a:lvl2pPr>
            <a:lvl3pPr>
              <a:defRPr sz="1485"/>
            </a:lvl3pPr>
            <a:lvl4pPr>
              <a:defRPr sz="1320"/>
            </a:lvl4pPr>
            <a:lvl5pPr>
              <a:defRPr sz="1320"/>
            </a:lvl5pPr>
            <a:lvl6pPr>
              <a:defRPr sz="1320"/>
            </a:lvl6pPr>
            <a:lvl7pPr>
              <a:defRPr sz="1320"/>
            </a:lvl7pPr>
            <a:lvl8pPr>
              <a:defRPr sz="1320"/>
            </a:lvl8pPr>
            <a:lvl9pPr>
              <a:defRPr sz="132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996413" y="1553150"/>
            <a:ext cx="8675370" cy="10951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96412" y="3192455"/>
            <a:ext cx="5442487" cy="9096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zh-CN" altLang="en-US" dirty="0" smtClean="0"/>
              <a:t>正文文本</a:t>
            </a:r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82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0" y="5351022"/>
            <a:ext cx="1005541" cy="314766"/>
          </a:xfrm>
          <a:prstGeom prst="rect">
            <a:avLst/>
          </a:prstGeom>
        </p:spPr>
        <p:txBody>
          <a:bodyPr lIns="78355" tIns="39177" rIns="78355" bIns="39177"/>
          <a:lstStyle>
            <a:lvl1pPr algn="ctr">
              <a:defRPr sz="990"/>
            </a:lvl1pPr>
          </a:lstStyle>
          <a:p>
            <a:fld id="{63D0A05F-5731-41E0-9017-6AE2E04D3978}" type="slidenum">
              <a:rPr lang="zh-CN" altLang="en-US" smtClean="0">
                <a:solidFill>
                  <a:srgbClr val="000000"/>
                </a:solidFill>
              </a:rPr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0" y="5351022"/>
            <a:ext cx="1005541" cy="314766"/>
          </a:xfrm>
          <a:prstGeom prst="rect">
            <a:avLst/>
          </a:prstGeom>
        </p:spPr>
        <p:txBody>
          <a:bodyPr lIns="78355" tIns="39177" rIns="78355" bIns="39177"/>
          <a:lstStyle>
            <a:lvl1pPr algn="ctr">
              <a:defRPr sz="990"/>
            </a:lvl1pPr>
          </a:lstStyle>
          <a:p>
            <a:fld id="{63D0A05F-5731-41E0-9017-6AE2E04D3978}" type="slidenum">
              <a:rPr lang="zh-CN" altLang="en-US" smtClean="0">
                <a:solidFill>
                  <a:srgbClr val="000000"/>
                </a:solidFill>
              </a:rPr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 spd="slow">
    <p:pull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1" y="793329"/>
            <a:ext cx="3309144" cy="960036"/>
          </a:xfrm>
        </p:spPr>
        <p:txBody>
          <a:bodyPr anchor="b"/>
          <a:lstStyle>
            <a:lvl1pPr algn="l">
              <a:defRPr sz="165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2555" y="793329"/>
            <a:ext cx="5622925" cy="4835593"/>
          </a:xfrm>
        </p:spPr>
        <p:txBody>
          <a:bodyPr/>
          <a:lstStyle>
            <a:lvl1pPr>
              <a:defRPr sz="1985"/>
            </a:lvl1pPr>
            <a:lvl2pPr>
              <a:defRPr sz="1650"/>
            </a:lvl2pPr>
            <a:lvl3pPr>
              <a:defRPr sz="1485"/>
            </a:lvl3pPr>
            <a:lvl4pPr>
              <a:defRPr sz="1320"/>
            </a:lvl4pPr>
            <a:lvl5pPr>
              <a:defRPr sz="1320"/>
            </a:lvl5pPr>
            <a:lvl6pPr>
              <a:defRPr sz="1650"/>
            </a:lvl6pPr>
            <a:lvl7pPr>
              <a:defRPr sz="1650"/>
            </a:lvl7pPr>
            <a:lvl8pPr>
              <a:defRPr sz="1650"/>
            </a:lvl8pPr>
            <a:lvl9pPr>
              <a:defRPr sz="165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2921" y="1753365"/>
            <a:ext cx="3309144" cy="3875557"/>
          </a:xfrm>
        </p:spPr>
        <p:txBody>
          <a:bodyPr/>
          <a:lstStyle>
            <a:lvl1pPr marL="0" indent="0">
              <a:buNone/>
              <a:defRPr sz="1155"/>
            </a:lvl1pPr>
            <a:lvl2pPr marL="377825" indent="0">
              <a:buNone/>
              <a:defRPr sz="990"/>
            </a:lvl2pPr>
            <a:lvl3pPr marL="755650" indent="0">
              <a:buNone/>
              <a:defRPr sz="825"/>
            </a:lvl3pPr>
            <a:lvl4pPr marL="1133475" indent="0">
              <a:buNone/>
              <a:defRPr sz="745"/>
            </a:lvl4pPr>
            <a:lvl5pPr marL="1510665" indent="0">
              <a:buNone/>
              <a:defRPr sz="745"/>
            </a:lvl5pPr>
            <a:lvl6pPr marL="1888490" indent="0">
              <a:buNone/>
              <a:defRPr sz="745"/>
            </a:lvl6pPr>
            <a:lvl7pPr marL="2266315" indent="0">
              <a:buNone/>
              <a:defRPr sz="745"/>
            </a:lvl7pPr>
            <a:lvl8pPr marL="2644140" indent="0">
              <a:buNone/>
              <a:defRPr sz="745"/>
            </a:lvl8pPr>
            <a:lvl9pPr marL="3021965" indent="0">
              <a:buNone/>
              <a:defRPr sz="74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1517" y="4317294"/>
            <a:ext cx="6035040" cy="468215"/>
          </a:xfrm>
        </p:spPr>
        <p:txBody>
          <a:bodyPr anchor="b"/>
          <a:lstStyle>
            <a:lvl1pPr algn="l">
              <a:defRPr sz="165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71517" y="857491"/>
            <a:ext cx="6035040" cy="3399473"/>
          </a:xfrm>
        </p:spPr>
        <p:txBody>
          <a:bodyPr/>
          <a:lstStyle>
            <a:lvl1pPr marL="0" indent="0">
              <a:buNone/>
              <a:defRPr sz="2645"/>
            </a:lvl1pPr>
            <a:lvl2pPr marL="377825" indent="0">
              <a:buNone/>
              <a:defRPr sz="2315"/>
            </a:lvl2pPr>
            <a:lvl3pPr marL="755650" indent="0">
              <a:buNone/>
              <a:defRPr sz="1985"/>
            </a:lvl3pPr>
            <a:lvl4pPr marL="1133475" indent="0">
              <a:buNone/>
              <a:defRPr sz="1650"/>
            </a:lvl4pPr>
            <a:lvl5pPr marL="1510665" indent="0">
              <a:buNone/>
              <a:defRPr sz="1650"/>
            </a:lvl5pPr>
            <a:lvl6pPr marL="1888490" indent="0">
              <a:buNone/>
              <a:defRPr sz="1650"/>
            </a:lvl6pPr>
            <a:lvl7pPr marL="2266315" indent="0">
              <a:buNone/>
              <a:defRPr sz="1650"/>
            </a:lvl7pPr>
            <a:lvl8pPr marL="2644140" indent="0">
              <a:buNone/>
              <a:defRPr sz="1650"/>
            </a:lvl8pPr>
            <a:lvl9pPr marL="3021965" indent="0">
              <a:buNone/>
              <a:defRPr sz="165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71517" y="4785509"/>
            <a:ext cx="6035040" cy="664943"/>
          </a:xfrm>
        </p:spPr>
        <p:txBody>
          <a:bodyPr/>
          <a:lstStyle>
            <a:lvl1pPr marL="0" indent="0">
              <a:buNone/>
              <a:defRPr sz="1155"/>
            </a:lvl1pPr>
            <a:lvl2pPr marL="377825" indent="0">
              <a:buNone/>
              <a:defRPr sz="990"/>
            </a:lvl2pPr>
            <a:lvl3pPr marL="755650" indent="0">
              <a:buNone/>
              <a:defRPr sz="825"/>
            </a:lvl3pPr>
            <a:lvl4pPr marL="1133475" indent="0">
              <a:buNone/>
              <a:defRPr sz="745"/>
            </a:lvl4pPr>
            <a:lvl5pPr marL="1510665" indent="0">
              <a:buNone/>
              <a:defRPr sz="745"/>
            </a:lvl5pPr>
            <a:lvl6pPr marL="1888490" indent="0">
              <a:buNone/>
              <a:defRPr sz="745"/>
            </a:lvl6pPr>
            <a:lvl7pPr marL="2266315" indent="0">
              <a:buNone/>
              <a:defRPr sz="745"/>
            </a:lvl7pPr>
            <a:lvl8pPr marL="2644140" indent="0">
              <a:buNone/>
              <a:defRPr sz="745"/>
            </a:lvl8pPr>
            <a:lvl9pPr marL="3021965" indent="0">
              <a:buNone/>
              <a:defRPr sz="74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86638" y="275421"/>
            <a:ext cx="2315528" cy="505592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34817" y="275421"/>
            <a:ext cx="6784181" cy="505592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314325" y="944299"/>
            <a:ext cx="9508332" cy="20656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2"/>
          </p:nvPr>
        </p:nvSpPr>
        <p:spPr>
          <a:xfrm>
            <a:off x="314325" y="3187006"/>
            <a:ext cx="9508332" cy="21246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</p:spTree>
  </p:cSld>
  <p:clrMapOvr>
    <a:masterClrMapping/>
  </p:clrMapOvr>
  <p:transition spd="slow">
    <p:pull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35089" y="1108239"/>
            <a:ext cx="9267430" cy="1248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434817" y="2713546"/>
            <a:ext cx="9267348" cy="23804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</p:cSld>
  <p:clrMapOvr>
    <a:masterClrMapping/>
  </p:clrMapOvr>
  <p:transition spd="slow">
    <p:pull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276761" y="5487318"/>
            <a:ext cx="1346550" cy="17847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2075" tIns="46038" rIns="92075" bIns="46038" numCol="1" anchor="t" anchorCtr="0" compatLnSpc="1"/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66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9606065" y="5487319"/>
            <a:ext cx="435527" cy="178469"/>
          </a:xfrm>
          <a:prstGeom prst="rect">
            <a:avLst/>
          </a:prstGeom>
        </p:spPr>
        <p:txBody>
          <a:bodyPr/>
          <a:lstStyle>
            <a:lvl1pPr>
              <a:defRPr sz="660">
                <a:latin typeface="+mn-lt"/>
              </a:defRPr>
            </a:lvl1pPr>
          </a:lstStyle>
          <a:p>
            <a:pPr>
              <a:defRPr/>
            </a:pPr>
            <a:fld id="{CFF10007-8FCC-43DC-B82D-4AE4189E914C}" type="slidenum">
              <a:rPr lang="zh-CN" altLang="en-US" smtClean="0">
                <a:solidFill>
                  <a:srgbClr val="000000"/>
                </a:solidFill>
              </a:rPr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1" name="標題 1"/>
          <p:cNvSpPr>
            <a:spLocks noGrp="1"/>
          </p:cNvSpPr>
          <p:nvPr>
            <p:ph type="title" hasCustomPrompt="1"/>
          </p:nvPr>
        </p:nvSpPr>
        <p:spPr>
          <a:xfrm>
            <a:off x="435090" y="334316"/>
            <a:ext cx="7014304" cy="317656"/>
          </a:xfrm>
        </p:spPr>
        <p:txBody>
          <a:bodyPr/>
          <a:lstStyle>
            <a:lvl1pPr>
              <a:defRPr sz="182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TW" altLang="en-US" dirty="0"/>
              <a:t>单击以编辑母片标题样式</a:t>
            </a:r>
            <a:endParaRPr lang="en-US" dirty="0"/>
          </a:p>
        </p:txBody>
      </p:sp>
    </p:spTree>
  </p:cSld>
  <p:clrMapOvr>
    <a:masterClrMapping/>
  </p:clrMapOvr>
  <p:transition spd="slow">
    <p:pull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8245" y="79816"/>
            <a:ext cx="7025318" cy="40694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3829" y="741949"/>
            <a:ext cx="7028310" cy="342645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0" y="5351022"/>
            <a:ext cx="1005541" cy="314766"/>
          </a:xfrm>
          <a:prstGeom prst="rect">
            <a:avLst/>
          </a:prstGeom>
        </p:spPr>
        <p:txBody>
          <a:bodyPr lIns="78355" tIns="39177" rIns="78355" bIns="39177"/>
          <a:lstStyle>
            <a:lvl1pPr algn="ctr">
              <a:defRPr sz="990"/>
            </a:lvl1pPr>
          </a:lstStyle>
          <a:p>
            <a:fld id="{63D0A05F-5731-41E0-9017-6AE2E04D3978}" type="slidenum">
              <a:rPr lang="zh-CN" altLang="en-US" smtClean="0">
                <a:solidFill>
                  <a:srgbClr val="000000"/>
                </a:solidFill>
              </a:rPr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3" t="7448" r="69446" b="81130"/>
          <a:stretch>
            <a:fillRect/>
          </a:stretch>
        </p:blipFill>
        <p:spPr>
          <a:xfrm>
            <a:off x="7576457" y="102716"/>
            <a:ext cx="2319050" cy="579763"/>
          </a:xfrm>
          <a:prstGeom prst="rect">
            <a:avLst/>
          </a:prstGeom>
        </p:spPr>
      </p:pic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022959" y="0"/>
            <a:ext cx="6874782" cy="993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00000"/>
              </a:lnSpc>
              <a:defRPr sz="26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 smtClean="0"/>
              <a:t>标题 微软雅黑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" y="0"/>
            <a:ext cx="10055769" cy="56657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3" t="7448" r="69446" b="81130"/>
          <a:stretch>
            <a:fillRect/>
          </a:stretch>
        </p:blipFill>
        <p:spPr>
          <a:xfrm>
            <a:off x="7576457" y="102716"/>
            <a:ext cx="2319050" cy="579763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022959" y="0"/>
            <a:ext cx="6874782" cy="993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00000"/>
              </a:lnSpc>
              <a:defRPr sz="26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 smtClean="0"/>
              <a:t>标题 微软雅黑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" y="0"/>
            <a:ext cx="10055769" cy="566578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3" t="7448" r="69446" b="81130"/>
          <a:stretch>
            <a:fillRect/>
          </a:stretch>
        </p:blipFill>
        <p:spPr>
          <a:xfrm>
            <a:off x="7576457" y="102716"/>
            <a:ext cx="2319050" cy="5797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01651"/>
            <a:ext cx="8675370" cy="1095124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92826" y="1388905"/>
            <a:ext cx="4255174" cy="68068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92826" y="2069586"/>
            <a:ext cx="4255174" cy="30440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092065" y="1388905"/>
            <a:ext cx="4276130" cy="68068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5092065" y="2069586"/>
            <a:ext cx="4276130" cy="30440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91515" y="5251346"/>
            <a:ext cx="2263140" cy="301651"/>
          </a:xfrm>
          <a:prstGeom prst="rect">
            <a:avLst/>
          </a:prstGeom>
        </p:spPr>
        <p:txBody>
          <a:bodyPr/>
          <a:lstStyle/>
          <a:p>
            <a:fld id="{713A41B0-9431-4BB5-AB2A-49AE865492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31845" y="5251346"/>
            <a:ext cx="3394710" cy="30165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103745" y="5251346"/>
            <a:ext cx="2263140" cy="301651"/>
          </a:xfrm>
          <a:prstGeom prst="rect">
            <a:avLst/>
          </a:prstGeom>
        </p:spPr>
        <p:txBody>
          <a:bodyPr/>
          <a:lstStyle/>
          <a:p>
            <a:fld id="{1A5123CB-36C4-4C0E-940D-86BFB21406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301651"/>
            <a:ext cx="8675370" cy="1095124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91515" y="5251346"/>
            <a:ext cx="2263140" cy="301651"/>
          </a:xfrm>
          <a:prstGeom prst="rect">
            <a:avLst/>
          </a:prstGeom>
        </p:spPr>
        <p:txBody>
          <a:bodyPr/>
          <a:lstStyle/>
          <a:p>
            <a:fld id="{713A41B0-9431-4BB5-AB2A-49AE865492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31845" y="5251346"/>
            <a:ext cx="3394710" cy="30165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03745" y="5251346"/>
            <a:ext cx="2263140" cy="301651"/>
          </a:xfrm>
          <a:prstGeom prst="rect">
            <a:avLst/>
          </a:prstGeom>
        </p:spPr>
        <p:txBody>
          <a:bodyPr/>
          <a:lstStyle/>
          <a:p>
            <a:fld id="{1A5123CB-36C4-4C0E-940D-86BFB21406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91515" y="5251346"/>
            <a:ext cx="2263140" cy="301651"/>
          </a:xfrm>
          <a:prstGeom prst="rect">
            <a:avLst/>
          </a:prstGeom>
        </p:spPr>
        <p:txBody>
          <a:bodyPr/>
          <a:lstStyle/>
          <a:p>
            <a:fld id="{713A41B0-9431-4BB5-AB2A-49AE865492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31845" y="5251346"/>
            <a:ext cx="3394710" cy="30165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103745" y="5251346"/>
            <a:ext cx="2263140" cy="301651"/>
          </a:xfrm>
          <a:prstGeom prst="rect">
            <a:avLst/>
          </a:prstGeom>
        </p:spPr>
        <p:txBody>
          <a:bodyPr/>
          <a:lstStyle/>
          <a:p>
            <a:fld id="{1A5123CB-36C4-4C0E-940D-86BFB21406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77719"/>
            <a:ext cx="3244096" cy="1322017"/>
          </a:xfrm>
          <a:prstGeom prst="rect">
            <a:avLst/>
          </a:prstGeom>
        </p:spPr>
        <p:txBody>
          <a:bodyPr anchor="b"/>
          <a:lstStyle>
            <a:lvl1pPr>
              <a:defRPr sz="264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276130" y="815769"/>
            <a:ext cx="5092065" cy="4026382"/>
          </a:xfrm>
          <a:prstGeom prst="rect">
            <a:avLst/>
          </a:prstGeom>
        </p:spPr>
        <p:txBody>
          <a:bodyPr/>
          <a:lstStyle>
            <a:lvl1pPr>
              <a:defRPr sz="2640"/>
            </a:lvl1pPr>
            <a:lvl2pPr>
              <a:defRPr sz="2310"/>
            </a:lvl2pPr>
            <a:lvl3pPr>
              <a:defRPr sz="1980"/>
            </a:lvl3pPr>
            <a:lvl4pPr>
              <a:defRPr sz="1650"/>
            </a:lvl4pPr>
            <a:lvl5pPr>
              <a:defRPr sz="1650"/>
            </a:lvl5pPr>
            <a:lvl6pPr>
              <a:defRPr sz="1650"/>
            </a:lvl6pPr>
            <a:lvl7pPr>
              <a:defRPr sz="1650"/>
            </a:lvl7pPr>
            <a:lvl8pPr>
              <a:defRPr sz="1650"/>
            </a:lvl8pPr>
            <a:lvl9pPr>
              <a:defRPr sz="1650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692825" y="1699736"/>
            <a:ext cx="3244096" cy="31489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zh-CN" altLang="en-US" smtClean="0"/>
              <a:t>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1515" y="5251346"/>
            <a:ext cx="2263140" cy="301651"/>
          </a:xfrm>
          <a:prstGeom prst="rect">
            <a:avLst/>
          </a:prstGeom>
        </p:spPr>
        <p:txBody>
          <a:bodyPr/>
          <a:lstStyle/>
          <a:p>
            <a:fld id="{713A41B0-9431-4BB5-AB2A-49AE8654922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31845" y="5251346"/>
            <a:ext cx="3394710" cy="30165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03745" y="5251346"/>
            <a:ext cx="2263140" cy="301651"/>
          </a:xfrm>
          <a:prstGeom prst="rect">
            <a:avLst/>
          </a:prstGeom>
        </p:spPr>
        <p:txBody>
          <a:bodyPr/>
          <a:lstStyle/>
          <a:p>
            <a:fld id="{1A5123CB-36C4-4C0E-940D-86BFB214063E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9" Type="http://schemas.openxmlformats.org/officeDocument/2006/relationships/theme" Target="../theme/theme2.xml"/><Relationship Id="rId18" Type="http://schemas.openxmlformats.org/officeDocument/2006/relationships/image" Target="../media/image1.png"/><Relationship Id="rId17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27.xml"/><Relationship Id="rId14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3" t="7448" r="69446" b="81130"/>
          <a:stretch>
            <a:fillRect/>
          </a:stretch>
        </p:blipFill>
        <p:spPr>
          <a:xfrm>
            <a:off x="7576457" y="102716"/>
            <a:ext cx="2319050" cy="5797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34817" y="275420"/>
            <a:ext cx="7524591" cy="415754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1802" y="929872"/>
            <a:ext cx="9260363" cy="440147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0" y="5351022"/>
            <a:ext cx="1005541" cy="314766"/>
          </a:xfrm>
          <a:prstGeom prst="rect">
            <a:avLst/>
          </a:prstGeom>
        </p:spPr>
        <p:txBody>
          <a:bodyPr lIns="78355" tIns="39177" rIns="78355" bIns="39177"/>
          <a:lstStyle>
            <a:lvl1pPr algn="ctr">
              <a:defRPr sz="990"/>
            </a:lvl1pPr>
          </a:lstStyle>
          <a:p>
            <a:fld id="{63D0A05F-5731-41E0-9017-6AE2E04D3978}" type="slidenum">
              <a:rPr lang="zh-CN" altLang="en-US" smtClean="0">
                <a:solidFill>
                  <a:srgbClr val="000000"/>
                </a:solidFill>
              </a:rPr>
            </a:fld>
            <a:endParaRPr lang="zh-CN" altLang="en-US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3" t="7448" r="69446" b="81130"/>
          <a:stretch>
            <a:fillRect/>
          </a:stretch>
        </p:blipFill>
        <p:spPr>
          <a:xfrm>
            <a:off x="7576457" y="102716"/>
            <a:ext cx="2319050" cy="5797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</p:sldLayoutIdLst>
  <p:transition spd="slow">
    <p:pull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985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15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15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15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15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377825" algn="l" rtl="0" eaLnBrk="1" fontAlgn="base" hangingPunct="1">
        <a:spcBef>
          <a:spcPct val="0"/>
        </a:spcBef>
        <a:spcAft>
          <a:spcPct val="0"/>
        </a:spcAft>
        <a:defRPr sz="215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755650" algn="l" rtl="0" eaLnBrk="1" fontAlgn="base" hangingPunct="1">
        <a:spcBef>
          <a:spcPct val="0"/>
        </a:spcBef>
        <a:spcAft>
          <a:spcPct val="0"/>
        </a:spcAft>
        <a:defRPr sz="215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133475" algn="l" rtl="0" eaLnBrk="1" fontAlgn="base" hangingPunct="1">
        <a:spcBef>
          <a:spcPct val="0"/>
        </a:spcBef>
        <a:spcAft>
          <a:spcPct val="0"/>
        </a:spcAft>
        <a:defRPr sz="215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510665" algn="l" rtl="0" eaLnBrk="1" fontAlgn="base" hangingPunct="1">
        <a:spcBef>
          <a:spcPct val="0"/>
        </a:spcBef>
        <a:spcAft>
          <a:spcPct val="0"/>
        </a:spcAft>
        <a:defRPr sz="215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283210" indent="-28321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n"/>
        <a:defRPr sz="1985">
          <a:solidFill>
            <a:schemeClr val="tx1"/>
          </a:solidFill>
          <a:latin typeface="Verdana" panose="020B0604030504040204" pitchFamily="34" charset="0"/>
          <a:ea typeface="微软雅黑" panose="020B0503020204020204" pitchFamily="34" charset="-122"/>
          <a:cs typeface="+mn-cs"/>
        </a:defRPr>
      </a:lvl1pPr>
      <a:lvl2pPr marL="614045" indent="-23622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p"/>
        <a:defRPr sz="1650">
          <a:solidFill>
            <a:schemeClr val="tx1"/>
          </a:solidFill>
          <a:latin typeface="Verdana" panose="020B0604030504040204" pitchFamily="34" charset="0"/>
          <a:ea typeface="微软雅黑" panose="020B0503020204020204" pitchFamily="34" charset="-122"/>
        </a:defRPr>
      </a:lvl2pPr>
      <a:lvl3pPr marL="944245" indent="-18859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Ø"/>
        <a:defRPr sz="1985">
          <a:solidFill>
            <a:schemeClr val="tx1"/>
          </a:solidFill>
          <a:latin typeface="Verdana" panose="020B0604030504040204" pitchFamily="34" charset="0"/>
          <a:ea typeface="微软雅黑" panose="020B0503020204020204" pitchFamily="34" charset="-122"/>
        </a:defRPr>
      </a:lvl3pPr>
      <a:lvl4pPr marL="1322070" indent="-18859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anose="05000000000000000000" pitchFamily="2" charset="2"/>
        <a:buChar char="§"/>
        <a:defRPr sz="1320">
          <a:solidFill>
            <a:schemeClr val="tx1"/>
          </a:solidFill>
          <a:latin typeface="Verdana" panose="020B0604030504040204" pitchFamily="34" charset="0"/>
          <a:ea typeface="微软雅黑" panose="020B0503020204020204" pitchFamily="34" charset="-122"/>
        </a:defRPr>
      </a:lvl4pPr>
      <a:lvl5pPr marL="1699895" indent="-188595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panose="020B0604020202020204" pitchFamily="34" charset="0"/>
        <a:buChar char="-"/>
        <a:defRPr sz="1155">
          <a:solidFill>
            <a:schemeClr val="tx1"/>
          </a:solidFill>
          <a:latin typeface="Verdana" panose="020B0604030504040204" pitchFamily="34" charset="0"/>
          <a:ea typeface="微软雅黑" panose="020B0503020204020204" pitchFamily="34" charset="-122"/>
        </a:defRPr>
      </a:lvl5pPr>
      <a:lvl6pPr marL="2077720" indent="-18859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panose="020B0604020202020204" pitchFamily="34" charset="0"/>
        <a:buChar char="-"/>
        <a:defRPr sz="1155">
          <a:solidFill>
            <a:schemeClr val="tx1"/>
          </a:solidFill>
          <a:latin typeface="+mn-lt"/>
          <a:ea typeface="+mn-ea"/>
        </a:defRPr>
      </a:lvl6pPr>
      <a:lvl7pPr marL="2455545" indent="-18859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panose="020B0604020202020204" pitchFamily="34" charset="0"/>
        <a:buChar char="-"/>
        <a:defRPr sz="1155">
          <a:solidFill>
            <a:schemeClr val="tx1"/>
          </a:solidFill>
          <a:latin typeface="+mn-lt"/>
          <a:ea typeface="+mn-ea"/>
        </a:defRPr>
      </a:lvl7pPr>
      <a:lvl8pPr marL="2832735" indent="-18859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panose="020B0604020202020204" pitchFamily="34" charset="0"/>
        <a:buChar char="-"/>
        <a:defRPr sz="1155">
          <a:solidFill>
            <a:schemeClr val="tx1"/>
          </a:solidFill>
          <a:latin typeface="+mn-lt"/>
          <a:ea typeface="+mn-ea"/>
        </a:defRPr>
      </a:lvl8pPr>
      <a:lvl9pPr marL="3210560" indent="-18859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panose="020B0604020202020204" pitchFamily="34" charset="0"/>
        <a:buChar char="-"/>
        <a:defRPr sz="1155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5565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825" algn="l" defTabSz="75565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5650" algn="l" defTabSz="75565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3475" algn="l" defTabSz="75565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10665" algn="l" defTabSz="75565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8490" algn="l" defTabSz="75565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6315" algn="l" defTabSz="75565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4140" algn="l" defTabSz="75565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21965" algn="l" defTabSz="75565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tags" Target="../tags/tag10.xml"/><Relationship Id="rId8" Type="http://schemas.openxmlformats.org/officeDocument/2006/relationships/tags" Target="../tags/tag9.xml"/><Relationship Id="rId7" Type="http://schemas.openxmlformats.org/officeDocument/2006/relationships/tags" Target="../tags/tag8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5" Type="http://schemas.openxmlformats.org/officeDocument/2006/relationships/slideLayout" Target="../slideLayouts/slideLayout3.xml"/><Relationship Id="rId24" Type="http://schemas.openxmlformats.org/officeDocument/2006/relationships/tags" Target="../tags/tag25.xml"/><Relationship Id="rId23" Type="http://schemas.openxmlformats.org/officeDocument/2006/relationships/tags" Target="../tags/tag24.xml"/><Relationship Id="rId22" Type="http://schemas.openxmlformats.org/officeDocument/2006/relationships/tags" Target="../tags/tag23.xml"/><Relationship Id="rId21" Type="http://schemas.openxmlformats.org/officeDocument/2006/relationships/tags" Target="../tags/tag22.xml"/><Relationship Id="rId20" Type="http://schemas.openxmlformats.org/officeDocument/2006/relationships/tags" Target="../tags/tag21.xml"/><Relationship Id="rId2" Type="http://schemas.openxmlformats.org/officeDocument/2006/relationships/tags" Target="../tags/tag3.xml"/><Relationship Id="rId19" Type="http://schemas.openxmlformats.org/officeDocument/2006/relationships/tags" Target="../tags/tag20.xml"/><Relationship Id="rId18" Type="http://schemas.openxmlformats.org/officeDocument/2006/relationships/tags" Target="../tags/tag19.xml"/><Relationship Id="rId17" Type="http://schemas.openxmlformats.org/officeDocument/2006/relationships/tags" Target="../tags/tag18.xml"/><Relationship Id="rId16" Type="http://schemas.openxmlformats.org/officeDocument/2006/relationships/tags" Target="../tags/tag17.xml"/><Relationship Id="rId15" Type="http://schemas.openxmlformats.org/officeDocument/2006/relationships/tags" Target="../tags/tag16.xml"/><Relationship Id="rId14" Type="http://schemas.openxmlformats.org/officeDocument/2006/relationships/tags" Target="../tags/tag15.xml"/><Relationship Id="rId13" Type="http://schemas.openxmlformats.org/officeDocument/2006/relationships/tags" Target="../tags/tag14.xml"/><Relationship Id="rId12" Type="http://schemas.openxmlformats.org/officeDocument/2006/relationships/tags" Target="../tags/tag13.xml"/><Relationship Id="rId11" Type="http://schemas.openxmlformats.org/officeDocument/2006/relationships/tags" Target="../tags/tag12.xml"/><Relationship Id="rId10" Type="http://schemas.openxmlformats.org/officeDocument/2006/relationships/tags" Target="../tags/tag11.xml"/><Relationship Id="rId1" Type="http://schemas.openxmlformats.org/officeDocument/2006/relationships/tags" Target="../tags/tag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2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39" t="24015" r="48073" b="31441"/>
          <a:stretch>
            <a:fillRect/>
          </a:stretch>
        </p:blipFill>
        <p:spPr>
          <a:xfrm>
            <a:off x="2750515" y="1360628"/>
            <a:ext cx="2472538" cy="252374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17" t="2969" r="2461" b="3166"/>
          <a:stretch>
            <a:fillRect/>
          </a:stretch>
        </p:blipFill>
        <p:spPr>
          <a:xfrm>
            <a:off x="4447642" y="168250"/>
            <a:ext cx="5362041" cy="5318150"/>
          </a:xfrm>
          <a:prstGeom prst="rect">
            <a:avLst/>
          </a:prstGeom>
        </p:spPr>
      </p:pic>
      <p:sp>
        <p:nvSpPr>
          <p:cNvPr id="9" name="文本占位符 11"/>
          <p:cNvSpPr txBox="1"/>
          <p:nvPr/>
        </p:nvSpPr>
        <p:spPr>
          <a:xfrm>
            <a:off x="1127041" y="2070253"/>
            <a:ext cx="5067300" cy="12652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754380" rtl="0" eaLnBrk="1" latinLnBrk="0" hangingPunct="1">
              <a:lnSpc>
                <a:spcPts val="3500"/>
              </a:lnSpc>
              <a:spcBef>
                <a:spcPts val="825"/>
              </a:spcBef>
              <a:buFont typeface="Arial" panose="020B0604020202020204" pitchFamily="34" charset="0"/>
              <a:buNone/>
              <a:defRPr sz="3500" kern="10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65785" indent="-188595" algn="l" defTabSz="754380" rtl="0" eaLnBrk="1" latinLnBrk="0" hangingPunct="1">
              <a:lnSpc>
                <a:spcPct val="90000"/>
              </a:lnSpc>
              <a:spcBef>
                <a:spcPts val="415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2975" indent="-188595" algn="l" defTabSz="754380" rtl="0" eaLnBrk="1" latinLnBrk="0" hangingPunct="1">
              <a:lnSpc>
                <a:spcPct val="90000"/>
              </a:lnSpc>
              <a:spcBef>
                <a:spcPts val="415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0165" indent="-188595" algn="l" defTabSz="754380" rtl="0" eaLnBrk="1" latinLnBrk="0" hangingPunct="1">
              <a:lnSpc>
                <a:spcPct val="90000"/>
              </a:lnSpc>
              <a:spcBef>
                <a:spcPts val="415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97355" indent="-188595" algn="l" defTabSz="754380" rtl="0" eaLnBrk="1" latinLnBrk="0" hangingPunct="1">
              <a:lnSpc>
                <a:spcPct val="90000"/>
              </a:lnSpc>
              <a:spcBef>
                <a:spcPts val="415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5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5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5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5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 smtClean="0"/>
              <a:t>韩鹏转正答辩</a:t>
            </a:r>
            <a:endParaRPr lang="zh-CN" altLang="en-US" sz="3600" b="1" dirty="0"/>
          </a:p>
        </p:txBody>
      </p:sp>
      <p:sp>
        <p:nvSpPr>
          <p:cNvPr id="11" name="文本占位符 11"/>
          <p:cNvSpPr txBox="1"/>
          <p:nvPr/>
        </p:nvSpPr>
        <p:spPr>
          <a:xfrm>
            <a:off x="996413" y="3335491"/>
            <a:ext cx="2463963" cy="558155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754380" rtl="0" eaLnBrk="1" fontAlgn="auto" latinLnBrk="0" hangingPunct="1">
              <a:lnSpc>
                <a:spcPts val="1000"/>
              </a:lnSpc>
              <a:spcBef>
                <a:spcPts val="8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sz="1400" kern="1000" cap="none" baseline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65785" indent="-188595" algn="l" defTabSz="754380" rtl="0" eaLnBrk="1" latinLnBrk="0" hangingPunct="1">
              <a:lnSpc>
                <a:spcPct val="90000"/>
              </a:lnSpc>
              <a:spcBef>
                <a:spcPts val="415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2975" indent="-188595" algn="l" defTabSz="754380" rtl="0" eaLnBrk="1" latinLnBrk="0" hangingPunct="1">
              <a:lnSpc>
                <a:spcPct val="90000"/>
              </a:lnSpc>
              <a:spcBef>
                <a:spcPts val="415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0165" indent="-188595" algn="l" defTabSz="754380" rtl="0" eaLnBrk="1" latinLnBrk="0" hangingPunct="1">
              <a:lnSpc>
                <a:spcPct val="90000"/>
              </a:lnSpc>
              <a:spcBef>
                <a:spcPts val="415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97355" indent="-188595" algn="l" defTabSz="754380" rtl="0" eaLnBrk="1" latinLnBrk="0" hangingPunct="1">
              <a:lnSpc>
                <a:spcPct val="90000"/>
              </a:lnSpc>
              <a:spcBef>
                <a:spcPts val="415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5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5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5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5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/>
          <p:nvPr/>
        </p:nvSpPr>
        <p:spPr>
          <a:xfrm>
            <a:off x="322058" y="806299"/>
            <a:ext cx="6046566" cy="360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7543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/>
              <a:t>模板说明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322058" y="1440362"/>
            <a:ext cx="83529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此模板是对展示内容的要求，格式不作要求，可自由添加页面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建议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呈现时间控制在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分钟之内，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聚焦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个人在试用期期间的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责任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贡献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能力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（管理人员需呈现</a:t>
            </a:r>
            <a:r>
              <a:rPr lang="zh-CN" altLang="en-US" sz="1200" dirty="0" smtClean="0"/>
              <a:t>业务</a:t>
            </a:r>
            <a:r>
              <a:rPr lang="zh-CN" altLang="en-US" sz="1200" dirty="0"/>
              <a:t>管理、团队</a:t>
            </a:r>
            <a:r>
              <a:rPr lang="zh-CN" altLang="en-US" sz="1200" dirty="0" smtClean="0"/>
              <a:t>管理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能力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重点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分析业务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个人存在的问题，及后续改善建议和举措。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38944" y="171450"/>
            <a:ext cx="9631434" cy="1020536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一、总结概述</a:t>
            </a:r>
            <a:r>
              <a:rPr lang="zh-CN" altLang="en-US" sz="1800" dirty="0" smtClean="0"/>
              <a:t>：</a:t>
            </a:r>
            <a:br>
              <a:rPr lang="en-US" altLang="zh-CN" sz="1800" dirty="0" smtClean="0"/>
            </a:br>
            <a:br>
              <a:rPr lang="en-US" altLang="zh-CN" sz="2000" dirty="0" smtClean="0"/>
            </a:br>
            <a:r>
              <a:rPr lang="zh-CN" altLang="en-US" sz="1600" dirty="0" smtClean="0">
                <a:solidFill>
                  <a:srgbClr val="C00000"/>
                </a:solidFill>
              </a:rPr>
              <a:t>试用期期间目标达成情况</a:t>
            </a:r>
            <a:endParaRPr lang="zh-CN" altLang="en-US" sz="16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472440" y="1191260"/>
          <a:ext cx="9164320" cy="44970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5105"/>
                <a:gridCol w="2716530"/>
                <a:gridCol w="2489835"/>
                <a:gridCol w="2482850"/>
              </a:tblGrid>
              <a:tr h="676275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结果目标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达成情况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过程目标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达成情况</a:t>
                      </a:r>
                      <a:endParaRPr lang="zh-CN" altLang="en-US" dirty="0"/>
                    </a:p>
                  </a:txBody>
                  <a:tcPr/>
                </a:tc>
              </a:tr>
              <a:tr h="675640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800" dirty="0"/>
                        <a:t>通过跨团队沟通与横向调研，探索并总结智能体</a:t>
                      </a:r>
                      <a:r>
                        <a:rPr lang="en-US" altLang="zh-CN" sz="800" dirty="0"/>
                        <a:t>|</a:t>
                      </a:r>
                      <a:r>
                        <a:rPr lang="zh-CN" altLang="en-US" sz="800" dirty="0"/>
                        <a:t>语音助手在实际业务场景中的应用价值。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sym typeface="+mn-ea"/>
                        </a:rPr>
                        <a:t>•</a:t>
                      </a:r>
                      <a:r>
                        <a:rPr lang="zh-CN" altLang="en-US" sz="800">
                          <a:sym typeface="+mn-ea"/>
                        </a:rPr>
                        <a:t>通过与算法及部分业务部门的沟通，明确了智能体与语音助手在不同业务场景下的使用边界和关键需求。</a:t>
                      </a:r>
                      <a:endParaRPr lang="zh-CN" altLang="en-US" sz="800"/>
                    </a:p>
                    <a:p>
                      <a:pPr>
                        <a:buNone/>
                      </a:pPr>
                      <a:r>
                        <a:rPr lang="en-US" altLang="zh-CN" sz="800">
                          <a:sym typeface="+mn-ea"/>
                        </a:rPr>
                        <a:t>•</a:t>
                      </a:r>
                      <a:r>
                        <a:rPr lang="zh-CN" altLang="en-US" sz="800">
                          <a:sym typeface="+mn-ea"/>
                        </a:rPr>
                        <a:t>完成智能体整体架构设计，并梳理出短期及长期待解决问题。</a:t>
                      </a:r>
                      <a:endParaRPr lang="zh-CN" altLang="en-US" sz="800"/>
                    </a:p>
                    <a:p>
                      <a:pPr>
                        <a:buNone/>
                      </a:pPr>
                      <a:r>
                        <a:rPr lang="en-US" altLang="zh-CN" sz="800">
                          <a:sym typeface="+mn-ea"/>
                        </a:rPr>
                        <a:t>•</a:t>
                      </a:r>
                      <a:r>
                        <a:rPr lang="zh-CN" altLang="en-US" sz="800">
                          <a:sym typeface="+mn-ea"/>
                        </a:rPr>
                        <a:t>对竞品及其他</a:t>
                      </a:r>
                      <a:r>
                        <a:rPr lang="en-US" altLang="zh-CN" sz="800">
                          <a:sym typeface="+mn-ea"/>
                        </a:rPr>
                        <a:t>Agent </a:t>
                      </a:r>
                      <a:r>
                        <a:rPr lang="zh-CN" altLang="en-US" sz="800">
                          <a:sym typeface="+mn-ea"/>
                        </a:rPr>
                        <a:t>产品的落地形式进行了调研与对比，总结出可借鉴的设计思路和业务落地方向。</a:t>
                      </a:r>
                      <a:endParaRPr lang="zh-CN" altLang="en-US" sz="800"/>
                    </a:p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sym typeface="+mn-ea"/>
                        </a:rPr>
                        <a:t>•</a:t>
                      </a:r>
                      <a:r>
                        <a:rPr lang="zh-CN" altLang="en-US" sz="800">
                          <a:sym typeface="+mn-ea"/>
                        </a:rPr>
                        <a:t>定期与算法团队和各业务部门沟通，收集业务需求并理解各业务场景的使用特点。</a:t>
                      </a:r>
                      <a:endParaRPr lang="zh-CN" altLang="en-US" sz="800"/>
                    </a:p>
                    <a:p>
                      <a:pPr>
                        <a:buNone/>
                      </a:pPr>
                      <a:r>
                        <a:rPr lang="en-US" altLang="zh-CN" sz="800">
                          <a:sym typeface="+mn-ea"/>
                        </a:rPr>
                        <a:t>•</a:t>
                      </a:r>
                      <a:r>
                        <a:rPr lang="zh-CN" altLang="en-US" sz="800">
                          <a:sym typeface="+mn-ea"/>
                        </a:rPr>
                        <a:t>调研竞品及其他</a:t>
                      </a:r>
                      <a:r>
                        <a:rPr lang="en-US" altLang="zh-CN" sz="800">
                          <a:sym typeface="+mn-ea"/>
                        </a:rPr>
                        <a:t>Agent </a:t>
                      </a:r>
                      <a:r>
                        <a:rPr lang="zh-CN" altLang="en-US" sz="800">
                          <a:sym typeface="+mn-ea"/>
                        </a:rPr>
                        <a:t>应用的落地方式，分析其优势和不足。</a:t>
                      </a:r>
                      <a:endParaRPr lang="zh-CN" altLang="en-US" sz="800"/>
                    </a:p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800">
                          <a:sym typeface="+mn-ea"/>
                        </a:rPr>
                        <a:t>•</a:t>
                      </a:r>
                      <a:r>
                        <a:rPr lang="zh-CN" altLang="en-US" sz="800">
                          <a:sym typeface="+mn-ea"/>
                        </a:rPr>
                        <a:t>明确了智能体与语音助手在不同业务场景下的边界和关键需求，为功能设计提供依据。</a:t>
                      </a:r>
                      <a:endParaRPr lang="zh-CN" altLang="en-US" sz="800"/>
                    </a:p>
                    <a:p>
                      <a:pPr>
                        <a:buNone/>
                      </a:pPr>
                      <a:r>
                        <a:rPr lang="en-US" altLang="zh-CN" sz="800">
                          <a:sym typeface="+mn-ea"/>
                        </a:rPr>
                        <a:t>•</a:t>
                      </a:r>
                      <a:r>
                        <a:rPr lang="zh-CN" altLang="en-US" sz="800">
                          <a:sym typeface="+mn-ea"/>
                        </a:rPr>
                        <a:t>完成竞品及其他智能体应用的对比分析，总结可借鉴经验。提出若干优化建议，部分被采纳并落地。</a:t>
                      </a:r>
                      <a:endParaRPr lang="zh-CN" altLang="en-US" sz="800"/>
                    </a:p>
                    <a:p>
                      <a:pPr>
                        <a:buNone/>
                      </a:pPr>
                      <a:endParaRPr lang="zh-CN" altLang="en-US" sz="800"/>
                    </a:p>
                  </a:txBody>
                  <a:tcPr/>
                </a:tc>
              </a:tr>
              <a:tr h="675640">
                <a:tc>
                  <a:txBody>
                    <a:bodyPr/>
                    <a:lstStyle/>
                    <a:p>
                      <a:r>
                        <a:rPr lang="zh-CN" altLang="en-US" sz="800" dirty="0"/>
                        <a:t>负责智能体</a:t>
                      </a:r>
                      <a:r>
                        <a:rPr lang="en-US" altLang="zh-CN" sz="800" dirty="0"/>
                        <a:t>|</a:t>
                      </a:r>
                      <a:r>
                        <a:rPr lang="zh-CN" altLang="en-US" sz="800" dirty="0"/>
                        <a:t>语音助手相关业务的需求评审</a:t>
                      </a:r>
                      <a:r>
                        <a:rPr lang="en-US" altLang="zh-CN" sz="800" dirty="0"/>
                        <a:t>/</a:t>
                      </a:r>
                      <a:r>
                        <a:rPr lang="zh-CN" altLang="en-US" sz="800" dirty="0"/>
                        <a:t>需求分析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indent="0">
                        <a:buSzPct val="30000"/>
                        <a:buFont typeface="Arial" panose="020B0604020202020204" pitchFamily="34" charset="0"/>
                        <a:buNone/>
                      </a:pPr>
                      <a:r>
                        <a:rPr lang="en-US" altLang="zh-CN" sz="800"/>
                        <a:t>•</a:t>
                      </a:r>
                      <a:r>
                        <a:rPr lang="zh-CN" altLang="en-US" sz="800"/>
                        <a:t>多次参与</a:t>
                      </a:r>
                      <a:r>
                        <a:rPr lang="en-US" altLang="zh-CN" sz="800"/>
                        <a:t>APP </a:t>
                      </a:r>
                      <a:r>
                        <a:rPr lang="zh-CN" altLang="en-US" sz="800"/>
                        <a:t>及各类设备产品线的需求评审会议，能够结合业务场景提出技术视角的意见与建议。</a:t>
                      </a:r>
                      <a:endParaRPr lang="zh-CN" altLang="en-US" sz="800"/>
                    </a:p>
                    <a:p>
                      <a:r>
                        <a:rPr lang="en-US" altLang="zh-CN" sz="800"/>
                        <a:t>•</a:t>
                      </a:r>
                      <a:r>
                        <a:rPr lang="zh-CN" altLang="en-US" sz="800"/>
                        <a:t>对智能体整体框架及三方系统接入的链路框架进行了需求分析。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/>
                        <a:t>•</a:t>
                      </a:r>
                      <a:r>
                        <a:rPr lang="zh-CN" altLang="en-US" sz="800"/>
                        <a:t>主动了解</a:t>
                      </a:r>
                      <a:r>
                        <a:rPr lang="en-US" altLang="zh-CN" sz="800"/>
                        <a:t> APP </a:t>
                      </a:r>
                      <a:r>
                        <a:rPr lang="zh-CN" altLang="en-US" sz="800"/>
                        <a:t>及各设备产品线的业务逻辑与使用场景，提升需求理解的完整性。</a:t>
                      </a:r>
                      <a:endParaRPr lang="zh-CN" altLang="en-US" sz="800"/>
                    </a:p>
                    <a:p>
                      <a:r>
                        <a:rPr lang="en-US" altLang="zh-CN" sz="800"/>
                        <a:t>•</a:t>
                      </a:r>
                      <a:r>
                        <a:rPr lang="zh-CN" altLang="en-US" sz="800"/>
                        <a:t>在评审过程中从技术实现角度提出可行性建议，帮助需求方优化方案。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/>
                        <a:t>•</a:t>
                      </a:r>
                      <a:r>
                        <a:rPr lang="zh-CN" altLang="en-US" sz="800"/>
                        <a:t>熟悉了</a:t>
                      </a:r>
                      <a:r>
                        <a:rPr lang="zh-CN" altLang="en-US" sz="800"/>
                        <a:t>部分产品线的核心业务模式，能够在需求讨论时快速理解业务诉求。</a:t>
                      </a:r>
                      <a:endParaRPr lang="zh-CN" altLang="en-US" sz="800"/>
                    </a:p>
                    <a:p>
                      <a:r>
                        <a:rPr lang="en-US" altLang="zh-CN" sz="800"/>
                        <a:t>•</a:t>
                      </a:r>
                      <a:r>
                        <a:rPr lang="zh-CN" altLang="en-US" sz="800"/>
                        <a:t>多次提出技术实现层面的意见，部分建议被产品方采纳，需求实现路径更合理。</a:t>
                      </a:r>
                      <a:endParaRPr lang="zh-CN" altLang="en-US" sz="800"/>
                    </a:p>
                  </a:txBody>
                  <a:tcPr/>
                </a:tc>
              </a:tr>
              <a:tr h="823595">
                <a:tc>
                  <a:txBody>
                    <a:bodyPr/>
                    <a:lstStyle/>
                    <a:p>
                      <a:r>
                        <a:rPr lang="zh-CN" altLang="en-US" sz="800" dirty="0">
                          <a:sym typeface="+mn-ea"/>
                        </a:rPr>
                        <a:t>负责智能体</a:t>
                      </a:r>
                      <a:r>
                        <a:rPr lang="en-US" altLang="zh-CN" sz="800" dirty="0">
                          <a:sym typeface="+mn-ea"/>
                        </a:rPr>
                        <a:t>|</a:t>
                      </a:r>
                      <a:r>
                        <a:rPr lang="zh-CN" altLang="en-US" sz="800" dirty="0">
                          <a:sym typeface="+mn-ea"/>
                        </a:rPr>
                        <a:t>语音助手开发、</a:t>
                      </a:r>
                      <a:r>
                        <a:rPr lang="zh-CN" altLang="en-US" sz="800" dirty="0"/>
                        <a:t>发布、线上运维</a:t>
                      </a:r>
                      <a:r>
                        <a:rPr lang="zh-CN" altLang="en-US" sz="800" dirty="0"/>
                        <a:t>工作</a:t>
                      </a:r>
                      <a:endParaRPr lang="zh-CN" altLang="en-US" sz="800" dirty="0"/>
                    </a:p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/>
                        <a:t>•</a:t>
                      </a:r>
                      <a:r>
                        <a:rPr lang="zh-CN" altLang="en-US" sz="800"/>
                        <a:t>完成了智能体设定、智能体生命周期等核心功能的开发工作。</a:t>
                      </a:r>
                      <a:endParaRPr lang="zh-CN" altLang="en-US" sz="800"/>
                    </a:p>
                    <a:p>
                      <a:r>
                        <a:rPr lang="en-US" altLang="zh-CN" sz="800"/>
                        <a:t>•</a:t>
                      </a:r>
                      <a:r>
                        <a:rPr lang="zh-CN" altLang="en-US" sz="800"/>
                        <a:t>进行过两次线上发布实战，保障版本平稳上线。</a:t>
                      </a:r>
                      <a:endParaRPr lang="zh-CN" altLang="en-US" sz="800"/>
                    </a:p>
                    <a:p>
                      <a:r>
                        <a:rPr lang="en-US" altLang="zh-CN" sz="800"/>
                        <a:t>•</a:t>
                      </a:r>
                      <a:r>
                        <a:rPr lang="zh-CN" altLang="en-US" sz="800"/>
                        <a:t>在</a:t>
                      </a:r>
                      <a:r>
                        <a:rPr lang="en-US" altLang="zh-CN" sz="800"/>
                        <a:t> APP </a:t>
                      </a:r>
                      <a:r>
                        <a:rPr lang="zh-CN" altLang="en-US" sz="800"/>
                        <a:t>智能体列表灰度放量过程中，持续监测请求吞吐量和性能指标</a:t>
                      </a:r>
                      <a:r>
                        <a:rPr lang="zh-CN" altLang="en-US" sz="800"/>
                        <a:t>等，确保系统运行稳定。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•</a:t>
                      </a:r>
                      <a:r>
                        <a:rPr lang="zh-CN" altLang="en-US" sz="800" dirty="0"/>
                        <a:t>掌握团队的开发流程，确保理解业务需求与技术实现的匹配。</a:t>
                      </a:r>
                      <a:endParaRPr lang="zh-CN" altLang="en-US" sz="800" dirty="0"/>
                    </a:p>
                    <a:p>
                      <a:r>
                        <a:rPr lang="en-US" altLang="zh-CN" sz="800" dirty="0"/>
                        <a:t>•</a:t>
                      </a:r>
                      <a:r>
                        <a:rPr lang="zh-CN" altLang="en-US" sz="800" dirty="0"/>
                        <a:t>熟悉公司线上发布流程，参与版本发布操作，积累实际操作经验。</a:t>
                      </a:r>
                      <a:endParaRPr lang="zh-CN" altLang="en-US" sz="800" dirty="0"/>
                    </a:p>
                    <a:p>
                      <a:r>
                        <a:rPr lang="en-US" altLang="zh-CN" sz="800" dirty="0"/>
                        <a:t>•</a:t>
                      </a:r>
                      <a:r>
                        <a:rPr lang="zh-CN" altLang="en-US" sz="800" dirty="0"/>
                        <a:t>建立对关键性能指标的监控习惯，持续跟踪系统运行状态并及时响应异常情况。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•</a:t>
                      </a:r>
                      <a:r>
                        <a:rPr lang="zh-CN" altLang="en-US" sz="800" dirty="0"/>
                        <a:t>按期完成开发，实现了预期业务功能，支持后续功能迭代。</a:t>
                      </a:r>
                      <a:endParaRPr lang="zh-CN" altLang="en-US" sz="800" dirty="0"/>
                    </a:p>
                    <a:p>
                      <a:r>
                        <a:rPr lang="en-US" altLang="zh-CN" sz="800" dirty="0"/>
                        <a:t>•</a:t>
                      </a:r>
                      <a:r>
                        <a:rPr lang="zh-CN" altLang="en-US" sz="800" dirty="0"/>
                        <a:t>两次线上发布顺利完成，版本稳定上线，积累了可复用的发布经验和流程理解。</a:t>
                      </a:r>
                      <a:endParaRPr lang="zh-CN" altLang="en-US" sz="800" dirty="0"/>
                    </a:p>
                    <a:p>
                      <a:r>
                        <a:rPr lang="en-US" altLang="zh-CN" sz="800" dirty="0"/>
                        <a:t>•</a:t>
                      </a:r>
                      <a:r>
                        <a:rPr lang="zh-CN" altLang="en-US" sz="800" dirty="0"/>
                        <a:t>系统关键性能指标保持稳定，潜在异常及时得到</a:t>
                      </a:r>
                      <a:r>
                        <a:rPr lang="zh-CN" altLang="en-US" sz="800" dirty="0"/>
                        <a:t>排查。</a:t>
                      </a:r>
                      <a:endParaRPr lang="zh-CN" altLang="en-US" sz="800" dirty="0"/>
                    </a:p>
                  </a:txBody>
                  <a:tcPr/>
                </a:tc>
              </a:tr>
              <a:tr h="822960">
                <a:tc>
                  <a:txBody>
                    <a:bodyPr/>
                    <a:lstStyle/>
                    <a:p>
                      <a:r>
                        <a:rPr lang="zh-CN" altLang="en-US" sz="800" dirty="0">
                          <a:sym typeface="+mn-ea"/>
                        </a:rPr>
                        <a:t>负责智能体</a:t>
                      </a:r>
                      <a:r>
                        <a:rPr lang="en-US" altLang="zh-CN" sz="800" dirty="0">
                          <a:sym typeface="+mn-ea"/>
                        </a:rPr>
                        <a:t>|</a:t>
                      </a:r>
                      <a:r>
                        <a:rPr lang="zh-CN" altLang="en-US" sz="800" dirty="0">
                          <a:sym typeface="+mn-ea"/>
                        </a:rPr>
                        <a:t>语音助手线上</a:t>
                      </a:r>
                      <a:r>
                        <a:rPr lang="en-US" altLang="zh-CN" sz="800" dirty="0">
                          <a:sym typeface="+mn-ea"/>
                        </a:rPr>
                        <a:t>oncall</a:t>
                      </a:r>
                      <a:r>
                        <a:rPr lang="zh-CN" altLang="en-US" sz="800" dirty="0">
                          <a:sym typeface="+mn-ea"/>
                        </a:rPr>
                        <a:t>工作</a:t>
                      </a:r>
                      <a:endParaRPr lang="zh-CN" altLang="en-US" sz="800" dirty="0"/>
                    </a:p>
                    <a:p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/>
                        <a:t>•</a:t>
                      </a:r>
                      <a:r>
                        <a:rPr lang="zh-CN" altLang="en-US" sz="800"/>
                        <a:t>对</a:t>
                      </a:r>
                      <a:r>
                        <a:rPr lang="en-US" altLang="zh-CN" sz="800"/>
                        <a:t> APP </a:t>
                      </a:r>
                      <a:r>
                        <a:rPr lang="zh-CN" altLang="en-US" sz="800"/>
                        <a:t>及各设备产品线的集成测试问题进行了排查与分析，协助定位根因并推动问题解决。</a:t>
                      </a:r>
                      <a:endParaRPr lang="zh-CN" altLang="en-US" sz="800"/>
                    </a:p>
                    <a:p>
                      <a:r>
                        <a:rPr lang="en-US" altLang="zh-CN" sz="800"/>
                        <a:t>•</a:t>
                      </a:r>
                      <a:r>
                        <a:rPr lang="zh-CN" altLang="en-US" sz="800"/>
                        <a:t>对线上问题提供及时答疑，并集中处置了部分客诉</a:t>
                      </a:r>
                      <a:r>
                        <a:rPr lang="zh-CN" altLang="en-US" sz="800"/>
                        <a:t>问题。</a:t>
                      </a:r>
                      <a:endParaRPr lang="zh-CN" alt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•</a:t>
                      </a:r>
                      <a:r>
                        <a:rPr lang="zh-CN" altLang="en-US" sz="800" dirty="0"/>
                        <a:t>熟悉</a:t>
                      </a:r>
                      <a:r>
                        <a:rPr lang="en-US" altLang="zh-CN" sz="800" dirty="0"/>
                        <a:t> APP </a:t>
                      </a:r>
                      <a:r>
                        <a:rPr lang="zh-CN" altLang="en-US" sz="800" dirty="0"/>
                        <a:t>及各设备产品线的集成测试流程</a:t>
                      </a:r>
                      <a:r>
                        <a:rPr lang="zh-CN" altLang="en-US" sz="800" dirty="0"/>
                        <a:t>节奏，掌握常见问题的排查方法</a:t>
                      </a:r>
                      <a:endParaRPr lang="zh-CN" altLang="en-US" sz="800" dirty="0"/>
                    </a:p>
                    <a:p>
                      <a:r>
                        <a:rPr lang="en-US" altLang="zh-CN" sz="800" dirty="0"/>
                        <a:t>•</a:t>
                      </a:r>
                      <a:r>
                        <a:rPr lang="zh-CN" altLang="en-US" sz="800" dirty="0"/>
                        <a:t>对客户反馈和投诉进行记录和分析，推动问题合理的解释</a:t>
                      </a:r>
                      <a:r>
                        <a:rPr lang="zh-CN" altLang="en-US" sz="800" dirty="0"/>
                        <a:t>与处置。</a:t>
                      </a:r>
                      <a:endParaRPr lang="zh-CN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800" dirty="0"/>
                        <a:t>•</a:t>
                      </a:r>
                      <a:r>
                        <a:rPr lang="zh-CN" altLang="en-US" sz="800" dirty="0"/>
                        <a:t>熟悉了业务问题排查所需的工具和日志埋点，问题定位和处理效率持续提升。</a:t>
                      </a:r>
                      <a:endParaRPr lang="en-US" altLang="zh-CN" sz="800" dirty="0"/>
                    </a:p>
                    <a:p>
                      <a:r>
                        <a:rPr lang="en-US" altLang="zh-CN" sz="800" dirty="0"/>
                        <a:t>•</a:t>
                      </a:r>
                      <a:r>
                        <a:rPr lang="zh-CN" altLang="en-US" sz="800" dirty="0"/>
                        <a:t>对各类问题的处理节奏和优先级有了清晰认知，能够合理安排处理顺序。</a:t>
                      </a:r>
                      <a:endParaRPr lang="en-US" altLang="zh-CN" sz="800" dirty="0"/>
                    </a:p>
                    <a:p>
                      <a:r>
                        <a:rPr lang="en-US" altLang="zh-CN" sz="800" dirty="0"/>
                        <a:t>•</a:t>
                      </a:r>
                      <a:r>
                        <a:rPr lang="zh-CN" altLang="en-US" sz="800" dirty="0"/>
                        <a:t>针对客诉，能够站在客户角度提供技术支持人员合适的解释话术和解决方案。</a:t>
                      </a:r>
                      <a:endParaRPr lang="zh-CN" altLang="en-US" sz="800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>
          <a:xfrm>
            <a:off x="251520" y="389921"/>
            <a:ext cx="6046566" cy="36003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二、重点任务回顾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内容占位符 2"/>
          <p:cNvSpPr txBox="1"/>
          <p:nvPr/>
        </p:nvSpPr>
        <p:spPr>
          <a:xfrm>
            <a:off x="572135" y="4055745"/>
            <a:ext cx="8229600" cy="64897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请举例</a:t>
            </a:r>
            <a:r>
              <a:rPr kumimoji="0" lang="en-US" altLang="zh-CN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2~3</a:t>
            </a:r>
            <a:r>
              <a:rPr kumimoji="0" lang="zh-CN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项关键任务，说明推进过程和核心成果，展示你具备</a:t>
            </a: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</a:t>
            </a:r>
            <a:r>
              <a:rPr kumimoji="0" lang="zh-CN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专业知识、专业能力</a:t>
            </a:r>
            <a:r>
              <a:rPr kumimoji="0" lang="zh-CN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kumimoji="0" lang="zh-CN" alt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管理人员需呈现业务管理、团队管理能力</a:t>
            </a:r>
            <a:r>
              <a:rPr kumimoji="0" lang="zh-CN" alt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），体现个人资源、经验</a:t>
            </a:r>
            <a:r>
              <a:rPr lang="zh-CN" altLang="en-US" sz="800" dirty="0" smtClean="0">
                <a:solidFill>
                  <a:prstClr val="black"/>
                </a:solidFill>
              </a:rPr>
              <a:t>、能力对成果实现的影响</a:t>
            </a:r>
            <a:endParaRPr kumimoji="0" lang="en-US" altLang="zh-CN" sz="8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72319" y="4273531"/>
            <a:ext cx="8424936" cy="10002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spcAft>
                <a:spcPts val="600"/>
              </a:spcAft>
              <a:defRPr kumimoji="1" sz="12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1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参考</a:t>
            </a:r>
            <a:r>
              <a:rPr kumimoji="1" lang="zh-CN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如下维</a:t>
            </a:r>
            <a:r>
              <a:rPr kumimoji="1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度描述：</a:t>
            </a:r>
            <a:endParaRPr kumimoji="1" lang="en-US" altLang="zh-CN" sz="11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1" lang="en-US" altLang="zh-CN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kumimoji="1" lang="zh-CN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关键任务</a:t>
            </a:r>
            <a:r>
              <a:rPr kumimoji="1" lang="en-US" altLang="zh-CN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kumimoji="1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一项工作或一个项目，简要介绍背景、任务目标，并说明个人在该任务中的角色</a:t>
            </a:r>
            <a:endParaRPr kumimoji="1" lang="en-US" altLang="zh-CN" sz="1100" b="0" i="0" u="none" strike="noStrike" kern="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1" lang="en-US" altLang="zh-CN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kumimoji="1" lang="zh-CN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推进过程</a:t>
            </a:r>
            <a:r>
              <a:rPr kumimoji="1" lang="en-US" altLang="zh-CN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kumimoji="1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过程中有哪些挑战，自己是如何</a:t>
            </a:r>
            <a:r>
              <a:rPr kumimoji="1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思考的</a:t>
            </a:r>
            <a:r>
              <a:rPr kumimoji="1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，用了</a:t>
            </a:r>
            <a:r>
              <a:rPr kumimoji="1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什么</a:t>
            </a:r>
            <a:r>
              <a:rPr kumimoji="1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kumimoji="1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，做</a:t>
            </a:r>
            <a:r>
              <a:rPr kumimoji="1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kumimoji="1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什么</a:t>
            </a:r>
            <a:r>
              <a:rPr kumimoji="1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事情，有哪些关键点</a:t>
            </a:r>
            <a:endParaRPr kumimoji="1" lang="zh-CN" altLang="en-US" sz="11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defRPr/>
            </a:pPr>
            <a:r>
              <a:rPr kumimoji="1" lang="en-US" altLang="zh-CN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kumimoji="1" lang="zh-CN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核心成果</a:t>
            </a:r>
            <a:r>
              <a:rPr kumimoji="1" lang="en-US" altLang="zh-CN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kumimoji="1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r>
              <a:rPr kumimoji="1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成果如何，</a:t>
            </a:r>
            <a:r>
              <a:rPr kumimoji="1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产生</a:t>
            </a:r>
            <a:r>
              <a:rPr kumimoji="1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哪些价值</a:t>
            </a:r>
            <a:endParaRPr kumimoji="1" lang="en-US" altLang="zh-CN" sz="11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82905" y="1012190"/>
            <a:ext cx="3797935" cy="976630"/>
          </a:xfrm>
          <a:prstGeom prst="rect">
            <a:avLst/>
          </a:prstGeom>
        </p:spPr>
        <p:txBody>
          <a:bodyPr>
            <a:noAutofit/>
          </a:bodyPr>
          <a:p>
            <a:r>
              <a:rPr lang="en-US" altLang="zh-CN" sz="1000" b="1"/>
              <a:t>AI</a:t>
            </a:r>
            <a:r>
              <a:rPr lang="zh-CN" altLang="en-US" sz="1000" b="1"/>
              <a:t>视频内容检索可行性分析</a:t>
            </a:r>
            <a:endParaRPr lang="zh-CN" altLang="en-US" sz="1000" b="1"/>
          </a:p>
          <a:p>
            <a:endParaRPr lang="en-US" altLang="zh-CN" sz="800"/>
          </a:p>
          <a:p>
            <a:r>
              <a:rPr lang="zh-CN" altLang="en-US" sz="800" b="1" u="sng"/>
              <a:t>【任务背景与目标】</a:t>
            </a:r>
            <a:r>
              <a:rPr lang="zh-CN" altLang="en-US" sz="800"/>
              <a:t>：对接市场上</a:t>
            </a:r>
            <a:r>
              <a:rPr lang="en-US" altLang="zh-CN" sz="800"/>
              <a:t>AI</a:t>
            </a:r>
            <a:r>
              <a:rPr lang="zh-CN" altLang="en-US" sz="800"/>
              <a:t>智能内容检索的供应商</a:t>
            </a:r>
            <a:r>
              <a:rPr lang="en-US" altLang="zh-CN" sz="800"/>
              <a:t> API</a:t>
            </a:r>
            <a:r>
              <a:rPr lang="zh-CN" altLang="en-US" sz="800"/>
              <a:t>（抖音、百度、阿里云），评估其内容质量、成本及与设备产品的接入易用性；进行多维度可行性分析，为后续产品化落地提供决策依据。</a:t>
            </a:r>
            <a:endParaRPr lang="zh-CN" altLang="en-US" sz="800"/>
          </a:p>
          <a:p>
            <a:endParaRPr lang="en-US" altLang="zh-CN" sz="800"/>
          </a:p>
          <a:p>
            <a:r>
              <a:rPr lang="zh-CN" altLang="en-US" sz="800" b="1" u="sng"/>
              <a:t>推进过程</a:t>
            </a:r>
            <a:r>
              <a:rPr lang="zh-CN" altLang="en-US" sz="800"/>
              <a:t>：与三方负责人就内容检索</a:t>
            </a:r>
            <a:r>
              <a:rPr lang="en-US" altLang="zh-CN" sz="800"/>
              <a:t> API </a:t>
            </a:r>
            <a:r>
              <a:rPr lang="zh-CN" altLang="en-US" sz="800"/>
              <a:t>的功能边界、内容授权及后期规划进行了深入沟通，明确各供应商能力和限制。</a:t>
            </a:r>
            <a:endParaRPr lang="zh-CN" altLang="en-US" sz="800"/>
          </a:p>
          <a:p>
            <a:endParaRPr lang="en-US" altLang="zh-CN" sz="800"/>
          </a:p>
          <a:p>
            <a:r>
              <a:rPr lang="zh-CN" altLang="en-US" sz="800"/>
              <a:t>运用提示词工程经验，对各产品的内容匹配效果进行多维度分析，评估可用性与潜在问题。</a:t>
            </a:r>
            <a:endParaRPr lang="zh-CN" altLang="en-US" sz="800"/>
          </a:p>
          <a:p>
            <a:endParaRPr lang="en-US" altLang="zh-CN" sz="800"/>
          </a:p>
          <a:p>
            <a:r>
              <a:rPr lang="zh-CN" altLang="en-US" sz="800"/>
              <a:t>主导整体方案推进，协调网络安全部、安卓研发团队及设备研发团队，共同攻克技术难题，确认实际接入可行性。</a:t>
            </a:r>
            <a:endParaRPr lang="zh-CN" altLang="en-US" sz="800"/>
          </a:p>
          <a:p>
            <a:endParaRPr lang="zh-CN" altLang="en-US" sz="800"/>
          </a:p>
          <a:p>
            <a:r>
              <a:rPr lang="zh-CN" altLang="en-US" sz="800" b="1"/>
              <a:t>核心成果</a:t>
            </a:r>
            <a:r>
              <a:rPr lang="zh-CN" altLang="en-US" sz="800"/>
              <a:t>：对市场主流</a:t>
            </a:r>
            <a:r>
              <a:rPr lang="en-US" altLang="zh-CN" sz="800"/>
              <a:t> AI </a:t>
            </a:r>
            <a:r>
              <a:rPr lang="zh-CN" altLang="en-US" sz="800"/>
              <a:t>视频内容检索产品的功能特性、成本及内容质量有了全面了解。明确了与我司设备产品接入的技术可行性、潜在难点及边界条件。</a:t>
            </a:r>
            <a:endParaRPr lang="zh-CN" altLang="en-US" sz="800"/>
          </a:p>
        </p:txBody>
      </p:sp>
      <p:sp>
        <p:nvSpPr>
          <p:cNvPr id="3" name="文本框 2"/>
          <p:cNvSpPr txBox="1"/>
          <p:nvPr/>
        </p:nvSpPr>
        <p:spPr>
          <a:xfrm>
            <a:off x="4726940" y="1012190"/>
            <a:ext cx="1869440" cy="906780"/>
          </a:xfrm>
          <a:prstGeom prst="rect">
            <a:avLst/>
          </a:prstGeom>
        </p:spPr>
        <p:txBody>
          <a:bodyPr>
            <a:noAutofit/>
          </a:bodyPr>
          <a:p>
            <a:r>
              <a:rPr lang="zh-CN" altLang="en-US" sz="800">
                <a:sym typeface="+mn-ea"/>
              </a:rPr>
              <a:t>任务：</a:t>
            </a:r>
            <a:r>
              <a:rPr lang="zh-CN" altLang="en-US" sz="80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智能体形象设定项目</a:t>
            </a:r>
            <a:endParaRPr lang="zh-CN" altLang="en-US" sz="80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80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任务目标：</a:t>
            </a:r>
            <a:endParaRPr kumimoji="0" lang="zh-CN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00">
                <a:sym typeface="+mn-ea"/>
              </a:rPr>
              <a:t>推进过程：</a:t>
            </a:r>
            <a:endParaRPr lang="zh-CN" altLang="en-US" sz="800"/>
          </a:p>
          <a:p>
            <a:r>
              <a:rPr lang="zh-CN" altLang="en-US" sz="800">
                <a:sym typeface="+mn-ea"/>
              </a:rPr>
              <a:t>核心成果：</a:t>
            </a:r>
            <a:endParaRPr lang="zh-CN" altLang="en-US" sz="800"/>
          </a:p>
        </p:txBody>
      </p:sp>
      <p:sp>
        <p:nvSpPr>
          <p:cNvPr id="4" name="文本框 3"/>
          <p:cNvSpPr txBox="1"/>
          <p:nvPr/>
        </p:nvSpPr>
        <p:spPr>
          <a:xfrm>
            <a:off x="674370" y="3535680"/>
            <a:ext cx="3324225" cy="906780"/>
          </a:xfrm>
          <a:prstGeom prst="rect">
            <a:avLst/>
          </a:prstGeom>
        </p:spPr>
        <p:txBody>
          <a:bodyPr>
            <a:noAutofit/>
          </a:bodyPr>
          <a:p>
            <a:r>
              <a:rPr lang="zh-CN" altLang="en-US" sz="800">
                <a:sym typeface="+mn-ea"/>
              </a:rPr>
              <a:t>任务：</a:t>
            </a:r>
            <a:r>
              <a:rPr lang="zh-CN" altLang="en-US" sz="80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智能体形象生命周期项目</a:t>
            </a:r>
            <a:endParaRPr lang="zh-CN" altLang="en-US" sz="800">
              <a:ln>
                <a:noFill/>
              </a:ln>
              <a:effectLst/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r>
              <a:rPr lang="zh-CN" altLang="en-US" sz="800" dirty="0">
                <a:ln>
                  <a:noFill/>
                </a:ln>
                <a:effectLst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任务目标：</a:t>
            </a:r>
            <a:endParaRPr kumimoji="0" lang="zh-CN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800">
                <a:sym typeface="+mn-ea"/>
              </a:rPr>
              <a:t>推进过程：</a:t>
            </a:r>
            <a:endParaRPr lang="zh-CN" altLang="en-US" sz="800"/>
          </a:p>
          <a:p>
            <a:r>
              <a:rPr lang="zh-CN" altLang="en-US" sz="800">
                <a:sym typeface="+mn-ea"/>
              </a:rPr>
              <a:t>核心成果：</a:t>
            </a:r>
            <a:endParaRPr lang="zh-CN" altLang="en-US" sz="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15"/>
          <p:cNvSpPr txBox="1"/>
          <p:nvPr/>
        </p:nvSpPr>
        <p:spPr>
          <a:xfrm>
            <a:off x="379875" y="452566"/>
            <a:ext cx="4012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三、试用期差距分析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1"/>
            </p:custDataLst>
          </p:nvPr>
        </p:nvGrpSpPr>
        <p:grpSpPr>
          <a:xfrm>
            <a:off x="637725" y="1330226"/>
            <a:ext cx="8168728" cy="3584130"/>
            <a:chOff x="617960" y="1330226"/>
            <a:chExt cx="7220024" cy="4495802"/>
          </a:xfrm>
        </p:grpSpPr>
        <p:sp>
          <p:nvSpPr>
            <p:cNvPr id="8" name="流程图: 过程 6"/>
            <p:cNvSpPr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617960" y="1869471"/>
              <a:ext cx="2105256" cy="721648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rgbClr val="FFFFFF"/>
              </a:solidFill>
              <a:miter lim="800000"/>
            </a:ln>
          </p:spPr>
          <p:txBody>
            <a:bodyPr wrap="none" anchor="t" anchorCtr="0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800" b="1" kern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对业务和场景不够熟悉，</a:t>
              </a:r>
              <a:endParaRPr lang="zh-CN" altLang="en-US" sz="800" b="1" kern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800" b="1" kern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在需求评审或讨论中更多</a:t>
              </a:r>
              <a:endParaRPr lang="zh-CN" altLang="en-US" sz="800" b="1" kern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800" b="1" kern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仅从市场或技术角度提供意见，</a:t>
              </a:r>
              <a:endParaRPr lang="zh-CN" altLang="en-US" sz="800" b="1" kern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800" b="1" kern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难以提出结合业务的深入建议</a:t>
              </a:r>
              <a:endParaRPr kumimoji="0" lang="zh-CN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流程图: 过程 7"/>
            <p:cNvSpPr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2861494" y="1783418"/>
              <a:ext cx="2510432" cy="891421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对业务历史背景和流程积累不足，导致难以形成全局视角去提供深层次建议。</a:t>
              </a:r>
              <a:endPara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defRPr/>
              </a:pPr>
              <a:r>
                <a: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在参与需求分析和评审时，更多集中在解决现有需求问题，没有充分刨根问底，</a:t>
              </a:r>
              <a:r>
                <a:rPr kumimoji="0" lang="zh-CN" altLang="en-US" sz="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借机梳理和理解历史业务及决策背景</a:t>
              </a:r>
              <a:endPara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AutoShape 53"/>
            <p:cNvSpPr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 rot="5400000">
              <a:off x="5184285" y="2056315"/>
              <a:ext cx="697297" cy="165100"/>
            </a:xfrm>
            <a:prstGeom prst="triangle">
              <a:avLst>
                <a:gd name="adj" fmla="val 50000"/>
              </a:avLst>
            </a:prstGeom>
            <a:solidFill>
              <a:srgbClr val="BBE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wrap="none" lIns="0" tIns="0" rIns="0" bIns="0" anchor="ctr"/>
            <a:lstStyle>
              <a:lvl1pPr marL="344805" indent="-2254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344805" marR="0" lvl="0" indent="-225425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 Box 49"/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3531419" y="1330226"/>
              <a:ext cx="13081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根因分析</a:t>
              </a:r>
              <a:endPara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Text Box 49"/>
            <p:cNvSpPr txBox="1"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1039044" y="1330226"/>
              <a:ext cx="1308100" cy="386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关键差距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 Box 49"/>
            <p:cNvSpPr txBox="1"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>
              <a:off x="6529884" y="1330226"/>
              <a:ext cx="1308100" cy="386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改进</a:t>
              </a:r>
              <a:r>
                <a:rPr lang="zh-CN" altLang="en-US" sz="1400" b="1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举措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AutoShape 53"/>
            <p:cNvSpPr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 rot="5400000">
              <a:off x="5177144" y="3133438"/>
              <a:ext cx="697292" cy="166688"/>
            </a:xfrm>
            <a:prstGeom prst="triangle">
              <a:avLst>
                <a:gd name="adj" fmla="val 50000"/>
              </a:avLst>
            </a:prstGeom>
            <a:solidFill>
              <a:srgbClr val="BBE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wrap="none" lIns="0" tIns="0" rIns="0" bIns="0" anchor="ctr"/>
            <a:lstStyle>
              <a:lvl1pPr marL="344805" indent="-2254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344805" marR="0" lvl="0" indent="-225425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AutoShape 53"/>
            <p:cNvSpPr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 rot="5400000">
              <a:off x="5170000" y="4264532"/>
              <a:ext cx="697292" cy="165100"/>
            </a:xfrm>
            <a:prstGeom prst="triangle">
              <a:avLst>
                <a:gd name="adj" fmla="val 50000"/>
              </a:avLst>
            </a:prstGeom>
            <a:solidFill>
              <a:srgbClr val="BBE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wrap="none" lIns="0" tIns="0" rIns="0" bIns="0" anchor="ctr"/>
            <a:lstStyle>
              <a:lvl1pPr marL="344805" indent="-2254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344805" marR="0" lvl="0" indent="-225425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AutoShape 53"/>
            <p:cNvSpPr>
              <a:spLocks noChangeArrowheads="1"/>
            </p:cNvSpPr>
            <p:nvPr>
              <p:custDataLst>
                <p:tags r:id="rId10"/>
              </p:custDataLst>
            </p:nvPr>
          </p:nvSpPr>
          <p:spPr bwMode="auto">
            <a:xfrm rot="5400000">
              <a:off x="5173175" y="5394832"/>
              <a:ext cx="697292" cy="165100"/>
            </a:xfrm>
            <a:prstGeom prst="triangle">
              <a:avLst>
                <a:gd name="adj" fmla="val 50000"/>
              </a:avLst>
            </a:prstGeom>
            <a:solidFill>
              <a:srgbClr val="BBE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wrap="none" lIns="0" tIns="0" rIns="0" bIns="0" anchor="ctr"/>
            <a:lstStyle>
              <a:lvl1pPr marL="344805" indent="-2254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344805" marR="0" lvl="0" indent="-225425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" name="流程图: 联系 17"/>
          <p:cNvSpPr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467634" y="1831612"/>
            <a:ext cx="614265" cy="406089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rgbClr val="FFFFFF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0" lang="zh-CN" altLang="en-US" sz="1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4" name="流程图: 过程 7"/>
          <p:cNvSpPr>
            <a:spLocks noChangeArrowheads="1"/>
          </p:cNvSpPr>
          <p:nvPr>
            <p:custDataLst>
              <p:tags r:id="rId12"/>
            </p:custDataLst>
          </p:nvPr>
        </p:nvSpPr>
        <p:spPr bwMode="auto">
          <a:xfrm>
            <a:off x="6360160" y="1691640"/>
            <a:ext cx="3355340" cy="710565"/>
          </a:xfrm>
          <a:prstGeom prst="flowChartProcess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对业务历史背景和流程积累不足，导致难以形成全局视角去提供深层次建议。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在参与需求分析和评审时，更多集中在解决现有需求问题，没有充分刨根问底，</a:t>
            </a:r>
            <a:r>
              <a: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借机梳理和理解历史业务及决策背景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8" name="流程图: 过程 7"/>
          <p:cNvSpPr>
            <a:spLocks noChangeArrowheads="1"/>
          </p:cNvSpPr>
          <p:nvPr>
            <p:custDataLst>
              <p:tags r:id="rId13"/>
            </p:custDataLst>
          </p:nvPr>
        </p:nvSpPr>
        <p:spPr bwMode="auto">
          <a:xfrm>
            <a:off x="3176057" y="2546863"/>
            <a:ext cx="2840300" cy="710656"/>
          </a:xfrm>
          <a:prstGeom prst="flowChartProcess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对公司各团队职责和协作流程的整体脉络缺乏主动梳理，平时主要依赖会议和零散交流获取信息，缺少系统性了解。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流程图: 过程 7"/>
          <p:cNvSpPr>
            <a:spLocks noChangeArrowheads="1"/>
          </p:cNvSpPr>
          <p:nvPr>
            <p:custDataLst>
              <p:tags r:id="rId14"/>
            </p:custDataLst>
          </p:nvPr>
        </p:nvSpPr>
        <p:spPr bwMode="auto">
          <a:xfrm>
            <a:off x="3176057" y="3402208"/>
            <a:ext cx="2840300" cy="710656"/>
          </a:xfrm>
          <a:prstGeom prst="flowChartProcess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对公司内部管理工具和流程的使用细节掌握不足。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细心度不够，检查不够充分。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计划</a:t>
            </a:r>
            <a:r>
              <a: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的提前量不足，返工时容易出现时间紧张</a:t>
            </a:r>
            <a:r>
              <a: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问题。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流程图: 过程 7"/>
          <p:cNvSpPr>
            <a:spLocks noChangeArrowheads="1"/>
          </p:cNvSpPr>
          <p:nvPr>
            <p:custDataLst>
              <p:tags r:id="rId15"/>
            </p:custDataLst>
          </p:nvPr>
        </p:nvSpPr>
        <p:spPr bwMode="auto">
          <a:xfrm>
            <a:off x="3176057" y="4257553"/>
            <a:ext cx="2840300" cy="710656"/>
          </a:xfrm>
          <a:prstGeom prst="flowChartProcess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新环境的工作节奏与过往模式存在差异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对业务理解尚不充分，在遇到未熟悉领域的问题时处理时间较长，</a:t>
            </a:r>
            <a:r>
              <a: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容易影响原有计划与</a:t>
            </a:r>
            <a:r>
              <a: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节奏。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7" name="流程图: 过程 7"/>
          <p:cNvSpPr>
            <a:spLocks noChangeArrowheads="1"/>
          </p:cNvSpPr>
          <p:nvPr>
            <p:custDataLst>
              <p:tags r:id="rId16"/>
            </p:custDataLst>
          </p:nvPr>
        </p:nvSpPr>
        <p:spPr bwMode="auto">
          <a:xfrm>
            <a:off x="6363970" y="2529205"/>
            <a:ext cx="3361055" cy="710565"/>
          </a:xfrm>
          <a:prstGeom prst="flowChartProcess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系统梳理组织架构和各团队职责，建立跨部门协作流程图，提升整体认知。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多观察各团队的沟通习惯与节奏，根据不同团队灵活调整表达方式和协作方式。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8" name="流程图: 过程 7"/>
          <p:cNvSpPr>
            <a:spLocks noChangeArrowheads="1"/>
          </p:cNvSpPr>
          <p:nvPr>
            <p:custDataLst>
              <p:tags r:id="rId17"/>
            </p:custDataLst>
          </p:nvPr>
        </p:nvSpPr>
        <p:spPr bwMode="auto">
          <a:xfrm>
            <a:off x="6363970" y="3402330"/>
            <a:ext cx="3361690" cy="710565"/>
          </a:xfrm>
          <a:prstGeom prst="flowChartProcess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系统熟悉公司常用管理工具和流程规范，建立操作清单以减少遗漏。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在执行任务前预留充分时间进行计划和复核，确保填写和操作的准确性。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5" name="流程图: 过程 7"/>
          <p:cNvSpPr>
            <a:spLocks noChangeArrowheads="1"/>
          </p:cNvSpPr>
          <p:nvPr>
            <p:custDataLst>
              <p:tags r:id="rId18"/>
            </p:custDataLst>
          </p:nvPr>
        </p:nvSpPr>
        <p:spPr bwMode="auto">
          <a:xfrm>
            <a:off x="6376670" y="4256405"/>
            <a:ext cx="3338195" cy="710565"/>
          </a:xfrm>
          <a:prstGeom prst="flowChartProcess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快速熟悉未接触领域的关键知识点，缩短问题处理时间。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制定任务优先级和时间分配策略，遇到突发问题时合理调整计划，保证整体工作节奏。</a:t>
            </a:r>
            <a:endParaRPr kumimoji="0" lang="zh-CN" altLang="en-US" sz="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8" name="流程图: 过程 6"/>
          <p:cNvSpPr>
            <a:spLocks noChangeArrowheads="1"/>
          </p:cNvSpPr>
          <p:nvPr>
            <p:custDataLst>
              <p:tags r:id="rId19"/>
            </p:custDataLst>
          </p:nvPr>
        </p:nvSpPr>
        <p:spPr bwMode="auto">
          <a:xfrm>
            <a:off x="593910" y="2619276"/>
            <a:ext cx="2381885" cy="575310"/>
          </a:xfrm>
          <a:prstGeom prst="flowChartProcess">
            <a:avLst/>
          </a:prstGeom>
          <a:solidFill>
            <a:schemeClr val="accent1"/>
          </a:solidFill>
          <a:ln w="9525">
            <a:solidFill>
              <a:srgbClr val="FFFFFF"/>
            </a:solidFill>
            <a:miter lim="800000"/>
          </a:ln>
        </p:spPr>
        <p:txBody>
          <a:bodyPr wrap="none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对各团队职责</a:t>
            </a:r>
            <a:r>
              <a:rPr kumimoji="0" lang="zh-CN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与协作流程</a:t>
            </a:r>
            <a:endParaRPr kumimoji="0" lang="zh-CN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0" lang="zh-CN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了解不足，跨部门沟通和</a:t>
            </a:r>
            <a:endParaRPr kumimoji="0" lang="zh-CN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日常任务推进中效率不够高</a:t>
            </a:r>
            <a:endParaRPr kumimoji="0" lang="zh-CN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19" name="流程图: 过程 6"/>
          <p:cNvSpPr>
            <a:spLocks noChangeArrowheads="1"/>
          </p:cNvSpPr>
          <p:nvPr>
            <p:custDataLst>
              <p:tags r:id="rId20"/>
            </p:custDataLst>
          </p:nvPr>
        </p:nvSpPr>
        <p:spPr bwMode="auto">
          <a:xfrm>
            <a:off x="593910" y="3456841"/>
            <a:ext cx="2381885" cy="575310"/>
          </a:xfrm>
          <a:prstGeom prst="flowChartProcess">
            <a:avLst/>
          </a:prstGeom>
          <a:solidFill>
            <a:schemeClr val="accent1"/>
          </a:solidFill>
          <a:ln w="9525">
            <a:solidFill>
              <a:srgbClr val="FFFFFF"/>
            </a:solidFill>
            <a:miter lim="800000"/>
          </a:ln>
        </p:spPr>
        <p:txBody>
          <a:bodyPr wrap="none" anchor="ctr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管理工具和流程不够熟悉，</a:t>
            </a:r>
            <a:endParaRPr kumimoji="0" lang="zh-CN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过程中易出疏漏或反复修改，</a:t>
            </a:r>
            <a:endParaRPr kumimoji="0" lang="zh-CN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影响工作效率和准确性。</a:t>
            </a:r>
            <a:endParaRPr kumimoji="0" lang="zh-CN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0" name="流程图: 过程 6"/>
          <p:cNvSpPr>
            <a:spLocks noChangeArrowheads="1"/>
          </p:cNvSpPr>
          <p:nvPr>
            <p:custDataLst>
              <p:tags r:id="rId21"/>
            </p:custDataLst>
          </p:nvPr>
        </p:nvSpPr>
        <p:spPr bwMode="auto">
          <a:xfrm>
            <a:off x="593910" y="4302026"/>
            <a:ext cx="2381885" cy="575310"/>
          </a:xfrm>
          <a:prstGeom prst="flowChartProcess">
            <a:avLst/>
          </a:prstGeom>
          <a:solidFill>
            <a:schemeClr val="accent1"/>
          </a:solidFill>
          <a:ln w="9525">
            <a:solidFill>
              <a:srgbClr val="FFFFFF"/>
            </a:solidFill>
            <a:miter lim="800000"/>
          </a:ln>
        </p:spPr>
        <p:txBody>
          <a:bodyPr wrap="none" anchor="t" anchorCtr="0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日常工作、会议安排及多任务并行</a:t>
            </a:r>
            <a:endParaRPr kumimoji="0" lang="zh-CN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的时间分割节奏适应不够，任</a:t>
            </a:r>
            <a:endParaRPr kumimoji="0" lang="zh-CN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8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务切换和时间管理上效率有限</a:t>
            </a:r>
            <a:endParaRPr kumimoji="0" lang="zh-CN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8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1" name="流程图: 联系 17"/>
          <p:cNvSpPr>
            <a:spLocks noChangeArrowheads="1"/>
          </p:cNvSpPr>
          <p:nvPr>
            <p:custDataLst>
              <p:tags r:id="rId22"/>
            </p:custDataLst>
          </p:nvPr>
        </p:nvSpPr>
        <p:spPr bwMode="auto">
          <a:xfrm>
            <a:off x="467634" y="2671717"/>
            <a:ext cx="614265" cy="406089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rgbClr val="FFFFFF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kumimoji="0" lang="zh-CN" altLang="en-US" sz="1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2" name="流程图: 联系 17"/>
          <p:cNvSpPr>
            <a:spLocks noChangeArrowheads="1"/>
          </p:cNvSpPr>
          <p:nvPr>
            <p:custDataLst>
              <p:tags r:id="rId23"/>
            </p:custDataLst>
          </p:nvPr>
        </p:nvSpPr>
        <p:spPr bwMode="auto">
          <a:xfrm>
            <a:off x="467634" y="3545477"/>
            <a:ext cx="614265" cy="406089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rgbClr val="FFFFFF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kumimoji="0" lang="zh-CN" altLang="en-US" sz="1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3" name="流程图: 联系 17"/>
          <p:cNvSpPr>
            <a:spLocks noChangeArrowheads="1"/>
          </p:cNvSpPr>
          <p:nvPr>
            <p:custDataLst>
              <p:tags r:id="rId24"/>
            </p:custDataLst>
          </p:nvPr>
        </p:nvSpPr>
        <p:spPr bwMode="auto">
          <a:xfrm>
            <a:off x="467634" y="4358912"/>
            <a:ext cx="614265" cy="406089"/>
          </a:xfrm>
          <a:prstGeom prst="flowChartConnector">
            <a:avLst/>
          </a:prstGeom>
          <a:solidFill>
            <a:schemeClr val="accent1"/>
          </a:solidFill>
          <a:ln w="9525">
            <a:solidFill>
              <a:srgbClr val="FFFFFF"/>
            </a:solidFill>
            <a:miter lim="800000"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9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4</a:t>
            </a:r>
            <a:endParaRPr kumimoji="0" lang="zh-CN" altLang="en-US" sz="1400" b="1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107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633414" y="1245333"/>
          <a:ext cx="8541385" cy="2085340"/>
        </p:xfrm>
        <a:graphic>
          <a:graphicData uri="http://schemas.openxmlformats.org/drawingml/2006/table">
            <a:tbl>
              <a:tblPr/>
              <a:tblGrid>
                <a:gridCol w="567058"/>
                <a:gridCol w="1046327"/>
                <a:gridCol w="1049020"/>
                <a:gridCol w="2936988"/>
                <a:gridCol w="2942054"/>
              </a:tblGrid>
              <a:tr h="56643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序号</a:t>
                      </a:r>
                      <a:endParaRPr kumimoji="0" lang="zh-CN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349" marR="7349" marT="734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关键任务</a:t>
                      </a:r>
                      <a:endParaRPr kumimoji="0" lang="zh-CN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349" marR="7349" marT="734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协同部门</a:t>
                      </a:r>
                      <a:endParaRPr kumimoji="0" lang="zh-CN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349" marR="7349" marT="734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协同需求</a:t>
                      </a:r>
                      <a:endParaRPr kumimoji="0" lang="zh-CN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349" marR="7349" marT="734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问题及建议</a:t>
                      </a:r>
                      <a:endParaRPr kumimoji="0" lang="zh-CN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349" marR="7349" marT="734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</a:tr>
              <a:tr h="6604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1</a:t>
                      </a:r>
                      <a:endParaRPr kumimoji="0" lang="en-US" altLang="zh-CN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349" marR="7349" marT="734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AI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视频内容检索可行性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分析</a:t>
                      </a: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49" marR="7349" marT="734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智能摄像软件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部</a:t>
                      </a: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（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S20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）</a:t>
                      </a: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产品接入业务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部</a:t>
                      </a: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（</a:t>
                      </a: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RK3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）</a:t>
                      </a: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349" marR="7349" marT="734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负责将抖音、百度、阿里云三方内容检索结果在</a:t>
                      </a:r>
                      <a:r>
                        <a:rPr kumimoji="0" lang="en-US" altLang="zh-CN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 S20 </a:t>
                      </a:r>
                      <a:r>
                        <a:rPr kumimoji="0" lang="zh-CN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设备上实现播放，并与相关开发团队完成协议设计与联调。</a:t>
                      </a:r>
                      <a:endParaRPr kumimoji="0" lang="zh-CN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抖音内容获取需依赖安卓</a:t>
                      </a:r>
                      <a:r>
                        <a:rPr kumimoji="0" lang="en-US" altLang="zh-CN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 SDK </a:t>
                      </a:r>
                      <a:r>
                        <a:rPr kumimoji="0" lang="zh-CN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作为视频资源跳板，期间协调</a:t>
                      </a:r>
                      <a:r>
                        <a:rPr kumimoji="0" lang="en-US" altLang="zh-CN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 RK3 </a:t>
                      </a:r>
                      <a:r>
                        <a:rPr kumimoji="0" lang="zh-CN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设备开发同事提供支持。</a:t>
                      </a:r>
                      <a:endParaRPr kumimoji="0" lang="zh-CN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349" marR="7349" marT="734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  </a:t>
                      </a:r>
                      <a:r>
                        <a:rPr kumimoji="0" lang="zh-CN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问题：</a:t>
                      </a:r>
                      <a:r>
                        <a:rPr kumimoji="0" lang="zh-CN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在与</a:t>
                      </a:r>
                      <a:r>
                        <a:rPr kumimoji="0" lang="en-US" altLang="zh-CN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 RK3 </a:t>
                      </a:r>
                      <a:r>
                        <a:rPr kumimoji="0" lang="zh-CN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团队协作过程中，由于该团队为额外配合，</a:t>
                      </a:r>
                      <a:endParaRPr kumimoji="0" lang="zh-CN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主动性有限，影响对接效率。</a:t>
                      </a:r>
                      <a:endParaRPr kumimoji="0" lang="zh-CN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  </a:t>
                      </a:r>
                      <a:r>
                        <a:rPr kumimoji="0" lang="en-US" altLang="zh-CN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  </a:t>
                      </a:r>
                      <a:r>
                        <a:rPr kumimoji="0" lang="zh-CN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解决途径：</a:t>
                      </a:r>
                      <a:r>
                        <a:rPr kumimoji="0" lang="zh-CN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在跨团队对接时，尽量提前排查自身可控的问题，减少对方负担，以提高整体协作效率和顺畅度。</a:t>
                      </a:r>
                      <a:endParaRPr kumimoji="0" lang="zh-CN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349" marR="7349" marT="734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90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2</a:t>
                      </a: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349" marR="7349" marT="734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智能体</a:t>
                      </a: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形象设定项目</a:t>
                      </a:r>
                      <a:endParaRPr kumimoji="0" lang="zh-CN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49" marR="7349" marT="734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00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移动开发部</a:t>
                      </a: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100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（</a:t>
                      </a:r>
                      <a:r>
                        <a:rPr lang="en-US" altLang="zh-CN" sz="100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RK3</a:t>
                      </a:r>
                      <a:r>
                        <a:rPr lang="zh-CN" altLang="en-US" sz="100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）</a:t>
                      </a: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349" marR="7349" marT="734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 panose="020B0604020202020204"/>
                          <a:ea typeface="微软雅黑" panose="020B0503020204020204" pitchFamily="34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在</a:t>
                      </a:r>
                      <a:r>
                        <a:rPr kumimoji="0" lang="en-US" altLang="zh-CN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 RK3 </a:t>
                      </a:r>
                      <a:r>
                        <a:rPr kumimoji="0" lang="zh-CN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平台增加系统模板智能体设定及自定义设定功能，需要与移动开发部团队进行接口设计与对接</a:t>
                      </a: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349" marR="7349" marT="734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349" marR="7349" marT="734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29076"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3</a:t>
                      </a: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349" marR="7349" marT="734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智能体</a:t>
                      </a: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形象生命周期</a:t>
                      </a: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项目</a:t>
                      </a:r>
                      <a:endParaRPr kumimoji="0" lang="zh-CN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349" marR="7349" marT="734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智能锁软件部</a:t>
                      </a:r>
                      <a:endParaRPr kumimoji="0" lang="zh-CN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（</a:t>
                      </a: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Y5000</a:t>
                      </a: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）</a:t>
                      </a:r>
                      <a:endParaRPr kumimoji="0" lang="zh-CN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移动应用</a:t>
                      </a: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部</a:t>
                      </a:r>
                      <a:endParaRPr kumimoji="0" lang="zh-CN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增值</a:t>
                      </a:r>
                      <a:r>
                        <a:rPr kumimoji="0" lang="zh-CN" altLang="en-US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业务部</a:t>
                      </a:r>
                      <a:endParaRPr kumimoji="0" lang="zh-CN" altLang="en-US" sz="1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349" marR="7349" marT="734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在</a:t>
                      </a:r>
                      <a:r>
                        <a:rPr kumimoji="0" lang="en-US" altLang="zh-CN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 App </a:t>
                      </a:r>
                      <a:r>
                        <a:rPr kumimoji="0" lang="zh-CN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端完成增值形象的购买流程，并与增值平台的支付及商品服务完成集成，从而支撑智能体形象的完整生命周期管理。</a:t>
                      </a: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zh-CN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与智能锁软件部基于物模型实现设备形象的状态管理，并结合不同型号进行形象资源的精细化管控。</a:t>
                      </a:r>
                      <a:endParaRPr kumimoji="0" lang="zh-CN" altLang="en-US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349" marR="7349" marT="734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问题：</a:t>
                      </a:r>
                      <a:r>
                        <a:rPr lang="zh-CN" altLang="en-US" sz="800" b="0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涉及协同的部门较多，生命周期管理功能在联调和提测过程中需要各端完整配合，整体推进节奏容易受限。</a:t>
                      </a:r>
                      <a:endParaRPr lang="zh-CN" altLang="en-US" sz="800" b="0" dirty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800" b="1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 </a:t>
                      </a:r>
                      <a:endParaRPr lang="en-US" altLang="zh-CN" sz="800" b="1" dirty="0">
                        <a:ln>
                          <a:noFill/>
                        </a:ln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  <a:sym typeface="+mn-ea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zh-CN" altLang="en-US" sz="800" b="1" dirty="0">
                          <a:ln>
                            <a:noFill/>
                          </a:ln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  <a:sym typeface="+mn-ea"/>
                        </a:rPr>
                        <a:t>解决途径：</a:t>
                      </a:r>
                      <a:r>
                        <a:rPr kumimoji="0" lang="zh-CN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Arial" panose="020B0604020202020204" pitchFamily="34" charset="0"/>
                        </a:rPr>
                        <a:t>建立明确的协同计划，及时跟进各端进度与问题，确保整体推进顺畅</a:t>
                      </a:r>
                      <a:endParaRPr kumimoji="0" lang="zh-CN" altLang="en-US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Arial" panose="020B0604020202020204" pitchFamily="34" charset="0"/>
                      </a:endParaRPr>
                    </a:p>
                  </a:txBody>
                  <a:tcPr marL="7349" marR="7349" marT="734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52060" y="383426"/>
            <a:ext cx="5243661" cy="416430"/>
          </a:xfrm>
        </p:spPr>
        <p:txBody>
          <a:bodyPr/>
          <a:lstStyle/>
          <a:p>
            <a:pPr defTabSz="457200" eaLnBrk="1" hangingPunct="1"/>
            <a:r>
              <a:rPr lang="zh-CN" alt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四</a:t>
            </a:r>
            <a:r>
              <a:rPr lang="zh-CN" alt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</a:t>
            </a:r>
            <a:r>
              <a:rPr lang="zh-CN" alt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部门协同需求</a:t>
            </a:r>
            <a:endParaRPr lang="zh-CN" altLang="en-US" sz="2000" kern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  <p:transition spd="slow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9229" y="306418"/>
            <a:ext cx="3275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五、工作规划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89857" y="1064624"/>
            <a:ext cx="8524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讲清楚对所负责业务的分析（现状、机会、差距）、下一阶段目标（含结果及过程）、策略、实现路径、核心举措等（自行展开</a:t>
            </a:r>
            <a:r>
              <a:rPr lang="en-US" altLang="zh-CN" sz="1600" dirty="0" smtClean="0"/>
              <a:t>PPT)</a:t>
            </a:r>
            <a:endParaRPr lang="zh-CN" alt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9229" y="306418"/>
            <a:ext cx="3275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转正展望语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848870" y="1396127"/>
            <a:ext cx="4506954" cy="3373323"/>
            <a:chOff x="2740414" y="1934970"/>
            <a:chExt cx="4506954" cy="3373323"/>
          </a:xfrm>
        </p:grpSpPr>
        <p:sp>
          <p:nvSpPr>
            <p:cNvPr id="3" name="文本框 2"/>
            <p:cNvSpPr txBox="1"/>
            <p:nvPr/>
          </p:nvSpPr>
          <p:spPr>
            <a:xfrm>
              <a:off x="2740414" y="1934970"/>
              <a:ext cx="4506954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5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THANK YOU</a:t>
              </a:r>
              <a:endParaRPr lang="zh-CN" altLang="en-US" sz="4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227309" y="2651385"/>
              <a:ext cx="3760728" cy="355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160"/>
                </a:lnSpc>
              </a:pPr>
              <a:r>
                <a:rPr lang="zh-CN" altLang="en-US" sz="1700" kern="3000" spc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乐</a:t>
              </a:r>
              <a:r>
                <a:rPr lang="zh-CN" altLang="en-US" sz="1700" kern="3000" spc="1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享安全智能生活</a:t>
              </a:r>
              <a:endParaRPr lang="zh-CN" altLang="en-US" sz="1700" kern="3000" spc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726025" y="4602459"/>
              <a:ext cx="2763295" cy="705834"/>
              <a:chOff x="3738964" y="4602459"/>
              <a:chExt cx="2763295" cy="705834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3738964" y="4602459"/>
                <a:ext cx="2763295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160"/>
                  </a:lnSpc>
                </a:pPr>
                <a:r>
                  <a:rPr lang="zh-CN" altLang="en-US" sz="1200" kern="3000" spc="15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杭州萤石</a:t>
                </a:r>
                <a:r>
                  <a:rPr lang="zh-CN" altLang="en-US" sz="1200" kern="3000" spc="15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网络股份有限公司</a:t>
                </a:r>
                <a:endParaRPr lang="zh-CN" altLang="en-US" sz="1200" kern="3000" spc="1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4045244" y="4798043"/>
                <a:ext cx="1901063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160"/>
                  </a:lnSpc>
                </a:pPr>
                <a:r>
                  <a:rPr lang="zh-CN" altLang="en-US" sz="800" b="1" kern="3000" spc="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浙江省杭州市滨江区阡陌路</a:t>
                </a:r>
                <a:r>
                  <a:rPr lang="en-US" altLang="zh-CN" sz="800" b="1" kern="3000" spc="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555</a:t>
                </a:r>
                <a:r>
                  <a:rPr lang="zh-CN" altLang="en-US" sz="800" b="1" kern="3000" spc="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号</a:t>
                </a:r>
                <a:endParaRPr lang="zh-CN" altLang="en-US" sz="800" b="1" kern="3000" spc="1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4527184" y="4976920"/>
                <a:ext cx="937182" cy="331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160"/>
                  </a:lnSpc>
                </a:pPr>
                <a:r>
                  <a:rPr lang="en-US" altLang="zh-CN" sz="900" kern="3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www.ys7.com</a:t>
                </a:r>
                <a:endParaRPr lang="zh-CN" altLang="en-US" sz="900" kern="3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TABLE_ENDDRAG_ORIGIN_RECT" val="721*300"/>
  <p:tag name="TABLE_ENDDRAG_RECT" val="45*93*721*300"/>
</p:tagLst>
</file>

<file path=ppt/tags/tag10.xml><?xml version="1.0" encoding="utf-8"?>
<p:tagLst xmlns:p="http://schemas.openxmlformats.org/presentationml/2006/main">
  <p:tag name="THINKCELLSHAPEDONOTDELETE" val="pFRH.bKqxakKNjJ4j397gbQ"/>
  <p:tag name="KSO_WM_DIAGRAM_VIRTUALLY_FRAME" val="{&quot;height&quot;:286.4553543307087,&quot;left&quot;:36.814488188976384,&quot;top&quot;:104.7422047244094,&quot;width&quot;:728.9855118110236}"/>
</p:tagLst>
</file>

<file path=ppt/tags/tag11.xml><?xml version="1.0" encoding="utf-8"?>
<p:tagLst xmlns:p="http://schemas.openxmlformats.org/presentationml/2006/main">
  <p:tag name="THINKCELLSHAPEDONOTDELETE" val="pFRH.bKqxakKNjJ4j397gbQ"/>
  <p:tag name="KSO_WM_DIAGRAM_VIRTUALLY_FRAME" val="{&quot;height&quot;:286.4553543307087,&quot;left&quot;:36.814488188976384,&quot;top&quot;:104.7422047244094,&quot;width&quot;:728.9855118110236}"/>
</p:tagLst>
</file>

<file path=ppt/tags/tag12.xml><?xml version="1.0" encoding="utf-8"?>
<p:tagLst xmlns:p="http://schemas.openxmlformats.org/presentationml/2006/main">
  <p:tag name="KSO_WM_DIAGRAM_VIRTUALLY_FRAME" val="{&quot;height&quot;:286.4553543307087,&quot;left&quot;:36.814488188976384,&quot;top&quot;:104.7422047244094,&quot;width&quot;:728.9855118110236}"/>
</p:tagLst>
</file>

<file path=ppt/tags/tag13.xml><?xml version="1.0" encoding="utf-8"?>
<p:tagLst xmlns:p="http://schemas.openxmlformats.org/presentationml/2006/main">
  <p:tag name="KSO_WM_DIAGRAM_VIRTUALLY_FRAME" val="{&quot;height&quot;:286.4553543307087,&quot;left&quot;:36.814488188976384,&quot;top&quot;:104.7422047244094,&quot;width&quot;:728.9855118110236}"/>
</p:tagLst>
</file>

<file path=ppt/tags/tag14.xml><?xml version="1.0" encoding="utf-8"?>
<p:tagLst xmlns:p="http://schemas.openxmlformats.org/presentationml/2006/main">
  <p:tag name="KSO_WM_DIAGRAM_VIRTUALLY_FRAME" val="{&quot;height&quot;:286.4553543307087,&quot;left&quot;:36.814488188976384,&quot;top&quot;:104.7422047244094,&quot;width&quot;:728.9855118110236}"/>
</p:tagLst>
</file>

<file path=ppt/tags/tag15.xml><?xml version="1.0" encoding="utf-8"?>
<p:tagLst xmlns:p="http://schemas.openxmlformats.org/presentationml/2006/main">
  <p:tag name="KSO_WM_DIAGRAM_VIRTUALLY_FRAME" val="{&quot;height&quot;:286.4553543307087,&quot;left&quot;:36.814488188976384,&quot;top&quot;:104.7422047244094,&quot;width&quot;:728.9855118110236}"/>
</p:tagLst>
</file>

<file path=ppt/tags/tag16.xml><?xml version="1.0" encoding="utf-8"?>
<p:tagLst xmlns:p="http://schemas.openxmlformats.org/presentationml/2006/main">
  <p:tag name="KSO_WM_DIAGRAM_VIRTUALLY_FRAME" val="{&quot;height&quot;:286.4553543307087,&quot;left&quot;:36.814488188976384,&quot;top&quot;:104.7422047244094,&quot;width&quot;:728.9855118110236}"/>
</p:tagLst>
</file>

<file path=ppt/tags/tag17.xml><?xml version="1.0" encoding="utf-8"?>
<p:tagLst xmlns:p="http://schemas.openxmlformats.org/presentationml/2006/main">
  <p:tag name="KSO_WM_DIAGRAM_VIRTUALLY_FRAME" val="{&quot;height&quot;:286.4553543307087,&quot;left&quot;:36.814488188976384,&quot;top&quot;:104.7422047244094,&quot;width&quot;:728.9855118110236}"/>
</p:tagLst>
</file>

<file path=ppt/tags/tag18.xml><?xml version="1.0" encoding="utf-8"?>
<p:tagLst xmlns:p="http://schemas.openxmlformats.org/presentationml/2006/main">
  <p:tag name="KSO_WM_DIAGRAM_VIRTUALLY_FRAME" val="{&quot;height&quot;:286.4553543307087,&quot;left&quot;:36.814488188976384,&quot;top&quot;:104.7422047244094,&quot;width&quot;:728.9855118110236}"/>
</p:tagLst>
</file>

<file path=ppt/tags/tag19.xml><?xml version="1.0" encoding="utf-8"?>
<p:tagLst xmlns:p="http://schemas.openxmlformats.org/presentationml/2006/main">
  <p:tag name="KSO_WM_DIAGRAM_VIRTUALLY_FRAME" val="{&quot;height&quot;:286.4553543307087,&quot;left&quot;:36.814488188976384,&quot;top&quot;:104.7422047244094,&quot;width&quot;:728.9855118110236}"/>
</p:tagLst>
</file>

<file path=ppt/tags/tag2.xml><?xml version="1.0" encoding="utf-8"?>
<p:tagLst xmlns:p="http://schemas.openxmlformats.org/presentationml/2006/main">
  <p:tag name="KSO_WM_DIAGRAM_VIRTUALLY_FRAME" val="{&quot;height&quot;:286.4553543307087,&quot;left&quot;:36.814488188976384,&quot;top&quot;:104.7422047244094,&quot;width&quot;:728.9855118110236}"/>
</p:tagLst>
</file>

<file path=ppt/tags/tag20.xml><?xml version="1.0" encoding="utf-8"?>
<p:tagLst xmlns:p="http://schemas.openxmlformats.org/presentationml/2006/main">
  <p:tag name="KSO_WM_DIAGRAM_VIRTUALLY_FRAME" val="{&quot;height&quot;:286.4553543307087,&quot;left&quot;:36.814488188976384,&quot;top&quot;:104.7422047244094,&quot;width&quot;:728.9855118110236}"/>
</p:tagLst>
</file>

<file path=ppt/tags/tag21.xml><?xml version="1.0" encoding="utf-8"?>
<p:tagLst xmlns:p="http://schemas.openxmlformats.org/presentationml/2006/main">
  <p:tag name="KSO_WM_DIAGRAM_VIRTUALLY_FRAME" val="{&quot;height&quot;:286.4553543307087,&quot;left&quot;:36.814488188976384,&quot;top&quot;:104.7422047244094,&quot;width&quot;:728.9855118110236}"/>
</p:tagLst>
</file>

<file path=ppt/tags/tag22.xml><?xml version="1.0" encoding="utf-8"?>
<p:tagLst xmlns:p="http://schemas.openxmlformats.org/presentationml/2006/main">
  <p:tag name="KSO_WM_DIAGRAM_VIRTUALLY_FRAME" val="{&quot;height&quot;:286.4553543307087,&quot;left&quot;:36.814488188976384,&quot;top&quot;:104.7422047244094,&quot;width&quot;:728.9855118110236}"/>
</p:tagLst>
</file>

<file path=ppt/tags/tag23.xml><?xml version="1.0" encoding="utf-8"?>
<p:tagLst xmlns:p="http://schemas.openxmlformats.org/presentationml/2006/main">
  <p:tag name="KSO_WM_DIAGRAM_VIRTUALLY_FRAME" val="{&quot;height&quot;:286.4553543307087,&quot;left&quot;:36.814488188976384,&quot;top&quot;:104.7422047244094,&quot;width&quot;:728.9855118110236}"/>
</p:tagLst>
</file>

<file path=ppt/tags/tag24.xml><?xml version="1.0" encoding="utf-8"?>
<p:tagLst xmlns:p="http://schemas.openxmlformats.org/presentationml/2006/main">
  <p:tag name="KSO_WM_DIAGRAM_VIRTUALLY_FRAME" val="{&quot;height&quot;:286.4553543307087,&quot;left&quot;:36.814488188976384,&quot;top&quot;:104.7422047244094,&quot;width&quot;:728.9855118110236}"/>
</p:tagLst>
</file>

<file path=ppt/tags/tag25.xml><?xml version="1.0" encoding="utf-8"?>
<p:tagLst xmlns:p="http://schemas.openxmlformats.org/presentationml/2006/main">
  <p:tag name="KSO_WM_DIAGRAM_VIRTUALLY_FRAME" val="{&quot;height&quot;:286.4553543307087,&quot;left&quot;:36.814488188976384,&quot;top&quot;:104.7422047244094,&quot;width&quot;:728.9855118110236}"/>
</p:tagLst>
</file>

<file path=ppt/tags/tag26.xml><?xml version="1.0" encoding="utf-8"?>
<p:tagLst xmlns:p="http://schemas.openxmlformats.org/presentationml/2006/main">
  <p:tag name="THINKCELLSHAPEDONOTDELETE" val="pF6X7cTWcoUKqSmGoDIdreQ"/>
</p:tagLst>
</file>

<file path=ppt/tags/tag3.xml><?xml version="1.0" encoding="utf-8"?>
<p:tagLst xmlns:p="http://schemas.openxmlformats.org/presentationml/2006/main">
  <p:tag name="KSO_WM_DIAGRAM_VIRTUALLY_FRAME" val="{&quot;height&quot;:286.4553543307087,&quot;left&quot;:36.814488188976384,&quot;top&quot;:104.7422047244094,&quot;width&quot;:728.9855118110236}"/>
</p:tagLst>
</file>

<file path=ppt/tags/tag4.xml><?xml version="1.0" encoding="utf-8"?>
<p:tagLst xmlns:p="http://schemas.openxmlformats.org/presentationml/2006/main">
  <p:tag name="KSO_WM_DIAGRAM_VIRTUALLY_FRAME" val="{&quot;height&quot;:286.4553543307087,&quot;left&quot;:36.814488188976384,&quot;top&quot;:104.7422047244094,&quot;width&quot;:728.9855118110236}"/>
</p:tagLst>
</file>

<file path=ppt/tags/tag5.xml><?xml version="1.0" encoding="utf-8"?>
<p:tagLst xmlns:p="http://schemas.openxmlformats.org/presentationml/2006/main">
  <p:tag name="THINKCELLSHAPEDONOTDELETE" val="pFRH.bKqxakKNjJ4j397gbQ"/>
  <p:tag name="KSO_WM_DIAGRAM_VIRTUALLY_FRAME" val="{&quot;height&quot;:286.4553543307087,&quot;left&quot;:36.814488188976384,&quot;top&quot;:104.7422047244094,&quot;width&quot;:728.9855118110236}"/>
</p:tagLst>
</file>

<file path=ppt/tags/tag6.xml><?xml version="1.0" encoding="utf-8"?>
<p:tagLst xmlns:p="http://schemas.openxmlformats.org/presentationml/2006/main">
  <p:tag name="THINKCELLSHAPEDONOTDELETE" val="pDVS13Zk980Oe8TTDb6X7_Q"/>
</p:tagLst>
</file>

<file path=ppt/tags/tag7.xml><?xml version="1.0" encoding="utf-8"?>
<p:tagLst xmlns:p="http://schemas.openxmlformats.org/presentationml/2006/main">
  <p:tag name="THINKCELLSHAPEDONOTDELETE" val="pDVS13Zk980Oe8TTDb6X7_Q"/>
</p:tagLst>
</file>

<file path=ppt/tags/tag8.xml><?xml version="1.0" encoding="utf-8"?>
<p:tagLst xmlns:p="http://schemas.openxmlformats.org/presentationml/2006/main">
  <p:tag name="THINKCELLSHAPEDONOTDELETE" val="pDVS13Zk980Oe8TTDb6X7_Q"/>
</p:tagLst>
</file>

<file path=ppt/tags/tag9.xml><?xml version="1.0" encoding="utf-8"?>
<p:tagLst xmlns:p="http://schemas.openxmlformats.org/presentationml/2006/main">
  <p:tag name="THINKCELLSHAPEDONOTDELETE" val="pFRH.bKqxakKNjJ4j397gbQ"/>
  <p:tag name="KSO_WM_DIAGRAM_VIRTUALLY_FRAME" val="{&quot;height&quot;:286.4553543307087,&quot;left&quot;:36.814488188976384,&quot;top&quot;:104.7422047244094,&quot;width&quot;:728.9855118110236}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海康威视PPT模板-2011（微软雅黑+Vedana） - 副本">
  <a:themeElements>
    <a:clrScheme name="0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0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3243</Words>
  <Application>WPS 演示</Application>
  <PresentationFormat>自定义</PresentationFormat>
  <Paragraphs>238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Verdana</vt:lpstr>
      <vt:lpstr>楷体</vt:lpstr>
      <vt:lpstr>黑体</vt:lpstr>
      <vt:lpstr>Arial</vt:lpstr>
      <vt:lpstr>Arial Unicode MS</vt:lpstr>
      <vt:lpstr>Calibri</vt:lpstr>
      <vt:lpstr>Office 主题​​</vt:lpstr>
      <vt:lpstr>海康威视PPT模板-2011（微软雅黑+Vedana） - 副本</vt:lpstr>
      <vt:lpstr>PowerPoint 演示文稿</vt:lpstr>
      <vt:lpstr>PowerPoint 演示文稿</vt:lpstr>
      <vt:lpstr>一、总结概述：  试用期期间目标达成情况</vt:lpstr>
      <vt:lpstr>PowerPoint 演示文稿</vt:lpstr>
      <vt:lpstr>PowerPoint 演示文稿</vt:lpstr>
      <vt:lpstr>四、跨部门协同需求（如无，可删除）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AutoBVT</dc:creator>
  <cp:lastModifiedBy>53194</cp:lastModifiedBy>
  <cp:revision>92</cp:revision>
  <dcterms:created xsi:type="dcterms:W3CDTF">2019-07-13T07:35:00Z</dcterms:created>
  <dcterms:modified xsi:type="dcterms:W3CDTF">2025-08-17T14:31:32Z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B83246F3BC064E21A1FA66013C98153E_12</vt:lpwstr>
  </property>
  <property fmtid="{D5CDD505-2E9C-101B-9397-08002B2CF9AE}" pid="3" name="KSOProductBuildVer">
    <vt:lpwstr>2052-12.1.0.20784</vt:lpwstr>
  </property>
</Properties>
</file>