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8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Raleway" panose="020B0604020202020204" charset="0"/>
      <p:regular r:id="rId37"/>
      <p:bold r:id="rId38"/>
      <p:italic r:id="rId39"/>
      <p:boldItalic r:id="rId40"/>
    </p:embeddedFont>
    <p:embeddedFont>
      <p:font typeface="La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B435C8-C583-410A-8F36-023815E50035}">
  <a:tblStyle styleId="{EDB435C8-C583-410A-8F36-023815E500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43106cf7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43106cf7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43106cf7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43106cf7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43106cf7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43106cf7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3106cf72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3106cf7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3106cf72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3106cf7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3106cf7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43106cf7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43106cf72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43106cf72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43106cf72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43106cf7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43106cf7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43106cf7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3106cf7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43106cf7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43106cf72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43106cf72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3106cf7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3106cf7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43106cf72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43106cf72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43106cf7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43106cf7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43106cf7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43106cf7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43106cf72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43106cf72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43106cf72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43106cf72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43106cf7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43106cf7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43106cf72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43106cf72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43106cf72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43106cf7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43106cf72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43106cf72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43106cf72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43106cf72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3106cf7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3106cf7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43106cf72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43106cf72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43106cf72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43106cf7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43106cf72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43106cf72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43106cf7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43106cf7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3106cf72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3106cf7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43106cf7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43106cf7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43106cf7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43106cf7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3106cf7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3106cf7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43106cf7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43106cf7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3106cf7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43106cf7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Machine Learning Model </a:t>
            </a:r>
            <a:r>
              <a:rPr lang="en-IN" smtClean="0"/>
              <a:t>to Predict </a:t>
            </a:r>
            <a:r>
              <a:rPr lang="en-IN" dirty="0" smtClean="0"/>
              <a:t>Car Price using  Gradient Boosting</a:t>
            </a:r>
            <a:endParaRPr lang="en-IN" dirty="0"/>
          </a:p>
        </p:txBody>
      </p:sp>
    </p:spTree>
    <p:extLst>
      <p:ext uri="{BB962C8B-B14F-4D97-AF65-F5344CB8AC3E}">
        <p14:creationId xmlns:p14="http://schemas.microsoft.com/office/powerpoint/2010/main" val="113670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613700" y="1478625"/>
            <a:ext cx="7153275" cy="337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a:t>
            </a:r>
            <a:endParaRPr/>
          </a:p>
        </p:txBody>
      </p:sp>
      <p:pic>
        <p:nvPicPr>
          <p:cNvPr id="142" name="Google Shape;142;p22"/>
          <p:cNvPicPr preferRelativeResize="0"/>
          <p:nvPr/>
        </p:nvPicPr>
        <p:blipFill>
          <a:blip r:embed="rId3">
            <a:alphaModFix/>
          </a:blip>
          <a:stretch>
            <a:fillRect/>
          </a:stretch>
        </p:blipFill>
        <p:spPr>
          <a:xfrm>
            <a:off x="890475" y="1983175"/>
            <a:ext cx="7143750" cy="290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129325" y="1409450"/>
            <a:ext cx="5610225" cy="244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558663" y="1547650"/>
            <a:ext cx="7496175" cy="3086100"/>
          </a:xfrm>
          <a:prstGeom prst="rect">
            <a:avLst/>
          </a:prstGeom>
          <a:noFill/>
          <a:ln>
            <a:noFill/>
          </a:ln>
        </p:spPr>
      </p:pic>
      <p:pic>
        <p:nvPicPr>
          <p:cNvPr id="153" name="Google Shape;153;p24"/>
          <p:cNvPicPr preferRelativeResize="0"/>
          <p:nvPr/>
        </p:nvPicPr>
        <p:blipFill>
          <a:blip r:embed="rId4">
            <a:alphaModFix/>
          </a:blip>
          <a:stretch>
            <a:fillRect/>
          </a:stretch>
        </p:blipFill>
        <p:spPr>
          <a:xfrm>
            <a:off x="4361775" y="1328725"/>
            <a:ext cx="3971925" cy="83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87275" y="511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 and Visualization</a:t>
            </a:r>
            <a:endParaRPr/>
          </a:p>
        </p:txBody>
      </p:sp>
      <p:pic>
        <p:nvPicPr>
          <p:cNvPr id="159" name="Google Shape;159;p25"/>
          <p:cNvPicPr preferRelativeResize="0"/>
          <p:nvPr/>
        </p:nvPicPr>
        <p:blipFill>
          <a:blip r:embed="rId3">
            <a:alphaModFix/>
          </a:blip>
          <a:stretch>
            <a:fillRect/>
          </a:stretch>
        </p:blipFill>
        <p:spPr>
          <a:xfrm>
            <a:off x="743499" y="1333600"/>
            <a:ext cx="7032301" cy="375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530500" y="609775"/>
            <a:ext cx="7092500" cy="4040425"/>
          </a:xfrm>
          <a:prstGeom prst="rect">
            <a:avLst/>
          </a:prstGeom>
          <a:noFill/>
          <a:ln>
            <a:noFill/>
          </a:ln>
        </p:spPr>
      </p:pic>
      <p:sp>
        <p:nvSpPr>
          <p:cNvPr id="165" name="Google Shape;165;p26"/>
          <p:cNvSpPr txBox="1">
            <a:spLocks noGrp="1"/>
          </p:cNvSpPr>
          <p:nvPr>
            <p:ph type="title"/>
          </p:nvPr>
        </p:nvSpPr>
        <p:spPr>
          <a:xfrm>
            <a:off x="5942150" y="1491625"/>
            <a:ext cx="3952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Distribution by mark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Scatter plot of Price and Fiscal Power</a:t>
            </a:r>
            <a:endParaRPr/>
          </a:p>
        </p:txBody>
      </p:sp>
      <p:pic>
        <p:nvPicPr>
          <p:cNvPr id="171" name="Google Shape;171;p27"/>
          <p:cNvPicPr preferRelativeResize="0"/>
          <p:nvPr/>
        </p:nvPicPr>
        <p:blipFill>
          <a:blip r:embed="rId3">
            <a:alphaModFix/>
          </a:blip>
          <a:stretch>
            <a:fillRect/>
          </a:stretch>
        </p:blipFill>
        <p:spPr>
          <a:xfrm>
            <a:off x="1294100" y="1971650"/>
            <a:ext cx="5611789"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20 Marks Distribution</a:t>
            </a:r>
            <a:endParaRPr/>
          </a:p>
        </p:txBody>
      </p:sp>
      <p:pic>
        <p:nvPicPr>
          <p:cNvPr id="177" name="Google Shape;177;p28"/>
          <p:cNvPicPr preferRelativeResize="0"/>
          <p:nvPr/>
        </p:nvPicPr>
        <p:blipFill>
          <a:blip r:embed="rId3">
            <a:alphaModFix/>
          </a:blip>
          <a:stretch>
            <a:fillRect/>
          </a:stretch>
        </p:blipFill>
        <p:spPr>
          <a:xfrm>
            <a:off x="1265538" y="2017775"/>
            <a:ext cx="6612925"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distribution by fuel type</a:t>
            </a:r>
            <a:endParaRPr/>
          </a:p>
        </p:txBody>
      </p:sp>
      <p:pic>
        <p:nvPicPr>
          <p:cNvPr id="183" name="Google Shape;183;p29"/>
          <p:cNvPicPr preferRelativeResize="0"/>
          <p:nvPr/>
        </p:nvPicPr>
        <p:blipFill>
          <a:blip r:embed="rId3">
            <a:alphaModFix/>
          </a:blip>
          <a:stretch>
            <a:fillRect/>
          </a:stretch>
        </p:blipFill>
        <p:spPr>
          <a:xfrm>
            <a:off x="1386375" y="2006250"/>
            <a:ext cx="4988763"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of Car vs Fuel Type</a:t>
            </a:r>
            <a:endParaRPr/>
          </a:p>
        </p:txBody>
      </p:sp>
      <p:pic>
        <p:nvPicPr>
          <p:cNvPr id="189" name="Google Shape;189;p30"/>
          <p:cNvPicPr preferRelativeResize="0"/>
          <p:nvPr/>
        </p:nvPicPr>
        <p:blipFill>
          <a:blip r:embed="rId3">
            <a:alphaModFix/>
          </a:blip>
          <a:stretch>
            <a:fillRect/>
          </a:stretch>
        </p:blipFill>
        <p:spPr>
          <a:xfrm>
            <a:off x="1167275" y="1971650"/>
            <a:ext cx="6365526"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502800" y="1274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Members</a:t>
            </a:r>
            <a:endParaRPr/>
          </a:p>
        </p:txBody>
      </p:sp>
      <p:graphicFrame>
        <p:nvGraphicFramePr>
          <p:cNvPr id="87" name="Google Shape;87;p13"/>
          <p:cNvGraphicFramePr/>
          <p:nvPr/>
        </p:nvGraphicFramePr>
        <p:xfrm>
          <a:off x="355725" y="1995125"/>
          <a:ext cx="7982850" cy="2629000"/>
        </p:xfrm>
        <a:graphic>
          <a:graphicData uri="http://schemas.openxmlformats.org/drawingml/2006/table">
            <a:tbl>
              <a:tblPr>
                <a:noFill/>
                <a:tableStyleId>{EDB435C8-C583-410A-8F36-023815E50035}</a:tableStyleId>
              </a:tblPr>
              <a:tblGrid>
                <a:gridCol w="3991425">
                  <a:extLst>
                    <a:ext uri="{9D8B030D-6E8A-4147-A177-3AD203B41FA5}">
                      <a16:colId xmlns:a16="http://schemas.microsoft.com/office/drawing/2014/main" val="20000"/>
                    </a:ext>
                  </a:extLst>
                </a:gridCol>
                <a:gridCol w="3991425">
                  <a:extLst>
                    <a:ext uri="{9D8B030D-6E8A-4147-A177-3AD203B41FA5}">
                      <a16:colId xmlns:a16="http://schemas.microsoft.com/office/drawing/2014/main" val="20001"/>
                    </a:ext>
                  </a:extLst>
                </a:gridCol>
              </a:tblGrid>
              <a:tr h="650750">
                <a:tc>
                  <a:txBody>
                    <a:bodyPr/>
                    <a:lstStyle/>
                    <a:p>
                      <a:pPr marL="0" lvl="0" indent="0" algn="l" rtl="0">
                        <a:spcBef>
                          <a:spcPts val="0"/>
                        </a:spcBef>
                        <a:spcAft>
                          <a:spcPts val="0"/>
                        </a:spcAft>
                        <a:buNone/>
                      </a:pPr>
                      <a:r>
                        <a:rPr lang="en"/>
                        <a:t>Aman Khandelwal</a:t>
                      </a:r>
                      <a:endParaRPr/>
                    </a:p>
                  </a:txBody>
                  <a:tcPr marL="91425" marR="91425" marT="91425" marB="91425"/>
                </a:tc>
                <a:tc>
                  <a:txBody>
                    <a:bodyPr/>
                    <a:lstStyle/>
                    <a:p>
                      <a:pPr marL="0" lvl="0" indent="0" algn="l" rtl="0">
                        <a:spcBef>
                          <a:spcPts val="0"/>
                        </a:spcBef>
                        <a:spcAft>
                          <a:spcPts val="0"/>
                        </a:spcAft>
                        <a:buNone/>
                      </a:pPr>
                      <a:r>
                        <a:rPr lang="en"/>
                        <a:t>U101116FCS007</a:t>
                      </a:r>
                      <a:endParaRPr/>
                    </a:p>
                  </a:txBody>
                  <a:tcPr marL="91425" marR="91425" marT="91425" marB="91425"/>
                </a:tc>
                <a:extLst>
                  <a:ext uri="{0D108BD9-81ED-4DB2-BD59-A6C34878D82A}">
                    <a16:rowId xmlns:a16="http://schemas.microsoft.com/office/drawing/2014/main" val="10000"/>
                  </a:ext>
                </a:extLst>
              </a:tr>
              <a:tr h="676750">
                <a:tc>
                  <a:txBody>
                    <a:bodyPr/>
                    <a:lstStyle/>
                    <a:p>
                      <a:pPr marL="0" lvl="0" indent="0" algn="l" rtl="0">
                        <a:spcBef>
                          <a:spcPts val="0"/>
                        </a:spcBef>
                        <a:spcAft>
                          <a:spcPts val="0"/>
                        </a:spcAft>
                        <a:buNone/>
                      </a:pPr>
                      <a:r>
                        <a:rPr lang="en"/>
                        <a:t>Chinju Mary George</a:t>
                      </a:r>
                      <a:endParaRPr/>
                    </a:p>
                  </a:txBody>
                  <a:tcPr marL="91425" marR="91425" marT="91425" marB="91425"/>
                </a:tc>
                <a:tc>
                  <a:txBody>
                    <a:bodyPr/>
                    <a:lstStyle/>
                    <a:p>
                      <a:pPr marL="0" lvl="0" indent="0" algn="l" rtl="0">
                        <a:spcBef>
                          <a:spcPts val="0"/>
                        </a:spcBef>
                        <a:spcAft>
                          <a:spcPts val="0"/>
                        </a:spcAft>
                        <a:buNone/>
                      </a:pPr>
                      <a:r>
                        <a:rPr lang="en"/>
                        <a:t>U101116FCS025</a:t>
                      </a:r>
                      <a:endParaRPr/>
                    </a:p>
                  </a:txBody>
                  <a:tcPr marL="91425" marR="91425" marT="91425" marB="91425"/>
                </a:tc>
                <a:extLst>
                  <a:ext uri="{0D108BD9-81ED-4DB2-BD59-A6C34878D82A}">
                    <a16:rowId xmlns:a16="http://schemas.microsoft.com/office/drawing/2014/main" val="10001"/>
                  </a:ext>
                </a:extLst>
              </a:tr>
              <a:tr h="650750">
                <a:tc>
                  <a:txBody>
                    <a:bodyPr/>
                    <a:lstStyle/>
                    <a:p>
                      <a:pPr marL="0" lvl="0" indent="0" algn="l" rtl="0">
                        <a:spcBef>
                          <a:spcPts val="0"/>
                        </a:spcBef>
                        <a:spcAft>
                          <a:spcPts val="0"/>
                        </a:spcAft>
                        <a:buNone/>
                      </a:pPr>
                      <a:r>
                        <a:rPr lang="en"/>
                        <a:t>Shashwat Shah</a:t>
                      </a:r>
                      <a:endParaRPr/>
                    </a:p>
                  </a:txBody>
                  <a:tcPr marL="91425" marR="91425" marT="91425" marB="91425"/>
                </a:tc>
                <a:tc>
                  <a:txBody>
                    <a:bodyPr/>
                    <a:lstStyle/>
                    <a:p>
                      <a:pPr marL="0" lvl="0" indent="0" algn="l" rtl="0">
                        <a:spcBef>
                          <a:spcPts val="0"/>
                        </a:spcBef>
                        <a:spcAft>
                          <a:spcPts val="0"/>
                        </a:spcAft>
                        <a:buNone/>
                      </a:pPr>
                      <a:r>
                        <a:rPr lang="en"/>
                        <a:t>U101116FCS112</a:t>
                      </a:r>
                      <a:endParaRPr/>
                    </a:p>
                  </a:txBody>
                  <a:tcPr marL="91425" marR="91425" marT="91425" marB="91425"/>
                </a:tc>
                <a:extLst>
                  <a:ext uri="{0D108BD9-81ED-4DB2-BD59-A6C34878D82A}">
                    <a16:rowId xmlns:a16="http://schemas.microsoft.com/office/drawing/2014/main" val="10002"/>
                  </a:ext>
                </a:extLst>
              </a:tr>
              <a:tr h="650750">
                <a:tc>
                  <a:txBody>
                    <a:bodyPr/>
                    <a:lstStyle/>
                    <a:p>
                      <a:pPr marL="0" lvl="0" indent="0" algn="l" rtl="0">
                        <a:spcBef>
                          <a:spcPts val="0"/>
                        </a:spcBef>
                        <a:spcAft>
                          <a:spcPts val="0"/>
                        </a:spcAft>
                        <a:buNone/>
                      </a:pPr>
                      <a:r>
                        <a:rPr lang="en"/>
                        <a:t>Sagnik Mitra</a:t>
                      </a:r>
                      <a:endParaRPr/>
                    </a:p>
                  </a:txBody>
                  <a:tcPr marL="91425" marR="91425" marT="91425" marB="91425"/>
                </a:tc>
                <a:tc>
                  <a:txBody>
                    <a:bodyPr/>
                    <a:lstStyle/>
                    <a:p>
                      <a:pPr marL="0" lvl="0" indent="0" algn="l" rtl="0">
                        <a:spcBef>
                          <a:spcPts val="0"/>
                        </a:spcBef>
                        <a:spcAft>
                          <a:spcPts val="0"/>
                        </a:spcAft>
                        <a:buNone/>
                      </a:pPr>
                      <a:r>
                        <a:rPr lang="en"/>
                        <a:t>U101116FCS188</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668625" y="5540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matrix</a:t>
            </a:r>
            <a:endParaRPr/>
          </a:p>
        </p:txBody>
      </p:sp>
      <p:pic>
        <p:nvPicPr>
          <p:cNvPr id="195" name="Google Shape;195;p31"/>
          <p:cNvPicPr preferRelativeResize="0"/>
          <p:nvPr/>
        </p:nvPicPr>
        <p:blipFill>
          <a:blip r:embed="rId3">
            <a:alphaModFix/>
          </a:blip>
          <a:stretch>
            <a:fillRect/>
          </a:stretch>
        </p:blipFill>
        <p:spPr>
          <a:xfrm>
            <a:off x="152400" y="1390125"/>
            <a:ext cx="8310051" cy="360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 Distribution by city</a:t>
            </a:r>
            <a:endParaRPr/>
          </a:p>
        </p:txBody>
      </p:sp>
      <p:pic>
        <p:nvPicPr>
          <p:cNvPr id="201" name="Google Shape;201;p32"/>
          <p:cNvPicPr preferRelativeResize="0"/>
          <p:nvPr/>
        </p:nvPicPr>
        <p:blipFill>
          <a:blip r:embed="rId3">
            <a:alphaModFix/>
          </a:blip>
          <a:stretch>
            <a:fillRect/>
          </a:stretch>
        </p:blipFill>
        <p:spPr>
          <a:xfrm>
            <a:off x="152400" y="2006250"/>
            <a:ext cx="8188400"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Modeling</a:t>
            </a:r>
            <a:endParaRPr/>
          </a:p>
        </p:txBody>
      </p:sp>
      <p:sp>
        <p:nvSpPr>
          <p:cNvPr id="207" name="Google Shape;207;p3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t>KNN Regression</a:t>
            </a:r>
            <a:endParaRPr sz="1800" b="1"/>
          </a:p>
        </p:txBody>
      </p:sp>
      <p:pic>
        <p:nvPicPr>
          <p:cNvPr id="208" name="Google Shape;208;p33"/>
          <p:cNvPicPr preferRelativeResize="0"/>
          <p:nvPr/>
        </p:nvPicPr>
        <p:blipFill>
          <a:blip r:embed="rId3">
            <a:alphaModFix/>
          </a:blip>
          <a:stretch>
            <a:fillRect/>
          </a:stretch>
        </p:blipFill>
        <p:spPr>
          <a:xfrm>
            <a:off x="2799375" y="1882275"/>
            <a:ext cx="4808300" cy="26875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body" idx="1"/>
          </p:nvPr>
        </p:nvSpPr>
        <p:spPr>
          <a:xfrm>
            <a:off x="571300" y="12940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t>Dealing with Categorical Features</a:t>
            </a:r>
            <a:endParaRPr sz="1800" b="1"/>
          </a:p>
        </p:txBody>
      </p:sp>
      <p:pic>
        <p:nvPicPr>
          <p:cNvPr id="214" name="Google Shape;214;p34"/>
          <p:cNvPicPr preferRelativeResize="0"/>
          <p:nvPr/>
        </p:nvPicPr>
        <p:blipFill>
          <a:blip r:embed="rId3">
            <a:alphaModFix/>
          </a:blip>
          <a:stretch>
            <a:fillRect/>
          </a:stretch>
        </p:blipFill>
        <p:spPr>
          <a:xfrm>
            <a:off x="325375" y="2170600"/>
            <a:ext cx="6800603" cy="247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body" idx="1"/>
          </p:nvPr>
        </p:nvSpPr>
        <p:spPr>
          <a:xfrm>
            <a:off x="236875" y="60207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Data Splitting</a:t>
            </a:r>
            <a:endParaRPr/>
          </a:p>
        </p:txBody>
      </p:sp>
      <p:pic>
        <p:nvPicPr>
          <p:cNvPr id="220" name="Google Shape;220;p35"/>
          <p:cNvPicPr preferRelativeResize="0"/>
          <p:nvPr/>
        </p:nvPicPr>
        <p:blipFill>
          <a:blip r:embed="rId3">
            <a:alphaModFix/>
          </a:blip>
          <a:stretch>
            <a:fillRect/>
          </a:stretch>
        </p:blipFill>
        <p:spPr>
          <a:xfrm>
            <a:off x="4477025" y="1536675"/>
            <a:ext cx="4856275" cy="2381775"/>
          </a:xfrm>
          <a:prstGeom prst="rect">
            <a:avLst/>
          </a:prstGeom>
          <a:noFill/>
          <a:ln>
            <a:noFill/>
          </a:ln>
        </p:spPr>
      </p:pic>
      <p:pic>
        <p:nvPicPr>
          <p:cNvPr id="221" name="Google Shape;221;p35"/>
          <p:cNvPicPr preferRelativeResize="0"/>
          <p:nvPr/>
        </p:nvPicPr>
        <p:blipFill>
          <a:blip r:embed="rId4">
            <a:alphaModFix/>
          </a:blip>
          <a:stretch>
            <a:fillRect/>
          </a:stretch>
        </p:blipFill>
        <p:spPr>
          <a:xfrm>
            <a:off x="-2" y="1438463"/>
            <a:ext cx="4477025" cy="2266575"/>
          </a:xfrm>
          <a:prstGeom prst="rect">
            <a:avLst/>
          </a:prstGeom>
          <a:noFill/>
          <a:ln>
            <a:noFill/>
          </a:ln>
        </p:spPr>
      </p:pic>
      <p:pic>
        <p:nvPicPr>
          <p:cNvPr id="222" name="Google Shape;222;p35"/>
          <p:cNvPicPr preferRelativeResize="0"/>
          <p:nvPr/>
        </p:nvPicPr>
        <p:blipFill>
          <a:blip r:embed="rId5">
            <a:alphaModFix/>
          </a:blip>
          <a:stretch>
            <a:fillRect/>
          </a:stretch>
        </p:blipFill>
        <p:spPr>
          <a:xfrm>
            <a:off x="152400" y="4069100"/>
            <a:ext cx="4105275" cy="60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1450">
                <a:solidFill>
                  <a:srgbClr val="000000"/>
                </a:solidFill>
                <a:highlight>
                  <a:srgbClr val="FFFFFF"/>
                </a:highlight>
                <a:latin typeface="Arial"/>
                <a:ea typeface="Arial"/>
                <a:cs typeface="Arial"/>
                <a:sym typeface="Arial"/>
              </a:rPr>
              <a:t>It appears that 6 nearest neighbors is the optimal number of neighbors.</a:t>
            </a:r>
            <a:endParaRPr sz="1450">
              <a:solidFill>
                <a:srgbClr val="000000"/>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pic>
        <p:nvPicPr>
          <p:cNvPr id="228" name="Google Shape;228;p36"/>
          <p:cNvPicPr preferRelativeResize="0"/>
          <p:nvPr/>
        </p:nvPicPr>
        <p:blipFill>
          <a:blip r:embed="rId3">
            <a:alphaModFix/>
          </a:blip>
          <a:stretch>
            <a:fillRect/>
          </a:stretch>
        </p:blipFill>
        <p:spPr>
          <a:xfrm>
            <a:off x="4229425" y="1593975"/>
            <a:ext cx="4808299" cy="23060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body" idx="1"/>
          </p:nvPr>
        </p:nvSpPr>
        <p:spPr>
          <a:xfrm>
            <a:off x="652050" y="2897050"/>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Decision Tree Regression</a:t>
            </a:r>
            <a:endParaRPr/>
          </a:p>
        </p:txBody>
      </p:sp>
      <p:pic>
        <p:nvPicPr>
          <p:cNvPr id="234" name="Google Shape;234;p37"/>
          <p:cNvPicPr preferRelativeResize="0"/>
          <p:nvPr/>
        </p:nvPicPr>
        <p:blipFill>
          <a:blip r:embed="rId3">
            <a:alphaModFix/>
          </a:blip>
          <a:stretch>
            <a:fillRect/>
          </a:stretch>
        </p:blipFill>
        <p:spPr>
          <a:xfrm>
            <a:off x="271450" y="304800"/>
            <a:ext cx="5415169" cy="2476925"/>
          </a:xfrm>
          <a:prstGeom prst="rect">
            <a:avLst/>
          </a:prstGeom>
          <a:noFill/>
          <a:ln>
            <a:noFill/>
          </a:ln>
        </p:spPr>
      </p:pic>
      <p:pic>
        <p:nvPicPr>
          <p:cNvPr id="235" name="Google Shape;235;p37"/>
          <p:cNvPicPr preferRelativeResize="0"/>
          <p:nvPr/>
        </p:nvPicPr>
        <p:blipFill>
          <a:blip r:embed="rId4">
            <a:alphaModFix/>
          </a:blip>
          <a:stretch>
            <a:fillRect/>
          </a:stretch>
        </p:blipFill>
        <p:spPr>
          <a:xfrm>
            <a:off x="4174525" y="2781725"/>
            <a:ext cx="4292027" cy="2209375"/>
          </a:xfrm>
          <a:prstGeom prst="rect">
            <a:avLst/>
          </a:prstGeom>
          <a:noFill/>
          <a:ln>
            <a:noFill/>
          </a:ln>
        </p:spPr>
      </p:pic>
      <p:pic>
        <p:nvPicPr>
          <p:cNvPr id="236" name="Google Shape;236;p37"/>
          <p:cNvPicPr preferRelativeResize="0"/>
          <p:nvPr/>
        </p:nvPicPr>
        <p:blipFill>
          <a:blip r:embed="rId5">
            <a:alphaModFix/>
          </a:blip>
          <a:stretch>
            <a:fillRect/>
          </a:stretch>
        </p:blipFill>
        <p:spPr>
          <a:xfrm>
            <a:off x="152400" y="3505875"/>
            <a:ext cx="3434200" cy="92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Simple Linear Regression</a:t>
            </a:r>
            <a:endParaRPr/>
          </a:p>
        </p:txBody>
      </p:sp>
      <p:pic>
        <p:nvPicPr>
          <p:cNvPr id="242" name="Google Shape;242;p38"/>
          <p:cNvPicPr preferRelativeResize="0"/>
          <p:nvPr/>
        </p:nvPicPr>
        <p:blipFill>
          <a:blip r:embed="rId3">
            <a:alphaModFix/>
          </a:blip>
          <a:stretch>
            <a:fillRect/>
          </a:stretch>
        </p:blipFill>
        <p:spPr>
          <a:xfrm>
            <a:off x="3093200" y="440700"/>
            <a:ext cx="5472276" cy="2476925"/>
          </a:xfrm>
          <a:prstGeom prst="rect">
            <a:avLst/>
          </a:prstGeom>
          <a:noFill/>
          <a:ln>
            <a:noFill/>
          </a:ln>
        </p:spPr>
      </p:pic>
      <p:pic>
        <p:nvPicPr>
          <p:cNvPr id="243" name="Google Shape;243;p38"/>
          <p:cNvPicPr preferRelativeResize="0"/>
          <p:nvPr/>
        </p:nvPicPr>
        <p:blipFill>
          <a:blip r:embed="rId4">
            <a:alphaModFix/>
          </a:blip>
          <a:stretch>
            <a:fillRect/>
          </a:stretch>
        </p:blipFill>
        <p:spPr>
          <a:xfrm>
            <a:off x="3805475" y="3046950"/>
            <a:ext cx="3842151" cy="1921076"/>
          </a:xfrm>
          <a:prstGeom prst="rect">
            <a:avLst/>
          </a:prstGeom>
          <a:noFill/>
          <a:ln>
            <a:noFill/>
          </a:ln>
        </p:spPr>
      </p:pic>
      <p:pic>
        <p:nvPicPr>
          <p:cNvPr id="244" name="Google Shape;244;p38"/>
          <p:cNvPicPr preferRelativeResize="0"/>
          <p:nvPr/>
        </p:nvPicPr>
        <p:blipFill>
          <a:blip r:embed="rId5">
            <a:alphaModFix/>
          </a:blip>
          <a:stretch>
            <a:fillRect/>
          </a:stretch>
        </p:blipFill>
        <p:spPr>
          <a:xfrm>
            <a:off x="262175" y="3678863"/>
            <a:ext cx="3924300" cy="65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Boosting</a:t>
            </a:r>
            <a:endParaRPr/>
          </a:p>
        </p:txBody>
      </p:sp>
      <p:sp>
        <p:nvSpPr>
          <p:cNvPr id="250" name="Google Shape;250;p3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 1: depth vs R^2</a:t>
            </a:r>
            <a:endParaRPr/>
          </a:p>
          <a:p>
            <a:pPr marL="0" lvl="0" indent="0" algn="l" rtl="0">
              <a:spcBef>
                <a:spcPts val="1600"/>
              </a:spcBef>
              <a:spcAft>
                <a:spcPts val="1600"/>
              </a:spcAft>
              <a:buNone/>
            </a:pPr>
            <a:r>
              <a:rPr lang="en"/>
              <a:t>Graph 2:depth vs Mean score</a:t>
            </a:r>
            <a:endParaRPr/>
          </a:p>
        </p:txBody>
      </p:sp>
      <p:pic>
        <p:nvPicPr>
          <p:cNvPr id="251" name="Google Shape;251;p39"/>
          <p:cNvPicPr preferRelativeResize="0"/>
          <p:nvPr/>
        </p:nvPicPr>
        <p:blipFill>
          <a:blip r:embed="rId3">
            <a:alphaModFix/>
          </a:blip>
          <a:stretch>
            <a:fillRect/>
          </a:stretch>
        </p:blipFill>
        <p:spPr>
          <a:xfrm>
            <a:off x="4264025" y="878950"/>
            <a:ext cx="4808300" cy="32275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40"/>
          <p:cNvPicPr preferRelativeResize="0"/>
          <p:nvPr/>
        </p:nvPicPr>
        <p:blipFill>
          <a:blip r:embed="rId3">
            <a:alphaModFix/>
          </a:blip>
          <a:stretch>
            <a:fillRect/>
          </a:stretch>
        </p:blipFill>
        <p:spPr>
          <a:xfrm>
            <a:off x="1061000" y="506350"/>
            <a:ext cx="6992575" cy="4402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Rationale of Work</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Car Prediction has wide scope in automobile industry in helping customers know the prices of their desired car.</a:t>
            </a:r>
            <a:endParaRPr sz="1800"/>
          </a:p>
          <a:p>
            <a:pPr marL="457200" lvl="0" indent="-342900" algn="l" rtl="0">
              <a:spcBef>
                <a:spcPts val="0"/>
              </a:spcBef>
              <a:spcAft>
                <a:spcPts val="0"/>
              </a:spcAft>
              <a:buSzPts val="1800"/>
              <a:buChar char="●"/>
            </a:pPr>
            <a:r>
              <a:rPr lang="en" sz="1800"/>
              <a:t>It also aids the organization or concern in determining the future goals for it and its plans and procedures to achieve it,</a:t>
            </a:r>
            <a:endParaRPr sz="1800"/>
          </a:p>
          <a:p>
            <a:pPr marL="0" lvl="0" indent="0" algn="l" rtl="0">
              <a:spcBef>
                <a:spcPts val="1600"/>
              </a:spcBef>
              <a:spcAft>
                <a:spcPts val="1600"/>
              </a:spcAft>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price vs Predicted price</a:t>
            </a:r>
            <a:endParaRPr/>
          </a:p>
        </p:txBody>
      </p:sp>
      <p:pic>
        <p:nvPicPr>
          <p:cNvPr id="262" name="Google Shape;262;p41"/>
          <p:cNvPicPr preferRelativeResize="0"/>
          <p:nvPr/>
        </p:nvPicPr>
        <p:blipFill>
          <a:blip r:embed="rId3">
            <a:alphaModFix/>
          </a:blip>
          <a:stretch>
            <a:fillRect/>
          </a:stretch>
        </p:blipFill>
        <p:spPr>
          <a:xfrm>
            <a:off x="152400" y="2852550"/>
            <a:ext cx="6677329" cy="2138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p:txBody>
      </p:sp>
      <p:sp>
        <p:nvSpPr>
          <p:cNvPr id="268" name="Google Shape;268;p42"/>
          <p:cNvSpPr txBox="1">
            <a:spLocks noGrp="1"/>
          </p:cNvSpPr>
          <p:nvPr>
            <p:ph type="body" idx="1"/>
          </p:nvPr>
        </p:nvSpPr>
        <p:spPr>
          <a:xfrm>
            <a:off x="548225" y="3323750"/>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Gradient Boosting is seen as the best for the model.</a:t>
            </a:r>
            <a:endParaRPr/>
          </a:p>
        </p:txBody>
      </p:sp>
      <p:pic>
        <p:nvPicPr>
          <p:cNvPr id="269" name="Google Shape;269;p42"/>
          <p:cNvPicPr preferRelativeResize="0"/>
          <p:nvPr/>
        </p:nvPicPr>
        <p:blipFill>
          <a:blip r:embed="rId3">
            <a:alphaModFix/>
          </a:blip>
          <a:stretch>
            <a:fillRect/>
          </a:stretch>
        </p:blipFill>
        <p:spPr>
          <a:xfrm>
            <a:off x="971550" y="1738313"/>
            <a:ext cx="7200900" cy="1666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Transformation to One hot encoding </a:t>
            </a:r>
            <a:endParaRPr/>
          </a:p>
        </p:txBody>
      </p:sp>
      <p:pic>
        <p:nvPicPr>
          <p:cNvPr id="275" name="Google Shape;275;p43"/>
          <p:cNvPicPr preferRelativeResize="0"/>
          <p:nvPr/>
        </p:nvPicPr>
        <p:blipFill>
          <a:blip r:embed="rId3">
            <a:alphaModFix/>
          </a:blip>
          <a:stretch>
            <a:fillRect/>
          </a:stretch>
        </p:blipFill>
        <p:spPr>
          <a:xfrm>
            <a:off x="4301375" y="1318650"/>
            <a:ext cx="4675813" cy="2138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Difficulties Faced</a:t>
            </a:r>
            <a:endParaRPr/>
          </a:p>
        </p:txBody>
      </p:sp>
      <p:sp>
        <p:nvSpPr>
          <p:cNvPr id="281" name="Google Shape;281;p44"/>
          <p:cNvSpPr txBox="1">
            <a:spLocks noGrp="1"/>
          </p:cNvSpPr>
          <p:nvPr>
            <p:ph type="body" idx="1"/>
          </p:nvPr>
        </p:nvSpPr>
        <p:spPr>
          <a:xfrm>
            <a:off x="721225" y="2781725"/>
            <a:ext cx="7755300" cy="15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Finding proper datasets</a:t>
            </a:r>
            <a:endParaRPr sz="1800"/>
          </a:p>
          <a:p>
            <a:pPr marL="457200" lvl="0" indent="-342900" algn="l" rtl="0">
              <a:spcBef>
                <a:spcPts val="0"/>
              </a:spcBef>
              <a:spcAft>
                <a:spcPts val="0"/>
              </a:spcAft>
              <a:buSzPts val="1800"/>
              <a:buChar char="●"/>
            </a:pPr>
            <a:r>
              <a:rPr lang="en" sz="1800"/>
              <a:t>Training of model was time consuming.</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Prospects</a:t>
            </a:r>
            <a:endParaRPr/>
          </a:p>
        </p:txBody>
      </p:sp>
      <p:sp>
        <p:nvSpPr>
          <p:cNvPr id="287" name="Google Shape;287;p45"/>
          <p:cNvSpPr txBox="1">
            <a:spLocks noGrp="1"/>
          </p:cNvSpPr>
          <p:nvPr>
            <p:ph type="body" idx="1"/>
          </p:nvPr>
        </p:nvSpPr>
        <p:spPr>
          <a:xfrm>
            <a:off x="721225" y="2294975"/>
            <a:ext cx="6728700" cy="208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Predict an observation never seen before.</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Creating the Flask web app</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Deploy the app to Heroku</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56625" y="1272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Objective of the project</a:t>
            </a:r>
            <a:endParaRPr sz="360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000000"/>
              </a:buClr>
              <a:buSzPts val="2400"/>
              <a:buChar char="●"/>
            </a:pPr>
            <a:r>
              <a:rPr lang="en" sz="2400" b="1">
                <a:solidFill>
                  <a:srgbClr val="000000"/>
                </a:solidFill>
              </a:rPr>
              <a:t>The aim of this project is to build and deploy a Machine Learning Model that can predict the car price based on its features.</a:t>
            </a:r>
            <a:endParaRPr sz="2400" b="1">
              <a:solidFill>
                <a:srgbClr val="000000"/>
              </a:solidFill>
            </a:endParaRPr>
          </a:p>
          <a:p>
            <a:pPr marL="0" lvl="0" indent="0" algn="l" rtl="0">
              <a:spcBef>
                <a:spcPts val="10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48875" y="1237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
        <p:nvSpPr>
          <p:cNvPr id="105" name="Google Shape;105;p16"/>
          <p:cNvSpPr/>
          <p:nvPr/>
        </p:nvSpPr>
        <p:spPr>
          <a:xfrm>
            <a:off x="449775" y="2514100"/>
            <a:ext cx="2456400" cy="117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highlight>
                  <a:srgbClr val="6AA84F"/>
                </a:highlight>
              </a:rPr>
              <a:t>Exploratory Data Analysis</a:t>
            </a:r>
            <a:endParaRPr sz="1800" b="1">
              <a:highlight>
                <a:srgbClr val="6AA84F"/>
              </a:highlight>
            </a:endParaRPr>
          </a:p>
        </p:txBody>
      </p:sp>
      <p:sp>
        <p:nvSpPr>
          <p:cNvPr id="106" name="Google Shape;106;p16"/>
          <p:cNvSpPr/>
          <p:nvPr/>
        </p:nvSpPr>
        <p:spPr>
          <a:xfrm>
            <a:off x="2906175" y="3033100"/>
            <a:ext cx="876600" cy="13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3782775" y="2514100"/>
            <a:ext cx="2398500" cy="107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highlight>
                  <a:srgbClr val="6AA84F"/>
                </a:highlight>
              </a:rPr>
              <a:t>Model Development</a:t>
            </a:r>
            <a:endParaRPr sz="1800" b="1">
              <a:highlight>
                <a:srgbClr val="6AA84F"/>
              </a:highlight>
            </a:endParaRPr>
          </a:p>
        </p:txBody>
      </p:sp>
      <p:sp>
        <p:nvSpPr>
          <p:cNvPr id="108" name="Google Shape;108;p16"/>
          <p:cNvSpPr/>
          <p:nvPr/>
        </p:nvSpPr>
        <p:spPr>
          <a:xfrm>
            <a:off x="6619650" y="2502575"/>
            <a:ext cx="2237400" cy="1078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highlight>
                  <a:srgbClr val="FF0000"/>
                </a:highlight>
              </a:rPr>
              <a:t>Deployment of the Model</a:t>
            </a:r>
            <a:endParaRPr b="1">
              <a:highlight>
                <a:srgbClr val="FF0000"/>
              </a:highlight>
            </a:endParaRPr>
          </a:p>
        </p:txBody>
      </p:sp>
      <p:sp>
        <p:nvSpPr>
          <p:cNvPr id="109" name="Google Shape;109;p16"/>
          <p:cNvSpPr/>
          <p:nvPr/>
        </p:nvSpPr>
        <p:spPr>
          <a:xfrm>
            <a:off x="6181275" y="3033100"/>
            <a:ext cx="484500" cy="13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Libraries Used</a:t>
            </a:r>
            <a:endParaRPr/>
          </a:p>
        </p:txBody>
      </p:sp>
      <p:pic>
        <p:nvPicPr>
          <p:cNvPr id="115" name="Google Shape;115;p17"/>
          <p:cNvPicPr preferRelativeResize="0"/>
          <p:nvPr/>
        </p:nvPicPr>
        <p:blipFill>
          <a:blip r:embed="rId3">
            <a:alphaModFix/>
          </a:blip>
          <a:stretch>
            <a:fillRect/>
          </a:stretch>
        </p:blipFill>
        <p:spPr>
          <a:xfrm>
            <a:off x="152400" y="2006250"/>
            <a:ext cx="6213550" cy="307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and Cleaning</a:t>
            </a:r>
            <a:endParaRPr/>
          </a:p>
        </p:txBody>
      </p:sp>
      <p:sp>
        <p:nvSpPr>
          <p:cNvPr id="121" name="Google Shape;121;p18"/>
          <p:cNvSpPr txBox="1">
            <a:spLocks noGrp="1"/>
          </p:cNvSpPr>
          <p:nvPr>
            <p:ph type="body" idx="1"/>
          </p:nvPr>
        </p:nvSpPr>
        <p:spPr>
          <a:xfrm>
            <a:off x="729450" y="2078875"/>
            <a:ext cx="7688700" cy="139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raw data gathered is preprocessed in order to make it useful for visualization and training session.</a:t>
            </a:r>
            <a:endParaRPr sz="1800"/>
          </a:p>
          <a:p>
            <a:pPr marL="457200" lvl="0" indent="-342900" algn="l" rtl="0">
              <a:spcBef>
                <a:spcPts val="0"/>
              </a:spcBef>
              <a:spcAft>
                <a:spcPts val="0"/>
              </a:spcAft>
              <a:buSzPts val="1800"/>
              <a:buChar char="●"/>
            </a:pPr>
            <a:r>
              <a:rPr lang="en" sz="1800"/>
              <a:t>We read the dataset into dataframes so that we can manipulate it easily.</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94750" y="1386375"/>
            <a:ext cx="8839199" cy="294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222025" y="1386925"/>
            <a:ext cx="7688700" cy="244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solidFill>
                  <a:srgbClr val="000000"/>
                </a:solidFill>
                <a:highlight>
                  <a:srgbClr val="FFFFFF"/>
                </a:highlight>
              </a:rPr>
              <a:t>The first thing we did is to clean unwanted strings from the columns, then change it to the appropriate type since all of them are string values and finally dropped unwanted columns such as sector, type, fiscal_power.</a:t>
            </a:r>
            <a:endParaRPr sz="1800">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sz="1800">
                <a:solidFill>
                  <a:srgbClr val="000000"/>
                </a:solidFill>
                <a:highlight>
                  <a:srgbClr val="FFFFFF"/>
                </a:highlight>
              </a:rPr>
              <a:t>One thing we have noticed is that there are some ads that were published without the price, so the first thing to do is to delete those rows.</a:t>
            </a:r>
            <a:endParaRPr sz="18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352</Words>
  <Application>Microsoft Office PowerPoint</Application>
  <PresentationFormat>On-screen Show (16:9)</PresentationFormat>
  <Paragraphs>56</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Raleway</vt:lpstr>
      <vt:lpstr>Lato</vt:lpstr>
      <vt:lpstr>Arial</vt:lpstr>
      <vt:lpstr>Streamline</vt:lpstr>
      <vt:lpstr>Machine Learning Model to Predict Car Price using  Gradient Boosting</vt:lpstr>
      <vt:lpstr>Team Members</vt:lpstr>
      <vt:lpstr>Rationale of Work</vt:lpstr>
      <vt:lpstr>Objective of the project</vt:lpstr>
      <vt:lpstr>Workflow</vt:lpstr>
      <vt:lpstr>Libraries Used</vt:lpstr>
      <vt:lpstr>Data Preprocessing and Cleaning</vt:lpstr>
      <vt:lpstr>PowerPoint Presentation</vt:lpstr>
      <vt:lpstr>PowerPoint Presentation</vt:lpstr>
      <vt:lpstr>PowerPoint Presentation</vt:lpstr>
      <vt:lpstr>Feature Engineering</vt:lpstr>
      <vt:lpstr>PowerPoint Presentation</vt:lpstr>
      <vt:lpstr>PowerPoint Presentation</vt:lpstr>
      <vt:lpstr>Exploratory Data Analysis and Visualization</vt:lpstr>
      <vt:lpstr>Price Distribution by mark</vt:lpstr>
      <vt:lpstr>Scatter plot of Price and Fiscal Power</vt:lpstr>
      <vt:lpstr>Top 20 Marks Distribution</vt:lpstr>
      <vt:lpstr>Price distribution by fuel type</vt:lpstr>
      <vt:lpstr>Price of Car vs Fuel Type</vt:lpstr>
      <vt:lpstr>Correlation matrix</vt:lpstr>
      <vt:lpstr>Ad Distribution by city</vt:lpstr>
      <vt:lpstr>Data Modeling</vt:lpstr>
      <vt:lpstr>PowerPoint Presentation</vt:lpstr>
      <vt:lpstr>PowerPoint Presentation</vt:lpstr>
      <vt:lpstr>PowerPoint Presentation</vt:lpstr>
      <vt:lpstr>PowerPoint Presentation</vt:lpstr>
      <vt:lpstr>PowerPoint Presentation</vt:lpstr>
      <vt:lpstr>Boosting</vt:lpstr>
      <vt:lpstr>PowerPoint Presentation</vt:lpstr>
      <vt:lpstr>Real price vs Predicted price</vt:lpstr>
      <vt:lpstr>Model Evaluation</vt:lpstr>
      <vt:lpstr>Transformation to One hot encoding </vt:lpstr>
      <vt:lpstr>Difficulties Faced</vt:lpstr>
      <vt:lpstr>Future Prospects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to predict Car Price using  Gradient Boosting</dc:title>
  <cp:lastModifiedBy>Aman Khandelwal</cp:lastModifiedBy>
  <cp:revision>2</cp:revision>
  <dcterms:modified xsi:type="dcterms:W3CDTF">2019-11-13T13:02:20Z</dcterms:modified>
</cp:coreProperties>
</file>