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38" r:id="rId2"/>
    <p:sldId id="709" r:id="rId3"/>
    <p:sldId id="710" r:id="rId4"/>
    <p:sldId id="714" r:id="rId5"/>
    <p:sldId id="719" r:id="rId6"/>
    <p:sldId id="713" r:id="rId7"/>
    <p:sldId id="767" r:id="rId8"/>
    <p:sldId id="729" r:id="rId9"/>
    <p:sldId id="733" r:id="rId10"/>
    <p:sldId id="737" r:id="rId11"/>
    <p:sldId id="742" r:id="rId12"/>
    <p:sldId id="743" r:id="rId13"/>
    <p:sldId id="744" r:id="rId14"/>
    <p:sldId id="745" r:id="rId15"/>
    <p:sldId id="746" r:id="rId16"/>
    <p:sldId id="747" r:id="rId17"/>
    <p:sldId id="748" r:id="rId18"/>
    <p:sldId id="750" r:id="rId19"/>
    <p:sldId id="751" r:id="rId20"/>
    <p:sldId id="752" r:id="rId21"/>
    <p:sldId id="753" r:id="rId22"/>
    <p:sldId id="754" r:id="rId23"/>
    <p:sldId id="755" r:id="rId24"/>
    <p:sldId id="756" r:id="rId25"/>
    <p:sldId id="768" r:id="rId26"/>
    <p:sldId id="757" r:id="rId27"/>
    <p:sldId id="760" r:id="rId28"/>
    <p:sldId id="761" r:id="rId29"/>
    <p:sldId id="762" r:id="rId30"/>
    <p:sldId id="763" r:id="rId31"/>
    <p:sldId id="764" r:id="rId32"/>
    <p:sldId id="765" r:id="rId33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25" autoAdjust="0"/>
  </p:normalViewPr>
  <p:slideViewPr>
    <p:cSldViewPr>
      <p:cViewPr varScale="1">
        <p:scale>
          <a:sx n="60" d="100"/>
          <a:sy n="60" d="100"/>
        </p:scale>
        <p:origin x="-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1065C-34B5-734F-B110-9CFACC4E736E}" type="datetimeFigureOut">
              <a:rPr lang="en-US" smtClean="0"/>
              <a:pPr/>
              <a:t>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FAD42-A98D-1348-A35A-18690A988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88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DC364-0162-428D-AFB2-3B3BA6E8D2AA}" type="datetimeFigureOut">
              <a:rPr lang="en-US" smtClean="0"/>
              <a:pPr/>
              <a:t>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67A5E-C245-4A2B-BDFB-D3474F5499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4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8ADDF-D9C9-433B-8167-974165352392}" type="slidenum">
              <a:rPr lang="ko-KR" altLang="en-US" smtClean="0">
                <a:ea typeface="굴림"/>
                <a:cs typeface="굴림"/>
              </a:rPr>
              <a:pPr/>
              <a:t>1</a:t>
            </a:fld>
            <a:endParaRPr lang="en-US" altLang="ko-KR" dirty="0" smtClean="0">
              <a:ea typeface="굴림"/>
              <a:cs typeface="굴림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/>
              <a:cs typeface="굴림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Because this is not an ordinary Prolog predicate, there are some restrictions</a:t>
            </a:r>
          </a:p>
          <a:p>
            <a:endParaRPr lang="en-US" dirty="0" smtClean="0"/>
          </a:p>
          <a:p>
            <a:r>
              <a:rPr lang="en-US" dirty="0" smtClean="0"/>
              <a:t>We are free to use variables </a:t>
            </a:r>
            <a:r>
              <a:rPr lang="en-US" u="sng" dirty="0" smtClean="0"/>
              <a:t>on the right hand side </a:t>
            </a:r>
            <a:r>
              <a:rPr lang="en-US" dirty="0" smtClean="0"/>
              <a:t>of the </a:t>
            </a:r>
            <a:r>
              <a:rPr lang="en-US" b="1" dirty="0" smtClean="0"/>
              <a:t>is</a:t>
            </a:r>
            <a:r>
              <a:rPr lang="en-US" dirty="0" smtClean="0"/>
              <a:t> predicate</a:t>
            </a:r>
          </a:p>
          <a:p>
            <a:r>
              <a:rPr lang="en-US" dirty="0" smtClean="0"/>
              <a:t>But when Prolog actually carries out the evaluation, the variables must be instantiated with a variable-free Prolog term</a:t>
            </a:r>
          </a:p>
          <a:p>
            <a:r>
              <a:rPr lang="en-US" dirty="0" smtClean="0"/>
              <a:t>This Prolog term must be an arithmetic expression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7A5E-C245-4A2B-BDFB-D3474F5499D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predicate acclen/3 has three arguments</a:t>
            </a:r>
          </a:p>
          <a:p>
            <a:pPr lvl="1"/>
            <a:r>
              <a:rPr lang="en-US" dirty="0" smtClean="0"/>
              <a:t>The list whose length we want to find</a:t>
            </a:r>
          </a:p>
          <a:p>
            <a:pPr lvl="1"/>
            <a:r>
              <a:rPr lang="en-US" dirty="0" smtClean="0"/>
              <a:t>The length of the list, an integer</a:t>
            </a:r>
          </a:p>
          <a:p>
            <a:pPr lvl="1"/>
            <a:r>
              <a:rPr lang="en-US" dirty="0" smtClean="0"/>
              <a:t>An accumulator, keeping track of the intermediate values for the length</a:t>
            </a:r>
          </a:p>
          <a:p>
            <a:r>
              <a:rPr lang="en-US" dirty="0" smtClean="0"/>
              <a:t>The accumulator of acclen/3 </a:t>
            </a:r>
          </a:p>
          <a:p>
            <a:pPr lvl="1"/>
            <a:r>
              <a:rPr lang="en-US" dirty="0" smtClean="0"/>
              <a:t>Initial value of the accumulator is 0</a:t>
            </a:r>
          </a:p>
          <a:p>
            <a:pPr lvl="1"/>
            <a:r>
              <a:rPr lang="en-US" dirty="0" smtClean="0"/>
              <a:t>Add 1 to accumulator each time we can recursively take the head of a list</a:t>
            </a:r>
          </a:p>
          <a:p>
            <a:pPr lvl="1"/>
            <a:r>
              <a:rPr lang="en-US" dirty="0" smtClean="0"/>
              <a:t>When we reach the empty list, the accumulator contains the length of the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7A5E-C245-4A2B-BDFB-D3474F5499D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1/15/14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1/15/14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A22FE-6405-48ED-B134-C4ADDFE5BF8C}" type="datetimeFigureOut">
              <a:rPr lang="en-US" smtClean="0"/>
              <a:pPr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5E1871-1825-429C-B418-9E75E67A0B76}" type="slidenum">
              <a:rPr lang="ko-KR" altLang="en-US" smtClean="0">
                <a:ea typeface="굴림"/>
                <a:cs typeface="굴림"/>
              </a:rPr>
              <a:pPr/>
              <a:t>1</a:t>
            </a:fld>
            <a:endParaRPr lang="en-US" altLang="ko-KR" dirty="0" smtClean="0">
              <a:ea typeface="굴림"/>
              <a:cs typeface="굴림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/>
                <a:cs typeface="굴림"/>
              </a:rPr>
              <a:t>COMP340: Programming Languages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175000"/>
            <a:ext cx="8569325" cy="2774950"/>
          </a:xfrm>
        </p:spPr>
        <p:txBody>
          <a:bodyPr/>
          <a:lstStyle/>
          <a:p>
            <a:pPr eaLnBrk="1" hangingPunct="1"/>
            <a:r>
              <a:rPr lang="en-US" altLang="ko-KR" sz="3000" dirty="0" smtClean="0">
                <a:ea typeface="굴림"/>
                <a:cs typeface="굴림"/>
              </a:rPr>
              <a:t>Seikyung Jung</a:t>
            </a:r>
          </a:p>
          <a:p>
            <a:pPr eaLnBrk="1" hangingPunct="1"/>
            <a:r>
              <a:rPr lang="en-US" altLang="ko-KR" sz="3000" dirty="0" smtClean="0">
                <a:ea typeface="굴림"/>
                <a:cs typeface="굴림"/>
              </a:rPr>
              <a:t>Bridgewater State University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771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20762"/>
          </a:xfrm>
          <a:ln/>
        </p:spPr>
        <p:txBody>
          <a:bodyPr/>
          <a:lstStyle/>
          <a:p>
            <a:r>
              <a:rPr lang="en-US" sz="3600" dirty="0" smtClean="0"/>
              <a:t>Defining acclen/3</a:t>
            </a:r>
            <a:endParaRPr lang="en-US" sz="3600" dirty="0"/>
          </a:p>
        </p:txBody>
      </p:sp>
      <p:sp>
        <p:nvSpPr>
          <p:cNvPr id="4771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2438400"/>
            <a:ext cx="8153400" cy="20574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>
                <a:ea typeface="Arial" charset="0"/>
                <a:cs typeface="Arial" charset="0"/>
              </a:rPr>
              <a:t>acclen([],Acc</a:t>
            </a:r>
            <a:r>
              <a:rPr lang="en-US" sz="2400" dirty="0" err="1" smtClean="0">
                <a:ea typeface="Arial" charset="0"/>
                <a:cs typeface="Arial" charset="0"/>
              </a:rPr>
              <a:t>,Acc</a:t>
            </a:r>
            <a:r>
              <a:rPr lang="en-US" sz="2400" dirty="0" smtClean="0">
                <a:ea typeface="Arial" charset="0"/>
                <a:cs typeface="Arial" charset="0"/>
              </a:rPr>
              <a:t>).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>
                <a:ea typeface="Arial" charset="0"/>
                <a:cs typeface="Arial" charset="0"/>
              </a:rPr>
              <a:t>acclen([_|L],OldAcc,Length</a:t>
            </a:r>
            <a:r>
              <a:rPr lang="en-US" sz="2400" dirty="0">
                <a:ea typeface="Arial" charset="0"/>
                <a:cs typeface="Arial" charset="0"/>
              </a:rPr>
              <a:t>):-</a:t>
            </a:r>
            <a:r>
              <a:rPr lang="en-US" sz="2400" dirty="0" smtClean="0">
                <a:ea typeface="Arial" charset="0"/>
                <a:cs typeface="Arial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ea typeface="Arial" charset="0"/>
                <a:cs typeface="Arial" charset="0"/>
              </a:rPr>
              <a:t>	</a:t>
            </a:r>
            <a:r>
              <a:rPr lang="en-US" sz="2400" dirty="0" err="1" smtClean="0">
                <a:ea typeface="Arial" charset="0"/>
                <a:cs typeface="Arial" charset="0"/>
              </a:rPr>
              <a:t>NewAcc</a:t>
            </a:r>
            <a:r>
              <a:rPr lang="en-US" sz="2400" dirty="0" smtClean="0">
                <a:ea typeface="Arial" charset="0"/>
                <a:cs typeface="Arial" charset="0"/>
              </a:rPr>
              <a:t> </a:t>
            </a:r>
            <a:r>
              <a:rPr lang="en-US" sz="2400" dirty="0">
                <a:ea typeface="Arial" charset="0"/>
                <a:cs typeface="Arial" charset="0"/>
              </a:rPr>
              <a:t>is </a:t>
            </a:r>
            <a:r>
              <a:rPr lang="en-US" sz="2400" dirty="0" err="1">
                <a:ea typeface="Arial" charset="0"/>
                <a:cs typeface="Arial" charset="0"/>
              </a:rPr>
              <a:t>OldAcc</a:t>
            </a:r>
            <a:r>
              <a:rPr lang="en-US" sz="2400" dirty="0">
                <a:ea typeface="Arial" charset="0"/>
                <a:cs typeface="Arial" charset="0"/>
              </a:rPr>
              <a:t> + 1,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ea typeface="Arial" charset="0"/>
                <a:cs typeface="Arial" charset="0"/>
              </a:rPr>
              <a:t>     </a:t>
            </a:r>
            <a:r>
              <a:rPr lang="en-US" sz="2400" dirty="0" err="1">
                <a:ea typeface="Arial" charset="0"/>
                <a:cs typeface="Arial" charset="0"/>
              </a:rPr>
              <a:t>acclen(L,NewAcc,Length</a:t>
            </a:r>
            <a:r>
              <a:rPr lang="en-US" sz="2400" dirty="0">
                <a:ea typeface="Arial" charset="0"/>
                <a:cs typeface="Arial" charset="0"/>
              </a:rPr>
              <a:t>).</a:t>
            </a:r>
          </a:p>
        </p:txBody>
      </p:sp>
      <p:sp>
        <p:nvSpPr>
          <p:cNvPr id="477189" name="AutoShape 1029"/>
          <p:cNvSpPr>
            <a:spLocks noChangeArrowheads="1"/>
          </p:cNvSpPr>
          <p:nvPr/>
        </p:nvSpPr>
        <p:spPr bwMode="auto">
          <a:xfrm>
            <a:off x="4572000" y="3657600"/>
            <a:ext cx="4343400" cy="1371600"/>
          </a:xfrm>
          <a:prstGeom prst="wedgeEllipseCallout">
            <a:avLst>
              <a:gd name="adj1" fmla="val -62794"/>
              <a:gd name="adj2" fmla="val -37244"/>
            </a:avLst>
          </a:prstGeom>
          <a:solidFill>
            <a:srgbClr val="CC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2000" b="1" dirty="0"/>
              <a:t>add 1 to the accumulator each time we take off a head from the list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962400" y="1143000"/>
            <a:ext cx="4724400" cy="1524000"/>
          </a:xfrm>
          <a:prstGeom prst="wedgeEllipseCallout">
            <a:avLst>
              <a:gd name="adj1" fmla="val -58935"/>
              <a:gd name="adj2" fmla="val 48917"/>
            </a:avLst>
          </a:prstGeom>
          <a:solidFill>
            <a:srgbClr val="CC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2000" b="1" dirty="0"/>
              <a:t>When we reach the empty list, the accumulator contains the length of the list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9600" y="4953000"/>
            <a:ext cx="7924800" cy="1066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?-acclen([a,b,c],0,Len).</a:t>
            </a:r>
          </a:p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Len=3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true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8600" y="990600"/>
            <a:ext cx="3962400" cy="1219200"/>
            <a:chOff x="228600" y="990600"/>
            <a:chExt cx="3962400" cy="12192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>
            <a:xfrm>
              <a:off x="228600" y="1219200"/>
              <a:ext cx="3962400" cy="990600"/>
            </a:xfrm>
            <a:prstGeom prst="rect">
              <a:avLst/>
            </a:prstGeom>
            <a:solidFill>
              <a:srgbClr val="DDDDDD">
                <a:alpha val="50000"/>
              </a:srgbClr>
            </a:solidFill>
            <a:ln>
              <a:solidFill>
                <a:schemeClr val="folHlink"/>
              </a:solidFill>
            </a:ln>
          </p:spPr>
          <p:txBody>
            <a:bodyPr vert="horz" lIns="91440" tIns="45720" rIns="91440" bIns="45720" rtlCol="0">
              <a:normAutofit fontScale="925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Arial" charset="0"/>
                  <a:cs typeface="Arial" charset="0"/>
                </a:rPr>
                <a:t>len([],0).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Arial" charset="0"/>
                  <a:cs typeface="Arial" charset="0"/>
                </a:rPr>
                <a:t>len([_|L],N):- len(L,X),  N is X + 1.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95400" y="990600"/>
              <a:ext cx="165254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Previous slide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Search tree for acclen/3 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133600"/>
            <a:ext cx="7696200" cy="4038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?- acclen([a,b,c],0,Len).</a:t>
            </a:r>
          </a:p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      /                \</a:t>
            </a:r>
          </a:p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  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257800" y="1371600"/>
            <a:ext cx="3657600" cy="15240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acclen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([ ],</a:t>
            </a: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Acc,Acc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). </a:t>
            </a:r>
          </a:p>
          <a:p>
            <a:pPr marL="342900" indent="-342900" algn="l">
              <a:buFontTx/>
              <a:buNone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     </a:t>
            </a:r>
          </a:p>
          <a:p>
            <a:pPr marL="342900" indent="-342900" algn="l">
              <a:buFontTx/>
              <a:buNone/>
            </a:pP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acclen([_|L],OldAcc,Length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):- </a:t>
            </a:r>
          </a:p>
          <a:p>
            <a:pPr marL="342900" indent="-342900" algn="l">
              <a:buFontTx/>
              <a:buNone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     </a:t>
            </a: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NewAcc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 is </a:t>
            </a: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OldAcc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 + 1,</a:t>
            </a:r>
          </a:p>
          <a:p>
            <a:pPr marL="342900" indent="-342900" algn="l">
              <a:buFontTx/>
              <a:buNone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     </a:t>
            </a: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acclen(L,NewAcc,Length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Search tree for acclen/3 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133600"/>
            <a:ext cx="7696200" cy="4038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ea typeface="Arial" charset="0"/>
                <a:cs typeface="Arial" charset="0"/>
              </a:rPr>
              <a:t>?- acclen([a,b,c],0,Len).</a:t>
            </a:r>
          </a:p>
          <a:p>
            <a:pPr>
              <a:buFontTx/>
              <a:buNone/>
            </a:pPr>
            <a:r>
              <a:rPr lang="en-US" sz="2400" dirty="0">
                <a:ea typeface="Arial" charset="0"/>
                <a:cs typeface="Arial" charset="0"/>
              </a:rPr>
              <a:t>      /                \</a:t>
            </a:r>
          </a:p>
          <a:p>
            <a:pPr>
              <a:buFontTx/>
              <a:buNone/>
            </a:pPr>
            <a:r>
              <a:rPr lang="en-US" sz="2400" dirty="0">
                <a:ea typeface="Arial" charset="0"/>
                <a:cs typeface="Arial" charset="0"/>
              </a:rPr>
              <a:t>   no          ?- acclen([b,c],1,Len).</a:t>
            </a:r>
          </a:p>
          <a:p>
            <a:pPr>
              <a:buFontTx/>
              <a:buNone/>
            </a:pPr>
            <a:r>
              <a:rPr lang="en-US" sz="2400" dirty="0">
                <a:ea typeface="Arial" charset="0"/>
                <a:cs typeface="Arial" charset="0"/>
              </a:rPr>
              <a:t>                    /                   \</a:t>
            </a:r>
          </a:p>
          <a:p>
            <a:pPr>
              <a:buFontTx/>
              <a:buNone/>
            </a:pP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257800" y="1371600"/>
            <a:ext cx="3657600" cy="15240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acclen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([ ],</a:t>
            </a: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Acc,Acc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). </a:t>
            </a:r>
          </a:p>
          <a:p>
            <a:pPr marL="342900" indent="-342900" algn="l">
              <a:buFontTx/>
              <a:buNone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     </a:t>
            </a:r>
          </a:p>
          <a:p>
            <a:pPr marL="342900" indent="-342900" algn="l">
              <a:buFontTx/>
              <a:buNone/>
            </a:pP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acclen([_|L],OldAcc,Length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):- </a:t>
            </a:r>
          </a:p>
          <a:p>
            <a:pPr marL="342900" indent="-342900" algn="l">
              <a:buFontTx/>
              <a:buNone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     </a:t>
            </a: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NewAcc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 is </a:t>
            </a: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OldAcc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 + 1,</a:t>
            </a:r>
          </a:p>
          <a:p>
            <a:pPr marL="342900" indent="-342900" algn="l">
              <a:buFontTx/>
              <a:buNone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     </a:t>
            </a: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acclen(L,NewAcc,Length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Search tree for acclen/3 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133600"/>
            <a:ext cx="7696200" cy="4038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?- acclen([a,b,c],0,Len).</a:t>
            </a:r>
          </a:p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      /                \</a:t>
            </a:r>
          </a:p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   no          ?- acclen([b,c],1,Len).</a:t>
            </a:r>
          </a:p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                    /                   \</a:t>
            </a:r>
          </a:p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                 no          ?- acclen([c],2,Len).</a:t>
            </a:r>
          </a:p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                                  /                       \</a:t>
            </a:r>
          </a:p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                             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257800" y="1371600"/>
            <a:ext cx="3657600" cy="15240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acclen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([ ],</a:t>
            </a: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Acc,Acc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). </a:t>
            </a:r>
          </a:p>
          <a:p>
            <a:pPr marL="342900" indent="-342900" algn="l">
              <a:buFontTx/>
              <a:buNone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     </a:t>
            </a:r>
          </a:p>
          <a:p>
            <a:pPr marL="342900" indent="-342900" algn="l">
              <a:buFontTx/>
              <a:buNone/>
            </a:pP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acclen([_|L],OldAcc,Length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):- </a:t>
            </a:r>
          </a:p>
          <a:p>
            <a:pPr marL="342900" indent="-342900" algn="l">
              <a:buFontTx/>
              <a:buNone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     </a:t>
            </a: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NewAcc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 is </a:t>
            </a: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OldAcc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 + 1,</a:t>
            </a:r>
          </a:p>
          <a:p>
            <a:pPr marL="342900" indent="-342900" algn="l">
              <a:buFontTx/>
              <a:buNone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     </a:t>
            </a: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acclen(L,NewAcc,Length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Search tree for acclen/3 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133600"/>
            <a:ext cx="7696200" cy="4038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?- acclen([a,b,c],0,Len).</a:t>
            </a:r>
          </a:p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      /                \</a:t>
            </a:r>
          </a:p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   no          ?- acclen([b,c],1,Len).</a:t>
            </a:r>
          </a:p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                    /                   \</a:t>
            </a:r>
          </a:p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                 no          ?- acclen([c],2,Len).</a:t>
            </a:r>
          </a:p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                                  /                       \</a:t>
            </a:r>
          </a:p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                              no               ?- acclen([],3,Len).</a:t>
            </a:r>
          </a:p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                                                      /                    \</a:t>
            </a:r>
          </a:p>
          <a:p>
            <a:pPr>
              <a:buFontTx/>
              <a:buNone/>
            </a:pPr>
            <a:endParaRPr lang="en-US" sz="2400">
              <a:ea typeface="Arial" charset="0"/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257800" y="1371600"/>
            <a:ext cx="3657600" cy="15240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acclen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([ ],</a:t>
            </a: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Acc,Acc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). </a:t>
            </a:r>
          </a:p>
          <a:p>
            <a:pPr marL="342900" indent="-342900" algn="l">
              <a:buFontTx/>
              <a:buNone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     </a:t>
            </a:r>
          </a:p>
          <a:p>
            <a:pPr marL="342900" indent="-342900" algn="l">
              <a:buFontTx/>
              <a:buNone/>
            </a:pP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acclen([_|L],OldAcc,Length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):- </a:t>
            </a:r>
          </a:p>
          <a:p>
            <a:pPr marL="342900" indent="-342900" algn="l">
              <a:buFontTx/>
              <a:buNone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     </a:t>
            </a: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NewAcc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 is </a:t>
            </a: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OldAcc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 + 1,</a:t>
            </a:r>
          </a:p>
          <a:p>
            <a:pPr marL="342900" indent="-342900" algn="l">
              <a:buFontTx/>
              <a:buNone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     </a:t>
            </a: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acclen(L,NewAcc,Length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85378" name="Rectangle 102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Search tree for acclen/3 </a:t>
            </a:r>
          </a:p>
        </p:txBody>
      </p:sp>
      <p:sp>
        <p:nvSpPr>
          <p:cNvPr id="4853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66800" y="2133600"/>
            <a:ext cx="7696200" cy="4038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ea typeface="Arial" charset="0"/>
                <a:cs typeface="Arial" charset="0"/>
              </a:rPr>
              <a:t>?- acclen([a,b,c],0,Len).</a:t>
            </a:r>
          </a:p>
          <a:p>
            <a:pPr>
              <a:buFontTx/>
              <a:buNone/>
            </a:pPr>
            <a:r>
              <a:rPr lang="en-US" sz="2400" dirty="0">
                <a:ea typeface="Arial" charset="0"/>
                <a:cs typeface="Arial" charset="0"/>
              </a:rPr>
              <a:t>      /                \</a:t>
            </a:r>
          </a:p>
          <a:p>
            <a:pPr>
              <a:buFontTx/>
              <a:buNone/>
            </a:pPr>
            <a:r>
              <a:rPr lang="en-US" sz="2400" dirty="0">
                <a:ea typeface="Arial" charset="0"/>
                <a:cs typeface="Arial" charset="0"/>
              </a:rPr>
              <a:t>   no          ?- acclen([b,c],1,Len).</a:t>
            </a:r>
          </a:p>
          <a:p>
            <a:pPr>
              <a:buFontTx/>
              <a:buNone/>
            </a:pPr>
            <a:r>
              <a:rPr lang="en-US" sz="2400" dirty="0">
                <a:ea typeface="Arial" charset="0"/>
                <a:cs typeface="Arial" charset="0"/>
              </a:rPr>
              <a:t>                    /                   \</a:t>
            </a:r>
          </a:p>
          <a:p>
            <a:pPr>
              <a:buFontTx/>
              <a:buNone/>
            </a:pPr>
            <a:r>
              <a:rPr lang="en-US" sz="2400" dirty="0">
                <a:ea typeface="Arial" charset="0"/>
                <a:cs typeface="Arial" charset="0"/>
              </a:rPr>
              <a:t>                 no          ?- acclen([c],2,Len).</a:t>
            </a:r>
          </a:p>
          <a:p>
            <a:pPr>
              <a:buFontTx/>
              <a:buNone/>
            </a:pPr>
            <a:r>
              <a:rPr lang="en-US" sz="2400" dirty="0">
                <a:ea typeface="Arial" charset="0"/>
                <a:cs typeface="Arial" charset="0"/>
              </a:rPr>
              <a:t>                                  /                       \</a:t>
            </a:r>
          </a:p>
          <a:p>
            <a:pPr>
              <a:buFontTx/>
              <a:buNone/>
            </a:pPr>
            <a:r>
              <a:rPr lang="en-US" sz="2400" dirty="0">
                <a:ea typeface="Arial" charset="0"/>
                <a:cs typeface="Arial" charset="0"/>
              </a:rPr>
              <a:t>                              no               ?- acclen([],3,Len).</a:t>
            </a:r>
          </a:p>
          <a:p>
            <a:pPr>
              <a:buFontTx/>
              <a:buNone/>
            </a:pPr>
            <a:r>
              <a:rPr lang="en-US" sz="2400" dirty="0">
                <a:ea typeface="Arial" charset="0"/>
                <a:cs typeface="Arial" charset="0"/>
              </a:rPr>
              <a:t>                                                      /                   </a:t>
            </a:r>
            <a:r>
              <a:rPr lang="en-US" sz="2400" dirty="0" smtClean="0">
                <a:ea typeface="Arial" charset="0"/>
                <a:cs typeface="Arial" charset="0"/>
              </a:rPr>
              <a:t> </a:t>
            </a:r>
          </a:p>
          <a:p>
            <a:pPr>
              <a:buFontTx/>
              <a:buNone/>
            </a:pPr>
            <a:r>
              <a:rPr lang="en-US" sz="2400" dirty="0">
                <a:ea typeface="Arial" charset="0"/>
                <a:cs typeface="Arial" charset="0"/>
              </a:rPr>
              <a:t>                                                 Len=3                </a:t>
            </a:r>
            <a:r>
              <a:rPr lang="en-US" sz="2400" dirty="0" smtClean="0">
                <a:ea typeface="Arial" charset="0"/>
                <a:cs typeface="Arial" charset="0"/>
              </a:rPr>
              <a:t> 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257800" y="1371600"/>
            <a:ext cx="3657600" cy="15240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acclen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([ ],</a:t>
            </a: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Acc,Acc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). </a:t>
            </a:r>
          </a:p>
          <a:p>
            <a:pPr marL="342900" indent="-342900" algn="l">
              <a:buFontTx/>
              <a:buNone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     </a:t>
            </a:r>
          </a:p>
          <a:p>
            <a:pPr marL="342900" indent="-342900" algn="l">
              <a:buFontTx/>
              <a:buNone/>
            </a:pP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acclen([_|L],OldAcc,Length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):- </a:t>
            </a:r>
          </a:p>
          <a:p>
            <a:pPr marL="342900" indent="-342900" algn="l">
              <a:buFontTx/>
              <a:buNone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     </a:t>
            </a: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NewAcc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 is </a:t>
            </a: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OldAcc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 + 1,</a:t>
            </a:r>
          </a:p>
          <a:p>
            <a:pPr marL="342900" indent="-342900" algn="l">
              <a:buFontTx/>
              <a:buNone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     </a:t>
            </a: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acclen(L,NewAcc,Length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600"/>
              <a:t>Adding a wrapper predicate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924800" cy="3124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 b="1" dirty="0" err="1">
                <a:ea typeface="Arial" charset="0"/>
                <a:cs typeface="Arial" charset="0"/>
              </a:rPr>
              <a:t>acclen</a:t>
            </a:r>
            <a:r>
              <a:rPr lang="en-US" sz="2000" b="1" dirty="0">
                <a:ea typeface="Arial" charset="0"/>
                <a:cs typeface="Arial" charset="0"/>
              </a:rPr>
              <a:t>([ ],</a:t>
            </a:r>
            <a:r>
              <a:rPr lang="en-US" sz="2000" b="1" dirty="0" err="1">
                <a:ea typeface="Arial" charset="0"/>
                <a:cs typeface="Arial" charset="0"/>
              </a:rPr>
              <a:t>Acc,Acc</a:t>
            </a:r>
            <a:r>
              <a:rPr lang="en-US" sz="2000" b="1" dirty="0">
                <a:ea typeface="Arial" charset="0"/>
                <a:cs typeface="Arial" charset="0"/>
              </a:rPr>
              <a:t>). </a:t>
            </a:r>
          </a:p>
          <a:p>
            <a:pPr>
              <a:buFontTx/>
              <a:buNone/>
            </a:pPr>
            <a:r>
              <a:rPr lang="en-US" sz="2000" b="1" dirty="0">
                <a:ea typeface="Arial" charset="0"/>
                <a:cs typeface="Arial" charset="0"/>
              </a:rPr>
              <a:t>     </a:t>
            </a:r>
          </a:p>
          <a:p>
            <a:pPr>
              <a:buFontTx/>
              <a:buNone/>
            </a:pPr>
            <a:r>
              <a:rPr lang="en-US" sz="2000" b="1" dirty="0" err="1">
                <a:ea typeface="Arial" charset="0"/>
                <a:cs typeface="Arial" charset="0"/>
              </a:rPr>
              <a:t>acclen</a:t>
            </a:r>
            <a:r>
              <a:rPr lang="en-US" sz="2000" b="1" dirty="0">
                <a:ea typeface="Arial" charset="0"/>
                <a:cs typeface="Arial" charset="0"/>
              </a:rPr>
              <a:t>([ _|</a:t>
            </a:r>
            <a:r>
              <a:rPr lang="en-US" sz="2000" b="1" dirty="0" err="1">
                <a:ea typeface="Arial" charset="0"/>
                <a:cs typeface="Arial" charset="0"/>
              </a:rPr>
              <a:t>L],OldAcc,Length</a:t>
            </a:r>
            <a:r>
              <a:rPr lang="en-US" sz="2000" b="1" dirty="0">
                <a:ea typeface="Arial" charset="0"/>
                <a:cs typeface="Arial" charset="0"/>
              </a:rPr>
              <a:t>):- </a:t>
            </a:r>
          </a:p>
          <a:p>
            <a:pPr>
              <a:buFontTx/>
              <a:buNone/>
            </a:pPr>
            <a:r>
              <a:rPr lang="en-US" sz="2000" b="1" dirty="0">
                <a:ea typeface="Arial" charset="0"/>
                <a:cs typeface="Arial" charset="0"/>
              </a:rPr>
              <a:t>     </a:t>
            </a:r>
            <a:r>
              <a:rPr lang="en-US" sz="2000" b="1" dirty="0" err="1">
                <a:ea typeface="Arial" charset="0"/>
                <a:cs typeface="Arial" charset="0"/>
              </a:rPr>
              <a:t>NewAcc</a:t>
            </a:r>
            <a:r>
              <a:rPr lang="en-US" sz="2000" b="1" dirty="0">
                <a:ea typeface="Arial" charset="0"/>
                <a:cs typeface="Arial" charset="0"/>
              </a:rPr>
              <a:t> is </a:t>
            </a:r>
            <a:r>
              <a:rPr lang="en-US" sz="2000" b="1" dirty="0" err="1">
                <a:ea typeface="Arial" charset="0"/>
                <a:cs typeface="Arial" charset="0"/>
              </a:rPr>
              <a:t>OldAcc</a:t>
            </a:r>
            <a:r>
              <a:rPr lang="en-US" sz="2000" b="1" dirty="0">
                <a:ea typeface="Arial" charset="0"/>
                <a:cs typeface="Arial" charset="0"/>
              </a:rPr>
              <a:t> + 1,</a:t>
            </a:r>
          </a:p>
          <a:p>
            <a:pPr>
              <a:buFontTx/>
              <a:buNone/>
            </a:pPr>
            <a:r>
              <a:rPr lang="en-US" sz="2000" b="1" dirty="0">
                <a:ea typeface="Arial" charset="0"/>
                <a:cs typeface="Arial" charset="0"/>
              </a:rPr>
              <a:t>     </a:t>
            </a:r>
            <a:r>
              <a:rPr lang="en-US" sz="2000" b="1" dirty="0" err="1">
                <a:ea typeface="Arial" charset="0"/>
                <a:cs typeface="Arial" charset="0"/>
              </a:rPr>
              <a:t>acclen(L,NewAcc,Length</a:t>
            </a:r>
            <a:r>
              <a:rPr lang="en-US" sz="2000" b="1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endParaRPr lang="en-US" sz="2000" b="1" dirty="0"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000" b="1" dirty="0" err="1">
                <a:solidFill>
                  <a:srgbClr val="FF0000"/>
                </a:solidFill>
                <a:ea typeface="Arial" charset="0"/>
                <a:cs typeface="Arial" charset="0"/>
              </a:rPr>
              <a:t>length(List,Length</a:t>
            </a:r>
            <a:r>
              <a:rPr lang="en-US" sz="2000" b="1" dirty="0">
                <a:solidFill>
                  <a:srgbClr val="FF0000"/>
                </a:solidFill>
                <a:ea typeface="Arial" charset="0"/>
                <a:cs typeface="Arial" charset="0"/>
              </a:rPr>
              <a:t>):-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ea typeface="Arial" charset="0"/>
                <a:cs typeface="Arial" charset="0"/>
              </a:rPr>
              <a:t>      acclen(List,0,Length). </a:t>
            </a:r>
          </a:p>
        </p:txBody>
      </p:sp>
      <p:sp>
        <p:nvSpPr>
          <p:cNvPr id="486404" name="Rectangle 4"/>
          <p:cNvSpPr>
            <a:spLocks noChangeArrowheads="1"/>
          </p:cNvSpPr>
          <p:nvPr/>
        </p:nvSpPr>
        <p:spPr bwMode="auto">
          <a:xfrm>
            <a:off x="914400" y="5105400"/>
            <a:ext cx="7924800" cy="1447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?-length([a,b,c], X).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X=3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yes</a:t>
            </a:r>
          </a:p>
          <a:p>
            <a:pPr marL="342900" indent="-342900" algn="l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102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Tail recursion</a:t>
            </a:r>
          </a:p>
        </p:txBody>
      </p:sp>
      <p:sp>
        <p:nvSpPr>
          <p:cNvPr id="4546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686800" cy="3429000"/>
          </a:xfrm>
        </p:spPr>
        <p:txBody>
          <a:bodyPr>
            <a:normAutofit fontScale="92500"/>
          </a:bodyPr>
          <a:lstStyle/>
          <a:p>
            <a:r>
              <a:rPr lang="en-US" dirty="0"/>
              <a:t>Why is acclen/3 better than len/2 ? </a:t>
            </a:r>
          </a:p>
          <a:p>
            <a:pPr lvl="1"/>
            <a:r>
              <a:rPr lang="en-US" dirty="0"/>
              <a:t>acclen/3 is tail-recursive, and len/2 is </a:t>
            </a:r>
            <a:r>
              <a:rPr lang="en-US" dirty="0" smtClean="0"/>
              <a:t>not</a:t>
            </a:r>
          </a:p>
          <a:p>
            <a:r>
              <a:rPr lang="en-US" dirty="0"/>
              <a:t>Difference:</a:t>
            </a:r>
          </a:p>
          <a:p>
            <a:pPr lvl="1"/>
            <a:r>
              <a:rPr lang="en-US" dirty="0"/>
              <a:t>In tail recursive predicates the </a:t>
            </a:r>
            <a:r>
              <a:rPr lang="en-US" b="1" dirty="0"/>
              <a:t>results is fully calculated once we reach the base clause</a:t>
            </a:r>
          </a:p>
          <a:p>
            <a:pPr lvl="1"/>
            <a:r>
              <a:rPr lang="en-US" dirty="0"/>
              <a:t>In recursive predicates that are not tail recursive, there are still goals on the stack when we reach the base clause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48200" y="5029200"/>
            <a:ext cx="4343400" cy="16002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</a:rPr>
              <a:t>acclen([],Acc,Acc). </a:t>
            </a:r>
          </a:p>
          <a:p>
            <a:pPr marL="342900" indent="-342900" algn="l">
              <a:buFontTx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</a:rPr>
              <a:t>acclen([_|L],OldAcc,Length):- </a:t>
            </a:r>
          </a:p>
          <a:p>
            <a:pPr marL="342900" indent="-342900" algn="l">
              <a:buFontTx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</a:rPr>
              <a:t>     NewAcc is OldAcc + 1,</a:t>
            </a:r>
          </a:p>
          <a:p>
            <a:pPr marL="342900" indent="-342900" algn="l">
              <a:buFontTx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</a:rPr>
              <a:t>     acclen(L,NewAcc,Length).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5029200"/>
            <a:ext cx="3657600" cy="16002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</a:rPr>
              <a:t>len([],0).</a:t>
            </a: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</a:rPr>
              <a:t>len([_|L],NewLength):- </a:t>
            </a: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</a:rPr>
              <a:t>    len(L,Length), </a:t>
            </a: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</a:rPr>
              <a:t>    NewLength is Length + 1.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295400" y="4648200"/>
            <a:ext cx="20803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 b="1" i="1" dirty="0">
                <a:solidFill>
                  <a:srgbClr val="660066"/>
                </a:solidFill>
              </a:rPr>
              <a:t>Not tail-recursive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943600" y="4648200"/>
            <a:ext cx="16517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 b="1" i="1" dirty="0">
                <a:solidFill>
                  <a:srgbClr val="660066"/>
                </a:solidFill>
              </a:rPr>
              <a:t>Tail-recursive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Search tree for len/2 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?- len([a,b,c], Len).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  </a:t>
            </a:r>
          </a:p>
        </p:txBody>
      </p:sp>
      <p:sp>
        <p:nvSpPr>
          <p:cNvPr id="488453" name="Rectangle 5"/>
          <p:cNvSpPr>
            <a:spLocks noChangeArrowheads="1"/>
          </p:cNvSpPr>
          <p:nvPr/>
        </p:nvSpPr>
        <p:spPr bwMode="auto">
          <a:xfrm>
            <a:off x="5410200" y="1600200"/>
            <a:ext cx="3505200" cy="16002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len([],0).</a:t>
            </a: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len([_|L],NewLength):- </a:t>
            </a: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    len(L,Length), </a:t>
            </a: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    NewLength is Length + 1.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Search tree for len/2 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?- len([a,b,c], Len).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  /                \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no    ?- len([b,c],Len1), </a:t>
            </a:r>
            <a:br>
              <a:rPr lang="en-US" sz="2000">
                <a:ea typeface="Arial" charset="0"/>
                <a:cs typeface="Arial" charset="0"/>
              </a:rPr>
            </a:br>
            <a:r>
              <a:rPr lang="en-US" sz="2000">
                <a:ea typeface="Arial" charset="0"/>
                <a:cs typeface="Arial" charset="0"/>
              </a:rPr>
              <a:t>          Len is Len1 + 1.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           </a:t>
            </a:r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auto">
          <a:xfrm>
            <a:off x="5410200" y="1600200"/>
            <a:ext cx="3505200" cy="16002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len([],0).</a:t>
            </a: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len([_|L],NewLength):- </a:t>
            </a: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    len(L,Length), </a:t>
            </a: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    NewLength is Length + 1.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Theory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Introduce </a:t>
            </a:r>
            <a:r>
              <a:rPr lang="en-US" sz="2400" dirty="0" err="1"/>
              <a:t>Prolog`s</a:t>
            </a:r>
            <a:r>
              <a:rPr lang="en-US" sz="2400" dirty="0"/>
              <a:t> built-in abilities for performing </a:t>
            </a:r>
            <a:r>
              <a:rPr lang="en-US" sz="2400" b="1" dirty="0"/>
              <a:t>arithmetic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Apply these to simple list processing problems, using </a:t>
            </a:r>
            <a:r>
              <a:rPr lang="en-US" sz="2400" b="1" dirty="0"/>
              <a:t>accumulators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Look at </a:t>
            </a:r>
            <a:r>
              <a:rPr lang="en-US" sz="2400" b="1" dirty="0"/>
              <a:t>tail-recursive</a:t>
            </a:r>
            <a:r>
              <a:rPr lang="en-US" sz="2400" dirty="0"/>
              <a:t> predicates and explain why they are more efficient than predicates that are not tail-recursive 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Search tree for len/2 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?- len([a,b,c], Len).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  /                \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no    ?- len([b,c],Len1), </a:t>
            </a:r>
            <a:br>
              <a:rPr lang="en-US" sz="2000">
                <a:ea typeface="Arial" charset="0"/>
                <a:cs typeface="Arial" charset="0"/>
              </a:rPr>
            </a:br>
            <a:r>
              <a:rPr lang="en-US" sz="2000">
                <a:ea typeface="Arial" charset="0"/>
                <a:cs typeface="Arial" charset="0"/>
              </a:rPr>
              <a:t>          Len is Len1 + 1.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           /                   \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      no        ?- len([c], Len2), </a:t>
            </a:r>
            <a:br>
              <a:rPr lang="en-US" sz="2000">
                <a:ea typeface="Arial" charset="0"/>
                <a:cs typeface="Arial" charset="0"/>
              </a:rPr>
            </a:br>
            <a:r>
              <a:rPr lang="en-US" sz="2000">
                <a:ea typeface="Arial" charset="0"/>
                <a:cs typeface="Arial" charset="0"/>
              </a:rPr>
              <a:t>                     Len1 is Len2+1, </a:t>
            </a:r>
            <a:br>
              <a:rPr lang="en-US" sz="2000">
                <a:ea typeface="Arial" charset="0"/>
                <a:cs typeface="Arial" charset="0"/>
              </a:rPr>
            </a:br>
            <a:r>
              <a:rPr lang="en-US" sz="2000">
                <a:ea typeface="Arial" charset="0"/>
                <a:cs typeface="Arial" charset="0"/>
              </a:rPr>
              <a:t>                     Len is Len1+1.</a:t>
            </a:r>
            <a:br>
              <a:rPr lang="en-US" sz="2000">
                <a:ea typeface="Arial" charset="0"/>
                <a:cs typeface="Arial" charset="0"/>
              </a:rPr>
            </a:br>
            <a:r>
              <a:rPr lang="en-US" sz="2000">
                <a:ea typeface="Arial" charset="0"/>
                <a:cs typeface="Arial" charset="0"/>
              </a:rPr>
              <a:t>                    </a:t>
            </a:r>
            <a:br>
              <a:rPr lang="en-US" sz="2000">
                <a:ea typeface="Arial" charset="0"/>
                <a:cs typeface="Arial" charset="0"/>
              </a:rPr>
            </a:br>
            <a:endParaRPr lang="en-US" sz="2000">
              <a:ea typeface="Arial" charset="0"/>
              <a:cs typeface="Arial" charset="0"/>
            </a:endParaRPr>
          </a:p>
        </p:txBody>
      </p:sp>
      <p:sp>
        <p:nvSpPr>
          <p:cNvPr id="490500" name="Rectangle 4"/>
          <p:cNvSpPr>
            <a:spLocks noChangeArrowheads="1"/>
          </p:cNvSpPr>
          <p:nvPr/>
        </p:nvSpPr>
        <p:spPr bwMode="auto">
          <a:xfrm>
            <a:off x="5410200" y="1600200"/>
            <a:ext cx="3505200" cy="16002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len([],0).</a:t>
            </a: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len([_|L],NewLength):- </a:t>
            </a: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    len(L,Length), </a:t>
            </a: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    NewLength is Length + 1.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Search tree for len/2 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?- len([a,b,c], Len).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  /                \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no    ?- len([b,c],Len1), </a:t>
            </a:r>
            <a:br>
              <a:rPr lang="en-US" sz="2000">
                <a:ea typeface="Arial" charset="0"/>
                <a:cs typeface="Arial" charset="0"/>
              </a:rPr>
            </a:br>
            <a:r>
              <a:rPr lang="en-US" sz="2000">
                <a:ea typeface="Arial" charset="0"/>
                <a:cs typeface="Arial" charset="0"/>
              </a:rPr>
              <a:t>          Len is Len1 + 1.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           /                   \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      no        ?- len([c], Len2), </a:t>
            </a:r>
            <a:br>
              <a:rPr lang="en-US" sz="2000">
                <a:ea typeface="Arial" charset="0"/>
                <a:cs typeface="Arial" charset="0"/>
              </a:rPr>
            </a:br>
            <a:r>
              <a:rPr lang="en-US" sz="2000">
                <a:ea typeface="Arial" charset="0"/>
                <a:cs typeface="Arial" charset="0"/>
              </a:rPr>
              <a:t>                     Len1 is Len2+1, </a:t>
            </a:r>
            <a:br>
              <a:rPr lang="en-US" sz="2000">
                <a:ea typeface="Arial" charset="0"/>
                <a:cs typeface="Arial" charset="0"/>
              </a:rPr>
            </a:br>
            <a:r>
              <a:rPr lang="en-US" sz="2000">
                <a:ea typeface="Arial" charset="0"/>
                <a:cs typeface="Arial" charset="0"/>
              </a:rPr>
              <a:t>                     Len is Len1+1.</a:t>
            </a:r>
            <a:br>
              <a:rPr lang="en-US" sz="2000">
                <a:ea typeface="Arial" charset="0"/>
                <a:cs typeface="Arial" charset="0"/>
              </a:rPr>
            </a:br>
            <a:r>
              <a:rPr lang="en-US" sz="2000">
                <a:ea typeface="Arial" charset="0"/>
                <a:cs typeface="Arial" charset="0"/>
              </a:rPr>
              <a:t>                    /                  \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                no          ?- len([], Len3), </a:t>
            </a:r>
            <a:br>
              <a:rPr lang="en-US" sz="2000">
                <a:ea typeface="Arial" charset="0"/>
                <a:cs typeface="Arial" charset="0"/>
              </a:rPr>
            </a:br>
            <a:r>
              <a:rPr lang="en-US" sz="2000">
                <a:ea typeface="Arial" charset="0"/>
                <a:cs typeface="Arial" charset="0"/>
              </a:rPr>
              <a:t>                                 Len2 is Len3+1, </a:t>
            </a:r>
            <a:br>
              <a:rPr lang="en-US" sz="2000">
                <a:ea typeface="Arial" charset="0"/>
                <a:cs typeface="Arial" charset="0"/>
              </a:rPr>
            </a:br>
            <a:r>
              <a:rPr lang="en-US" sz="2000">
                <a:ea typeface="Arial" charset="0"/>
                <a:cs typeface="Arial" charset="0"/>
              </a:rPr>
              <a:t>                                 Len1 is Len2+1,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                                  Len is Len1 + 1.</a:t>
            </a:r>
            <a:br>
              <a:rPr lang="en-US" sz="2000">
                <a:ea typeface="Arial" charset="0"/>
                <a:cs typeface="Arial" charset="0"/>
              </a:rPr>
            </a:br>
            <a:endParaRPr lang="en-US" sz="2000">
              <a:ea typeface="Arial" charset="0"/>
              <a:cs typeface="Arial" charset="0"/>
            </a:endParaRPr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5410200" y="1600200"/>
            <a:ext cx="3505200" cy="16002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len([],0).</a:t>
            </a: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len([_|L],NewLength):- </a:t>
            </a: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    len(L,Length), </a:t>
            </a: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    NewLength is Length + 1.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Search tree for len/2 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?- len([a,b,c], Len).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  /                \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no    ?- len([b,c],Len1), </a:t>
            </a:r>
            <a:br>
              <a:rPr lang="en-US" sz="2000">
                <a:ea typeface="Arial" charset="0"/>
                <a:cs typeface="Arial" charset="0"/>
              </a:rPr>
            </a:br>
            <a:r>
              <a:rPr lang="en-US" sz="2000">
                <a:ea typeface="Arial" charset="0"/>
                <a:cs typeface="Arial" charset="0"/>
              </a:rPr>
              <a:t>          Len is Len1 + 1.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           /                   \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      no        ?- len([c], Len2), </a:t>
            </a:r>
            <a:br>
              <a:rPr lang="en-US" sz="2000">
                <a:ea typeface="Arial" charset="0"/>
                <a:cs typeface="Arial" charset="0"/>
              </a:rPr>
            </a:br>
            <a:r>
              <a:rPr lang="en-US" sz="2000">
                <a:ea typeface="Arial" charset="0"/>
                <a:cs typeface="Arial" charset="0"/>
              </a:rPr>
              <a:t>                     Len1 is Len2+1, </a:t>
            </a:r>
            <a:br>
              <a:rPr lang="en-US" sz="2000">
                <a:ea typeface="Arial" charset="0"/>
                <a:cs typeface="Arial" charset="0"/>
              </a:rPr>
            </a:br>
            <a:r>
              <a:rPr lang="en-US" sz="2000">
                <a:ea typeface="Arial" charset="0"/>
                <a:cs typeface="Arial" charset="0"/>
              </a:rPr>
              <a:t>                     Len is Len1+1.</a:t>
            </a:r>
            <a:br>
              <a:rPr lang="en-US" sz="2000">
                <a:ea typeface="Arial" charset="0"/>
                <a:cs typeface="Arial" charset="0"/>
              </a:rPr>
            </a:br>
            <a:r>
              <a:rPr lang="en-US" sz="2000">
                <a:ea typeface="Arial" charset="0"/>
                <a:cs typeface="Arial" charset="0"/>
              </a:rPr>
              <a:t>                    /                  \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                no          ?- len([], Len3), </a:t>
            </a:r>
            <a:br>
              <a:rPr lang="en-US" sz="2000">
                <a:ea typeface="Arial" charset="0"/>
                <a:cs typeface="Arial" charset="0"/>
              </a:rPr>
            </a:br>
            <a:r>
              <a:rPr lang="en-US" sz="2000">
                <a:ea typeface="Arial" charset="0"/>
                <a:cs typeface="Arial" charset="0"/>
              </a:rPr>
              <a:t>                                 Len2 is Len3+1, </a:t>
            </a:r>
            <a:br>
              <a:rPr lang="en-US" sz="2000">
                <a:ea typeface="Arial" charset="0"/>
                <a:cs typeface="Arial" charset="0"/>
              </a:rPr>
            </a:br>
            <a:r>
              <a:rPr lang="en-US" sz="2000">
                <a:ea typeface="Arial" charset="0"/>
                <a:cs typeface="Arial" charset="0"/>
              </a:rPr>
              <a:t>                                 Len1 is Len2+1,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                                  Len is Len1 + 1.</a:t>
            </a:r>
            <a:br>
              <a:rPr lang="en-US" sz="2000">
                <a:ea typeface="Arial" charset="0"/>
                <a:cs typeface="Arial" charset="0"/>
              </a:rPr>
            </a:br>
            <a:r>
              <a:rPr lang="en-US" sz="2000">
                <a:ea typeface="Arial" charset="0"/>
                <a:cs typeface="Arial" charset="0"/>
              </a:rPr>
              <a:t>                                 /                         \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           Len3=0, Len2=1,                      no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            Len1=2, Len=3</a:t>
            </a:r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410200" y="1600200"/>
            <a:ext cx="3505200" cy="16002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len([],0).</a:t>
            </a: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len([_|L],NewLength):- </a:t>
            </a: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    len(L,Length), </a:t>
            </a: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    NewLength is Length + 1.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Search tree for acclen/3 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133600"/>
            <a:ext cx="7696200" cy="4038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?- acclen([a,b,c],0,Len).</a:t>
            </a:r>
          </a:p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      /                \</a:t>
            </a:r>
          </a:p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   no          ?- acclen([b,c],1,Len).</a:t>
            </a:r>
          </a:p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                    /                   \</a:t>
            </a:r>
          </a:p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                 no          ?- acclen([c],2,Len).</a:t>
            </a:r>
          </a:p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                                  /                       \</a:t>
            </a:r>
          </a:p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                              no               ?- acclen([],3,Len).</a:t>
            </a:r>
          </a:p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                                                      /                    \</a:t>
            </a:r>
          </a:p>
          <a:p>
            <a:pPr>
              <a:buFontTx/>
              <a:buNone/>
            </a:pPr>
            <a:r>
              <a:rPr lang="en-US" sz="2400">
                <a:ea typeface="Arial" charset="0"/>
                <a:cs typeface="Arial" charset="0"/>
              </a:rPr>
              <a:t>                                                 Len=3                 no</a:t>
            </a:r>
          </a:p>
        </p:txBody>
      </p:sp>
      <p:sp>
        <p:nvSpPr>
          <p:cNvPr id="498692" name="Rectangle 4"/>
          <p:cNvSpPr>
            <a:spLocks noChangeArrowheads="1"/>
          </p:cNvSpPr>
          <p:nvPr/>
        </p:nvSpPr>
        <p:spPr bwMode="auto">
          <a:xfrm>
            <a:off x="5791200" y="1752600"/>
            <a:ext cx="2895600" cy="15240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1600">
                <a:latin typeface="Arial" charset="0"/>
                <a:ea typeface="Arial" charset="0"/>
                <a:cs typeface="Arial" charset="0"/>
              </a:rPr>
              <a:t>acclen([ ],Acc,Acc). </a:t>
            </a:r>
          </a:p>
          <a:p>
            <a:pPr marL="342900" indent="-342900" algn="l">
              <a:buFontTx/>
              <a:buNone/>
            </a:pPr>
            <a:r>
              <a:rPr lang="en-US" sz="1600">
                <a:latin typeface="Arial" charset="0"/>
                <a:ea typeface="Arial" charset="0"/>
                <a:cs typeface="Arial" charset="0"/>
              </a:rPr>
              <a:t>     </a:t>
            </a:r>
          </a:p>
          <a:p>
            <a:pPr marL="342900" indent="-342900" algn="l">
              <a:buFontTx/>
              <a:buNone/>
            </a:pPr>
            <a:r>
              <a:rPr lang="en-US" sz="1600">
                <a:latin typeface="Arial" charset="0"/>
                <a:ea typeface="Arial" charset="0"/>
                <a:cs typeface="Arial" charset="0"/>
              </a:rPr>
              <a:t>acclen([_|L],OldAcc,Length):- </a:t>
            </a:r>
          </a:p>
          <a:p>
            <a:pPr marL="342900" indent="-342900" algn="l">
              <a:buFontTx/>
              <a:buNone/>
            </a:pPr>
            <a:r>
              <a:rPr lang="en-US" sz="1600">
                <a:latin typeface="Arial" charset="0"/>
                <a:ea typeface="Arial" charset="0"/>
                <a:cs typeface="Arial" charset="0"/>
              </a:rPr>
              <a:t>     NewAcc is OldAcc + 1,</a:t>
            </a:r>
          </a:p>
          <a:p>
            <a:pPr marL="342900" indent="-342900" algn="l">
              <a:buFontTx/>
              <a:buNone/>
            </a:pPr>
            <a:r>
              <a:rPr lang="en-US" sz="1600">
                <a:latin typeface="Arial" charset="0"/>
                <a:ea typeface="Arial" charset="0"/>
                <a:cs typeface="Arial" charset="0"/>
              </a:rPr>
              <a:t>     acclen(L,NewAcc,Length).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Define a predicate </a:t>
            </a:r>
            <a:r>
              <a:rPr lang="en-US" b="1" dirty="0" smtClean="0"/>
              <a:t>increment/2</a:t>
            </a:r>
            <a:r>
              <a:rPr lang="en-US" dirty="0" smtClean="0"/>
              <a:t> that holds only when its second argument is an integer one larger than its first argument. For example, increment(4,5) should hold, but increment(4,6) should not.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Define a predicate </a:t>
            </a:r>
            <a:r>
              <a:rPr lang="en-US" b="1" dirty="0" smtClean="0"/>
              <a:t>sum/3</a:t>
            </a:r>
            <a:r>
              <a:rPr lang="en-US" dirty="0" smtClean="0"/>
              <a:t> that holds only when its third argument is the sum of the first two arguments. For example, sum(4,5,9) should hold, but sum(4,6,12)should not.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3429000"/>
            <a:ext cx="3296095" cy="46166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8000"/>
                </a:solidFill>
              </a:rPr>
              <a:t>increment(X,Y</a:t>
            </a:r>
            <a:r>
              <a:rPr lang="en-US" sz="2400" b="1" dirty="0" smtClean="0">
                <a:solidFill>
                  <a:srgbClr val="008000"/>
                </a:solidFill>
              </a:rPr>
              <a:t>):-Y is X+1.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5638800"/>
            <a:ext cx="2689709" cy="46166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8000"/>
                </a:solidFill>
              </a:rPr>
              <a:t>sum(X,Y,Z</a:t>
            </a:r>
            <a:r>
              <a:rPr lang="en-US" sz="2400" b="1" dirty="0" smtClean="0">
                <a:solidFill>
                  <a:srgbClr val="008000"/>
                </a:solidFill>
              </a:rPr>
              <a:t>):-Z is X+Y.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/>
          <a:lstStyle/>
          <a:p>
            <a:r>
              <a:rPr lang="en-US" dirty="0" smtClean="0"/>
              <a:t>Write a predicate </a:t>
            </a:r>
            <a:r>
              <a:rPr lang="en-US" b="1" dirty="0" smtClean="0"/>
              <a:t>addone2/ </a:t>
            </a:r>
            <a:r>
              <a:rPr lang="en-US" dirty="0" smtClean="0"/>
              <a:t>whose first argument is a list of integers, and whose second argument is the list of integers obtained by adding 1 to each integer in the first list. For example, the query </a:t>
            </a:r>
          </a:p>
          <a:p>
            <a:pPr lvl="1"/>
            <a:r>
              <a:rPr lang="en-US" dirty="0" smtClean="0"/>
              <a:t>addone([1,2,7,2],X).should give </a:t>
            </a:r>
          </a:p>
          <a:p>
            <a:pPr lvl="1"/>
            <a:r>
              <a:rPr lang="en-US" dirty="0" smtClean="0"/>
              <a:t>X = [2,3,8,3].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334000"/>
            <a:ext cx="6574186" cy="83099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8000"/>
                </a:solidFill>
              </a:rPr>
              <a:t>addone</a:t>
            </a:r>
            <a:r>
              <a:rPr lang="en-US" sz="2400" b="1" dirty="0" smtClean="0">
                <a:solidFill>
                  <a:srgbClr val="008000"/>
                </a:solidFill>
              </a:rPr>
              <a:t>([],[]).</a:t>
            </a:r>
          </a:p>
          <a:p>
            <a:r>
              <a:rPr lang="en-US" sz="2400" b="1" dirty="0" err="1" smtClean="0">
                <a:solidFill>
                  <a:srgbClr val="008000"/>
                </a:solidFill>
              </a:rPr>
              <a:t>addone([G|Gs],[X|Xs</a:t>
            </a:r>
            <a:r>
              <a:rPr lang="en-US" sz="2400" b="1" dirty="0" smtClean="0">
                <a:solidFill>
                  <a:srgbClr val="008000"/>
                </a:solidFill>
              </a:rPr>
              <a:t>]) :- X is G+1, </a:t>
            </a:r>
            <a:r>
              <a:rPr lang="en-US" sz="2400" b="1" dirty="0" err="1" smtClean="0">
                <a:solidFill>
                  <a:srgbClr val="008000"/>
                </a:solidFill>
              </a:rPr>
              <a:t>addone(Gs</a:t>
            </a:r>
            <a:r>
              <a:rPr lang="en-US" sz="2400" b="1" dirty="0" smtClean="0">
                <a:solidFill>
                  <a:srgbClr val="008000"/>
                </a:solidFill>
              </a:rPr>
              <a:t>, Xs).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Comparing Integers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Prolog arithmetic predicates actually do carry out arithmetic by themselves</a:t>
            </a:r>
          </a:p>
          <a:p>
            <a:r>
              <a:rPr lang="en-US"/>
              <a:t>These are the operators that compare integers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962400"/>
            <a:ext cx="3581400" cy="22860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x &lt; y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x </a:t>
            </a:r>
            <a:r>
              <a:rPr lang="en-US" sz="2000">
                <a:latin typeface="Arial" charset="0"/>
                <a:ea typeface="Arial" charset="0"/>
                <a:cs typeface="Arial" charset="0"/>
                <a:sym typeface="Symbol" charset="2"/>
              </a:rPr>
              <a:t> y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Symbol" charset="2"/>
              </a:rPr>
              <a:t>x = y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Symbol" charset="2"/>
              </a:rPr>
              <a:t>x  y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Symbol" charset="2"/>
              </a:rPr>
              <a:t>x  y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Symbol" charset="2"/>
              </a:rPr>
              <a:t>x &gt; y 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76800" y="3962400"/>
            <a:ext cx="35814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X &lt; Y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X =&lt; Y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X =:= Y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X =\= Y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X &gt;= Y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X &gt; 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3352800"/>
            <a:ext cx="3581400" cy="3810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Arithmetic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76800" y="3352800"/>
            <a:ext cx="3581400" cy="381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Prolog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Comparison Operators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696200" cy="1752600"/>
          </a:xfrm>
        </p:spPr>
        <p:txBody>
          <a:bodyPr/>
          <a:lstStyle/>
          <a:p>
            <a:r>
              <a:rPr lang="en-US"/>
              <a:t>Have the obvious meaning</a:t>
            </a:r>
          </a:p>
          <a:p>
            <a:r>
              <a:rPr lang="en-US"/>
              <a:t>Force both left and right hand argument to be evaluated</a:t>
            </a:r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1524000" y="3505200"/>
            <a:ext cx="1905000" cy="2590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?- 4 = 4. 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true</a:t>
            </a:r>
          </a:p>
          <a:p>
            <a:pPr marL="342900" indent="-342900" algn="l">
              <a:buFontTx/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?- 2+2 = 4. 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false</a:t>
            </a:r>
          </a:p>
          <a:p>
            <a:pPr marL="342900" indent="-342900" algn="l">
              <a:buFontTx/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?- 2+2 =:= 4.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true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Comparing numbers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We are going to define a predicate that takes two arguments, and is true when:</a:t>
            </a:r>
          </a:p>
          <a:p>
            <a:pPr lvl="1"/>
            <a:r>
              <a:rPr lang="en-US" sz="2400"/>
              <a:t>The first argument is a list of integers</a:t>
            </a:r>
          </a:p>
          <a:p>
            <a:pPr lvl="1"/>
            <a:r>
              <a:rPr lang="en-US" sz="2400"/>
              <a:t>The second argument is the highest integer in the list</a:t>
            </a:r>
          </a:p>
          <a:p>
            <a:r>
              <a:rPr lang="en-US" sz="2800"/>
              <a:t>Basic idea</a:t>
            </a:r>
          </a:p>
          <a:p>
            <a:pPr lvl="1"/>
            <a:r>
              <a:rPr lang="en-US" sz="2400"/>
              <a:t>We will use an accumulator </a:t>
            </a:r>
          </a:p>
          <a:p>
            <a:pPr lvl="1"/>
            <a:r>
              <a:rPr lang="en-US" sz="2400"/>
              <a:t>The accumulator keeps track of the highest value encountered so far</a:t>
            </a:r>
          </a:p>
          <a:p>
            <a:pPr lvl="1"/>
            <a:r>
              <a:rPr lang="en-US" sz="2400"/>
              <a:t>If we find a higher value, the accumulator will be updated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96642" name="Rectangle 102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Definition of accMax/3</a:t>
            </a:r>
          </a:p>
        </p:txBody>
      </p:sp>
      <p:sp>
        <p:nvSpPr>
          <p:cNvPr id="496644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696200" cy="3429000"/>
          </a:xfrm>
          <a:solidFill>
            <a:srgbClr val="C0C0C0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accMax([H|T],A,Max):- 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H &gt; A,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accMax(T,H,Max).</a:t>
            </a:r>
          </a:p>
          <a:p>
            <a:pPr>
              <a:buFontTx/>
              <a:buNone/>
            </a:pPr>
            <a:endParaRPr lang="en-US" sz="2000"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accMax([H|T],A,Max):- 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H =&lt; A,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accMax(T,A,Max).</a:t>
            </a:r>
          </a:p>
          <a:p>
            <a:pPr>
              <a:buFontTx/>
              <a:buNone/>
            </a:pPr>
            <a:endParaRPr lang="en-US" sz="2000"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accMax([],A,A).</a:t>
            </a:r>
          </a:p>
          <a:p>
            <a:pPr>
              <a:buFontTx/>
              <a:buNone/>
            </a:pPr>
            <a:endParaRPr lang="en-US" sz="2000">
              <a:ea typeface="Arial" charset="0"/>
              <a:cs typeface="Arial" charset="0"/>
            </a:endParaRPr>
          </a:p>
        </p:txBody>
      </p:sp>
      <p:sp>
        <p:nvSpPr>
          <p:cNvPr id="496645" name="Rectangle 1029"/>
          <p:cNvSpPr>
            <a:spLocks noChangeArrowheads="1"/>
          </p:cNvSpPr>
          <p:nvPr/>
        </p:nvSpPr>
        <p:spPr bwMode="auto">
          <a:xfrm>
            <a:off x="1066800" y="5257800"/>
            <a:ext cx="7696200" cy="12192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?- accMax([1,0,5,4],0,Max).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Max=5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yes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Arithmetic in Prolog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/>
              <a:t>Prolog provides a number of basic arithmetic tools</a:t>
            </a:r>
            <a:r>
              <a:rPr lang="en-US" dirty="0" smtClean="0"/>
              <a:t> : Integer </a:t>
            </a:r>
            <a:r>
              <a:rPr lang="en-US" dirty="0"/>
              <a:t>and real numbers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838200" y="3505200"/>
            <a:ext cx="3581400" cy="25146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2 + 3 = 5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3 x 4 = 12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5 – 3 = 2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3 – 5 =  -2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4 </a:t>
            </a:r>
            <a:r>
              <a:rPr lang="en-US" sz="2000">
                <a:latin typeface="Arial" charset="0"/>
                <a:ea typeface="Arial" charset="0"/>
                <a:cs typeface="Arial" charset="0"/>
                <a:sym typeface="Symbol" charset="2"/>
              </a:rPr>
              <a:t> 2 = 2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Symbol" charset="2"/>
              </a:rPr>
              <a:t>1 is the remainder when 7 is divided by 2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4724400" y="3505200"/>
            <a:ext cx="3581400" cy="25146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?-  5 is 2+3.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?-  12 is 3</a:t>
            </a:r>
            <a:r>
              <a:rPr lang="en-US" sz="2000">
                <a:latin typeface="Arial" charset="0"/>
                <a:ea typeface="Arial" charset="0"/>
                <a:cs typeface="Arial" charset="0"/>
                <a:sym typeface="Symbol" charset="2"/>
              </a:rPr>
              <a:t>4.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Symbol" charset="2"/>
              </a:rPr>
              <a:t>?-  2 is 5-3.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Symbol" charset="2"/>
              </a:rPr>
              <a:t>?-  -2 is 3-5.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Symbol" charset="2"/>
              </a:rPr>
              <a:t>?-  2 is 4/2.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Symbol" charset="2"/>
              </a:rPr>
              <a:t>?- 1 is mod(7,2).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838200" y="3048000"/>
            <a:ext cx="3581400" cy="3810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Arithmetic</a:t>
            </a:r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4724400" y="3048000"/>
            <a:ext cx="3581400" cy="381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Prolog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97666" name="Rectangle 102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Adding a wrapper max/2</a:t>
            </a:r>
          </a:p>
        </p:txBody>
      </p:sp>
      <p:sp>
        <p:nvSpPr>
          <p:cNvPr id="4976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66800" y="1714500"/>
            <a:ext cx="3810000" cy="4838700"/>
          </a:xfrm>
          <a:solidFill>
            <a:srgbClr val="C0C0C0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accMax([H|T],A,Max):- 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H &gt; A,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accMax(T,H,Max).</a:t>
            </a:r>
          </a:p>
          <a:p>
            <a:pPr>
              <a:buFontTx/>
              <a:buNone/>
            </a:pPr>
            <a:endParaRPr lang="en-US" sz="2000"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accMax([H|T],A,Max):- 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H =&lt; A,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accMax(T,A,Max).</a:t>
            </a:r>
          </a:p>
          <a:p>
            <a:pPr>
              <a:buFontTx/>
              <a:buNone/>
            </a:pPr>
            <a:endParaRPr lang="en-US" sz="2000"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accMax([],A,A).</a:t>
            </a:r>
          </a:p>
          <a:p>
            <a:pPr>
              <a:buFontTx/>
              <a:buNone/>
            </a:pPr>
            <a:endParaRPr lang="en-US" sz="2000"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max([H|T],Max):-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accMax(T,H,Max).</a:t>
            </a:r>
          </a:p>
        </p:txBody>
      </p:sp>
      <p:sp>
        <p:nvSpPr>
          <p:cNvPr id="497669" name="Rectangle 1029"/>
          <p:cNvSpPr>
            <a:spLocks noChangeArrowheads="1"/>
          </p:cNvSpPr>
          <p:nvPr/>
        </p:nvSpPr>
        <p:spPr bwMode="auto">
          <a:xfrm>
            <a:off x="5257800" y="1752600"/>
            <a:ext cx="3505200" cy="47244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?- max([1,0,5,4], Max).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Max=5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yes</a:t>
            </a:r>
          </a:p>
          <a:p>
            <a:pPr marL="342900" indent="-342900" algn="l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?- max([-3, -1, -5, -4], Max).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Max= -1</a:t>
            </a: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yes</a:t>
            </a:r>
          </a:p>
          <a:p>
            <a:pPr marL="342900" indent="-342900" algn="l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?-</a:t>
            </a:r>
          </a:p>
          <a:p>
            <a:pPr marL="342900" indent="-342900" algn="l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 this lecture we showed how Prolog does </a:t>
            </a:r>
            <a:r>
              <a:rPr lang="en-US" b="1" u="sng"/>
              <a:t>arithmetic</a:t>
            </a:r>
          </a:p>
          <a:p>
            <a:r>
              <a:rPr lang="en-US"/>
              <a:t>We demonstrated the difference between </a:t>
            </a:r>
            <a:r>
              <a:rPr lang="en-US" b="1" u="sng"/>
              <a:t>tail-recursive</a:t>
            </a:r>
            <a:r>
              <a:rPr lang="en-US"/>
              <a:t> predicates and predicates that are not tail-recursive</a:t>
            </a:r>
          </a:p>
          <a:p>
            <a:r>
              <a:rPr lang="en-US"/>
              <a:t>We introduced the programming technique of using </a:t>
            </a:r>
            <a:r>
              <a:rPr lang="en-US" b="1" u="sng"/>
              <a:t>accumulators</a:t>
            </a:r>
          </a:p>
          <a:p>
            <a:r>
              <a:rPr lang="en-US"/>
              <a:t>We also introduced the idea of using </a:t>
            </a:r>
            <a:r>
              <a:rPr lang="en-US" b="1" u="sng"/>
              <a:t>wrapper</a:t>
            </a:r>
            <a:r>
              <a:rPr lang="en-US"/>
              <a:t> predicates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Next lecture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Yes, more lists!</a:t>
            </a:r>
          </a:p>
          <a:p>
            <a:pPr lvl="1"/>
            <a:r>
              <a:rPr lang="en-US"/>
              <a:t>Defining the append/3, a predicate that concatenates two lists</a:t>
            </a:r>
          </a:p>
          <a:p>
            <a:pPr lvl="1"/>
            <a:r>
              <a:rPr lang="en-US"/>
              <a:t>Discuss the idea of reversing a list, first naively using append/3, then with a more efficient way using accumulators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68680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important to know that </a:t>
            </a:r>
            <a:r>
              <a:rPr lang="en-US" b="1" dirty="0"/>
              <a:t>+, -, / </a:t>
            </a:r>
            <a:r>
              <a:rPr lang="en-US" dirty="0"/>
              <a:t>and </a:t>
            </a:r>
            <a:r>
              <a:rPr lang="en-US" b="1" dirty="0" err="1">
                <a:ea typeface="Arial" charset="0"/>
                <a:cs typeface="Arial" charset="0"/>
                <a:sym typeface="Symbol" charset="2"/>
              </a:rPr>
              <a:t></a:t>
            </a:r>
            <a:r>
              <a:rPr lang="en-US" dirty="0">
                <a:ea typeface="Arial" charset="0"/>
                <a:cs typeface="Arial" charset="0"/>
                <a:sym typeface="Symbol" charset="2"/>
              </a:rPr>
              <a:t> do</a:t>
            </a:r>
            <a:r>
              <a:rPr lang="en-US" dirty="0"/>
              <a:t> not carry out any arithmetic</a:t>
            </a:r>
          </a:p>
          <a:p>
            <a:r>
              <a:rPr lang="en-US" dirty="0"/>
              <a:t>Expressions such as 3+2, 4-7, 5/5 are </a:t>
            </a:r>
            <a:r>
              <a:rPr lang="en-US" b="1" dirty="0"/>
              <a:t>ordinary Prolog terms</a:t>
            </a:r>
            <a:endParaRPr lang="en-US" b="1" dirty="0" smtClean="0"/>
          </a:p>
          <a:p>
            <a:pPr lvl="1"/>
            <a:r>
              <a:rPr lang="en-US" b="1" dirty="0" smtClean="0"/>
              <a:t>3+2</a:t>
            </a:r>
            <a:r>
              <a:rPr lang="en-US" dirty="0" smtClean="0"/>
              <a:t> is really </a:t>
            </a:r>
            <a:r>
              <a:rPr lang="en-US" b="1" dirty="0" smtClean="0"/>
              <a:t>+</a:t>
            </a:r>
            <a:r>
              <a:rPr lang="en-US" b="1" dirty="0" smtClean="0">
                <a:ea typeface="Arial" charset="0"/>
                <a:cs typeface="Arial" charset="0"/>
              </a:rPr>
              <a:t>(3,2)</a:t>
            </a:r>
            <a:r>
              <a:rPr lang="en-US" dirty="0" smtClean="0">
                <a:ea typeface="Arial" charset="0"/>
                <a:cs typeface="Arial" charset="0"/>
              </a:rPr>
              <a:t> and so on.</a:t>
            </a:r>
            <a:endParaRPr lang="en-US" dirty="0" smtClean="0"/>
          </a:p>
          <a:p>
            <a:pPr lvl="1"/>
            <a:r>
              <a:rPr lang="en-US" dirty="0" err="1" smtClean="0"/>
              <a:t>Functor</a:t>
            </a:r>
            <a:r>
              <a:rPr lang="en-US" dirty="0"/>
              <a:t>: +, -, /, </a:t>
            </a:r>
            <a:r>
              <a:rPr lang="en-US" dirty="0" err="1">
                <a:ea typeface="Arial" charset="0"/>
                <a:cs typeface="Arial" charset="0"/>
                <a:sym typeface="Symbol" charset="2"/>
              </a:rPr>
              <a:t></a:t>
            </a:r>
            <a:endParaRPr lang="en-US" dirty="0">
              <a:ea typeface="Arial" charset="0"/>
              <a:cs typeface="Arial" charset="0"/>
              <a:sym typeface="Symbol" charset="2"/>
            </a:endParaRPr>
          </a:p>
          <a:p>
            <a:pPr lvl="1"/>
            <a:r>
              <a:rPr lang="en-US" dirty="0" err="1">
                <a:ea typeface="Arial" charset="0"/>
                <a:cs typeface="Arial" charset="0"/>
                <a:sym typeface="Symbol" charset="2"/>
              </a:rPr>
              <a:t>Arity</a:t>
            </a:r>
            <a:r>
              <a:rPr lang="en-US" dirty="0">
                <a:ea typeface="Arial" charset="0"/>
                <a:cs typeface="Arial" charset="0"/>
                <a:sym typeface="Symbol" charset="2"/>
              </a:rPr>
              <a:t>: 2</a:t>
            </a:r>
          </a:p>
          <a:p>
            <a:pPr lvl="1"/>
            <a:r>
              <a:rPr lang="en-US" dirty="0">
                <a:ea typeface="Arial" charset="0"/>
                <a:cs typeface="Arial" charset="0"/>
                <a:sym typeface="Symbol" charset="2"/>
              </a:rPr>
              <a:t>Arguments: </a:t>
            </a:r>
            <a:r>
              <a:rPr lang="en-US" dirty="0" smtClean="0">
                <a:ea typeface="Arial" charset="0"/>
                <a:cs typeface="Arial" charset="0"/>
                <a:sym typeface="Symbol" charset="2"/>
              </a:rPr>
              <a:t>integers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0" y="2438400"/>
            <a:ext cx="2438400" cy="4191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</a:rPr>
              <a:t>?- 10 is 5+5.</a:t>
            </a:r>
            <a:endParaRPr lang="en-US" sz="2000" dirty="0" smtClean="0">
              <a:latin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 dirty="0" smtClean="0">
                <a:latin typeface="Arial" charset="0"/>
              </a:rPr>
              <a:t>true</a:t>
            </a:r>
          </a:p>
          <a:p>
            <a:pPr marL="342900" indent="-342900" algn="l">
              <a:buFontTx/>
              <a:buNone/>
            </a:pPr>
            <a:endParaRPr lang="en-US" sz="2000" dirty="0">
              <a:latin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</a:rPr>
              <a:t>?- 4 is 2+3.</a:t>
            </a:r>
            <a:endParaRPr lang="en-US" sz="2000" dirty="0" smtClean="0">
              <a:latin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 dirty="0" smtClean="0">
                <a:latin typeface="Arial" charset="0"/>
              </a:rPr>
              <a:t>false</a:t>
            </a:r>
          </a:p>
          <a:p>
            <a:pPr marL="342900" indent="-342900" algn="l">
              <a:buFontTx/>
              <a:buNone/>
            </a:pPr>
            <a:endParaRPr lang="en-US" sz="2000" dirty="0">
              <a:latin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</a:rPr>
              <a:t>?- X is 3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  <a:sym typeface="Symbol" charset="2"/>
              </a:rPr>
              <a:t>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Symbol" charset="2"/>
              </a:rPr>
              <a:t> 4.</a:t>
            </a:r>
          </a:p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Symbol" charset="2"/>
              </a:rPr>
              <a:t>X=12</a:t>
            </a:r>
            <a:endParaRPr lang="en-US" sz="2000" dirty="0" smtClean="0">
              <a:latin typeface="Arial" charset="0"/>
              <a:ea typeface="Arial" charset="0"/>
              <a:cs typeface="Arial" charset="0"/>
              <a:sym typeface="Symbol" charset="2"/>
            </a:endParaRPr>
          </a:p>
          <a:p>
            <a:pPr marL="342900" indent="-342900" algn="l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  <a:sym typeface="Symbol" charset="2"/>
              </a:rPr>
              <a:t>true</a:t>
            </a:r>
          </a:p>
          <a:p>
            <a:pPr marL="342900" indent="-342900" algn="l">
              <a:buFontTx/>
              <a:buNone/>
            </a:pPr>
            <a:endParaRPr lang="en-US" sz="2000" dirty="0">
              <a:latin typeface="Arial" charset="0"/>
              <a:ea typeface="Arial" charset="0"/>
              <a:cs typeface="Arial" charset="0"/>
              <a:sym typeface="Symbol" charset="2"/>
            </a:endParaRPr>
          </a:p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Symbol" charset="2"/>
              </a:rPr>
              <a:t>?- R is mod(7,2).</a:t>
            </a:r>
          </a:p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Symbol" charset="2"/>
              </a:rPr>
              <a:t>R=1</a:t>
            </a:r>
            <a:endParaRPr lang="en-US" sz="2000" dirty="0" smtClean="0">
              <a:latin typeface="Arial" charset="0"/>
              <a:ea typeface="Arial" charset="0"/>
              <a:cs typeface="Arial" charset="0"/>
              <a:sym typeface="Symbol" charset="2"/>
            </a:endParaRPr>
          </a:p>
          <a:p>
            <a:pPr marL="342900" indent="-342900" algn="l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  <a:sym typeface="Symbol" charset="2"/>
              </a:rPr>
              <a:t>true</a:t>
            </a:r>
            <a:endParaRPr lang="en-US" sz="2000" dirty="0">
              <a:latin typeface="Arial" charset="0"/>
              <a:ea typeface="Arial" charset="0"/>
              <a:cs typeface="Arial" charset="0"/>
              <a:sym typeface="Symbol" charset="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43200" y="4343400"/>
            <a:ext cx="22860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?- X = 3 + 2.</a:t>
            </a:r>
          </a:p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X = 3+2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true</a:t>
            </a:r>
          </a:p>
          <a:p>
            <a:pPr marL="342900" indent="-342900" algn="l">
              <a:buFontTx/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?- 3 + 2 = X.</a:t>
            </a:r>
          </a:p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X = 3+2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is/2 predicate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6172200" cy="39624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To force Prolog to actually evaluate arithmetic expressions, we have to use</a:t>
            </a:r>
            <a:r>
              <a:rPr lang="en-US" sz="3600" dirty="0" smtClean="0"/>
              <a:t> “</a:t>
            </a:r>
            <a:r>
              <a:rPr lang="en-US" sz="3600" b="1" dirty="0" smtClean="0">
                <a:solidFill>
                  <a:srgbClr val="FF0000"/>
                </a:solidFill>
              </a:rPr>
              <a:t>is</a:t>
            </a:r>
            <a:r>
              <a:rPr lang="en-US" sz="3600" b="1" dirty="0" smtClean="0"/>
              <a:t>”</a:t>
            </a:r>
          </a:p>
          <a:p>
            <a:pPr>
              <a:lnSpc>
                <a:spcPct val="110000"/>
              </a:lnSpc>
            </a:pPr>
            <a:endParaRPr lang="en-US" sz="3600" dirty="0" smtClean="0"/>
          </a:p>
          <a:p>
            <a:pPr>
              <a:lnSpc>
                <a:spcPct val="110000"/>
              </a:lnSpc>
            </a:pPr>
            <a:r>
              <a:rPr lang="en-US" sz="3600" dirty="0"/>
              <a:t>This is an instruction for Prolog to carry out calculations</a:t>
            </a:r>
            <a:endParaRPr lang="en-US" sz="3600" dirty="0" smtClean="0"/>
          </a:p>
          <a:p>
            <a:pPr marL="342900" lvl="1" indent="-342900">
              <a:lnSpc>
                <a:spcPct val="110000"/>
              </a:lnSpc>
              <a:buNone/>
            </a:pPr>
            <a:endParaRPr lang="en-US" sz="3600" dirty="0" smtClean="0"/>
          </a:p>
        </p:txBody>
      </p:sp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6477000" y="1676400"/>
            <a:ext cx="2209800" cy="3352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?- X is 3 + 2.</a:t>
            </a:r>
          </a:p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X = 5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true</a:t>
            </a:r>
          </a:p>
          <a:p>
            <a:pPr marL="342900" indent="-342900"/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?- 3 + 2 is X.</a:t>
            </a:r>
          </a:p>
          <a:p>
            <a:pPr marL="342900" indent="-342900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ERROR</a:t>
            </a:r>
          </a:p>
          <a:p>
            <a:pPr marL="342900" indent="-342900"/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?- is(X,+(3,2)). </a:t>
            </a:r>
          </a:p>
          <a:p>
            <a:pPr marL="342900" indent="-342900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X = 5</a:t>
            </a:r>
          </a:p>
          <a:p>
            <a:pPr marL="342900" indent="-342900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600" dirty="0"/>
              <a:t>Defining predicates with arithmetic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924800" cy="762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400" dirty="0" err="1"/>
              <a:t>addThreeAndDouble</a:t>
            </a:r>
            <a:r>
              <a:rPr lang="en-US" sz="2400" dirty="0" err="1">
                <a:ea typeface="Arial" charset="0"/>
                <a:cs typeface="Arial" charset="0"/>
              </a:rPr>
              <a:t>(X</a:t>
            </a:r>
            <a:r>
              <a:rPr lang="en-US" sz="2400" dirty="0">
                <a:ea typeface="Arial" charset="0"/>
                <a:cs typeface="Arial" charset="0"/>
              </a:rPr>
              <a:t>, Y):-</a:t>
            </a:r>
            <a:r>
              <a:rPr lang="en-US" sz="2400" dirty="0" smtClean="0">
                <a:ea typeface="Arial" charset="0"/>
                <a:cs typeface="Arial" charset="0"/>
              </a:rPr>
              <a:t> Y </a:t>
            </a:r>
            <a:r>
              <a:rPr lang="en-US" sz="2400" dirty="0">
                <a:ea typeface="Arial" charset="0"/>
                <a:cs typeface="Arial" charset="0"/>
              </a:rPr>
              <a:t>is (X+3) </a:t>
            </a:r>
            <a:r>
              <a:rPr lang="en-US" sz="2000" dirty="0" err="1">
                <a:ea typeface="Arial" charset="0"/>
                <a:cs typeface="Arial" charset="0"/>
                <a:sym typeface="Symbol" charset="2"/>
              </a:rPr>
              <a:t></a:t>
            </a:r>
            <a:r>
              <a:rPr lang="en-US" sz="2400" dirty="0">
                <a:ea typeface="Arial" charset="0"/>
                <a:cs typeface="Arial" charset="0"/>
              </a:rPr>
              <a:t> 2.</a:t>
            </a:r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990600" y="2743200"/>
            <a:ext cx="7924800" cy="23622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</a:rPr>
              <a:t>?- addThreeAndDouble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(1,X).</a:t>
            </a:r>
          </a:p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X=8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true</a:t>
            </a:r>
          </a:p>
          <a:p>
            <a:pPr marL="342900" indent="-342900" algn="l">
              <a:buFontTx/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</a:rPr>
              <a:t>?- addThreeAndDouble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(2,X).</a:t>
            </a:r>
          </a:p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X=10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true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How does Prolog respond to the following queries?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X = 3*4.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X is 3*4.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4 is X.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X = 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3 is 1+2.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3 is +(1,2).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3 is X+2.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X is 1+2.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1+2 is 1+2.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is(X,+(1,2)).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7*5 = *(7,5).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*(7,5) = 7*5.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*(7,+(3,2)) = 7*(3+2).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*(7,(3+2)) = 7*(3+2).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*(7,(3+2)) = 7*(+(3,2))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609600"/>
            <a:ext cx="3048000" cy="6170919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X=3*4.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X=12.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Error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X = Y.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true.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true.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Error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X=3.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false. (1+2 is 3)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 X=3.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Error 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true.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true.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true.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en-US" sz="2400" b="1" dirty="0" smtClean="0">
                <a:solidFill>
                  <a:srgbClr val="008000"/>
                </a:solidFill>
              </a:rPr>
              <a:t>true.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Arithmetic and Lists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/>
          </a:bodyPr>
          <a:lstStyle/>
          <a:p>
            <a:r>
              <a:rPr lang="en-US" dirty="0"/>
              <a:t>How long is a list?</a:t>
            </a:r>
          </a:p>
          <a:p>
            <a:pPr lvl="1"/>
            <a:r>
              <a:rPr lang="en-US" dirty="0"/>
              <a:t>The empty list has </a:t>
            </a:r>
            <a:r>
              <a:rPr lang="en-US" dirty="0" smtClean="0"/>
              <a:t>length: zero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A non-empty list has length:</a:t>
            </a:r>
            <a:r>
              <a:rPr lang="en-US" dirty="0" smtClean="0"/>
              <a:t> </a:t>
            </a:r>
            <a:r>
              <a:rPr lang="en-US" u="sng" dirty="0" smtClean="0"/>
              <a:t>one </a:t>
            </a:r>
            <a:r>
              <a:rPr lang="en-US" u="sng" dirty="0"/>
              <a:t>plus length of its tail.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3733800"/>
            <a:ext cx="7924800" cy="9906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len([],0).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len([_|L],N):- len(L,X),  N is X + 1.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4953000"/>
            <a:ext cx="7924800" cy="1066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?-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len([a,b,c,d,e,[a,x],t],X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X=7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true</a:t>
            </a:r>
          </a:p>
          <a:p>
            <a:pPr marL="342900" indent="-342900" algn="l">
              <a:buFontTx/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Accumulators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quite a good program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Relatively efficient</a:t>
            </a:r>
          </a:p>
          <a:p>
            <a:r>
              <a:rPr lang="en-US" dirty="0"/>
              <a:t>But there is another method of finding the length of a list</a:t>
            </a:r>
          </a:p>
          <a:p>
            <a:pPr lvl="1"/>
            <a:r>
              <a:rPr lang="en-US" b="1" dirty="0"/>
              <a:t>Introduce the idea of accumulators</a:t>
            </a:r>
          </a:p>
          <a:p>
            <a:pPr lvl="1"/>
            <a:r>
              <a:rPr lang="en-US" dirty="0"/>
              <a:t>Accumulators are variables that hold intermediate results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BRUCE@DWGLFCNFUVWXY5MJ" val="3172"/>
  <p:tag name="FIRSTCROFT@8ZKLXZNFUVWXY5M7" val="3181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16876</TotalTime>
  <Words>3014</Words>
  <Application>Microsoft Macintosh PowerPoint</Application>
  <PresentationFormat>On-screen Show (4:3)</PresentationFormat>
  <Paragraphs>426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Calibri</vt:lpstr>
      <vt:lpstr>굴림</vt:lpstr>
      <vt:lpstr>Office Theme</vt:lpstr>
      <vt:lpstr>COMP340: Programming Languages</vt:lpstr>
      <vt:lpstr>Today</vt:lpstr>
      <vt:lpstr>Arithmetic in Prolog</vt:lpstr>
      <vt:lpstr>PowerPoint Presentation</vt:lpstr>
      <vt:lpstr>The is/2 predicate</vt:lpstr>
      <vt:lpstr>Defining predicates with arithmetic</vt:lpstr>
      <vt:lpstr>PowerPoint Presentation</vt:lpstr>
      <vt:lpstr>Arithmetic and Lists</vt:lpstr>
      <vt:lpstr>Accumulators</vt:lpstr>
      <vt:lpstr>Defining acclen/3</vt:lpstr>
      <vt:lpstr>Search tree for acclen/3 </vt:lpstr>
      <vt:lpstr>Search tree for acclen/3 </vt:lpstr>
      <vt:lpstr>Search tree for acclen/3 </vt:lpstr>
      <vt:lpstr>Search tree for acclen/3 </vt:lpstr>
      <vt:lpstr>Search tree for acclen/3 </vt:lpstr>
      <vt:lpstr>Adding a wrapper predicate</vt:lpstr>
      <vt:lpstr>Tail recursion</vt:lpstr>
      <vt:lpstr>Search tree for len/2 </vt:lpstr>
      <vt:lpstr>Search tree for len/2 </vt:lpstr>
      <vt:lpstr>Search tree for len/2 </vt:lpstr>
      <vt:lpstr>Search tree for len/2 </vt:lpstr>
      <vt:lpstr>Search tree for len/2 </vt:lpstr>
      <vt:lpstr>Search tree for acclen/3 </vt:lpstr>
      <vt:lpstr>Exercises</vt:lpstr>
      <vt:lpstr>PowerPoint Presentation</vt:lpstr>
      <vt:lpstr>Comparing Integers</vt:lpstr>
      <vt:lpstr>Comparison Operators</vt:lpstr>
      <vt:lpstr>Comparing numbers</vt:lpstr>
      <vt:lpstr>Definition of accMax/3</vt:lpstr>
      <vt:lpstr>Adding a wrapper max/2</vt:lpstr>
      <vt:lpstr>Summary 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Seikyung Jung</cp:lastModifiedBy>
  <cp:revision>400</cp:revision>
  <cp:lastPrinted>2012-01-26T19:02:38Z</cp:lastPrinted>
  <dcterms:created xsi:type="dcterms:W3CDTF">2013-04-21T00:26:01Z</dcterms:created>
  <dcterms:modified xsi:type="dcterms:W3CDTF">2014-01-15T19:01:25Z</dcterms:modified>
</cp:coreProperties>
</file>