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8" r:id="rId2"/>
    <p:sldId id="376" r:id="rId3"/>
    <p:sldId id="370" r:id="rId4"/>
    <p:sldId id="378" r:id="rId5"/>
    <p:sldId id="368" r:id="rId6"/>
    <p:sldId id="372" r:id="rId7"/>
    <p:sldId id="373" r:id="rId8"/>
    <p:sldId id="371" r:id="rId9"/>
    <p:sldId id="366" r:id="rId10"/>
    <p:sldId id="367" r:id="rId11"/>
    <p:sldId id="380" r:id="rId12"/>
    <p:sldId id="381" r:id="rId13"/>
    <p:sldId id="382" r:id="rId14"/>
    <p:sldId id="433" r:id="rId15"/>
    <p:sldId id="383" r:id="rId16"/>
    <p:sldId id="384" r:id="rId17"/>
    <p:sldId id="385" r:id="rId18"/>
    <p:sldId id="386" r:id="rId19"/>
    <p:sldId id="387" r:id="rId20"/>
    <p:sldId id="388" r:id="rId21"/>
    <p:sldId id="392" r:id="rId22"/>
    <p:sldId id="400" r:id="rId23"/>
    <p:sldId id="404" r:id="rId24"/>
    <p:sldId id="405" r:id="rId25"/>
    <p:sldId id="407" r:id="rId26"/>
    <p:sldId id="408" r:id="rId27"/>
    <p:sldId id="409" r:id="rId28"/>
    <p:sldId id="410" r:id="rId29"/>
    <p:sldId id="412" r:id="rId30"/>
    <p:sldId id="414" r:id="rId31"/>
    <p:sldId id="418" r:id="rId32"/>
    <p:sldId id="422" r:id="rId33"/>
    <p:sldId id="432" r:id="rId34"/>
    <p:sldId id="429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6" autoAdjust="0"/>
  </p:normalViewPr>
  <p:slideViewPr>
    <p:cSldViewPr>
      <p:cViewPr varScale="1">
        <p:scale>
          <a:sx n="76" d="100"/>
          <a:sy n="76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cPeSmF_ikc" TargetMode="External"/><Relationship Id="rId4" Type="http://schemas.openxmlformats.org/officeDocument/2006/relationships/hyperlink" Target="http://www.youtube.com/watch?v=NHWjlCaIrQo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http://www.youtube.com/watch?v=ecPeSmF_ikc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4"/>
              </a:rPr>
              <a:t>http://www.youtube.com/watch?v=NHWjlCaIrQo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reusable software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noiman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36570-CD73-8146-B207-51A728C63EB9}" type="slidenum">
              <a:rPr lang="en-US"/>
              <a:pPr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BDBE8-DCB1-FE4D-9698-5E346FC1E786}" type="slidenum">
              <a:rPr lang="en-US"/>
              <a:pPr/>
              <a:t>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모더스 포넌스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2.cs.mu.oz.au/172/Haskell/tourofprelude.html" TargetMode="External"/><Relationship Id="rId4" Type="http://schemas.openxmlformats.org/officeDocument/2006/relationships/hyperlink" Target="http://www.haskell.org/hoog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youahaskel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download/stable" TargetMode="External"/><Relationship Id="rId4" Type="http://schemas.openxmlformats.org/officeDocument/2006/relationships/hyperlink" Target="http://www.learnprolognow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-prolog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Modus_pone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skell.org/hugs/" TargetMode="External"/><Relationship Id="rId4" Type="http://schemas.openxmlformats.org/officeDocument/2006/relationships/hyperlink" Target="http://leksah.org/" TargetMode="External"/><Relationship Id="rId5" Type="http://schemas.openxmlformats.org/officeDocument/2006/relationships/hyperlink" Target="http://haskellonline.org" TargetMode="External"/><Relationship Id="rId6" Type="http://schemas.openxmlformats.org/officeDocument/2006/relationships/hyperlink" Target="http://codepa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skell.org/platfo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Haskell online book</a:t>
            </a:r>
          </a:p>
          <a:p>
            <a:pPr lvl="1"/>
            <a:r>
              <a:rPr lang="en-US" u="sng" dirty="0" smtClean="0">
                <a:hlinkClick r:id="rId2"/>
              </a:rPr>
              <a:t>http://learnyouahaskell.com/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Haskell Prelude</a:t>
            </a:r>
          </a:p>
          <a:p>
            <a:pPr lvl="1"/>
            <a:r>
              <a:rPr lang="en-US" dirty="0" smtClean="0">
                <a:hlinkClick r:id="rId3"/>
              </a:rPr>
              <a:t>http://ww2.cs.mu.oz.au/172/Haskell/tourofprelude.html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http://www.haskell.org/hoogle/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Logic </a:t>
            </a:r>
            <a:r>
              <a:rPr lang="en-US" dirty="0"/>
              <a:t>Programming </a:t>
            </a:r>
            <a:r>
              <a:rPr lang="en-US" dirty="0" smtClean="0"/>
              <a:t>Language: Prolog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Arial" charset="0"/>
                <a:cs typeface="Arial" charset="0"/>
              </a:rPr>
              <a:t>"</a:t>
            </a:r>
            <a:r>
              <a:rPr lang="en-US" dirty="0"/>
              <a:t>Programming with Logic</a:t>
            </a:r>
            <a:r>
              <a:rPr lang="en-US" dirty="0">
                <a:ea typeface="Arial" charset="0"/>
                <a:cs typeface="Arial" charset="0"/>
              </a:rPr>
              <a:t>"</a:t>
            </a:r>
            <a:endParaRPr lang="en-US" dirty="0" smtClean="0"/>
          </a:p>
          <a:p>
            <a:r>
              <a:rPr lang="en-US" dirty="0" smtClean="0"/>
              <a:t>Good for knowledge-rich tasks</a:t>
            </a:r>
          </a:p>
          <a:p>
            <a:r>
              <a:rPr lang="en-US" dirty="0"/>
              <a:t>Functional PL is more close to Declarative than </a:t>
            </a:r>
            <a:r>
              <a:rPr lang="en-US" dirty="0" smtClean="0"/>
              <a:t>Imperative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Declarative</a:t>
            </a:r>
            <a:r>
              <a:rPr lang="en-US" dirty="0" smtClean="0"/>
              <a:t> (Prolog) vs. </a:t>
            </a:r>
            <a:r>
              <a:rPr lang="en-US" b="1" dirty="0" smtClean="0"/>
              <a:t>Imperative</a:t>
            </a:r>
            <a:r>
              <a:rPr lang="en-US" dirty="0" smtClean="0"/>
              <a:t> (C, C++, Java etc) </a:t>
            </a:r>
          </a:p>
          <a:p>
            <a:pPr lvl="1"/>
            <a:r>
              <a:rPr lang="en-US" dirty="0" smtClean="0"/>
              <a:t>declarative: no instructions how to do the task. Instead what needs to be done.</a:t>
            </a:r>
          </a:p>
          <a:p>
            <a:pPr lvl="1"/>
            <a:r>
              <a:rPr lang="en-US" dirty="0"/>
              <a:t>imperative: give exact commands step by </a:t>
            </a:r>
            <a:r>
              <a:rPr lang="en-US" dirty="0" smtClean="0"/>
              <a:t>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3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Patrick Blackburn, Johan </a:t>
            </a:r>
            <a:r>
              <a:rPr lang="en-GB" dirty="0" err="1"/>
              <a:t>Bos</a:t>
            </a:r>
            <a:r>
              <a:rPr lang="en-GB" dirty="0"/>
              <a:t> &amp; Kristina </a:t>
            </a:r>
            <a:r>
              <a:rPr lang="en-GB" dirty="0" err="1"/>
              <a:t>Striegnitz</a:t>
            </a:r>
            <a:endParaRPr lang="en-GB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SWI Prolog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Freely available Prolog </a:t>
            </a:r>
            <a:r>
              <a:rPr lang="en-US" dirty="0" smtClean="0"/>
              <a:t>interpreter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2"/>
              </a:rPr>
              <a:t>http://www.swi-prolog.org/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http://www.swi-prolog.org/download/stable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Works with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Linux,</a:t>
            </a:r>
            <a:r>
              <a:rPr lang="en-US" dirty="0" smtClean="0"/>
              <a:t> Windows</a:t>
            </a:r>
            <a:r>
              <a:rPr lang="en-US" dirty="0"/>
              <a:t>, or</a:t>
            </a:r>
            <a:r>
              <a:rPr lang="en-US" dirty="0" smtClean="0"/>
              <a:t> Mac </a:t>
            </a:r>
            <a:r>
              <a:rPr lang="en-US" dirty="0"/>
              <a:t>OS</a:t>
            </a:r>
          </a:p>
          <a:p>
            <a:pPr>
              <a:lnSpc>
                <a:spcPct val="110000"/>
              </a:lnSpc>
            </a:pPr>
            <a:r>
              <a:rPr lang="en-US" dirty="0"/>
              <a:t>There are many more Prolog interpreters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Not all are ISO</a:t>
            </a:r>
            <a:r>
              <a:rPr lang="en-US" dirty="0" smtClean="0"/>
              <a:t> (International Organization for Standardization) compliant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Slides and Materials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Learn Prolog Now! </a:t>
            </a:r>
            <a:r>
              <a:rPr lang="en-US" dirty="0" smtClean="0">
                <a:hlinkClick r:id="rId4"/>
              </a:rPr>
              <a:t>http://www.learnprolognow.org/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8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/>
              <a:t>High-level language</a:t>
            </a:r>
          </a:p>
          <a:p>
            <a:pPr lvl="1"/>
            <a:r>
              <a:rPr lang="en-US" dirty="0"/>
              <a:t>Not as efficient as, say, C</a:t>
            </a:r>
          </a:p>
          <a:p>
            <a:pPr lvl="1"/>
            <a:r>
              <a:rPr lang="en-US" dirty="0"/>
              <a:t>Good for rapid prototyping </a:t>
            </a:r>
          </a:p>
          <a:p>
            <a:pPr lvl="1"/>
            <a:r>
              <a:rPr lang="en-US" dirty="0"/>
              <a:t>Useful in </a:t>
            </a:r>
            <a:r>
              <a:rPr lang="en-US" b="1" dirty="0">
                <a:solidFill>
                  <a:srgbClr val="7030A0"/>
                </a:solidFill>
              </a:rPr>
              <a:t>many AI applications</a:t>
            </a:r>
          </a:p>
          <a:p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>
                <a:solidFill>
                  <a:srgbClr val="FF0000"/>
                </a:solidFill>
              </a:rPr>
              <a:t>declaratively</a:t>
            </a:r>
            <a:r>
              <a:rPr lang="en-US" dirty="0"/>
              <a:t>, not procedurally</a:t>
            </a:r>
          </a:p>
          <a:p>
            <a:pPr lvl="1"/>
            <a:r>
              <a:rPr lang="en-US" dirty="0"/>
              <a:t>Challenging</a:t>
            </a:r>
          </a:p>
          <a:p>
            <a:pPr lvl="1"/>
            <a:r>
              <a:rPr lang="en-US" dirty="0"/>
              <a:t>Requires a different </a:t>
            </a:r>
            <a:r>
              <a:rPr lang="en-US" dirty="0" smtClean="0"/>
              <a:t>mindset</a:t>
            </a:r>
          </a:p>
        </p:txBody>
      </p:sp>
    </p:spTree>
    <p:extLst>
      <p:ext uri="{BB962C8B-B14F-4D97-AF65-F5344CB8AC3E}">
        <p14:creationId xmlns:p14="http://schemas.microsoft.com/office/powerpoint/2010/main" val="398296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8392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Prolog was the first reasonable attempt to create a logic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Programmer gives a </a:t>
            </a:r>
            <a:r>
              <a:rPr lang="en-US" b="1" dirty="0"/>
              <a:t>declarative specification </a:t>
            </a:r>
            <a:r>
              <a:rPr lang="en-US" dirty="0"/>
              <a:t>of the problem, using the language of logic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programmer </a:t>
            </a:r>
            <a:r>
              <a:rPr lang="en-US" dirty="0" smtClean="0"/>
              <a:t>shouldn’t </a:t>
            </a:r>
            <a:r>
              <a:rPr lang="en-US" dirty="0"/>
              <a:t>have to tell the computer what to do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get information, the programmer</a:t>
            </a:r>
            <a:r>
              <a:rPr lang="en-US" dirty="0" smtClean="0"/>
              <a:t> simply asks </a:t>
            </a:r>
            <a:r>
              <a:rPr lang="en-US" dirty="0"/>
              <a:t>a </a:t>
            </a:r>
            <a:r>
              <a:rPr lang="en-US" dirty="0" smtClean="0"/>
              <a:t>query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Prolog and Logic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614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History of Prolog</a:t>
            </a:r>
          </a:p>
        </p:txBody>
      </p:sp>
      <p:sp>
        <p:nvSpPr>
          <p:cNvPr id="254980" name="AutoShape 4"/>
          <p:cNvSpPr>
            <a:spLocks noChangeArrowheads="1"/>
          </p:cNvSpPr>
          <p:nvPr/>
        </p:nvSpPr>
        <p:spPr bwMode="auto">
          <a:xfrm>
            <a:off x="1068388" y="4498975"/>
            <a:ext cx="7847012" cy="533400"/>
          </a:xfrm>
          <a:prstGeom prst="rightArrow">
            <a:avLst>
              <a:gd name="adj1" fmla="val 50417"/>
              <a:gd name="adj2" fmla="val 117214"/>
            </a:avLst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4981" name="AutoShape 5"/>
          <p:cNvCxnSpPr>
            <a:cxnSpLocks noChangeShapeType="1"/>
          </p:cNvCxnSpPr>
          <p:nvPr/>
        </p:nvCxnSpPr>
        <p:spPr bwMode="auto">
          <a:xfrm>
            <a:off x="16002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4982" name="AutoShape 6"/>
          <p:cNvCxnSpPr>
            <a:cxnSpLocks noChangeShapeType="1"/>
          </p:cNvCxnSpPr>
          <p:nvPr/>
        </p:nvCxnSpPr>
        <p:spPr bwMode="auto">
          <a:xfrm>
            <a:off x="28194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4983" name="AutoShape 7"/>
          <p:cNvCxnSpPr>
            <a:cxnSpLocks noChangeShapeType="1"/>
          </p:cNvCxnSpPr>
          <p:nvPr/>
        </p:nvCxnSpPr>
        <p:spPr bwMode="auto">
          <a:xfrm>
            <a:off x="38100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4984" name="AutoShape 8"/>
          <p:cNvCxnSpPr>
            <a:cxnSpLocks noChangeShapeType="1"/>
          </p:cNvCxnSpPr>
          <p:nvPr/>
        </p:nvCxnSpPr>
        <p:spPr bwMode="auto">
          <a:xfrm>
            <a:off x="73914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4985" name="AutoShape 9"/>
          <p:cNvCxnSpPr>
            <a:cxnSpLocks noChangeShapeType="1"/>
          </p:cNvCxnSpPr>
          <p:nvPr/>
        </p:nvCxnSpPr>
        <p:spPr bwMode="auto">
          <a:xfrm>
            <a:off x="55626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127125" y="502285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72</a:t>
            </a: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2389188" y="5032375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/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dirty="0">
                <a:latin typeface="Arial" charset="0"/>
              </a:rPr>
              <a:t>77</a:t>
            </a:r>
          </a:p>
        </p:txBody>
      </p:sp>
      <p:sp>
        <p:nvSpPr>
          <p:cNvPr id="254988" name="Text Box 12"/>
          <p:cNvSpPr txBox="1">
            <a:spLocks noChangeArrowheads="1"/>
          </p:cNvSpPr>
          <p:nvPr/>
        </p:nvSpPr>
        <p:spPr bwMode="auto">
          <a:xfrm>
            <a:off x="3379788" y="5032375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4687888" y="5022850"/>
            <a:ext cx="194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0s/1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99</a:t>
            </a:r>
            <a:r>
              <a:rPr lang="en-US">
                <a:latin typeface="Arial" charset="0"/>
              </a:rPr>
              <a:t>0s</a:t>
            </a:r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7051675" y="5032375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2005</a:t>
            </a:r>
          </a:p>
        </p:txBody>
      </p:sp>
      <p:sp>
        <p:nvSpPr>
          <p:cNvPr id="254994" name="AutoShape 18"/>
          <p:cNvSpPr>
            <a:spLocks noChangeArrowheads="1"/>
          </p:cNvSpPr>
          <p:nvPr/>
        </p:nvSpPr>
        <p:spPr bwMode="auto">
          <a:xfrm>
            <a:off x="1143000" y="2108061"/>
            <a:ext cx="7239000" cy="1168539"/>
          </a:xfrm>
          <a:prstGeom prst="wedgeEllipseCallout">
            <a:avLst>
              <a:gd name="adj1" fmla="val -42974"/>
              <a:gd name="adj2" fmla="val 140588"/>
            </a:avLst>
          </a:prstGeom>
          <a:solidFill>
            <a:srgbClr val="DDDDDD">
              <a:alpha val="50000"/>
            </a:srgb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sz="2400" dirty="0">
                <a:latin typeface="Arial" charset="0"/>
              </a:rPr>
              <a:t>first Prolog </a:t>
            </a:r>
            <a:r>
              <a:rPr lang="en-US" sz="2400" dirty="0" smtClean="0">
                <a:latin typeface="Arial" charset="0"/>
              </a:rPr>
              <a:t>interpreter &amp; language </a:t>
            </a:r>
            <a:r>
              <a:rPr lang="en-US" sz="2400" dirty="0">
                <a:latin typeface="Arial" charset="0"/>
              </a:rPr>
              <a:t>by </a:t>
            </a:r>
            <a:r>
              <a:rPr lang="en-US" sz="2400" b="1" dirty="0" err="1">
                <a:latin typeface="Arial" charset="0"/>
              </a:rPr>
              <a:t>Colmerauer</a:t>
            </a:r>
            <a:r>
              <a:rPr lang="en-US" sz="2400" b="1" dirty="0">
                <a:latin typeface="Arial" charset="0"/>
              </a:rPr>
              <a:t> and </a:t>
            </a:r>
            <a:r>
              <a:rPr lang="en-US" sz="2400" b="1" dirty="0" err="1">
                <a:latin typeface="Arial" charset="0"/>
              </a:rPr>
              <a:t>Roussel</a:t>
            </a:r>
            <a:endParaRPr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3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History of Prolog</a:t>
            </a:r>
          </a:p>
        </p:txBody>
      </p:sp>
      <p:sp>
        <p:nvSpPr>
          <p:cNvPr id="256003" name="AutoShape 3"/>
          <p:cNvSpPr>
            <a:spLocks noChangeArrowheads="1"/>
          </p:cNvSpPr>
          <p:nvPr/>
        </p:nvSpPr>
        <p:spPr bwMode="auto">
          <a:xfrm>
            <a:off x="1068388" y="4498975"/>
            <a:ext cx="7847012" cy="533400"/>
          </a:xfrm>
          <a:prstGeom prst="rightArrow">
            <a:avLst>
              <a:gd name="adj1" fmla="val 50417"/>
              <a:gd name="adj2" fmla="val 117214"/>
            </a:avLst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6004" name="AutoShape 4"/>
          <p:cNvCxnSpPr>
            <a:cxnSpLocks noChangeShapeType="1"/>
          </p:cNvCxnSpPr>
          <p:nvPr/>
        </p:nvCxnSpPr>
        <p:spPr bwMode="auto">
          <a:xfrm>
            <a:off x="16002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6005" name="AutoShape 5"/>
          <p:cNvCxnSpPr>
            <a:cxnSpLocks noChangeShapeType="1"/>
          </p:cNvCxnSpPr>
          <p:nvPr/>
        </p:nvCxnSpPr>
        <p:spPr bwMode="auto">
          <a:xfrm>
            <a:off x="28194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6006" name="AutoShape 6"/>
          <p:cNvCxnSpPr>
            <a:cxnSpLocks noChangeShapeType="1"/>
          </p:cNvCxnSpPr>
          <p:nvPr/>
        </p:nvCxnSpPr>
        <p:spPr bwMode="auto">
          <a:xfrm>
            <a:off x="38100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6007" name="AutoShape 7"/>
          <p:cNvCxnSpPr>
            <a:cxnSpLocks noChangeShapeType="1"/>
          </p:cNvCxnSpPr>
          <p:nvPr/>
        </p:nvCxnSpPr>
        <p:spPr bwMode="auto">
          <a:xfrm>
            <a:off x="73914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6008" name="AutoShape 8"/>
          <p:cNvCxnSpPr>
            <a:cxnSpLocks noChangeShapeType="1"/>
          </p:cNvCxnSpPr>
          <p:nvPr/>
        </p:nvCxnSpPr>
        <p:spPr bwMode="auto">
          <a:xfrm>
            <a:off x="5562600" y="4498975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1127125" y="5022850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dirty="0"/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dirty="0">
                <a:latin typeface="Arial" charset="0"/>
              </a:rPr>
              <a:t>72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2389188" y="5032375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77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3379788" y="5032375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4687888" y="5022850"/>
            <a:ext cx="194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0s/1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99</a:t>
            </a:r>
            <a:r>
              <a:rPr lang="en-US">
                <a:latin typeface="Arial" charset="0"/>
              </a:rPr>
              <a:t>0s</a:t>
            </a:r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7051675" y="5032375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2005</a:t>
            </a:r>
          </a:p>
        </p:txBody>
      </p:sp>
      <p:sp>
        <p:nvSpPr>
          <p:cNvPr id="256014" name="AutoShape 14"/>
          <p:cNvSpPr>
            <a:spLocks noChangeArrowheads="1"/>
          </p:cNvSpPr>
          <p:nvPr/>
        </p:nvSpPr>
        <p:spPr bwMode="auto">
          <a:xfrm>
            <a:off x="1143000" y="2819400"/>
            <a:ext cx="5178425" cy="1168539"/>
          </a:xfrm>
          <a:prstGeom prst="wedgeEllipseCallout">
            <a:avLst>
              <a:gd name="adj1" fmla="val -18004"/>
              <a:gd name="adj2" fmla="val 90570"/>
            </a:avLst>
          </a:prstGeom>
          <a:solidFill>
            <a:srgbClr val="DDDDDD">
              <a:alpha val="50000"/>
            </a:srgb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sz="2400" dirty="0" smtClean="0">
                <a:latin typeface="Arial" charset="0"/>
              </a:rPr>
              <a:t>First Prolog compiler </a:t>
            </a:r>
            <a:r>
              <a:rPr lang="en-US" sz="2400" dirty="0">
                <a:latin typeface="Arial" charset="0"/>
              </a:rPr>
              <a:t>by </a:t>
            </a:r>
            <a:r>
              <a:rPr lang="en-US" sz="2400" b="1" dirty="0">
                <a:latin typeface="Arial" charset="0"/>
              </a:rPr>
              <a:t>Warren</a:t>
            </a:r>
            <a:r>
              <a:rPr lang="en-US" sz="24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1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History of Prolog</a:t>
            </a:r>
          </a:p>
        </p:txBody>
      </p:sp>
      <p:sp>
        <p:nvSpPr>
          <p:cNvPr id="257027" name="AutoShape 3"/>
          <p:cNvSpPr>
            <a:spLocks noChangeArrowheads="1"/>
          </p:cNvSpPr>
          <p:nvPr/>
        </p:nvSpPr>
        <p:spPr bwMode="auto">
          <a:xfrm>
            <a:off x="1068388" y="4483100"/>
            <a:ext cx="7847012" cy="533400"/>
          </a:xfrm>
          <a:prstGeom prst="rightArrow">
            <a:avLst>
              <a:gd name="adj1" fmla="val 50417"/>
              <a:gd name="adj2" fmla="val 117214"/>
            </a:avLst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7028" name="AutoShape 4"/>
          <p:cNvCxnSpPr>
            <a:cxnSpLocks noChangeShapeType="1"/>
          </p:cNvCxnSpPr>
          <p:nvPr/>
        </p:nvCxnSpPr>
        <p:spPr bwMode="auto">
          <a:xfrm>
            <a:off x="1600200" y="44831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7029" name="AutoShape 5"/>
          <p:cNvCxnSpPr>
            <a:cxnSpLocks noChangeShapeType="1"/>
          </p:cNvCxnSpPr>
          <p:nvPr/>
        </p:nvCxnSpPr>
        <p:spPr bwMode="auto">
          <a:xfrm>
            <a:off x="2819400" y="44831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7030" name="AutoShape 6"/>
          <p:cNvCxnSpPr>
            <a:cxnSpLocks noChangeShapeType="1"/>
          </p:cNvCxnSpPr>
          <p:nvPr/>
        </p:nvCxnSpPr>
        <p:spPr bwMode="auto">
          <a:xfrm>
            <a:off x="3810000" y="44831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7031" name="AutoShape 7"/>
          <p:cNvCxnSpPr>
            <a:cxnSpLocks noChangeShapeType="1"/>
          </p:cNvCxnSpPr>
          <p:nvPr/>
        </p:nvCxnSpPr>
        <p:spPr bwMode="auto">
          <a:xfrm>
            <a:off x="7391400" y="44831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7032" name="AutoShape 8"/>
          <p:cNvCxnSpPr>
            <a:cxnSpLocks noChangeShapeType="1"/>
          </p:cNvCxnSpPr>
          <p:nvPr/>
        </p:nvCxnSpPr>
        <p:spPr bwMode="auto">
          <a:xfrm>
            <a:off x="5562600" y="44831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127125" y="5006975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72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389188" y="5016500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77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379788" y="501650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687888" y="5006975"/>
            <a:ext cx="194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0s/1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99</a:t>
            </a:r>
            <a:r>
              <a:rPr lang="en-US">
                <a:latin typeface="Arial" charset="0"/>
              </a:rPr>
              <a:t>0s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7051675" y="501650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2005</a:t>
            </a:r>
          </a:p>
        </p:txBody>
      </p:sp>
      <p:sp>
        <p:nvSpPr>
          <p:cNvPr id="257038" name="AutoShape 14"/>
          <p:cNvSpPr>
            <a:spLocks noChangeArrowheads="1"/>
          </p:cNvSpPr>
          <p:nvPr/>
        </p:nvSpPr>
        <p:spPr bwMode="auto">
          <a:xfrm>
            <a:off x="1371600" y="1828800"/>
            <a:ext cx="6399212" cy="1687889"/>
          </a:xfrm>
          <a:prstGeom prst="wedgeEllipseCallout">
            <a:avLst>
              <a:gd name="adj1" fmla="val -12333"/>
              <a:gd name="adj2" fmla="val 106870"/>
            </a:avLst>
          </a:prstGeom>
          <a:solidFill>
            <a:srgbClr val="DDDDDD">
              <a:alpha val="50000"/>
            </a:srgb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Definite Clause 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Grammars </a:t>
            </a:r>
            <a:r>
              <a:rPr lang="en-US" sz="2400" dirty="0" smtClean="0">
                <a:latin typeface="Arial" charset="0"/>
              </a:rPr>
              <a:t>(?) implementation </a:t>
            </a:r>
            <a:r>
              <a:rPr lang="en-US" sz="2400" dirty="0">
                <a:latin typeface="Arial" charset="0"/>
              </a:rPr>
              <a:t>by Pereira and Warren </a:t>
            </a:r>
          </a:p>
        </p:txBody>
      </p:sp>
    </p:spTree>
    <p:extLst>
      <p:ext uri="{BB962C8B-B14F-4D97-AF65-F5344CB8AC3E}">
        <p14:creationId xmlns:p14="http://schemas.microsoft.com/office/powerpoint/2010/main" val="36326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History of Prolog</a:t>
            </a:r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1068388" y="4502150"/>
            <a:ext cx="7847012" cy="533400"/>
          </a:xfrm>
          <a:prstGeom prst="rightArrow">
            <a:avLst>
              <a:gd name="adj1" fmla="val 50417"/>
              <a:gd name="adj2" fmla="val 117214"/>
            </a:avLst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8052" name="AutoShape 4"/>
          <p:cNvCxnSpPr>
            <a:cxnSpLocks noChangeShapeType="1"/>
          </p:cNvCxnSpPr>
          <p:nvPr/>
        </p:nvCxnSpPr>
        <p:spPr bwMode="auto">
          <a:xfrm>
            <a:off x="1600200" y="450215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8053" name="AutoShape 5"/>
          <p:cNvCxnSpPr>
            <a:cxnSpLocks noChangeShapeType="1"/>
          </p:cNvCxnSpPr>
          <p:nvPr/>
        </p:nvCxnSpPr>
        <p:spPr bwMode="auto">
          <a:xfrm>
            <a:off x="2819400" y="450215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8054" name="AutoShape 6"/>
          <p:cNvCxnSpPr>
            <a:cxnSpLocks noChangeShapeType="1"/>
          </p:cNvCxnSpPr>
          <p:nvPr/>
        </p:nvCxnSpPr>
        <p:spPr bwMode="auto">
          <a:xfrm>
            <a:off x="3810000" y="450215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8055" name="AutoShape 7"/>
          <p:cNvCxnSpPr>
            <a:cxnSpLocks noChangeShapeType="1"/>
          </p:cNvCxnSpPr>
          <p:nvPr/>
        </p:nvCxnSpPr>
        <p:spPr bwMode="auto">
          <a:xfrm>
            <a:off x="7391400" y="450215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8056" name="AutoShape 8"/>
          <p:cNvCxnSpPr>
            <a:cxnSpLocks noChangeShapeType="1"/>
          </p:cNvCxnSpPr>
          <p:nvPr/>
        </p:nvCxnSpPr>
        <p:spPr bwMode="auto">
          <a:xfrm>
            <a:off x="5562600" y="450215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1127125" y="5026025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72</a:t>
            </a:r>
          </a:p>
        </p:txBody>
      </p:sp>
      <p:sp>
        <p:nvSpPr>
          <p:cNvPr id="258058" name="Text Box 10"/>
          <p:cNvSpPr txBox="1">
            <a:spLocks noChangeArrowheads="1"/>
          </p:cNvSpPr>
          <p:nvPr/>
        </p:nvSpPr>
        <p:spPr bwMode="auto">
          <a:xfrm>
            <a:off x="2389188" y="5035550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77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3379788" y="503555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4687888" y="5026025"/>
            <a:ext cx="194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0s/1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99</a:t>
            </a:r>
            <a:r>
              <a:rPr lang="en-US">
                <a:latin typeface="Arial" charset="0"/>
              </a:rPr>
              <a:t>0s</a:t>
            </a:r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7051675" y="503555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2005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1447800" y="2286000"/>
            <a:ext cx="6934200" cy="1168539"/>
          </a:xfrm>
          <a:prstGeom prst="wedgeEllipseCallout">
            <a:avLst>
              <a:gd name="adj1" fmla="val 9181"/>
              <a:gd name="adj2" fmla="val 139694"/>
            </a:avLst>
          </a:prstGeom>
          <a:solidFill>
            <a:srgbClr val="DDDDDD">
              <a:alpha val="50000"/>
            </a:srgb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sz="2400">
                <a:latin typeface="Arial" charset="0"/>
              </a:rPr>
              <a:t>Prolog grows in popularity especially in Europe and Japan </a:t>
            </a:r>
          </a:p>
        </p:txBody>
      </p:sp>
    </p:spTree>
    <p:extLst>
      <p:ext uri="{BB962C8B-B14F-4D97-AF65-F5344CB8AC3E}">
        <p14:creationId xmlns:p14="http://schemas.microsoft.com/office/powerpoint/2010/main" val="176498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History of Prolog</a:t>
            </a:r>
          </a:p>
        </p:txBody>
      </p:sp>
      <p:sp>
        <p:nvSpPr>
          <p:cNvPr id="259075" name="AutoShape 3"/>
          <p:cNvSpPr>
            <a:spLocks noChangeArrowheads="1"/>
          </p:cNvSpPr>
          <p:nvPr/>
        </p:nvSpPr>
        <p:spPr bwMode="auto">
          <a:xfrm>
            <a:off x="1068388" y="4495800"/>
            <a:ext cx="7847012" cy="533400"/>
          </a:xfrm>
          <a:prstGeom prst="rightArrow">
            <a:avLst>
              <a:gd name="adj1" fmla="val 50417"/>
              <a:gd name="adj2" fmla="val 117214"/>
            </a:avLst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9076" name="AutoShape 4"/>
          <p:cNvCxnSpPr>
            <a:cxnSpLocks noChangeShapeType="1"/>
          </p:cNvCxnSpPr>
          <p:nvPr/>
        </p:nvCxnSpPr>
        <p:spPr bwMode="auto">
          <a:xfrm>
            <a:off x="1600200" y="44958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9077" name="AutoShape 5"/>
          <p:cNvCxnSpPr>
            <a:cxnSpLocks noChangeShapeType="1"/>
          </p:cNvCxnSpPr>
          <p:nvPr/>
        </p:nvCxnSpPr>
        <p:spPr bwMode="auto">
          <a:xfrm>
            <a:off x="2819400" y="44958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9078" name="AutoShape 6"/>
          <p:cNvCxnSpPr>
            <a:cxnSpLocks noChangeShapeType="1"/>
          </p:cNvCxnSpPr>
          <p:nvPr/>
        </p:nvCxnSpPr>
        <p:spPr bwMode="auto">
          <a:xfrm>
            <a:off x="3810000" y="44958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9079" name="AutoShape 7"/>
          <p:cNvCxnSpPr>
            <a:cxnSpLocks noChangeShapeType="1"/>
          </p:cNvCxnSpPr>
          <p:nvPr/>
        </p:nvCxnSpPr>
        <p:spPr bwMode="auto">
          <a:xfrm>
            <a:off x="7391400" y="44958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cxnSp>
        <p:nvCxnSpPr>
          <p:cNvPr id="259080" name="AutoShape 8"/>
          <p:cNvCxnSpPr>
            <a:cxnSpLocks noChangeShapeType="1"/>
          </p:cNvCxnSpPr>
          <p:nvPr/>
        </p:nvCxnSpPr>
        <p:spPr bwMode="auto">
          <a:xfrm>
            <a:off x="5562600" y="4495800"/>
            <a:ext cx="0" cy="5334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</p:cxn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127125" y="5019675"/>
            <a:ext cx="88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72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2389188" y="5029200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/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>
                <a:latin typeface="Arial" charset="0"/>
              </a:rPr>
              <a:t>77</a:t>
            </a: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3379788" y="502920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4687888" y="5019675"/>
            <a:ext cx="19415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98</a:t>
            </a:r>
            <a:r>
              <a:rPr lang="en-US">
                <a:latin typeface="Arial" charset="0"/>
              </a:rPr>
              <a:t>0s/1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99</a:t>
            </a:r>
            <a:r>
              <a:rPr lang="en-US">
                <a:latin typeface="Arial" charset="0"/>
              </a:rPr>
              <a:t>0s</a:t>
            </a:r>
          </a:p>
        </p:txBody>
      </p: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7051675" y="5029200"/>
            <a:ext cx="873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2005</a:t>
            </a:r>
          </a:p>
        </p:txBody>
      </p:sp>
      <p:sp>
        <p:nvSpPr>
          <p:cNvPr id="259086" name="AutoShape 14"/>
          <p:cNvSpPr>
            <a:spLocks noChangeArrowheads="1"/>
          </p:cNvSpPr>
          <p:nvPr/>
        </p:nvSpPr>
        <p:spPr bwMode="auto">
          <a:xfrm>
            <a:off x="1752600" y="2133600"/>
            <a:ext cx="7086600" cy="1687889"/>
          </a:xfrm>
          <a:prstGeom prst="wedgeEllipseCallout">
            <a:avLst>
              <a:gd name="adj1" fmla="val 28801"/>
              <a:gd name="adj2" fmla="val 89704"/>
            </a:avLst>
          </a:prstGeom>
          <a:solidFill>
            <a:srgbClr val="DDDDDD">
              <a:alpha val="50000"/>
            </a:srgbClr>
          </a:solidFill>
          <a:ln w="222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buFontTx/>
              <a:buNone/>
            </a:pPr>
            <a:r>
              <a:rPr lang="en-US" sz="2400" dirty="0">
                <a:latin typeface="Arial" charset="0"/>
              </a:rPr>
              <a:t>Prolog used to program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natural language interface</a:t>
            </a:r>
            <a:r>
              <a:rPr lang="en-US" sz="2400" dirty="0">
                <a:latin typeface="Arial" charset="0"/>
              </a:rPr>
              <a:t> in International Space Station by NASA</a:t>
            </a:r>
          </a:p>
        </p:txBody>
      </p:sp>
    </p:spTree>
    <p:extLst>
      <p:ext uri="{BB962C8B-B14F-4D97-AF65-F5344CB8AC3E}">
        <p14:creationId xmlns:p14="http://schemas.microsoft.com/office/powerpoint/2010/main" val="261192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Accreditation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 Outcome (h): Recognition of the need for and an ability to engage in continuing professional development</a:t>
            </a:r>
          </a:p>
          <a:p>
            <a:pPr lvl="1"/>
            <a:r>
              <a:rPr lang="en-US" dirty="0"/>
              <a:t>Learns a new programming language with little formal instruction by last year of </a:t>
            </a:r>
            <a:r>
              <a:rPr lang="en-US" dirty="0" smtClean="0"/>
              <a:t>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Student Outcome (j): An ability to apply mathematical foundations, algorithmic principles, and computer science theory in the modeling and design of computer-based systems in a way that demonstrates comprehension of the tradeoffs involved in design choices</a:t>
            </a:r>
          </a:p>
          <a:p>
            <a:pPr lvl="1"/>
            <a:r>
              <a:rPr lang="en-US" dirty="0" smtClean="0"/>
              <a:t>Can articulate differences/tradeoffs of multiple designs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mia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yolanda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party.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 1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480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fact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4419600"/>
            <a:ext cx="7924800" cy="1676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five clauses in this knowledge 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end of a clause is marked with a period (.)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three predicates (evaluates true or false) in this knowledge 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woman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playsAirGuitar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lang="en-US" sz="2800" dirty="0" smtClean="0"/>
              <a:t>party.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63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048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mia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woman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yolanda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>
                <a:ea typeface="Arial" charset="0"/>
                <a:cs typeface="Arial" charset="0"/>
              </a:rPr>
              <a:t>(</a:t>
            </a:r>
            <a:r>
              <a:rPr lang="en-US" sz="2000" dirty="0" err="1">
                <a:ea typeface="Arial" charset="0"/>
                <a:cs typeface="Arial" charset="0"/>
              </a:rPr>
              <a:t>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party.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90600" y="2819400"/>
            <a:ext cx="2971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woman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(jody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05400" y="2819400"/>
            <a:ext cx="3810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tattoed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jody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ERROR: Undefined procedure</a:t>
            </a:r>
            <a:endParaRPr lang="en-US" sz="2000" dirty="0">
              <a:latin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party.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t</a:t>
            </a:r>
            <a:r>
              <a:rPr lang="en-US" sz="2000" dirty="0" smtClean="0">
                <a:latin typeface="Arial" charset="0"/>
              </a:rPr>
              <a:t>rue.</a:t>
            </a: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</a:rPr>
              <a:t>?</a:t>
            </a:r>
            <a:r>
              <a:rPr lang="en-US" sz="2000" dirty="0">
                <a:latin typeface="Arial" charset="0"/>
              </a:rPr>
              <a:t>- </a:t>
            </a:r>
            <a:r>
              <a:rPr lang="en-US" sz="2000" dirty="0" err="1">
                <a:latin typeface="Arial" charset="0"/>
              </a:rPr>
              <a:t>rockConcert</a:t>
            </a:r>
            <a:r>
              <a:rPr lang="en-US" sz="2000" dirty="0">
                <a:latin typeface="Arial" charset="0"/>
              </a:rPr>
              <a:t>.</a:t>
            </a:r>
            <a:endParaRPr lang="en-US" sz="2000" dirty="0" smtClean="0">
              <a:latin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err="1" smtClean="0">
                <a:latin typeface="Arial" charset="0"/>
              </a:rPr>
              <a:t>ERROR:Undefined</a:t>
            </a:r>
            <a:r>
              <a:rPr lang="en-US" sz="2000" dirty="0" smtClean="0">
                <a:latin typeface="Arial" charset="0"/>
              </a:rPr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372934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Knowledge Base 2</a:t>
            </a:r>
            <a:endParaRPr lang="en-US" dirty="0"/>
          </a:p>
        </p:txBody>
      </p:sp>
      <p:sp>
        <p:nvSpPr>
          <p:cNvPr id="302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happy</a:t>
            </a:r>
            <a:r>
              <a:rPr lang="en-US" sz="2000">
                <a:ea typeface="Arial" charset="0"/>
                <a:cs typeface="Arial" charset="0"/>
              </a:rPr>
              <a:t>(yolanda).</a:t>
            </a:r>
          </a:p>
          <a:p>
            <a:pPr>
              <a:buFontTx/>
              <a:buNone/>
            </a:pPr>
            <a:r>
              <a:rPr lang="en-US" sz="2000"/>
              <a:t>listens2music</a:t>
            </a:r>
            <a:r>
              <a:rPr lang="en-US" sz="2000">
                <a:ea typeface="Arial" charset="0"/>
                <a:cs typeface="Arial" charset="0"/>
              </a:rPr>
              <a:t>(mia).</a:t>
            </a:r>
          </a:p>
          <a:p>
            <a:pPr>
              <a:buFontTx/>
              <a:buNone/>
            </a:pPr>
            <a:r>
              <a:rPr lang="en-US" sz="2000"/>
              <a:t>listens2music</a:t>
            </a:r>
            <a:r>
              <a:rPr lang="en-US" sz="2000">
                <a:ea typeface="Arial" charset="0"/>
                <a:cs typeface="Arial" charset="0"/>
              </a:rPr>
              <a:t>(yolanda):- </a:t>
            </a:r>
            <a:r>
              <a:rPr lang="en-US" sz="2000"/>
              <a:t>happy</a:t>
            </a:r>
            <a:r>
              <a:rPr lang="en-US" sz="2000">
                <a:ea typeface="Arial" charset="0"/>
                <a:cs typeface="Arial" charset="0"/>
              </a:rPr>
              <a:t>(yolanda).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playsAirGuitar(mia):- listens2music(mia).</a:t>
            </a:r>
          </a:p>
          <a:p>
            <a:pPr>
              <a:buFontTx/>
              <a:buNone/>
            </a:pPr>
            <a:r>
              <a:rPr lang="en-US" sz="2000">
                <a:ea typeface="Arial" charset="0"/>
                <a:cs typeface="Arial" charset="0"/>
              </a:rPr>
              <a:t>playsAirGuitar(yolanda):- listens2music(yolanda).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302084" name="AutoShape 1028"/>
          <p:cNvSpPr>
            <a:spLocks noChangeArrowheads="1"/>
          </p:cNvSpPr>
          <p:nvPr/>
        </p:nvSpPr>
        <p:spPr bwMode="auto">
          <a:xfrm>
            <a:off x="2971800" y="1143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fact</a:t>
            </a:r>
          </a:p>
        </p:txBody>
      </p:sp>
      <p:sp>
        <p:nvSpPr>
          <p:cNvPr id="302085" name="AutoShape 1029"/>
          <p:cNvSpPr>
            <a:spLocks noChangeArrowheads="1"/>
          </p:cNvSpPr>
          <p:nvPr/>
        </p:nvSpPr>
        <p:spPr bwMode="auto">
          <a:xfrm>
            <a:off x="3352800" y="1524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fact</a:t>
            </a:r>
          </a:p>
        </p:txBody>
      </p:sp>
      <p:sp>
        <p:nvSpPr>
          <p:cNvPr id="302086" name="AutoShape 1030"/>
          <p:cNvSpPr>
            <a:spLocks noChangeArrowheads="1"/>
          </p:cNvSpPr>
          <p:nvPr/>
        </p:nvSpPr>
        <p:spPr bwMode="auto">
          <a:xfrm>
            <a:off x="5486400" y="1676400"/>
            <a:ext cx="990600" cy="457200"/>
          </a:xfrm>
          <a:prstGeom prst="wedgeRoundRectCallout">
            <a:avLst>
              <a:gd name="adj1" fmla="val -101883"/>
              <a:gd name="adj2" fmla="val 64782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rule</a:t>
            </a:r>
          </a:p>
        </p:txBody>
      </p:sp>
      <p:sp>
        <p:nvSpPr>
          <p:cNvPr id="302087" name="AutoShape 1031"/>
          <p:cNvSpPr>
            <a:spLocks noChangeArrowheads="1"/>
          </p:cNvSpPr>
          <p:nvPr/>
        </p:nvSpPr>
        <p:spPr bwMode="auto">
          <a:xfrm>
            <a:off x="54864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rule</a:t>
            </a:r>
          </a:p>
        </p:txBody>
      </p:sp>
      <p:sp>
        <p:nvSpPr>
          <p:cNvPr id="302088" name="AutoShape 1032"/>
          <p:cNvSpPr>
            <a:spLocks noChangeArrowheads="1"/>
          </p:cNvSpPr>
          <p:nvPr/>
        </p:nvSpPr>
        <p:spPr bwMode="auto">
          <a:xfrm>
            <a:off x="6400800" y="2743200"/>
            <a:ext cx="990600" cy="457200"/>
          </a:xfrm>
          <a:prstGeom prst="wedgeRoundRectCallout">
            <a:avLst>
              <a:gd name="adj1" fmla="val -106573"/>
              <a:gd name="adj2" fmla="val 7188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rule</a:t>
            </a:r>
          </a:p>
        </p:txBody>
      </p:sp>
      <p:sp>
        <p:nvSpPr>
          <p:cNvPr id="10" name="AutoShape 1029"/>
          <p:cNvSpPr>
            <a:spLocks noChangeArrowheads="1"/>
          </p:cNvSpPr>
          <p:nvPr/>
        </p:nvSpPr>
        <p:spPr bwMode="auto">
          <a:xfrm>
            <a:off x="914400" y="39624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head</a:t>
            </a:r>
          </a:p>
        </p:txBody>
      </p:sp>
      <p:sp>
        <p:nvSpPr>
          <p:cNvPr id="11" name="AutoShape 1030"/>
          <p:cNvSpPr>
            <a:spLocks noChangeArrowheads="1"/>
          </p:cNvSpPr>
          <p:nvPr/>
        </p:nvSpPr>
        <p:spPr bwMode="auto">
          <a:xfrm>
            <a:off x="3657600" y="39624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/>
              <a:t>body</a:t>
            </a:r>
          </a:p>
        </p:txBody>
      </p:sp>
      <p:sp>
        <p:nvSpPr>
          <p:cNvPr id="12" name="AutoShape 1031"/>
          <p:cNvSpPr>
            <a:spLocks/>
          </p:cNvSpPr>
          <p:nvPr/>
        </p:nvSpPr>
        <p:spPr bwMode="auto">
          <a:xfrm rot="16200000">
            <a:off x="1714500" y="2095500"/>
            <a:ext cx="304800" cy="2514600"/>
          </a:xfrm>
          <a:prstGeom prst="leftBrace">
            <a:avLst>
              <a:gd name="adj1" fmla="val 68750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32"/>
          <p:cNvSpPr>
            <a:spLocks/>
          </p:cNvSpPr>
          <p:nvPr/>
        </p:nvSpPr>
        <p:spPr bwMode="auto">
          <a:xfrm rot="16200000">
            <a:off x="4457700" y="2019300"/>
            <a:ext cx="304800" cy="2667000"/>
          </a:xfrm>
          <a:prstGeom prst="leftBrace">
            <a:avLst>
              <a:gd name="adj1" fmla="val 72917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45720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five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clauses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this knowledge 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three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end of a clause is marked with a period (.)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three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predicates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this knowledge 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happy, listens2music and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playsAirGuitar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4038600"/>
            <a:ext cx="281504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:-   implication, later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9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/>
              <a:t>happy</a:t>
            </a:r>
            <a:r>
              <a:rPr lang="en-US" sz="2000" dirty="0" err="1">
                <a:ea typeface="Arial" charset="0"/>
                <a:cs typeface="Arial" charset="0"/>
              </a:rPr>
              <a:t>(yolanda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listens2music</a:t>
            </a:r>
            <a:r>
              <a:rPr lang="en-US" sz="2000" dirty="0">
                <a:ea typeface="Arial" charset="0"/>
                <a:cs typeface="Arial" charset="0"/>
              </a:rPr>
              <a:t>(mia).</a:t>
            </a:r>
          </a:p>
          <a:p>
            <a:pPr>
              <a:buFontTx/>
              <a:buNone/>
            </a:pPr>
            <a:r>
              <a:rPr lang="en-US" sz="2000" dirty="0"/>
              <a:t>listens2music</a:t>
            </a:r>
            <a:r>
              <a:rPr lang="en-US" sz="2000" dirty="0">
                <a:ea typeface="Arial" charset="0"/>
                <a:cs typeface="Arial" charset="0"/>
              </a:rPr>
              <a:t>(yolanda):- </a:t>
            </a:r>
            <a:r>
              <a:rPr lang="en-US" sz="2000" dirty="0" err="1"/>
              <a:t>happy</a:t>
            </a:r>
            <a:r>
              <a:rPr lang="en-US" sz="2000" dirty="0" err="1">
                <a:ea typeface="Arial" charset="0"/>
                <a:cs typeface="Arial" charset="0"/>
              </a:rPr>
              <a:t>(yolanda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playsAirGuitar(mia</a:t>
            </a:r>
            <a:r>
              <a:rPr lang="en-US" sz="2000" dirty="0">
                <a:ea typeface="Arial" charset="0"/>
                <a:cs typeface="Arial" charset="0"/>
              </a:rPr>
              <a:t>):- listens2music(mia).</a:t>
            </a:r>
          </a:p>
          <a:p>
            <a:pPr>
              <a:buFontTx/>
              <a:buNone/>
            </a:pPr>
            <a:r>
              <a:rPr lang="en-US" sz="2000" dirty="0" err="1">
                <a:ea typeface="Arial" charset="0"/>
                <a:cs typeface="Arial" charset="0"/>
              </a:rPr>
              <a:t>playsAirGuitar(yolanda</a:t>
            </a:r>
            <a:r>
              <a:rPr lang="en-US" sz="2000" dirty="0">
                <a:ea typeface="Arial" charset="0"/>
                <a:cs typeface="Arial" charset="0"/>
              </a:rPr>
              <a:t>):- listens2music(yolanda).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371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(mia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(yolanda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Knowledge Base 3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happy</a:t>
            </a:r>
            <a:r>
              <a:rPr lang="en-US" sz="2000">
                <a:ea typeface="Arial" charset="0"/>
                <a:cs typeface="Arial" charset="0"/>
              </a:rPr>
              <a:t>(vincent).</a:t>
            </a:r>
          </a:p>
          <a:p>
            <a:pPr>
              <a:buFontTx/>
              <a:buNone/>
            </a:pPr>
            <a:r>
              <a:rPr lang="en-US" sz="2000"/>
              <a:t>listens2music</a:t>
            </a:r>
            <a:r>
              <a:rPr lang="en-US" sz="2000">
                <a:ea typeface="Arial" charset="0"/>
                <a:cs typeface="Arial" charset="0"/>
              </a:rPr>
              <a:t>(butch).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(vincent):- listens2music(vincent), happy(vincent).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(butch):- happy(butch).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(butch):- listens2music(butch).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838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(vincent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comma “,” express </a:t>
            </a:r>
            <a:r>
              <a:rPr kumimoji="0" lang="en-US" sz="2800" b="1" i="0" u="sng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conjunction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  <a:latin typeface="ＭＳ ゴシック"/>
                <a:ea typeface="ＭＳ ゴシック"/>
                <a:cs typeface="ＭＳ ゴシック"/>
              </a:rPr>
              <a:t>∧,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AND) in Prolog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057900" y="1790700"/>
            <a:ext cx="762000" cy="685800"/>
          </a:xfrm>
          <a:prstGeom prst="straightConnector1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2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happy</a:t>
            </a:r>
            <a:r>
              <a:rPr lang="en-US" sz="2000">
                <a:ea typeface="Arial" charset="0"/>
                <a:cs typeface="Arial" charset="0"/>
              </a:rPr>
              <a:t>(vincent).</a:t>
            </a:r>
          </a:p>
          <a:p>
            <a:pPr>
              <a:buFontTx/>
              <a:buNone/>
            </a:pPr>
            <a:r>
              <a:rPr lang="en-US" sz="2000"/>
              <a:t>listens2music</a:t>
            </a:r>
            <a:r>
              <a:rPr lang="en-US" sz="2000">
                <a:ea typeface="Arial" charset="0"/>
                <a:cs typeface="Arial" charset="0"/>
              </a:rPr>
              <a:t>(butch).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(vincent):- listens2music(vincent), happy(vincent).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(butch):- happy(butch).</a:t>
            </a:r>
          </a:p>
          <a:p>
            <a:pPr>
              <a:buFontTx/>
              <a:buNone/>
            </a:pPr>
            <a:r>
              <a:rPr lang="en-US" sz="2000"/>
              <a:t>playsAirGuitar</a:t>
            </a:r>
            <a:r>
              <a:rPr lang="en-US" sz="2000">
                <a:ea typeface="Arial" charset="0"/>
                <a:cs typeface="Arial" charset="0"/>
              </a:rPr>
              <a:t>(butch):- listens2music(butch).</a:t>
            </a:r>
          </a:p>
          <a:p>
            <a:pPr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2192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(vincent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/>
            <a:r>
              <a:rPr lang="en-US" sz="2000" dirty="0" smtClean="0">
                <a:latin typeface="Arial" charset="0"/>
              </a:rPr>
              <a:t>?- </a:t>
            </a:r>
            <a:r>
              <a:rPr lang="en-US" sz="2000" dirty="0" err="1" smtClean="0">
                <a:latin typeface="Arial" charset="0"/>
              </a:rPr>
              <a:t>playsAirGuitar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(butch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/>
              <a:t>happy</a:t>
            </a:r>
            <a:r>
              <a:rPr lang="en-US" sz="2000" dirty="0" err="1">
                <a:ea typeface="Arial" charset="0"/>
                <a:cs typeface="Arial" charset="0"/>
              </a:rPr>
              <a:t>(vincent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listens2music</a:t>
            </a:r>
            <a:r>
              <a:rPr lang="en-US" sz="2000" dirty="0">
                <a:ea typeface="Arial" charset="0"/>
                <a:cs typeface="Arial" charset="0"/>
              </a:rPr>
              <a:t>(butch).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 err="1">
                <a:ea typeface="Arial" charset="0"/>
                <a:cs typeface="Arial" charset="0"/>
              </a:rPr>
              <a:t>(vincent</a:t>
            </a:r>
            <a:r>
              <a:rPr lang="en-US" sz="2000" dirty="0">
                <a:ea typeface="Arial" charset="0"/>
                <a:cs typeface="Arial" charset="0"/>
              </a:rPr>
              <a:t>):- listens2music(vincent), </a:t>
            </a:r>
            <a:r>
              <a:rPr lang="en-US" sz="2000" dirty="0" err="1">
                <a:ea typeface="Arial" charset="0"/>
                <a:cs typeface="Arial" charset="0"/>
              </a:rPr>
              <a:t>happy(vincent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b="1" dirty="0" err="1"/>
              <a:t>playsAirGuitar</a:t>
            </a:r>
            <a:r>
              <a:rPr lang="en-US" sz="2000" b="1" dirty="0" err="1">
                <a:ea typeface="Arial" charset="0"/>
                <a:cs typeface="Arial" charset="0"/>
              </a:rPr>
              <a:t>(butch</a:t>
            </a:r>
            <a:r>
              <a:rPr lang="en-US" sz="2000" b="1" dirty="0">
                <a:ea typeface="Arial" charset="0"/>
                <a:cs typeface="Arial" charset="0"/>
              </a:rPr>
              <a:t>):- </a:t>
            </a:r>
            <a:r>
              <a:rPr lang="en-US" sz="2000" b="1" dirty="0" err="1">
                <a:ea typeface="Arial" charset="0"/>
                <a:cs typeface="Arial" charset="0"/>
              </a:rPr>
              <a:t>happy(butch</a:t>
            </a:r>
            <a:r>
              <a:rPr lang="en-US" sz="2000" b="1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b="1" dirty="0" err="1"/>
              <a:t>playsAirGuitar</a:t>
            </a:r>
            <a:r>
              <a:rPr lang="en-US" sz="2000" b="1" dirty="0" err="1">
                <a:ea typeface="Arial" charset="0"/>
                <a:cs typeface="Arial" charset="0"/>
              </a:rPr>
              <a:t>(butch</a:t>
            </a:r>
            <a:r>
              <a:rPr lang="en-US" sz="2000" b="1" dirty="0">
                <a:ea typeface="Arial" charset="0"/>
                <a:cs typeface="Arial" charset="0"/>
              </a:rPr>
              <a:t>):- listens2music(butch).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295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playsAirGuitar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(vincent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 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/>
            <a:r>
              <a:rPr lang="en-US" sz="2000" dirty="0" smtClean="0">
                <a:latin typeface="Arial" charset="0"/>
              </a:rPr>
              <a:t>?- </a:t>
            </a:r>
            <a:r>
              <a:rPr lang="en-US" sz="2000" dirty="0" err="1" smtClean="0">
                <a:latin typeface="Arial" charset="0"/>
              </a:rPr>
              <a:t>playsAirGuitar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(butch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3733800"/>
            <a:ext cx="7924800" cy="457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b="1" dirty="0" err="1" smtClean="0">
                <a:latin typeface="Arial" charset="0"/>
              </a:rPr>
              <a:t>playsAirGuitar</a:t>
            </a: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(butch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):- </a:t>
            </a: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happy(butch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); listens2music(butch).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2895600"/>
            <a:ext cx="53340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7912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semicolon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“;” express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dis</a:t>
            </a:r>
            <a:r>
              <a:rPr kumimoji="0" lang="en-US" sz="2800" b="1" i="0" u="sng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junction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b="1" dirty="0" smtClean="0">
                <a:solidFill>
                  <a:srgbClr val="C00000"/>
                </a:solidFill>
                <a:latin typeface="ＭＳ ゴシック"/>
                <a:ea typeface="ＭＳ ゴシック"/>
                <a:cs typeface="ＭＳ ゴシック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OR) in Prolog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9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/>
              <a:t>happy</a:t>
            </a:r>
            <a:r>
              <a:rPr lang="en-US" sz="2000" dirty="0" err="1">
                <a:ea typeface="Arial" charset="0"/>
                <a:cs typeface="Arial" charset="0"/>
              </a:rPr>
              <a:t>(vincent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/>
              <a:t>listens2music</a:t>
            </a:r>
            <a:r>
              <a:rPr lang="en-US" sz="2000" dirty="0">
                <a:ea typeface="Arial" charset="0"/>
                <a:cs typeface="Arial" charset="0"/>
              </a:rPr>
              <a:t>(butch).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 err="1">
                <a:ea typeface="Arial" charset="0"/>
                <a:cs typeface="Arial" charset="0"/>
              </a:rPr>
              <a:t>(vincent</a:t>
            </a:r>
            <a:r>
              <a:rPr lang="en-US" sz="2000" dirty="0">
                <a:ea typeface="Arial" charset="0"/>
                <a:cs typeface="Arial" charset="0"/>
              </a:rPr>
              <a:t>):- listens2music(vincent), </a:t>
            </a:r>
            <a:r>
              <a:rPr lang="en-US" sz="2000" dirty="0" err="1">
                <a:ea typeface="Arial" charset="0"/>
                <a:cs typeface="Arial" charset="0"/>
              </a:rPr>
              <a:t>happy(vincent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 err="1">
                <a:ea typeface="Arial" charset="0"/>
                <a:cs typeface="Arial" charset="0"/>
              </a:rPr>
              <a:t>(butch</a:t>
            </a:r>
            <a:r>
              <a:rPr lang="en-US" sz="2000" dirty="0">
                <a:ea typeface="Arial" charset="0"/>
                <a:cs typeface="Arial" charset="0"/>
              </a:rPr>
              <a:t>):- </a:t>
            </a:r>
            <a:r>
              <a:rPr lang="en-US" sz="2000" dirty="0" err="1">
                <a:ea typeface="Arial" charset="0"/>
                <a:cs typeface="Arial" charset="0"/>
              </a:rPr>
              <a:t>happy(butch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 err="1">
                <a:ea typeface="Arial" charset="0"/>
                <a:cs typeface="Arial" charset="0"/>
              </a:rPr>
              <a:t>(butch</a:t>
            </a:r>
            <a:r>
              <a:rPr lang="en-US" sz="2000" dirty="0">
                <a:ea typeface="Arial" charset="0"/>
                <a:cs typeface="Arial" charset="0"/>
              </a:rPr>
              <a:t>):- listens2music(butch).</a:t>
            </a:r>
          </a:p>
          <a:p>
            <a:pPr>
              <a:buFontTx/>
              <a:buNone/>
            </a:pPr>
            <a:endParaRPr lang="en-US" sz="2000" dirty="0">
              <a:ea typeface="Arial" charset="0"/>
              <a:cs typeface="Arial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1447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</a:rPr>
              <a:t>?- </a:t>
            </a:r>
            <a:r>
              <a:rPr lang="en-US" sz="2000" dirty="0" err="1" smtClean="0">
                <a:latin typeface="Arial" charset="0"/>
              </a:rPr>
              <a:t>playsAirGuitar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(vincent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>
              <a:buFontTx/>
              <a:buNone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/>
            <a:r>
              <a:rPr lang="en-US" sz="2000" dirty="0" smtClean="0">
                <a:latin typeface="Arial" charset="0"/>
              </a:rPr>
              <a:t>?- </a:t>
            </a:r>
            <a:r>
              <a:rPr lang="en-US" sz="2000" dirty="0" err="1" smtClean="0">
                <a:latin typeface="Arial" charset="0"/>
              </a:rPr>
              <a:t>playsAirGuitar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(butch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). 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rue</a:t>
            </a: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Prolog and Logic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Clearly Prolog has something to do with logic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Implication    </a:t>
            </a:r>
            <a:r>
              <a:rPr lang="en-US" b="1" dirty="0"/>
              <a:t> :</a:t>
            </a:r>
            <a:r>
              <a:rPr lang="en-US" b="1" dirty="0" smtClean="0"/>
              <a:t>-</a:t>
            </a:r>
          </a:p>
          <a:p>
            <a:pPr lvl="1"/>
            <a:r>
              <a:rPr lang="en-US" dirty="0"/>
              <a:t>Conjunction    </a:t>
            </a:r>
            <a:r>
              <a:rPr lang="en-US" b="1" dirty="0"/>
              <a:t>,</a:t>
            </a:r>
          </a:p>
          <a:p>
            <a:pPr lvl="1"/>
            <a:r>
              <a:rPr lang="en-US" dirty="0"/>
              <a:t>Disjunction     </a:t>
            </a:r>
            <a:r>
              <a:rPr lang="en-US" b="1" dirty="0"/>
              <a:t>;</a:t>
            </a:r>
          </a:p>
          <a:p>
            <a:r>
              <a:rPr lang="en-US" dirty="0"/>
              <a:t>Use of modus </a:t>
            </a:r>
            <a:r>
              <a:rPr lang="en-US" dirty="0" smtClean="0"/>
              <a:t>ponens (or implication elimination)</a:t>
            </a:r>
          </a:p>
          <a:p>
            <a:pPr lvl="1"/>
            <a:r>
              <a:rPr lang="en-US" dirty="0" smtClean="0">
                <a:hlinkClick r:id="rId3"/>
              </a:rPr>
              <a:t>http://en.wikipedia.org/wiki/Modus_ponens</a:t>
            </a:r>
            <a:r>
              <a:rPr lang="en-US" dirty="0" smtClean="0"/>
              <a:t> </a:t>
            </a:r>
          </a:p>
          <a:p>
            <a:r>
              <a:rPr lang="en-US" dirty="0"/>
              <a:t>Negation</a:t>
            </a:r>
            <a:r>
              <a:rPr lang="en-US" dirty="0" smtClean="0"/>
              <a:t> (later)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814935"/>
            <a:ext cx="48107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(Q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  P) if P (is true) then Q (is true)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Knowledge Base 4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(jody).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(yolanda).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(pumpkin, honey_bunny).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(honey_bunny, pumpkin).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woman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(X)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mia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6725" y="4796135"/>
            <a:ext cx="123527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Improve  background for choosing appropriate languages</a:t>
            </a:r>
          </a:p>
          <a:p>
            <a:pPr lvl="1"/>
            <a:r>
              <a:rPr lang="en-US" dirty="0" smtClean="0"/>
              <a:t>scientific applications (Fortran)</a:t>
            </a:r>
          </a:p>
          <a:p>
            <a:pPr lvl="1"/>
            <a:r>
              <a:rPr lang="en-US" dirty="0" smtClean="0"/>
              <a:t>business applications (COBOL)</a:t>
            </a:r>
          </a:p>
          <a:p>
            <a:pPr lvl="1"/>
            <a:r>
              <a:rPr lang="en-US" dirty="0" smtClean="0"/>
              <a:t>artificial intelligence (Lisp, prolog)</a:t>
            </a:r>
          </a:p>
          <a:p>
            <a:pPr lvl="1"/>
            <a:r>
              <a:rPr lang="en-US" dirty="0" smtClean="0"/>
              <a:t>system programming (C)</a:t>
            </a:r>
          </a:p>
          <a:p>
            <a:pPr lvl="1"/>
            <a:r>
              <a:rPr lang="en-US" dirty="0" smtClean="0"/>
              <a:t>web software (</a:t>
            </a:r>
            <a:r>
              <a:rPr lang="en-US" dirty="0" err="1" smtClean="0"/>
              <a:t>e,g</a:t>
            </a:r>
            <a:r>
              <a:rPr lang="en-US" dirty="0" smtClean="0"/>
              <a:t>., HTML, Python)</a:t>
            </a:r>
          </a:p>
          <a:p>
            <a:r>
              <a:rPr lang="en-US" dirty="0" smtClean="0"/>
              <a:t>Increase ability to learn new languages</a:t>
            </a:r>
          </a:p>
          <a:p>
            <a:r>
              <a:rPr lang="en-US" dirty="0" smtClean="0"/>
              <a:t>Better use of languages that are already known</a:t>
            </a:r>
          </a:p>
          <a:p>
            <a:r>
              <a:rPr lang="en-US" dirty="0" smtClean="0"/>
              <a:t>Allow programs to be written clearly and concisely.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(jody).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(yolanda).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(pumpkin, honey_bunny).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(honey_bunny, pumpkin).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woman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mia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jody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yolanda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953000"/>
            <a:ext cx="264534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Asking Alternatives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(jody).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woman</a:t>
            </a:r>
            <a:r>
              <a:rPr lang="en-US" sz="2000">
                <a:ea typeface="Arial" charset="0"/>
                <a:cs typeface="Arial" charset="0"/>
              </a:rPr>
              <a:t>(yolanda).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 mia).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(pumpkin, honey_bunny).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(honey_bunny, pumpkin).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</a:t>
            </a:r>
            <a:r>
              <a:rPr lang="en-US" sz="2000" dirty="0" err="1">
                <a:latin typeface="Arial" charset="0"/>
              </a:rPr>
              <a:t>loves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(marsellus,X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woman(X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X=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mia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loves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pumpkin,X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), woman(X).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>
              <a:buFontTx/>
              <a:buNone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4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Knowledge Base 5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(vincent,mia).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(marsellus,mia).</a:t>
            </a:r>
            <a:r>
              <a:rPr lang="en-US" sz="2000"/>
              <a:t> 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(pumpkin, honey_bunny).</a:t>
            </a:r>
          </a:p>
          <a:p>
            <a:pPr>
              <a:buFontTx/>
              <a:buNone/>
            </a:pPr>
            <a:r>
              <a:rPr lang="en-US" sz="2000"/>
              <a:t>loves</a:t>
            </a:r>
            <a:r>
              <a:rPr lang="en-US" sz="2000">
                <a:ea typeface="Arial" charset="0"/>
                <a:cs typeface="Arial" charset="0"/>
              </a:rPr>
              <a:t>(honey_bunny, pumpkin).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jealous</a:t>
            </a:r>
            <a:r>
              <a:rPr lang="en-US" sz="2000">
                <a:ea typeface="Arial" charset="0"/>
                <a:cs typeface="Arial" charset="0"/>
              </a:rPr>
              <a:t>(X,Y):- loves(X,Z), loves(Y,Z). 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</a:rPr>
              <a:t>?- jealous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marsellus,W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W=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vincent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Tx/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96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7020180" cy="3708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"/>
            <a:ext cx="2743200" cy="1981200"/>
          </a:xfrm>
          <a:solidFill>
            <a:srgbClr val="DDDDDD"/>
          </a:solidFill>
          <a:ln>
            <a:solidFill>
              <a:schemeClr val="folHlink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000" dirty="0" err="1"/>
              <a:t>woman</a:t>
            </a:r>
            <a:r>
              <a:rPr lang="en-US" sz="2000" dirty="0" err="1">
                <a:ea typeface="Arial" charset="0"/>
                <a:cs typeface="Arial" charset="0"/>
              </a:rPr>
              <a:t>(mia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woman</a:t>
            </a:r>
            <a:r>
              <a:rPr lang="en-US" sz="2000" dirty="0" err="1">
                <a:ea typeface="Arial" charset="0"/>
                <a:cs typeface="Arial" charset="0"/>
              </a:rPr>
              <a:t>(jody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woman</a:t>
            </a:r>
            <a:r>
              <a:rPr lang="en-US" sz="2000" dirty="0" err="1">
                <a:ea typeface="Arial" charset="0"/>
                <a:cs typeface="Arial" charset="0"/>
              </a:rPr>
              <a:t>(yolanda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 err="1"/>
              <a:t>playsAirGuitar</a:t>
            </a:r>
            <a:r>
              <a:rPr lang="en-US" sz="2000" dirty="0" err="1">
                <a:ea typeface="Arial" charset="0"/>
                <a:cs typeface="Arial" charset="0"/>
              </a:rPr>
              <a:t>(jody</a:t>
            </a:r>
            <a:r>
              <a:rPr lang="en-US" sz="2000" dirty="0">
                <a:ea typeface="Arial" charset="0"/>
                <a:cs typeface="Arial" charset="0"/>
              </a:rPr>
              <a:t>).</a:t>
            </a:r>
          </a:p>
          <a:p>
            <a:pPr>
              <a:buFontTx/>
              <a:buNone/>
            </a:pPr>
            <a:r>
              <a:rPr lang="en-US" sz="2000" dirty="0">
                <a:ea typeface="Arial" charset="0"/>
                <a:cs typeface="Arial" charset="0"/>
              </a:rPr>
              <a:t>party.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676400"/>
            <a:ext cx="7315200" cy="1938992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Period (.) matters: indicate end of clause (rules or facts).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Case sensitive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 space between </a:t>
            </a:r>
            <a:r>
              <a:rPr lang="en-US" sz="2400" u="sng" dirty="0" smtClean="0"/>
              <a:t>identifier</a:t>
            </a:r>
            <a:r>
              <a:rPr lang="en-US" sz="2400" dirty="0" smtClean="0"/>
              <a:t> and </a:t>
            </a:r>
            <a:r>
              <a:rPr lang="en-US" sz="2400" u="sng" dirty="0" smtClean="0"/>
              <a:t>arguments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Line doesn’t matter: You can put several rules on a line as long as one space between rules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47472"/>
            <a:ext cx="5997410" cy="1200328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1. Save this as prolog1.pl (or kb1.pl) from your text editor and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2. Move the directory you would like to work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572000" y="4343400"/>
            <a:ext cx="685800" cy="2286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4343400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Change to your directory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5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ln/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58963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Discuss </a:t>
            </a:r>
            <a:r>
              <a:rPr lang="en-US" b="1" dirty="0"/>
              <a:t>unification</a:t>
            </a:r>
            <a:r>
              <a:rPr lang="en-US" dirty="0"/>
              <a:t> in Prolog</a:t>
            </a:r>
          </a:p>
          <a:p>
            <a:r>
              <a:rPr lang="en-US" dirty="0"/>
              <a:t>Prolog</a:t>
            </a:r>
            <a:r>
              <a:rPr lang="en-US" dirty="0">
                <a:ea typeface="Arial" charset="0"/>
                <a:cs typeface="Arial" charset="0"/>
              </a:rPr>
              <a:t>'s</a:t>
            </a:r>
            <a:r>
              <a:rPr lang="en-US" dirty="0"/>
              <a:t> search strategy</a:t>
            </a:r>
          </a:p>
        </p:txBody>
      </p:sp>
    </p:spTree>
    <p:extLst>
      <p:ext uri="{BB962C8B-B14F-4D97-AF65-F5344CB8AC3E}">
        <p14:creationId xmlns:p14="http://schemas.microsoft.com/office/powerpoint/2010/main" val="15620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 Theory is a branch of computer science that deals with the</a:t>
            </a:r>
          </a:p>
          <a:p>
            <a:pPr lvl="1"/>
            <a:r>
              <a:rPr lang="en-US" dirty="0" smtClean="0"/>
              <a:t>design,</a:t>
            </a:r>
          </a:p>
          <a:p>
            <a:pPr lvl="1"/>
            <a:r>
              <a:rPr lang="en-US" dirty="0" smtClean="0"/>
              <a:t>implementation, 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characterization, and 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of programming languages and their individual features.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Imperative: </a:t>
            </a:r>
          </a:p>
          <a:p>
            <a:pPr lvl="1"/>
            <a:r>
              <a:rPr lang="en-US" dirty="0" smtClean="0"/>
              <a:t>Assembly, C, C++, Java, Python</a:t>
            </a:r>
          </a:p>
          <a:p>
            <a:r>
              <a:rPr lang="en-US" dirty="0" smtClean="0"/>
              <a:t>Functional: </a:t>
            </a:r>
          </a:p>
          <a:p>
            <a:pPr lvl="1"/>
            <a:r>
              <a:rPr lang="en-US" dirty="0" smtClean="0"/>
              <a:t>Lisp, ML, Scheme, Haskell</a:t>
            </a:r>
          </a:p>
          <a:p>
            <a:pPr lvl="1"/>
            <a:r>
              <a:rPr lang="en-US" dirty="0" smtClean="0"/>
              <a:t>Functional programming is like “excel”</a:t>
            </a:r>
          </a:p>
          <a:p>
            <a:r>
              <a:rPr lang="en-US" dirty="0" smtClean="0"/>
              <a:t>Logical: </a:t>
            </a:r>
          </a:p>
          <a:p>
            <a:pPr lvl="1"/>
            <a:r>
              <a:rPr lang="en-US" dirty="0" smtClean="0"/>
              <a:t>Prolog</a:t>
            </a:r>
          </a:p>
          <a:p>
            <a:r>
              <a:rPr lang="en-US" dirty="0" smtClean="0"/>
              <a:t>Markup/programming hybrid: </a:t>
            </a:r>
          </a:p>
          <a:p>
            <a:pPr lvl="1"/>
            <a:r>
              <a:rPr lang="en-US" dirty="0" smtClean="0"/>
              <a:t>XSLT,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Which languages are dominant and why?</a:t>
            </a:r>
          </a:p>
          <a:p>
            <a:pPr lvl="1"/>
            <a:r>
              <a:rPr lang="en-US" dirty="0" smtClean="0"/>
              <a:t>Imperative languages are most dominant </a:t>
            </a:r>
            <a:r>
              <a:rPr lang="en-US" u="sng" dirty="0" smtClean="0"/>
              <a:t>because of well-known computer architecture: Von Neumann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von Neumann Architecture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von Neumann Architecture</a:t>
            </a:r>
            <a:endParaRPr lang="es-MX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Fetch-execute-cycle (on a von Neumann architecture computer)</a:t>
            </a:r>
          </a:p>
          <a:p>
            <a:pPr lvl="1" eaLnBrk="1" hangingPunct="1"/>
            <a:endParaRPr lang="en-US"/>
          </a:p>
          <a:p>
            <a:pPr lvl="1" eaLnBrk="1" hangingPunct="1">
              <a:buFontTx/>
              <a:buNone/>
            </a:pPr>
            <a:r>
              <a:rPr lang="en-US" sz="2000">
                <a:latin typeface="Courier New" charset="0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</a:rPr>
              <a:t>repeat</a:t>
            </a:r>
            <a:r>
              <a:rPr lang="en-US" sz="2000">
                <a:latin typeface="Courier New" charset="0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Courier New" charset="0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Courier New" charset="0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Courier New" charset="0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Courier New" charset="0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sz="2000" b="1">
                <a:latin typeface="Courier New" charset="0"/>
              </a:rPr>
              <a:t>end repeat</a:t>
            </a:r>
            <a:endParaRPr lang="es-MX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model </a:t>
            </a:r>
          </a:p>
          <a:p>
            <a:r>
              <a:rPr lang="en-US" dirty="0" smtClean="0"/>
              <a:t>Assignment statements</a:t>
            </a:r>
          </a:p>
          <a:p>
            <a:r>
              <a:rPr lang="en-US" dirty="0" smtClean="0"/>
              <a:t>Iteration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Programming Language :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Development framework</a:t>
            </a:r>
          </a:p>
          <a:p>
            <a:pPr lvl="1"/>
            <a:r>
              <a:rPr lang="en-US" dirty="0" smtClean="0"/>
              <a:t>GHC (Glasgow Haskell Compiler) &amp; </a:t>
            </a:r>
            <a:r>
              <a:rPr lang="en-US" dirty="0" err="1" smtClean="0"/>
              <a:t>GHCi</a:t>
            </a:r>
            <a:r>
              <a:rPr lang="en-US" dirty="0" smtClean="0"/>
              <a:t> (Interactive)</a:t>
            </a:r>
          </a:p>
          <a:p>
            <a:pPr lvl="2"/>
            <a:r>
              <a:rPr lang="en-US" dirty="0" smtClean="0">
                <a:hlinkClick r:id="rId2"/>
              </a:rPr>
              <a:t>http://www.haskell.org/platform/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Hugs</a:t>
            </a:r>
          </a:p>
          <a:p>
            <a:pPr lvl="2"/>
            <a:r>
              <a:rPr lang="en-US" dirty="0" smtClean="0">
                <a:hlinkClick r:id="rId3"/>
              </a:rPr>
              <a:t>http://www.haskell.org/hugs/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will use GHC &amp; </a:t>
            </a:r>
            <a:r>
              <a:rPr lang="en-US" dirty="0" err="1" smtClean="0"/>
              <a:t>GHCi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 or Editor?</a:t>
            </a:r>
          </a:p>
          <a:p>
            <a:pPr lvl="1"/>
            <a:r>
              <a:rPr lang="en-US" dirty="0" smtClean="0">
                <a:hlinkClick r:id="rId4"/>
              </a:rPr>
              <a:t>http://leksah.org/</a:t>
            </a:r>
            <a:endParaRPr lang="en-US" dirty="0" smtClean="0"/>
          </a:p>
          <a:p>
            <a:pPr lvl="2"/>
            <a:r>
              <a:rPr lang="en-US" dirty="0" smtClean="0"/>
              <a:t>it requires to have GHC separate</a:t>
            </a:r>
          </a:p>
          <a:p>
            <a:pPr lvl="1"/>
            <a:r>
              <a:rPr lang="en-US" dirty="0" smtClean="0"/>
              <a:t>Online</a:t>
            </a:r>
            <a:endParaRPr lang="en-US" dirty="0" smtClean="0">
              <a:hlinkClick r:id="rId5"/>
            </a:endParaRPr>
          </a:p>
          <a:p>
            <a:pPr lvl="2"/>
            <a:r>
              <a:rPr lang="en-US" dirty="0" smtClean="0">
                <a:hlinkClick r:id="rId5"/>
              </a:rPr>
              <a:t>http://haskellonline.org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6"/>
              </a:rPr>
              <a:t>http://codepad.org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1940</Words>
  <Application>Microsoft Macintosh PowerPoint</Application>
  <PresentationFormat>On-screen Show (4:3)</PresentationFormat>
  <Paragraphs>340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COMP340: Programming Languages</vt:lpstr>
      <vt:lpstr>Accreditation</vt:lpstr>
      <vt:lpstr>Why Programming Languages?</vt:lpstr>
      <vt:lpstr>PowerPoint Presentation</vt:lpstr>
      <vt:lpstr>Language Categories</vt:lpstr>
      <vt:lpstr>The von Neumann Architecture</vt:lpstr>
      <vt:lpstr>The von Neumann Architecture</vt:lpstr>
      <vt:lpstr>Imperative languages</vt:lpstr>
      <vt:lpstr>Functional Programming Language : Haskell</vt:lpstr>
      <vt:lpstr>Haskell etc.</vt:lpstr>
      <vt:lpstr>Logic Programming Language: Prolog</vt:lpstr>
      <vt:lpstr>SWI Prolog</vt:lpstr>
      <vt:lpstr>Prolog</vt:lpstr>
      <vt:lpstr>PowerPoint Presentation</vt:lpstr>
      <vt:lpstr>History of Prolog</vt:lpstr>
      <vt:lpstr>History of Prolog</vt:lpstr>
      <vt:lpstr>History of Prolog</vt:lpstr>
      <vt:lpstr>History of Prolog</vt:lpstr>
      <vt:lpstr>History of Prolog</vt:lpstr>
      <vt:lpstr>Knowledge Base 1</vt:lpstr>
      <vt:lpstr>PowerPoint Presentation</vt:lpstr>
      <vt:lpstr>Knowledge Base 2</vt:lpstr>
      <vt:lpstr>PowerPoint Presentation</vt:lpstr>
      <vt:lpstr>Knowledge Base 3</vt:lpstr>
      <vt:lpstr>PowerPoint Presentation</vt:lpstr>
      <vt:lpstr>PowerPoint Presentation</vt:lpstr>
      <vt:lpstr>PowerPoint Presentation</vt:lpstr>
      <vt:lpstr>Prolog and Logic</vt:lpstr>
      <vt:lpstr>Knowledge Base 4</vt:lpstr>
      <vt:lpstr>PowerPoint Presentation</vt:lpstr>
      <vt:lpstr>PowerPoint Presentation</vt:lpstr>
      <vt:lpstr>Knowledge Base 5</vt:lpstr>
      <vt:lpstr>PowerPoint Presentation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299</cp:revision>
  <cp:lastPrinted>2012-01-26T19:02:38Z</cp:lastPrinted>
  <dcterms:created xsi:type="dcterms:W3CDTF">2013-02-01T18:47:16Z</dcterms:created>
  <dcterms:modified xsi:type="dcterms:W3CDTF">2015-01-22T02:39:49Z</dcterms:modified>
</cp:coreProperties>
</file>