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38" r:id="rId2"/>
    <p:sldId id="652" r:id="rId3"/>
    <p:sldId id="772" r:id="rId4"/>
    <p:sldId id="773" r:id="rId5"/>
    <p:sldId id="774" r:id="rId6"/>
    <p:sldId id="775" r:id="rId7"/>
    <p:sldId id="776" r:id="rId8"/>
    <p:sldId id="777" r:id="rId9"/>
    <p:sldId id="749" r:id="rId10"/>
    <p:sldId id="750" r:id="rId11"/>
    <p:sldId id="751" r:id="rId12"/>
    <p:sldId id="780" r:id="rId13"/>
    <p:sldId id="793" r:id="rId14"/>
    <p:sldId id="754" r:id="rId15"/>
    <p:sldId id="653" r:id="rId16"/>
    <p:sldId id="744" r:id="rId17"/>
    <p:sldId id="660" r:id="rId18"/>
    <p:sldId id="663" r:id="rId19"/>
    <p:sldId id="665" r:id="rId20"/>
    <p:sldId id="668" r:id="rId21"/>
    <p:sldId id="670" r:id="rId22"/>
    <p:sldId id="681" r:id="rId23"/>
    <p:sldId id="779" r:id="rId24"/>
    <p:sldId id="685" r:id="rId25"/>
    <p:sldId id="687" r:id="rId26"/>
    <p:sldId id="688" r:id="rId27"/>
    <p:sldId id="689" r:id="rId28"/>
    <p:sldId id="690" r:id="rId29"/>
    <p:sldId id="691" r:id="rId30"/>
    <p:sldId id="692" r:id="rId31"/>
    <p:sldId id="693" r:id="rId32"/>
    <p:sldId id="694" r:id="rId33"/>
    <p:sldId id="695" r:id="rId34"/>
    <p:sldId id="697" r:id="rId35"/>
    <p:sldId id="698" r:id="rId36"/>
    <p:sldId id="699" r:id="rId37"/>
    <p:sldId id="700" r:id="rId38"/>
    <p:sldId id="701" r:id="rId39"/>
    <p:sldId id="702" r:id="rId40"/>
    <p:sldId id="703" r:id="rId41"/>
    <p:sldId id="704" r:id="rId42"/>
    <p:sldId id="705" r:id="rId43"/>
    <p:sldId id="778" r:id="rId44"/>
    <p:sldId id="792" r:id="rId45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71" autoAdjust="0"/>
  </p:normalViewPr>
  <p:slideViewPr>
    <p:cSldViewPr>
      <p:cViewPr varScale="1">
        <p:scale>
          <a:sx n="61" d="100"/>
          <a:sy n="61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065C-34B5-734F-B110-9CFACC4E736E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AD42-A98D-1348-A35A-18690A988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DC364-0162-428D-AFB2-3B3BA6E8D2AA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67A5E-C245-4A2B-BDFB-D3474F549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8ADDF-D9C9-433B-8167-974165352392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/>
              <a:cs typeface="굴림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sequence of special characters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i="1" dirty="0" smtClean="0"/>
              <a:t>Examples</a:t>
            </a:r>
            <a:r>
              <a:rPr lang="en-US" sz="2400" dirty="0" smtClean="0"/>
              <a:t>:     </a:t>
            </a:r>
            <a:r>
              <a:rPr lang="en-US" sz="2400" b="1" dirty="0" smtClean="0"/>
              <a:t>:   ,    ;    .    :-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4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terms</a:t>
            </a:r>
          </a:p>
          <a:p>
            <a:r>
              <a:rPr lang="en-US" dirty="0" smtClean="0"/>
              <a:t>complex</a:t>
            </a:r>
            <a:r>
              <a:rPr lang="en-US" baseline="0" dirty="0" smtClean="0"/>
              <a:t> terms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</a:t>
            </a:r>
            <a:r>
              <a:rPr lang="en-US" baseline="0" dirty="0" smtClean="0"/>
              <a:t> terms at 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complex</a:t>
            </a:r>
            <a:r>
              <a:rPr lang="en-US" baseline="0" dirty="0" smtClean="0"/>
              <a:t> terms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22FE-6405-48ED-B134-C4ADDFE5BF8C}" type="datetimeFigureOut">
              <a:rPr lang="en-US" smtClean="0"/>
              <a:pPr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E1871-1825-429C-B418-9E75E67A0B76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/>
                <a:cs typeface="굴림"/>
              </a:rPr>
              <a:t>COMP340: Programming Languages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175000"/>
            <a:ext cx="8569325" cy="2774950"/>
          </a:xfrm>
        </p:spPr>
        <p:txBody>
          <a:bodyPr/>
          <a:lstStyle/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Seikyung Jung</a:t>
            </a:r>
          </a:p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Bridgewater State University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Which of the following sequences of characters are </a:t>
            </a:r>
            <a:r>
              <a:rPr lang="en-US" b="1" dirty="0" smtClean="0"/>
              <a:t>atoms</a:t>
            </a:r>
            <a:r>
              <a:rPr lang="en-US" dirty="0" smtClean="0"/>
              <a:t>, which are </a:t>
            </a:r>
            <a:r>
              <a:rPr lang="en-US" b="1" dirty="0" smtClean="0"/>
              <a:t>variables</a:t>
            </a:r>
            <a:r>
              <a:rPr lang="en-US" dirty="0" smtClean="0"/>
              <a:t>, which are </a:t>
            </a:r>
            <a:r>
              <a:rPr lang="en-US" b="1" dirty="0" smtClean="0"/>
              <a:t>complex terms</a:t>
            </a:r>
            <a:r>
              <a:rPr lang="en-US" dirty="0" smtClean="0"/>
              <a:t>, and which are </a:t>
            </a:r>
            <a:r>
              <a:rPr lang="en-US" b="1" dirty="0" smtClean="0"/>
              <a:t>not terms at all</a:t>
            </a:r>
            <a:r>
              <a:rPr lang="en-US" dirty="0" smtClean="0"/>
              <a:t>? Give the</a:t>
            </a:r>
            <a:r>
              <a:rPr lang="en-US" b="1" dirty="0" smtClean="0"/>
              <a:t> </a:t>
            </a:r>
            <a:r>
              <a:rPr lang="en-US" b="1" dirty="0" err="1" smtClean="0"/>
              <a:t>functor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arity</a:t>
            </a:r>
            <a:r>
              <a:rPr lang="en-US" dirty="0" smtClean="0"/>
              <a:t> of each complex term.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loves(</a:t>
            </a:r>
            <a:r>
              <a:rPr lang="en-US" dirty="0" err="1" smtClean="0"/>
              <a:t>Vincent,mia</a:t>
            </a:r>
            <a:r>
              <a:rPr lang="en-US" dirty="0" smtClean="0"/>
              <a:t>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'loves(</a:t>
            </a:r>
            <a:r>
              <a:rPr lang="en-US" dirty="0" err="1" smtClean="0"/>
              <a:t>Vincent,mia</a:t>
            </a:r>
            <a:r>
              <a:rPr lang="en-US" dirty="0" smtClean="0"/>
              <a:t>)’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Butch(boxer)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boxer(Butch)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_and(big(X),</a:t>
            </a:r>
            <a:r>
              <a:rPr lang="en-US" dirty="0" err="1" smtClean="0"/>
              <a:t>kahuna</a:t>
            </a:r>
            <a:r>
              <a:rPr lang="en-US" dirty="0" smtClean="0"/>
              <a:t>(X))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(Butch kills Vincent)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kills(Butch Vincent)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48438" y="2667000"/>
            <a:ext cx="1690362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Complex term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3124200"/>
            <a:ext cx="740844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atom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0" y="4572000"/>
            <a:ext cx="1690362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Complex term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6000690"/>
            <a:ext cx="1008609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nothing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5800" y="5543490"/>
            <a:ext cx="1008609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nothing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5800" y="5086290"/>
            <a:ext cx="1008609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nothing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44391" y="3581400"/>
            <a:ext cx="1008609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nothing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5400" y="3124200"/>
            <a:ext cx="4038600" cy="1752600"/>
            <a:chOff x="5029200" y="76200"/>
            <a:chExt cx="4038600" cy="1752600"/>
          </a:xfrm>
        </p:grpSpPr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5029200" y="76200"/>
              <a:ext cx="4038600" cy="1752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6781800" y="87868"/>
              <a:ext cx="7770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Terms</a:t>
              </a: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5835308" y="457200"/>
              <a:ext cx="1479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Simple Terms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7391400" y="468868"/>
              <a:ext cx="16661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Complex Terms</a:t>
              </a: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68580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2009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1136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Constants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76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Variables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5029200" y="1371600"/>
              <a:ext cx="808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Atoms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6172200" y="1371600"/>
              <a:ext cx="10625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Numbers</a:t>
              </a: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 flipH="1">
              <a:off x="62484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65913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H="1">
              <a:off x="56007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9436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How many facts, rules, clauses, and predicates are there in the following knowledge base? 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woman(</a:t>
            </a:r>
            <a:r>
              <a:rPr lang="en-US" dirty="0" err="1" smtClean="0"/>
              <a:t>vincent</a:t>
            </a:r>
            <a:r>
              <a:rPr lang="en-US" dirty="0" smtClean="0"/>
              <a:t>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woman(</a:t>
            </a:r>
            <a:r>
              <a:rPr lang="en-US" dirty="0" err="1" smtClean="0"/>
              <a:t>mia</a:t>
            </a:r>
            <a:r>
              <a:rPr lang="en-US" dirty="0" smtClean="0"/>
              <a:t>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 smtClean="0"/>
              <a:t>man(jules</a:t>
            </a:r>
            <a:r>
              <a:rPr lang="en-US" dirty="0" smtClean="0"/>
              <a:t>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 smtClean="0"/>
              <a:t>person(X</a:t>
            </a:r>
            <a:r>
              <a:rPr lang="en-US" dirty="0" smtClean="0"/>
              <a:t>) :- </a:t>
            </a:r>
            <a:r>
              <a:rPr lang="en-US" dirty="0" err="1" smtClean="0"/>
              <a:t>man(X</a:t>
            </a:r>
            <a:r>
              <a:rPr lang="en-US" dirty="0" smtClean="0"/>
              <a:t>); </a:t>
            </a:r>
            <a:r>
              <a:rPr lang="en-US" dirty="0" err="1" smtClean="0"/>
              <a:t>woman(X</a:t>
            </a:r>
            <a:r>
              <a:rPr lang="en-US" dirty="0" smtClean="0"/>
              <a:t>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 smtClean="0"/>
              <a:t>loves(X,Y</a:t>
            </a:r>
            <a:r>
              <a:rPr lang="en-US" dirty="0" smtClean="0"/>
              <a:t>) :- </a:t>
            </a:r>
            <a:r>
              <a:rPr lang="en-US" dirty="0" err="1" smtClean="0"/>
              <a:t>knows(Y,X</a:t>
            </a:r>
            <a:r>
              <a:rPr lang="en-US" dirty="0" smtClean="0"/>
              <a:t>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 smtClean="0"/>
              <a:t>father(Y,Z</a:t>
            </a:r>
            <a:r>
              <a:rPr lang="en-US" dirty="0" smtClean="0"/>
              <a:t>) :- </a:t>
            </a:r>
            <a:r>
              <a:rPr lang="en-US" dirty="0" err="1" smtClean="0"/>
              <a:t>man(Y</a:t>
            </a:r>
            <a:r>
              <a:rPr lang="en-US" dirty="0" smtClean="0"/>
              <a:t>), </a:t>
            </a:r>
            <a:r>
              <a:rPr lang="en-US" dirty="0" err="1" smtClean="0"/>
              <a:t>son(Z,Y</a:t>
            </a:r>
            <a:r>
              <a:rPr lang="en-US" dirty="0" smtClean="0"/>
              <a:t>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 smtClean="0"/>
              <a:t>father(Y,Z</a:t>
            </a:r>
            <a:r>
              <a:rPr lang="en-US" dirty="0" smtClean="0"/>
              <a:t>) :- </a:t>
            </a:r>
            <a:r>
              <a:rPr lang="en-US" dirty="0" err="1" smtClean="0"/>
              <a:t>man(Y</a:t>
            </a:r>
            <a:r>
              <a:rPr lang="en-US" dirty="0" smtClean="0"/>
              <a:t>), </a:t>
            </a:r>
            <a:r>
              <a:rPr lang="en-US" dirty="0" err="1" smtClean="0"/>
              <a:t>daughter(Z,Y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2743200"/>
            <a:ext cx="1734064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3 facts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4 rules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7 clauses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5 predicates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668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we are working the following knowledge base:</a:t>
            </a:r>
          </a:p>
          <a:p>
            <a:pPr lvl="1">
              <a:buNone/>
            </a:pP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wizard(ron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).</a:t>
            </a:r>
          </a:p>
          <a:p>
            <a:pPr lvl="1">
              <a:buNone/>
            </a:pP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hasWand(harry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).</a:t>
            </a:r>
          </a:p>
          <a:p>
            <a:pPr lvl="1">
              <a:buNone/>
            </a:pP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quidditchPlayer(harry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).</a:t>
            </a:r>
          </a:p>
          <a:p>
            <a:pPr lvl="1">
              <a:buNone/>
            </a:pP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wizard(X):-hasBroom(X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),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hasWand(X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).</a:t>
            </a:r>
          </a:p>
          <a:p>
            <a:pPr lvl="1">
              <a:buNone/>
            </a:pP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hasBroom(X):-quidditchPlayer(X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).</a:t>
            </a:r>
          </a:p>
          <a:p>
            <a:r>
              <a:rPr lang="en-US" dirty="0" smtClean="0"/>
              <a:t>How does Prolog respond to the following queries?</a:t>
            </a:r>
          </a:p>
          <a:p>
            <a:pPr lvl="1"/>
            <a:r>
              <a:rPr lang="en-US" dirty="0" smtClean="0"/>
              <a:t>wizard(</a:t>
            </a:r>
            <a:r>
              <a:rPr lang="en-US" dirty="0" err="1" smtClean="0"/>
              <a:t>ron</a:t>
            </a:r>
            <a:r>
              <a:rPr lang="en-US" dirty="0" smtClean="0"/>
              <a:t>).	</a:t>
            </a:r>
          </a:p>
          <a:p>
            <a:pPr lvl="1"/>
            <a:r>
              <a:rPr lang="en-US" dirty="0" smtClean="0"/>
              <a:t>witch(</a:t>
            </a:r>
            <a:r>
              <a:rPr lang="en-US" dirty="0" err="1" smtClean="0"/>
              <a:t>ron</a:t>
            </a:r>
            <a:r>
              <a:rPr lang="en-US" dirty="0" smtClean="0"/>
              <a:t>).	</a:t>
            </a:r>
          </a:p>
          <a:p>
            <a:pPr lvl="1"/>
            <a:r>
              <a:rPr lang="en-US" dirty="0" smtClean="0"/>
              <a:t>wizard(</a:t>
            </a:r>
            <a:r>
              <a:rPr lang="en-US" dirty="0" err="1" smtClean="0"/>
              <a:t>hermione</a:t>
            </a:r>
            <a:r>
              <a:rPr lang="en-US" dirty="0" smtClean="0"/>
              <a:t>).	</a:t>
            </a:r>
          </a:p>
          <a:p>
            <a:pPr lvl="1"/>
            <a:r>
              <a:rPr lang="en-US" dirty="0" smtClean="0"/>
              <a:t>wizard(harry).	</a:t>
            </a:r>
          </a:p>
          <a:p>
            <a:pPr lvl="1"/>
            <a:r>
              <a:rPr lang="en-US" dirty="0" smtClean="0"/>
              <a:t>wizard(Y).	</a:t>
            </a:r>
          </a:p>
          <a:p>
            <a:pPr lvl="1"/>
            <a:r>
              <a:rPr lang="en-US" dirty="0" smtClean="0"/>
              <a:t>witch(Y).	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3501609"/>
            <a:ext cx="616579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error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3120609"/>
            <a:ext cx="542136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3882609"/>
            <a:ext cx="582082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false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4263609"/>
            <a:ext cx="542136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4644609"/>
            <a:ext cx="1410964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Y=</a:t>
            </a:r>
            <a:r>
              <a:rPr lang="en-US" sz="1600" b="1" dirty="0" err="1" smtClean="0">
                <a:solidFill>
                  <a:srgbClr val="7030A0"/>
                </a:solidFill>
              </a:rPr>
              <a:t>ron;Y</a:t>
            </a:r>
            <a:r>
              <a:rPr lang="en-US" sz="1600" b="1" dirty="0" smtClean="0">
                <a:solidFill>
                  <a:srgbClr val="7030A0"/>
                </a:solidFill>
              </a:rPr>
              <a:t>=harry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5025609"/>
            <a:ext cx="616579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error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Represent the following in Prolog:</a:t>
            </a:r>
          </a:p>
          <a:p>
            <a:pPr lvl="1"/>
            <a:r>
              <a:rPr lang="en-US" dirty="0" smtClean="0"/>
              <a:t>butch is a killer</a:t>
            </a:r>
          </a:p>
          <a:p>
            <a:pPr lvl="2"/>
            <a:r>
              <a:rPr lang="en-US" dirty="0" err="1" smtClean="0"/>
              <a:t>killer(butch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ia</a:t>
            </a:r>
            <a:r>
              <a:rPr lang="en-US" dirty="0" smtClean="0"/>
              <a:t> and </a:t>
            </a:r>
            <a:r>
              <a:rPr lang="en-US" dirty="0" err="1" smtClean="0"/>
              <a:t>marcellus</a:t>
            </a:r>
            <a:r>
              <a:rPr lang="en-US" dirty="0" smtClean="0"/>
              <a:t> are married.</a:t>
            </a:r>
          </a:p>
          <a:p>
            <a:pPr lvl="2"/>
            <a:r>
              <a:rPr lang="en-US" dirty="0" err="1" smtClean="0"/>
              <a:t>married(mia</a:t>
            </a:r>
            <a:r>
              <a:rPr lang="en-US" dirty="0" smtClean="0"/>
              <a:t>, </a:t>
            </a:r>
            <a:r>
              <a:rPr lang="en-US" dirty="0" err="1" smtClean="0"/>
              <a:t>marcellus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ed is dead.</a:t>
            </a:r>
          </a:p>
          <a:p>
            <a:pPr lvl="2"/>
            <a:r>
              <a:rPr lang="en-US" dirty="0" err="1" smtClean="0"/>
              <a:t>dead(zed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arcellus</a:t>
            </a:r>
            <a:r>
              <a:rPr lang="en-US" dirty="0" smtClean="0"/>
              <a:t> kills everyone who gives </a:t>
            </a:r>
            <a:r>
              <a:rPr lang="en-US" dirty="0" err="1" smtClean="0"/>
              <a:t>mia</a:t>
            </a:r>
            <a:r>
              <a:rPr lang="en-US" dirty="0" smtClean="0"/>
              <a:t> a foot massage.</a:t>
            </a:r>
          </a:p>
          <a:p>
            <a:pPr lvl="2"/>
            <a:r>
              <a:rPr lang="en-US" dirty="0" err="1" smtClean="0"/>
              <a:t>kills(marcellus</a:t>
            </a:r>
            <a:r>
              <a:rPr lang="en-US" dirty="0" smtClean="0"/>
              <a:t>, X):-</a:t>
            </a:r>
            <a:r>
              <a:rPr lang="en-US" dirty="0" err="1" smtClean="0"/>
              <a:t>footMassage(X,mia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ia</a:t>
            </a:r>
            <a:r>
              <a:rPr lang="en-US" dirty="0" smtClean="0"/>
              <a:t> loves everyone who is a good dancer.</a:t>
            </a:r>
          </a:p>
          <a:p>
            <a:pPr lvl="2"/>
            <a:r>
              <a:rPr lang="en-US" dirty="0" err="1" smtClean="0"/>
              <a:t>love(mia</a:t>
            </a:r>
            <a:r>
              <a:rPr lang="en-US" dirty="0" smtClean="0"/>
              <a:t>, X):-</a:t>
            </a:r>
            <a:r>
              <a:rPr lang="en-US" dirty="0" err="1" smtClean="0"/>
              <a:t>goodDancer(X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ules</a:t>
            </a:r>
            <a:r>
              <a:rPr lang="en-US" dirty="0" smtClean="0"/>
              <a:t> eats anything that is nutritious </a:t>
            </a:r>
            <a:r>
              <a:rPr lang="en-US" b="1" dirty="0" smtClean="0"/>
              <a:t>or</a:t>
            </a:r>
            <a:r>
              <a:rPr lang="en-US" dirty="0" smtClean="0"/>
              <a:t> tasty. </a:t>
            </a:r>
          </a:p>
          <a:p>
            <a:pPr lvl="2"/>
            <a:r>
              <a:rPr lang="en-US" dirty="0" err="1" smtClean="0"/>
              <a:t>eat(jules,X):-nutritious(X);tasty(X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Arial" charset="0"/>
                <a:cs typeface="Arial" charset="0"/>
              </a:rPr>
              <a:t>Recall previous example, where we said that Prolog </a:t>
            </a:r>
            <a:r>
              <a:rPr lang="en-US" u="sng" dirty="0" smtClean="0">
                <a:solidFill>
                  <a:srgbClr val="FF0000"/>
                </a:solidFill>
                <a:ea typeface="Arial" charset="0"/>
                <a:cs typeface="Arial" charset="0"/>
              </a:rPr>
              <a:t>unifies</a:t>
            </a:r>
            <a:r>
              <a:rPr lang="en-US" dirty="0" smtClean="0">
                <a:ea typeface="Arial" charset="0"/>
                <a:cs typeface="Arial" charset="0"/>
              </a:rPr>
              <a:t/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           </a:t>
            </a:r>
            <a:r>
              <a:rPr lang="en-US" b="1" dirty="0">
                <a:ea typeface="Arial" charset="0"/>
                <a:cs typeface="Arial" charset="0"/>
              </a:rPr>
              <a:t>woman(X)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 smtClean="0">
                <a:ea typeface="Arial" charset="0"/>
                <a:cs typeface="Arial" charset="0"/>
              </a:rPr>
              <a:t>with</a:t>
            </a:r>
            <a:br>
              <a:rPr lang="en-US" dirty="0" smtClean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           </a:t>
            </a:r>
            <a:r>
              <a:rPr lang="en-US" b="1" dirty="0">
                <a:ea typeface="Arial" charset="0"/>
                <a:cs typeface="Arial" charset="0"/>
              </a:rPr>
              <a:t>woman(</a:t>
            </a:r>
            <a:r>
              <a:rPr lang="en-US" b="1" dirty="0" err="1">
                <a:ea typeface="Arial" charset="0"/>
                <a:cs typeface="Arial" charset="0"/>
              </a:rPr>
              <a:t>mia</a:t>
            </a:r>
            <a:r>
              <a:rPr lang="en-US" b="1" dirty="0">
                <a:ea typeface="Arial" charset="0"/>
                <a:cs typeface="Arial" charset="0"/>
              </a:rPr>
              <a:t>)</a:t>
            </a:r>
            <a:r>
              <a:rPr lang="en-US" dirty="0">
                <a:ea typeface="Arial" charset="0"/>
                <a:cs typeface="Arial" charset="0"/>
              </a:rPr>
              <a:t> 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smtClean="0">
                <a:ea typeface="Arial" charset="0"/>
                <a:cs typeface="Arial" charset="0"/>
              </a:rPr>
              <a:t>thereby </a:t>
            </a:r>
            <a:r>
              <a:rPr lang="en-US" u="sng" dirty="0">
                <a:solidFill>
                  <a:srgbClr val="FF0000"/>
                </a:solidFill>
                <a:ea typeface="Arial" charset="0"/>
                <a:cs typeface="Arial" charset="0"/>
              </a:rPr>
              <a:t>instantiating</a:t>
            </a:r>
            <a:r>
              <a:rPr lang="en-US" dirty="0">
                <a:ea typeface="Arial" charset="0"/>
                <a:cs typeface="Arial" charset="0"/>
              </a:rPr>
              <a:t> the </a:t>
            </a:r>
            <a:r>
              <a:rPr lang="en-US" dirty="0">
                <a:solidFill>
                  <a:srgbClr val="008000"/>
                </a:solidFill>
                <a:ea typeface="Arial" charset="0"/>
                <a:cs typeface="Arial" charset="0"/>
              </a:rPr>
              <a:t>variable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b="1" dirty="0">
                <a:ea typeface="Arial" charset="0"/>
                <a:cs typeface="Arial" charset="0"/>
              </a:rPr>
              <a:t>X</a:t>
            </a:r>
            <a:r>
              <a:rPr lang="en-US" dirty="0">
                <a:ea typeface="Arial" charset="0"/>
                <a:cs typeface="Arial" charset="0"/>
              </a:rPr>
              <a:t> with the </a:t>
            </a:r>
            <a:r>
              <a:rPr lang="en-US" dirty="0">
                <a:solidFill>
                  <a:srgbClr val="008000"/>
                </a:solidFill>
                <a:ea typeface="Arial" charset="0"/>
                <a:cs typeface="Arial" charset="0"/>
              </a:rPr>
              <a:t>atom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b="1" dirty="0" err="1">
                <a:ea typeface="Arial" charset="0"/>
                <a:cs typeface="Arial" charset="0"/>
              </a:rPr>
              <a:t>mia</a:t>
            </a:r>
            <a:r>
              <a:rPr lang="en-US" dirty="0" smtClean="0">
                <a:ea typeface="Arial" charset="0"/>
                <a:cs typeface="Arial" charset="0"/>
              </a:rPr>
              <a:t>.</a:t>
            </a:r>
          </a:p>
          <a:p>
            <a:r>
              <a:rPr lang="en-US" dirty="0"/>
              <a:t>Working definition:</a:t>
            </a:r>
          </a:p>
          <a:p>
            <a:pPr lvl="1"/>
            <a:r>
              <a:rPr lang="en-US" dirty="0"/>
              <a:t>Two terms </a:t>
            </a:r>
            <a:r>
              <a:rPr lang="en-US" u="sng" dirty="0">
                <a:solidFill>
                  <a:srgbClr val="FF0000"/>
                </a:solidFill>
              </a:rPr>
              <a:t>unify</a:t>
            </a:r>
            <a:r>
              <a:rPr lang="en-US" dirty="0"/>
              <a:t> if</a:t>
            </a:r>
          </a:p>
          <a:p>
            <a:pPr lvl="2"/>
            <a:r>
              <a:rPr lang="en-US" dirty="0"/>
              <a:t>they are the </a:t>
            </a:r>
            <a:r>
              <a:rPr lang="en-US" dirty="0">
                <a:solidFill>
                  <a:srgbClr val="FF0000"/>
                </a:solidFill>
              </a:rPr>
              <a:t>same term </a:t>
            </a:r>
            <a:r>
              <a:rPr lang="en-US" dirty="0"/>
              <a:t>or</a:t>
            </a:r>
          </a:p>
          <a:p>
            <a:pPr lvl="2"/>
            <a:r>
              <a:rPr lang="en-US" dirty="0"/>
              <a:t>if they contain </a:t>
            </a:r>
            <a:r>
              <a:rPr lang="en-US" b="1" dirty="0">
                <a:solidFill>
                  <a:srgbClr val="008000"/>
                </a:solidFill>
              </a:rPr>
              <a:t>variables</a:t>
            </a:r>
            <a:r>
              <a:rPr lang="en-US" dirty="0"/>
              <a:t> that can be uniformly instantiated with </a:t>
            </a:r>
            <a:r>
              <a:rPr lang="en-US" b="1" dirty="0">
                <a:solidFill>
                  <a:srgbClr val="008000"/>
                </a:solidFill>
              </a:rPr>
              <a:t>terms</a:t>
            </a:r>
            <a:r>
              <a:rPr lang="en-US" dirty="0"/>
              <a:t> in such a way that the resulting terms are equal</a:t>
            </a:r>
          </a:p>
          <a:p>
            <a:pPr lvl="1"/>
            <a:r>
              <a:rPr lang="en-US" dirty="0"/>
              <a:t>Basically, </a:t>
            </a:r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95800" y="1981200"/>
            <a:ext cx="3505200" cy="1295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woman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(mia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woman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(jody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woman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(yolanda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means that</a:t>
            </a:r>
          </a:p>
          <a:p>
            <a:pPr lvl="1"/>
            <a:r>
              <a:rPr lang="en-US" b="1" dirty="0" err="1" smtClean="0"/>
              <a:t>mia</a:t>
            </a:r>
            <a:r>
              <a:rPr lang="en-US" dirty="0" smtClean="0"/>
              <a:t> and </a:t>
            </a:r>
            <a:r>
              <a:rPr lang="en-US" b="1" dirty="0" err="1" smtClean="0"/>
              <a:t>mia</a:t>
            </a:r>
            <a:r>
              <a:rPr lang="en-US" dirty="0" smtClean="0"/>
              <a:t> unify</a:t>
            </a:r>
          </a:p>
          <a:p>
            <a:pPr lvl="1"/>
            <a:r>
              <a:rPr lang="en-US" b="1" dirty="0" smtClean="0"/>
              <a:t>42</a:t>
            </a:r>
            <a:r>
              <a:rPr lang="en-US" dirty="0" smtClean="0"/>
              <a:t> and </a:t>
            </a:r>
            <a:r>
              <a:rPr lang="en-US" b="1" dirty="0" smtClean="0"/>
              <a:t>42</a:t>
            </a:r>
            <a:r>
              <a:rPr lang="en-US" dirty="0" smtClean="0"/>
              <a:t> unify</a:t>
            </a:r>
          </a:p>
          <a:p>
            <a:pPr lvl="1"/>
            <a:r>
              <a:rPr lang="en-US" b="1" dirty="0" smtClean="0">
                <a:ea typeface="Arial" charset="0"/>
                <a:cs typeface="Arial" charset="0"/>
              </a:rPr>
              <a:t>woman(</a:t>
            </a:r>
            <a:r>
              <a:rPr lang="en-US" b="1" dirty="0" err="1" smtClean="0">
                <a:ea typeface="Arial" charset="0"/>
                <a:cs typeface="Arial" charset="0"/>
              </a:rPr>
              <a:t>mia</a:t>
            </a:r>
            <a:r>
              <a:rPr lang="en-US" b="1" dirty="0" smtClean="0">
                <a:ea typeface="Arial" charset="0"/>
                <a:cs typeface="Arial" charset="0"/>
              </a:rPr>
              <a:t>)</a:t>
            </a:r>
            <a:r>
              <a:rPr lang="en-US" dirty="0" smtClean="0">
                <a:ea typeface="Arial" charset="0"/>
                <a:cs typeface="Arial" charset="0"/>
              </a:rPr>
              <a:t> and </a:t>
            </a:r>
            <a:r>
              <a:rPr lang="en-US" b="1" dirty="0" smtClean="0">
                <a:ea typeface="Arial" charset="0"/>
                <a:cs typeface="Arial" charset="0"/>
              </a:rPr>
              <a:t>woman(</a:t>
            </a:r>
            <a:r>
              <a:rPr lang="en-US" b="1" dirty="0" err="1" smtClean="0">
                <a:ea typeface="Arial" charset="0"/>
                <a:cs typeface="Arial" charset="0"/>
              </a:rPr>
              <a:t>mia</a:t>
            </a:r>
            <a:r>
              <a:rPr lang="en-US" b="1" dirty="0" smtClean="0">
                <a:ea typeface="Arial" charset="0"/>
                <a:cs typeface="Arial" charset="0"/>
              </a:rPr>
              <a:t>)</a:t>
            </a:r>
            <a:r>
              <a:rPr lang="en-US" dirty="0" smtClean="0">
                <a:ea typeface="Arial" charset="0"/>
                <a:cs typeface="Arial" charset="0"/>
              </a:rPr>
              <a:t> unify</a:t>
            </a:r>
          </a:p>
          <a:p>
            <a:r>
              <a:rPr lang="en-US" dirty="0"/>
              <a:t>This also means that:</a:t>
            </a:r>
          </a:p>
          <a:p>
            <a:pPr lvl="1"/>
            <a:r>
              <a:rPr lang="en-US" b="1" dirty="0" err="1"/>
              <a:t>vincent</a:t>
            </a:r>
            <a:r>
              <a:rPr lang="en-US" dirty="0"/>
              <a:t> and </a:t>
            </a:r>
            <a:r>
              <a:rPr lang="en-US" b="1" dirty="0" err="1"/>
              <a:t>mia</a:t>
            </a:r>
            <a:r>
              <a:rPr lang="en-US" b="1" dirty="0"/>
              <a:t> </a:t>
            </a:r>
            <a:r>
              <a:rPr lang="en-US" dirty="0"/>
              <a:t>do not unify</a:t>
            </a:r>
            <a:endParaRPr lang="en-US" b="1" dirty="0"/>
          </a:p>
          <a:p>
            <a:pPr lvl="1"/>
            <a:r>
              <a:rPr lang="en-US" b="1" dirty="0">
                <a:ea typeface="Arial" charset="0"/>
                <a:cs typeface="Arial" charset="0"/>
              </a:rPr>
              <a:t>woman(</a:t>
            </a:r>
            <a:r>
              <a:rPr lang="en-US" b="1" dirty="0" err="1">
                <a:ea typeface="Arial" charset="0"/>
                <a:cs typeface="Arial" charset="0"/>
              </a:rPr>
              <a:t>mia</a:t>
            </a:r>
            <a:r>
              <a:rPr lang="en-US" b="1" dirty="0">
                <a:ea typeface="Arial" charset="0"/>
                <a:cs typeface="Arial" charset="0"/>
              </a:rPr>
              <a:t>) </a:t>
            </a:r>
            <a:r>
              <a:rPr lang="en-US" dirty="0">
                <a:ea typeface="Arial" charset="0"/>
                <a:cs typeface="Arial" charset="0"/>
              </a:rPr>
              <a:t>and</a:t>
            </a:r>
            <a:r>
              <a:rPr lang="en-US" b="1" dirty="0">
                <a:ea typeface="Arial" charset="0"/>
                <a:cs typeface="Arial" charset="0"/>
              </a:rPr>
              <a:t> woman(</a:t>
            </a:r>
            <a:r>
              <a:rPr lang="en-US" b="1" dirty="0" err="1">
                <a:ea typeface="Arial" charset="0"/>
                <a:cs typeface="Arial" charset="0"/>
              </a:rPr>
              <a:t>jody</a:t>
            </a:r>
            <a:r>
              <a:rPr lang="en-US" b="1" dirty="0">
                <a:ea typeface="Arial" charset="0"/>
                <a:cs typeface="Arial" charset="0"/>
              </a:rPr>
              <a:t>)</a:t>
            </a:r>
            <a:r>
              <a:rPr lang="en-US" dirty="0">
                <a:ea typeface="Arial" charset="0"/>
                <a:cs typeface="Arial" charset="0"/>
              </a:rPr>
              <a:t> do not </a:t>
            </a:r>
            <a:r>
              <a:rPr lang="en-US" dirty="0" smtClean="0">
                <a:ea typeface="Arial" charset="0"/>
                <a:cs typeface="Arial" charset="0"/>
              </a:rPr>
              <a:t>unify</a:t>
            </a:r>
            <a:endParaRPr lang="en-US" dirty="0"/>
          </a:p>
          <a:p>
            <a:r>
              <a:rPr lang="en-US" dirty="0"/>
              <a:t>What about the terms:</a:t>
            </a:r>
          </a:p>
          <a:p>
            <a:pPr lvl="1"/>
            <a:r>
              <a:rPr lang="en-US" b="1" dirty="0" err="1"/>
              <a:t>mia</a:t>
            </a:r>
            <a:r>
              <a:rPr lang="en-US" dirty="0"/>
              <a:t> and </a:t>
            </a:r>
            <a:r>
              <a:rPr lang="en-US" b="1" dirty="0"/>
              <a:t>X</a:t>
            </a:r>
            <a:endParaRPr lang="en-US" dirty="0"/>
          </a:p>
          <a:p>
            <a:pPr lvl="1"/>
            <a:r>
              <a:rPr lang="en-US" b="1" dirty="0">
                <a:ea typeface="Arial" charset="0"/>
                <a:cs typeface="Arial" charset="0"/>
              </a:rPr>
              <a:t>woman(Z)</a:t>
            </a:r>
            <a:r>
              <a:rPr lang="en-US" dirty="0">
                <a:ea typeface="Arial" charset="0"/>
                <a:cs typeface="Arial" charset="0"/>
              </a:rPr>
              <a:t> and </a:t>
            </a:r>
            <a:r>
              <a:rPr lang="en-US" b="1" dirty="0">
                <a:ea typeface="Arial" charset="0"/>
                <a:cs typeface="Arial" charset="0"/>
              </a:rPr>
              <a:t>woman(</a:t>
            </a:r>
            <a:r>
              <a:rPr lang="en-US" b="1" dirty="0" err="1">
                <a:ea typeface="Arial" charset="0"/>
                <a:cs typeface="Arial" charset="0"/>
              </a:rPr>
              <a:t>mia</a:t>
            </a:r>
            <a:r>
              <a:rPr lang="en-US" b="1" dirty="0"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b="1" dirty="0">
                <a:ea typeface="Arial" charset="0"/>
                <a:cs typeface="Arial" charset="0"/>
              </a:rPr>
              <a:t>loves(</a:t>
            </a:r>
            <a:r>
              <a:rPr lang="en-US" b="1" dirty="0" err="1">
                <a:ea typeface="Arial" charset="0"/>
                <a:cs typeface="Arial" charset="0"/>
              </a:rPr>
              <a:t>mia</a:t>
            </a:r>
            <a:r>
              <a:rPr lang="en-US" b="1" dirty="0" err="1" smtClean="0">
                <a:ea typeface="Arial" charset="0"/>
                <a:cs typeface="Arial" charset="0"/>
              </a:rPr>
              <a:t>,Y</a:t>
            </a:r>
            <a:r>
              <a:rPr lang="en-US" b="1" dirty="0" smtClean="0">
                <a:ea typeface="Arial" charset="0"/>
                <a:cs typeface="Arial" charset="0"/>
              </a:rPr>
              <a:t>) </a:t>
            </a:r>
            <a:r>
              <a:rPr lang="en-US" dirty="0">
                <a:ea typeface="Arial" charset="0"/>
                <a:cs typeface="Arial" charset="0"/>
              </a:rPr>
              <a:t>and</a:t>
            </a:r>
            <a:r>
              <a:rPr lang="en-US" b="1" dirty="0">
                <a:ea typeface="Arial" charset="0"/>
                <a:cs typeface="Arial" charset="0"/>
              </a:rPr>
              <a:t> loves(</a:t>
            </a:r>
            <a:r>
              <a:rPr lang="en-US" b="1" dirty="0" err="1">
                <a:ea typeface="Arial" charset="0"/>
                <a:cs typeface="Arial" charset="0"/>
              </a:rPr>
              <a:t>X,vincent</a:t>
            </a:r>
            <a:r>
              <a:rPr lang="en-US" b="1" dirty="0" smtClean="0">
                <a:ea typeface="Arial" charset="0"/>
                <a:cs typeface="Arial" charset="0"/>
              </a:rPr>
              <a:t>)</a:t>
            </a:r>
            <a:endParaRPr lang="en-US" dirty="0">
              <a:ea typeface="Arial" charset="0"/>
              <a:cs typeface="Arial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29200" y="76200"/>
            <a:ext cx="4038600" cy="1752600"/>
            <a:chOff x="5029200" y="76200"/>
            <a:chExt cx="4038600" cy="1752600"/>
          </a:xfrm>
        </p:grpSpPr>
        <p:sp>
          <p:nvSpPr>
            <p:cNvPr id="36" name="AutoShape 17"/>
            <p:cNvSpPr>
              <a:spLocks noChangeArrowheads="1"/>
            </p:cNvSpPr>
            <p:nvPr/>
          </p:nvSpPr>
          <p:spPr bwMode="auto">
            <a:xfrm>
              <a:off x="5029200" y="76200"/>
              <a:ext cx="4038600" cy="1752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6781800" y="87868"/>
              <a:ext cx="7770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Terms</a:t>
              </a: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5835308" y="457200"/>
              <a:ext cx="1479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Simple Terms</a:t>
              </a:r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7391400" y="468868"/>
              <a:ext cx="16661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Complex Terms</a:t>
              </a:r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H="1">
              <a:off x="68580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72009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1136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Constants</a:t>
              </a:r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76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>
                  <a:solidFill>
                    <a:srgbClr val="FF0000"/>
                  </a:solidFill>
                </a:rPr>
                <a:t>Variables</a:t>
              </a:r>
            </a:p>
          </p:txBody>
        </p: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5029200" y="1371600"/>
              <a:ext cx="808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>
                  <a:solidFill>
                    <a:srgbClr val="FF0000"/>
                  </a:solidFill>
                </a:rPr>
                <a:t>Atoms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6172200" y="1371600"/>
              <a:ext cx="10625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>
                  <a:solidFill>
                    <a:srgbClr val="FF0000"/>
                  </a:solidFill>
                </a:rPr>
                <a:t>Numbers</a:t>
              </a: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H="1">
              <a:off x="62484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65913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 flipH="1">
              <a:off x="56007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59436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Instantiations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Prolog </a:t>
            </a:r>
            <a:r>
              <a:rPr lang="en-US" dirty="0">
                <a:solidFill>
                  <a:srgbClr val="660066"/>
                </a:solidFill>
              </a:rPr>
              <a:t>unifies two </a:t>
            </a:r>
            <a:r>
              <a:rPr lang="en-US" dirty="0" smtClean="0">
                <a:solidFill>
                  <a:srgbClr val="660066"/>
                </a:solidFill>
              </a:rPr>
              <a:t>terms, </a:t>
            </a:r>
            <a:r>
              <a:rPr lang="en-US" dirty="0"/>
              <a:t>it </a:t>
            </a:r>
            <a:r>
              <a:rPr lang="en-US" b="1" dirty="0"/>
              <a:t>performs all the necessary instantiations</a:t>
            </a:r>
            <a:r>
              <a:rPr lang="en-US" dirty="0"/>
              <a:t>, so that the terms are equal </a:t>
            </a:r>
            <a:r>
              <a:rPr lang="en-US" dirty="0" smtClean="0"/>
              <a:t>afterwards</a:t>
            </a:r>
          </a:p>
          <a:p>
            <a:endParaRPr lang="en-US" dirty="0" smtClean="0"/>
          </a:p>
          <a:p>
            <a:r>
              <a:rPr lang="en-US" dirty="0"/>
              <a:t>This makes unification a powerful programming </a:t>
            </a:r>
            <a:r>
              <a:rPr lang="en-US" dirty="0" smtClean="0"/>
              <a:t>mechanism. Why?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Imperative programming languages</a:t>
            </a:r>
          </a:p>
          <a:p>
            <a:pPr lvl="2"/>
            <a:r>
              <a:rPr lang="en-US" dirty="0" smtClean="0"/>
              <a:t>Programmer initializes (instantiates) variables </a:t>
            </a:r>
            <a:r>
              <a:rPr lang="en-US" u="sng" dirty="0" smtClean="0"/>
              <a:t>explicitly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 Prolog</a:t>
            </a:r>
          </a:p>
          <a:p>
            <a:pPr lvl="2"/>
            <a:r>
              <a:rPr lang="en-US" dirty="0" smtClean="0"/>
              <a:t>Unification initializes (instantiates) variables</a:t>
            </a:r>
            <a:r>
              <a:rPr lang="en-US" u="sng" dirty="0" smtClean="0"/>
              <a:t> implicitly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48200" cy="1143000"/>
          </a:xfrm>
          <a:ln/>
        </p:spPr>
        <p:txBody>
          <a:bodyPr/>
          <a:lstStyle/>
          <a:p>
            <a:r>
              <a:rPr lang="en-US" dirty="0"/>
              <a:t>Revised Definition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3992563"/>
          </a:xfrm>
        </p:spPr>
        <p:txBody>
          <a:bodyPr>
            <a:normAutofit fontScale="85000" lnSpcReduction="20000"/>
          </a:bodyPr>
          <a:lstStyle/>
          <a:p>
            <a:pPr marL="609600" lvl="1" indent="-609600">
              <a:lnSpc>
                <a:spcPct val="110000"/>
              </a:lnSpc>
              <a:buFontTx/>
              <a:buAutoNum type="arabicPeriod"/>
            </a:pPr>
            <a:r>
              <a:rPr lang="en-US" sz="2800" dirty="0"/>
              <a:t>If T</a:t>
            </a:r>
            <a:r>
              <a:rPr lang="en-US" sz="2800" baseline="-25000" dirty="0"/>
              <a:t>1 </a:t>
            </a:r>
            <a:r>
              <a:rPr lang="en-US" sz="2800" dirty="0"/>
              <a:t>and T</a:t>
            </a:r>
            <a:r>
              <a:rPr lang="en-US" sz="2800" baseline="-25000" dirty="0"/>
              <a:t>2 </a:t>
            </a:r>
            <a:r>
              <a:rPr lang="en-US" sz="2800" dirty="0"/>
              <a:t>are constants, then </a:t>
            </a:r>
            <a:br>
              <a:rPr lang="en-US" sz="2800" dirty="0"/>
            </a:br>
            <a:r>
              <a:rPr lang="en-US" sz="2800" dirty="0"/>
              <a:t>T</a:t>
            </a:r>
            <a:r>
              <a:rPr lang="en-US" sz="2800" baseline="-25000" dirty="0"/>
              <a:t>1 </a:t>
            </a:r>
            <a:r>
              <a:rPr lang="en-US" sz="2800" dirty="0"/>
              <a:t>and T</a:t>
            </a:r>
            <a:r>
              <a:rPr lang="en-US" sz="2800" baseline="-25000" dirty="0"/>
              <a:t>2 </a:t>
            </a:r>
            <a:r>
              <a:rPr lang="en-US" sz="2800" dirty="0"/>
              <a:t>unify if they are the same atom, or the same number</a:t>
            </a:r>
            <a:r>
              <a:rPr lang="en-US" sz="2800" dirty="0" smtClean="0"/>
              <a:t>. (e.g., </a:t>
            </a:r>
            <a:r>
              <a:rPr lang="en-US" b="1" dirty="0" err="1" smtClean="0"/>
              <a:t>mia</a:t>
            </a:r>
            <a:r>
              <a:rPr lang="en-US" dirty="0" smtClean="0"/>
              <a:t> and </a:t>
            </a:r>
            <a:r>
              <a:rPr lang="en-US" b="1" dirty="0" err="1" smtClean="0"/>
              <a:t>mia</a:t>
            </a:r>
            <a:r>
              <a:rPr lang="en-US" dirty="0" smtClean="0"/>
              <a:t> unify)</a:t>
            </a:r>
            <a:endParaRPr lang="en-US" sz="2800" dirty="0" smtClean="0"/>
          </a:p>
          <a:p>
            <a:pPr marL="609600" lvl="1" indent="-609600">
              <a:lnSpc>
                <a:spcPct val="110000"/>
              </a:lnSpc>
              <a:buFontTx/>
              <a:buAutoNum type="arabicPeriod"/>
            </a:pPr>
            <a:r>
              <a:rPr lang="en-US" sz="2800" dirty="0" smtClean="0"/>
              <a:t>If T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is a variable and T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is any type of term, then T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and T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unify, and T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is instantiated to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. </a:t>
            </a:r>
            <a:r>
              <a:rPr lang="en-US" sz="2800" dirty="0" smtClean="0">
                <a:ea typeface="Arial" charset="0"/>
                <a:cs typeface="Arial" charset="0"/>
              </a:rPr>
              <a:t>(and vice versa) (e.g., </a:t>
            </a:r>
            <a:r>
              <a:rPr lang="en-US" b="1" dirty="0" err="1" smtClean="0"/>
              <a:t>mia</a:t>
            </a:r>
            <a:r>
              <a:rPr lang="en-US" dirty="0" smtClean="0"/>
              <a:t> and </a:t>
            </a:r>
            <a:r>
              <a:rPr lang="en-US" b="1" dirty="0" smtClean="0"/>
              <a:t>X</a:t>
            </a:r>
            <a:r>
              <a:rPr lang="en-US" dirty="0" smtClean="0"/>
              <a:t>)</a:t>
            </a:r>
          </a:p>
          <a:p>
            <a:pPr marL="609600" lvl="1" indent="-609600">
              <a:lnSpc>
                <a:spcPct val="110000"/>
              </a:lnSpc>
              <a:buFontTx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T</a:t>
            </a:r>
            <a:r>
              <a:rPr lang="en-US" sz="2800" baseline="-25000" dirty="0"/>
              <a:t>1 </a:t>
            </a:r>
            <a:r>
              <a:rPr lang="en-US" sz="2800" dirty="0"/>
              <a:t>and T</a:t>
            </a:r>
            <a:r>
              <a:rPr lang="en-US" sz="2800" baseline="-25000" dirty="0"/>
              <a:t>2 </a:t>
            </a:r>
            <a:r>
              <a:rPr lang="en-US" sz="2800" dirty="0"/>
              <a:t>are complex terms then they unify if:</a:t>
            </a:r>
          </a:p>
          <a:p>
            <a:pPr marL="990600" lvl="1" indent="-533400">
              <a:lnSpc>
                <a:spcPct val="110000"/>
              </a:lnSpc>
              <a:buFontTx/>
              <a:buAutoNum type="alphaLcParenR"/>
            </a:pPr>
            <a:r>
              <a:rPr lang="en-US" sz="2400" dirty="0"/>
              <a:t>They have the same </a:t>
            </a:r>
            <a:r>
              <a:rPr lang="en-US" sz="2400" dirty="0" err="1"/>
              <a:t>functor</a:t>
            </a:r>
            <a:r>
              <a:rPr lang="en-US" sz="2400" dirty="0"/>
              <a:t> and </a:t>
            </a:r>
            <a:r>
              <a:rPr lang="en-US" sz="2400" dirty="0" err="1"/>
              <a:t>arity</a:t>
            </a:r>
            <a:r>
              <a:rPr lang="en-US" sz="2400" dirty="0"/>
              <a:t>, and</a:t>
            </a:r>
          </a:p>
          <a:p>
            <a:pPr marL="990600" lvl="1" indent="-533400">
              <a:lnSpc>
                <a:spcPct val="110000"/>
              </a:lnSpc>
              <a:buFontTx/>
              <a:buAutoNum type="alphaLcParenR"/>
            </a:pPr>
            <a:r>
              <a:rPr lang="en-US" sz="2400" dirty="0"/>
              <a:t>all their corresponding arguments unify, and</a:t>
            </a:r>
          </a:p>
          <a:p>
            <a:pPr marL="990600" lvl="1" indent="-533400">
              <a:lnSpc>
                <a:spcPct val="110000"/>
              </a:lnSpc>
              <a:buFontTx/>
              <a:buAutoNum type="alphaLcParenR"/>
            </a:pPr>
            <a:r>
              <a:rPr lang="en-US" sz="2400" dirty="0"/>
              <a:t>the variable instantiations are compatible.</a:t>
            </a:r>
            <a:r>
              <a:rPr lang="en-US" sz="2400" dirty="0" smtClean="0"/>
              <a:t> </a:t>
            </a:r>
            <a:endParaRPr lang="en-US" sz="2000" dirty="0" smtClean="0"/>
          </a:p>
          <a:p>
            <a:pPr marL="990600" lvl="1" indent="-533400">
              <a:lnSpc>
                <a:spcPct val="110000"/>
              </a:lnSpc>
              <a:buFontTx/>
              <a:buAutoNum type="alphaLcParenR"/>
            </a:pPr>
            <a:r>
              <a:rPr lang="en-US" sz="2000" dirty="0" smtClean="0"/>
              <a:t>e.g., </a:t>
            </a:r>
            <a:r>
              <a:rPr lang="en-US" sz="2400" b="1" dirty="0" smtClean="0">
                <a:ea typeface="Arial" charset="0"/>
                <a:cs typeface="Arial" charset="0"/>
              </a:rPr>
              <a:t>loves(</a:t>
            </a:r>
            <a:r>
              <a:rPr lang="en-US" sz="2400" b="1" dirty="0" err="1" smtClean="0">
                <a:ea typeface="Arial" charset="0"/>
                <a:cs typeface="Arial" charset="0"/>
              </a:rPr>
              <a:t>mia,Y</a:t>
            </a:r>
            <a:r>
              <a:rPr lang="en-US" sz="2400" b="1" dirty="0" smtClean="0">
                <a:ea typeface="Arial" charset="0"/>
                <a:cs typeface="Arial" charset="0"/>
              </a:rPr>
              <a:t>) </a:t>
            </a:r>
            <a:r>
              <a:rPr lang="en-US" sz="2400" dirty="0" smtClean="0">
                <a:ea typeface="Arial" charset="0"/>
                <a:cs typeface="Arial" charset="0"/>
              </a:rPr>
              <a:t>and</a:t>
            </a:r>
            <a:r>
              <a:rPr lang="en-US" sz="2400" b="1" dirty="0" smtClean="0">
                <a:ea typeface="Arial" charset="0"/>
                <a:cs typeface="Arial" charset="0"/>
              </a:rPr>
              <a:t> loves(</a:t>
            </a:r>
            <a:r>
              <a:rPr lang="en-US" sz="2400" b="1" dirty="0" err="1" smtClean="0">
                <a:ea typeface="Arial" charset="0"/>
                <a:cs typeface="Arial" charset="0"/>
              </a:rPr>
              <a:t>X,vincent</a:t>
            </a:r>
            <a:r>
              <a:rPr lang="en-US" sz="2400" b="1" dirty="0" smtClean="0">
                <a:ea typeface="Arial" charset="0"/>
                <a:cs typeface="Arial" charset="0"/>
              </a:rPr>
              <a:t>)</a:t>
            </a:r>
            <a:endParaRPr lang="en-US" sz="2400" dirty="0" smtClean="0">
              <a:ea typeface="Arial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76200"/>
            <a:ext cx="4038600" cy="1752600"/>
            <a:chOff x="5029200" y="76200"/>
            <a:chExt cx="4038600" cy="1752600"/>
          </a:xfrm>
        </p:grpSpPr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5029200" y="76200"/>
              <a:ext cx="4038600" cy="1752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6781800" y="87868"/>
              <a:ext cx="7770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Terms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835308" y="457200"/>
              <a:ext cx="1479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Simple Terms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7391400" y="468868"/>
              <a:ext cx="16661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Complex Terms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68580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72009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1136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Constants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76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Variables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5029200" y="1371600"/>
              <a:ext cx="808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Atoms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172200" y="1371600"/>
              <a:ext cx="10625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Numbers</a:t>
              </a: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62484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65913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H="1">
              <a:off x="56007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59436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Prolog unification: =/2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?- </a:t>
            </a:r>
            <a:r>
              <a:rPr lang="en-US" dirty="0" err="1"/>
              <a:t>mia</a:t>
            </a:r>
            <a:r>
              <a:rPr lang="en-US" dirty="0"/>
              <a:t> = </a:t>
            </a:r>
            <a:r>
              <a:rPr lang="en-US" dirty="0" err="1"/>
              <a:t>mia</a:t>
            </a:r>
            <a:r>
              <a:rPr lang="en-US" dirty="0"/>
              <a:t>.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true</a:t>
            </a:r>
          </a:p>
          <a:p>
            <a:pPr>
              <a:buFontTx/>
              <a:buNone/>
            </a:pPr>
            <a:r>
              <a:rPr lang="en-US" dirty="0"/>
              <a:t>?- </a:t>
            </a:r>
            <a:r>
              <a:rPr lang="en-US" dirty="0" err="1"/>
              <a:t>mia</a:t>
            </a:r>
            <a:r>
              <a:rPr lang="en-US" dirty="0"/>
              <a:t> = </a:t>
            </a:r>
            <a:r>
              <a:rPr lang="en-US" dirty="0" err="1"/>
              <a:t>vincent</a:t>
            </a:r>
            <a:r>
              <a:rPr lang="en-US" dirty="0"/>
              <a:t>.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false</a:t>
            </a:r>
          </a:p>
          <a:p>
            <a:pPr>
              <a:buFontTx/>
              <a:buNone/>
            </a:pPr>
            <a:r>
              <a:rPr lang="en-US" dirty="0" smtClean="0"/>
              <a:t>?- </a:t>
            </a:r>
            <a:r>
              <a:rPr lang="en-US" dirty="0" err="1" smtClean="0"/>
              <a:t>mia</a:t>
            </a:r>
            <a:r>
              <a:rPr lang="en-US" dirty="0" smtClean="0"/>
              <a:t> = X.</a:t>
            </a:r>
          </a:p>
          <a:p>
            <a:pPr>
              <a:buFontTx/>
              <a:buNone/>
            </a:pPr>
            <a:r>
              <a:rPr lang="en-US" dirty="0" smtClean="0"/>
              <a:t>X=</a:t>
            </a:r>
            <a:r>
              <a:rPr lang="en-US" dirty="0" err="1" smtClean="0"/>
              <a:t>mia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1752600"/>
            <a:ext cx="5387187" cy="9541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= is equality operator, like math</a:t>
            </a:r>
          </a:p>
          <a:p>
            <a:r>
              <a:rPr lang="en-US" sz="2800" b="1" dirty="0" smtClean="0">
                <a:solidFill>
                  <a:srgbClr val="008000"/>
                </a:solidFill>
              </a:rPr>
              <a:t>= tells whether two operands unify</a:t>
            </a:r>
            <a:endParaRPr lang="en-US" sz="28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Patrick Blackburn, Johan </a:t>
            </a:r>
            <a:r>
              <a:rPr lang="en-GB" dirty="0" err="1"/>
              <a:t>Bos</a:t>
            </a:r>
            <a:r>
              <a:rPr lang="en-GB"/>
              <a:t> &amp; Kristina Striegnitz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1"/>
            <a:ext cx="8686800" cy="4038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Prolog syntax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Discuss </a:t>
            </a:r>
            <a:r>
              <a:rPr lang="en-US" b="1" dirty="0"/>
              <a:t>unification</a:t>
            </a:r>
            <a:r>
              <a:rPr lang="en-US" dirty="0"/>
              <a:t> in Prolog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Show how Prolog unification differs from standard </a:t>
            </a:r>
            <a:r>
              <a:rPr lang="en-US" dirty="0" smtClean="0"/>
              <a:t>unification (Mathematical unification)</a:t>
            </a:r>
          </a:p>
          <a:p>
            <a:pPr lvl="2">
              <a:lnSpc>
                <a:spcPct val="110000"/>
              </a:lnSpc>
            </a:pPr>
            <a:r>
              <a:rPr lang="en-US" b="1" dirty="0" smtClean="0">
                <a:solidFill>
                  <a:srgbClr val="660066"/>
                </a:solidFill>
              </a:rPr>
              <a:t>Only logical programming languages do unification.</a:t>
            </a:r>
          </a:p>
          <a:p>
            <a:pPr lvl="2">
              <a:lnSpc>
                <a:spcPct val="110000"/>
              </a:lnSpc>
            </a:pPr>
            <a:endParaRPr lang="en-US" b="1" dirty="0" smtClean="0">
              <a:solidFill>
                <a:srgbClr val="660066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Explain the </a:t>
            </a:r>
            <a:r>
              <a:rPr lang="en-US" b="1" dirty="0"/>
              <a:t>search strategy </a:t>
            </a:r>
            <a:r>
              <a:rPr lang="en-US" dirty="0"/>
              <a:t>that</a:t>
            </a:r>
            <a:r>
              <a:rPr 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Prolog </a:t>
            </a:r>
            <a:r>
              <a:rPr lang="en-US" dirty="0"/>
              <a:t>uses when it tries to deduce new information from </a:t>
            </a:r>
            <a:r>
              <a:rPr lang="en-US" dirty="0" smtClean="0"/>
              <a:t>old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How will Prolog respond?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582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?- X=</a:t>
            </a:r>
            <a:r>
              <a:rPr lang="en-US" dirty="0" err="1"/>
              <a:t>mia</a:t>
            </a:r>
            <a:r>
              <a:rPr lang="en-US" dirty="0"/>
              <a:t>, X=</a:t>
            </a:r>
            <a:r>
              <a:rPr lang="en-US" dirty="0" err="1"/>
              <a:t>vincent</a:t>
            </a:r>
            <a:r>
              <a:rPr lang="en-US" dirty="0"/>
              <a:t>.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false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Why? </a:t>
            </a:r>
            <a:endParaRPr lang="en-US" dirty="0" smtClean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working through the first goal, Prolog has instantiated X with </a:t>
            </a:r>
            <a:r>
              <a:rPr lang="en-US" b="1" dirty="0" err="1"/>
              <a:t>mia</a:t>
            </a:r>
            <a:r>
              <a:rPr lang="en-US" dirty="0"/>
              <a:t>, so that it cannot unify it with </a:t>
            </a:r>
            <a:r>
              <a:rPr lang="en-US" b="1" dirty="0" err="1"/>
              <a:t>vincent</a:t>
            </a:r>
            <a:r>
              <a:rPr lang="en-US" dirty="0"/>
              <a:t> anymore. Hence the second goal fails.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with complex terms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?- </a:t>
            </a:r>
            <a:r>
              <a:rPr lang="en-US" dirty="0" err="1"/>
              <a:t>k</a:t>
            </a:r>
            <a:r>
              <a:rPr lang="en-US" dirty="0" err="1">
                <a:ea typeface="Arial" charset="0"/>
                <a:cs typeface="Arial" charset="0"/>
              </a:rPr>
              <a:t>(</a:t>
            </a:r>
            <a:r>
              <a:rPr lang="en-US" dirty="0" err="1"/>
              <a:t>s</a:t>
            </a:r>
            <a:r>
              <a:rPr lang="en-US" dirty="0" err="1">
                <a:ea typeface="Arial" charset="0"/>
                <a:cs typeface="Arial" charset="0"/>
              </a:rPr>
              <a:t>(</a:t>
            </a:r>
            <a:r>
              <a:rPr lang="en-US" dirty="0" err="1"/>
              <a:t>g),Y</a:t>
            </a:r>
            <a:r>
              <a:rPr lang="en-US" dirty="0"/>
              <a:t>) = </a:t>
            </a:r>
            <a:r>
              <a:rPr lang="en-US" dirty="0" err="1"/>
              <a:t>k</a:t>
            </a:r>
            <a:r>
              <a:rPr lang="en-US" dirty="0" err="1">
                <a:ea typeface="Arial" charset="0"/>
                <a:cs typeface="Arial" charset="0"/>
              </a:rPr>
              <a:t>(</a:t>
            </a:r>
            <a:r>
              <a:rPr lang="en-US" dirty="0" err="1"/>
              <a:t>X,t</a:t>
            </a:r>
            <a:r>
              <a:rPr lang="en-US" dirty="0" err="1">
                <a:ea typeface="Arial" charset="0"/>
                <a:cs typeface="Arial" charset="0"/>
              </a:rPr>
              <a:t>(</a:t>
            </a:r>
            <a:r>
              <a:rPr lang="en-US" dirty="0" err="1"/>
              <a:t>k</a:t>
            </a:r>
            <a:r>
              <a:rPr lang="en-US" dirty="0"/>
              <a:t>)).</a:t>
            </a:r>
          </a:p>
          <a:p>
            <a:pPr>
              <a:buFontTx/>
              <a:buNone/>
            </a:pPr>
            <a:r>
              <a:rPr lang="en-US" dirty="0"/>
              <a:t>X=</a:t>
            </a:r>
            <a:r>
              <a:rPr lang="en-US" dirty="0" err="1"/>
              <a:t>s</a:t>
            </a:r>
            <a:r>
              <a:rPr lang="en-US" dirty="0" err="1">
                <a:ea typeface="Arial" charset="0"/>
                <a:cs typeface="Arial" charset="0"/>
              </a:rPr>
              <a:t>(</a:t>
            </a:r>
            <a:r>
              <a:rPr lang="en-US" dirty="0" err="1"/>
              <a:t>g</a:t>
            </a:r>
            <a:r>
              <a:rPr lang="en-US" dirty="0" smtClean="0"/>
              <a:t>),</a:t>
            </a:r>
          </a:p>
          <a:p>
            <a:pPr>
              <a:buFontTx/>
              <a:buNone/>
            </a:pPr>
            <a:r>
              <a:rPr lang="en-US" dirty="0"/>
              <a:t>Y=</a:t>
            </a:r>
            <a:r>
              <a:rPr lang="en-US" dirty="0" err="1"/>
              <a:t>t</a:t>
            </a:r>
            <a:r>
              <a:rPr lang="en-US" dirty="0" err="1">
                <a:ea typeface="Arial" charset="0"/>
                <a:cs typeface="Arial" charset="0"/>
              </a:rPr>
              <a:t>(</a:t>
            </a:r>
            <a:r>
              <a:rPr lang="en-US" dirty="0" err="1"/>
              <a:t>k</a:t>
            </a:r>
            <a:r>
              <a:rPr lang="en-US" dirty="0" smtClean="0"/>
              <a:t>).</a:t>
            </a:r>
          </a:p>
          <a:p>
            <a:pPr>
              <a:buFontTx/>
              <a:buNone/>
            </a:pPr>
            <a:r>
              <a:rPr lang="en-US" dirty="0" smtClean="0"/>
              <a:t>?- </a:t>
            </a:r>
            <a:r>
              <a:rPr lang="en-US" dirty="0" err="1" smtClean="0"/>
              <a:t>k</a:t>
            </a:r>
            <a:r>
              <a:rPr lang="en-US" dirty="0" err="1" smtClean="0">
                <a:ea typeface="Arial" charset="0"/>
                <a:cs typeface="Arial" charset="0"/>
              </a:rPr>
              <a:t>(</a:t>
            </a:r>
            <a:r>
              <a:rPr lang="en-US" dirty="0" err="1" smtClean="0"/>
              <a:t>s</a:t>
            </a:r>
            <a:r>
              <a:rPr lang="en-US" dirty="0" err="1" smtClean="0">
                <a:ea typeface="Arial" charset="0"/>
                <a:cs typeface="Arial" charset="0"/>
              </a:rPr>
              <a:t>(</a:t>
            </a:r>
            <a:r>
              <a:rPr lang="en-US" dirty="0" err="1" smtClean="0"/>
              <a:t>g),t</a:t>
            </a:r>
            <a:r>
              <a:rPr lang="en-US" dirty="0" err="1" smtClean="0">
                <a:ea typeface="Arial" charset="0"/>
                <a:cs typeface="Arial" charset="0"/>
              </a:rPr>
              <a:t>(</a:t>
            </a:r>
            <a:r>
              <a:rPr lang="en-US" dirty="0" err="1" smtClean="0"/>
              <a:t>k</a:t>
            </a:r>
            <a:r>
              <a:rPr lang="en-US" dirty="0" smtClean="0"/>
              <a:t>)) = </a:t>
            </a:r>
            <a:r>
              <a:rPr lang="en-US" dirty="0" err="1" smtClean="0"/>
              <a:t>k</a:t>
            </a:r>
            <a:r>
              <a:rPr lang="en-US" dirty="0" err="1" smtClean="0">
                <a:ea typeface="Arial" charset="0"/>
                <a:cs typeface="Arial" charset="0"/>
              </a:rPr>
              <a:t>(</a:t>
            </a:r>
            <a:r>
              <a:rPr lang="en-US" dirty="0" err="1" smtClean="0"/>
              <a:t>X,t</a:t>
            </a:r>
            <a:r>
              <a:rPr lang="en-US" dirty="0" err="1" smtClean="0">
                <a:ea typeface="Arial" charset="0"/>
                <a:cs typeface="Arial" charset="0"/>
              </a:rPr>
              <a:t>(</a:t>
            </a:r>
            <a:r>
              <a:rPr lang="en-US" dirty="0" err="1" smtClean="0"/>
              <a:t>Y</a:t>
            </a:r>
            <a:r>
              <a:rPr lang="en-US" dirty="0" smtClean="0"/>
              <a:t>)).</a:t>
            </a:r>
          </a:p>
          <a:p>
            <a:pPr>
              <a:buFontTx/>
              <a:buNone/>
            </a:pPr>
            <a:r>
              <a:rPr lang="en-US" dirty="0" smtClean="0"/>
              <a:t>X=</a:t>
            </a:r>
            <a:r>
              <a:rPr lang="en-US" dirty="0" err="1" smtClean="0"/>
              <a:t>s</a:t>
            </a:r>
            <a:r>
              <a:rPr lang="en-US" dirty="0" err="1" smtClean="0">
                <a:ea typeface="Arial" charset="0"/>
                <a:cs typeface="Arial" charset="0"/>
              </a:rPr>
              <a:t>(</a:t>
            </a:r>
            <a:r>
              <a:rPr lang="en-US" dirty="0" err="1" smtClean="0"/>
              <a:t>g</a:t>
            </a:r>
            <a:r>
              <a:rPr lang="en-US" dirty="0" smtClean="0"/>
              <a:t>),</a:t>
            </a:r>
          </a:p>
          <a:p>
            <a:pPr>
              <a:buFontTx/>
              <a:buNone/>
            </a:pPr>
            <a:r>
              <a:rPr lang="en-US" dirty="0" smtClean="0"/>
              <a:t>Y=</a:t>
            </a:r>
            <a:r>
              <a:rPr lang="en-US" dirty="0" err="1" smtClean="0"/>
              <a:t>k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r>
              <a:rPr lang="en-US" dirty="0" smtClean="0"/>
              <a:t>?- </a:t>
            </a:r>
            <a:r>
              <a:rPr lang="en-US" dirty="0" err="1" smtClean="0"/>
              <a:t>loves</a:t>
            </a:r>
            <a:r>
              <a:rPr lang="en-US" dirty="0" err="1" smtClean="0">
                <a:ea typeface="Arial" charset="0"/>
                <a:cs typeface="Arial" charset="0"/>
              </a:rPr>
              <a:t>(</a:t>
            </a:r>
            <a:r>
              <a:rPr lang="en-US" dirty="0" err="1" smtClean="0"/>
              <a:t>X,X</a:t>
            </a:r>
            <a:r>
              <a:rPr lang="en-US" dirty="0" smtClean="0"/>
              <a:t>) = </a:t>
            </a:r>
            <a:r>
              <a:rPr lang="en-US" dirty="0" err="1" smtClean="0"/>
              <a:t>loves</a:t>
            </a:r>
            <a:r>
              <a:rPr lang="en-US" dirty="0" err="1" smtClean="0">
                <a:ea typeface="Arial" charset="0"/>
                <a:cs typeface="Arial" charset="0"/>
              </a:rPr>
              <a:t>(</a:t>
            </a:r>
            <a:r>
              <a:rPr lang="en-US" dirty="0" err="1" smtClean="0"/>
              <a:t>marsellus,mia</a:t>
            </a:r>
            <a:r>
              <a:rPr lang="en-US" dirty="0" smtClean="0"/>
              <a:t>).</a:t>
            </a:r>
          </a:p>
          <a:p>
            <a:pPr>
              <a:buFontTx/>
              <a:buNone/>
            </a:pPr>
            <a:r>
              <a:rPr lang="en-US" dirty="0" smtClean="0"/>
              <a:t>false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Programming with Unification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9906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vertical</a:t>
            </a:r>
            <a:r>
              <a:rPr lang="en-US" sz="2000" dirty="0">
                <a:ea typeface="Arial" charset="0"/>
                <a:cs typeface="Arial" charset="0"/>
              </a:rPr>
              <a:t>( line(point(X,Y)</a:t>
            </a:r>
            <a:r>
              <a:rPr lang="en-US" sz="2000" dirty="0" smtClean="0">
                <a:ea typeface="Arial" charset="0"/>
                <a:cs typeface="Arial" charset="0"/>
              </a:rPr>
              <a:t>, </a:t>
            </a:r>
            <a:r>
              <a:rPr lang="en-US" sz="2000" dirty="0">
                <a:ea typeface="Arial" charset="0"/>
                <a:cs typeface="Arial" charset="0"/>
              </a:rPr>
              <a:t>point(X,Z)))</a:t>
            </a:r>
            <a:r>
              <a:rPr lang="en-US" sz="2000" dirty="0" smtClean="0">
                <a:ea typeface="Arial" charset="0"/>
                <a:cs typeface="Arial" charset="0"/>
              </a:rPr>
              <a:t>.</a:t>
            </a:r>
            <a:endParaRPr lang="en-US" sz="2000" dirty="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dirty="0"/>
              <a:t>horizontal</a:t>
            </a:r>
            <a:r>
              <a:rPr lang="en-US" sz="2000" dirty="0">
                <a:ea typeface="Arial" charset="0"/>
                <a:cs typeface="Arial" charset="0"/>
              </a:rPr>
              <a:t>( line(point(X,Y), </a:t>
            </a:r>
            <a:r>
              <a:rPr lang="en-US" sz="2000" dirty="0" smtClean="0">
                <a:ea typeface="Arial" charset="0"/>
                <a:cs typeface="Arial" charset="0"/>
              </a:rPr>
              <a:t>point</a:t>
            </a:r>
            <a:r>
              <a:rPr lang="en-US" sz="2000" dirty="0">
                <a:ea typeface="Arial" charset="0"/>
                <a:cs typeface="Arial" charset="0"/>
              </a:rPr>
              <a:t>(Z,Y))).</a:t>
            </a:r>
          </a:p>
          <a:p>
            <a:pPr>
              <a:buFontTx/>
              <a:buNone/>
            </a:pPr>
            <a:endParaRPr lang="en-US" sz="2000" dirty="0">
              <a:ea typeface="Arial" charset="0"/>
              <a:cs typeface="Arial" charset="0"/>
            </a:endParaRP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609600" y="2438400"/>
            <a:ext cx="7772400" cy="32766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vertical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(line(point(1,1),point(1,3))).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</a:t>
            </a:r>
            <a:r>
              <a:rPr lang="en-US" sz="2000" dirty="0">
                <a:latin typeface="Arial" charset="0"/>
              </a:rPr>
              <a:t>vertical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(line(point(1,1),point(3,2))).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alse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horizontal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(line(point(1,1),point(1,Y))).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 = 1;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false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horizontal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(line(point(2,3),Point)).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Point = point(_554,3);</a:t>
            </a: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</a:t>
            </a:r>
          </a:p>
          <a:p>
            <a:pPr marL="342900" indent="-342900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105400"/>
            <a:ext cx="54864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The underscore is the anonymous variable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Which of the following pairs of </a:t>
            </a:r>
            <a:r>
              <a:rPr lang="en-US" b="1" dirty="0" smtClean="0"/>
              <a:t>terms match</a:t>
            </a:r>
            <a:r>
              <a:rPr lang="en-US" dirty="0" smtClean="0"/>
              <a:t>? Where relevant, give the </a:t>
            </a:r>
            <a:r>
              <a:rPr lang="en-US" b="1" dirty="0" smtClean="0"/>
              <a:t>variable instantiations </a:t>
            </a:r>
            <a:r>
              <a:rPr lang="en-US" dirty="0" smtClean="0"/>
              <a:t>that lead to successful matching.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bread = bread.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'Bread' = bread.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'bread' = bread.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Bread = bread.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bread = sausage.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food(bread) = bread.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food(bread) = X.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food(X) = food(bread).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food(bread,X) = </a:t>
            </a:r>
            <a:r>
              <a:rPr lang="en-US" dirty="0" err="1" smtClean="0"/>
              <a:t>food(Y,sausage</a:t>
            </a:r>
            <a:r>
              <a:rPr lang="en-US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food(bread,X,beer) = </a:t>
            </a:r>
            <a:r>
              <a:rPr lang="en-US" dirty="0" err="1" smtClean="0"/>
              <a:t>food(Y,sausage,X</a:t>
            </a:r>
            <a:r>
              <a:rPr lang="en-US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food(bread,X,beer) = food(Y,kahuna_burger).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food(X) = X.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meal(food(bread),drink(beer)) = meal(X,Y).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meal(food(bread),X) = meal(X,drink(beer)).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2743200"/>
            <a:ext cx="3153427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1, 3, 4, 7, 8, 9, 12,13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17526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10000" y="23622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26670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10000" y="35814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19600" y="38862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34000" y="41910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52800" y="51054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00800" y="54102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5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Patrick Blackburn, Johan </a:t>
            </a:r>
            <a:r>
              <a:rPr lang="en-GB" dirty="0" err="1"/>
              <a:t>Bos</a:t>
            </a:r>
            <a:r>
              <a:rPr lang="en-GB" dirty="0"/>
              <a:t> &amp; Kristina </a:t>
            </a:r>
            <a:r>
              <a:rPr lang="en-GB" dirty="0" err="1"/>
              <a:t>Striegnitz</a:t>
            </a:r>
            <a:endParaRPr lang="en-GB" dirty="0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Proof Search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know about unification, we are in a position to learn </a:t>
            </a:r>
            <a:r>
              <a:rPr lang="en-US" b="1" dirty="0">
                <a:solidFill>
                  <a:srgbClr val="008000"/>
                </a:solidFill>
              </a:rPr>
              <a:t>how Prolog searches a knowledge base to see if a query is satisfied</a:t>
            </a:r>
            <a:r>
              <a:rPr lang="en-US" dirty="0"/>
              <a:t>. </a:t>
            </a:r>
          </a:p>
          <a:p>
            <a:r>
              <a:rPr lang="en-US" dirty="0"/>
              <a:t>In other words: we are ready to learn about </a:t>
            </a:r>
            <a:r>
              <a:rPr lang="en-US" u="sng" dirty="0"/>
              <a:t>proof search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Searches all possible knowledge base, unify variables to match a query.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Example: search tree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89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k</a:t>
            </a:r>
            <a:r>
              <a:rPr lang="en-US" sz="2000">
                <a:ea typeface="Arial" charset="0"/>
                <a:cs typeface="Arial" charset="0"/>
              </a:rPr>
              <a:t>(X):- </a:t>
            </a: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990600" y="4267200"/>
            <a:ext cx="2895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4419600" y="1752600"/>
            <a:ext cx="43434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5094" name="AutoShape 6"/>
          <p:cNvSpPr>
            <a:spLocks noChangeArrowheads="1"/>
          </p:cNvSpPr>
          <p:nvPr/>
        </p:nvSpPr>
        <p:spPr bwMode="auto">
          <a:xfrm>
            <a:off x="6172200" y="1905000"/>
            <a:ext cx="990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Example: search tree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89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k</a:t>
            </a:r>
            <a:r>
              <a:rPr lang="en-US" sz="2000">
                <a:ea typeface="Arial" charset="0"/>
                <a:cs typeface="Arial" charset="0"/>
              </a:rPr>
              <a:t>(X):- </a:t>
            </a: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990600" y="4267200"/>
            <a:ext cx="2895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4419600" y="1752600"/>
            <a:ext cx="43434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6118" name="AutoShape 6"/>
          <p:cNvSpPr>
            <a:spLocks noChangeArrowheads="1"/>
          </p:cNvSpPr>
          <p:nvPr/>
        </p:nvSpPr>
        <p:spPr bwMode="auto">
          <a:xfrm>
            <a:off x="6172200" y="1905000"/>
            <a:ext cx="990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  <a:endParaRPr lang="en-US"/>
          </a:p>
        </p:txBody>
      </p:sp>
      <p:sp>
        <p:nvSpPr>
          <p:cNvPr id="346119" name="AutoShape 7"/>
          <p:cNvSpPr>
            <a:spLocks noChangeArrowheads="1"/>
          </p:cNvSpPr>
          <p:nvPr/>
        </p:nvSpPr>
        <p:spPr bwMode="auto">
          <a:xfrm>
            <a:off x="5562600" y="2819400"/>
            <a:ext cx="2209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f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46122" name="Line 10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126" name="Text Box 14"/>
          <p:cNvSpPr txBox="1">
            <a:spLocks noChangeArrowheads="1"/>
          </p:cNvSpPr>
          <p:nvPr/>
        </p:nvSpPr>
        <p:spPr bwMode="auto">
          <a:xfrm>
            <a:off x="5911850" y="23622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Y=X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Example: search tree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89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k</a:t>
            </a:r>
            <a:r>
              <a:rPr lang="en-US" sz="2000">
                <a:ea typeface="Arial" charset="0"/>
                <a:cs typeface="Arial" charset="0"/>
              </a:rPr>
              <a:t>(X):- </a:t>
            </a: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90600" y="4267200"/>
            <a:ext cx="2895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4419600" y="1752600"/>
            <a:ext cx="43434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7142" name="AutoShape 6"/>
          <p:cNvSpPr>
            <a:spLocks noChangeArrowheads="1"/>
          </p:cNvSpPr>
          <p:nvPr/>
        </p:nvSpPr>
        <p:spPr bwMode="auto">
          <a:xfrm>
            <a:off x="6172200" y="1905000"/>
            <a:ext cx="990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  <a:endParaRPr lang="en-US"/>
          </a:p>
        </p:txBody>
      </p:sp>
      <p:sp>
        <p:nvSpPr>
          <p:cNvPr id="347143" name="AutoShape 7"/>
          <p:cNvSpPr>
            <a:spLocks noChangeArrowheads="1"/>
          </p:cNvSpPr>
          <p:nvPr/>
        </p:nvSpPr>
        <p:spPr bwMode="auto">
          <a:xfrm>
            <a:off x="5562600" y="2819400"/>
            <a:ext cx="2209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f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47146" name="Line 10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5911850" y="23622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Y=X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4572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61722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638800" y="33718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Example: search tree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89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k</a:t>
            </a:r>
            <a:r>
              <a:rPr lang="en-US" sz="2000">
                <a:ea typeface="Arial" charset="0"/>
                <a:cs typeface="Arial" charset="0"/>
              </a:rPr>
              <a:t>(X):- </a:t>
            </a: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990600" y="4267200"/>
            <a:ext cx="2895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4419600" y="1752600"/>
            <a:ext cx="43434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8166" name="AutoShape 6"/>
          <p:cNvSpPr>
            <a:spLocks noChangeArrowheads="1"/>
          </p:cNvSpPr>
          <p:nvPr/>
        </p:nvSpPr>
        <p:spPr bwMode="auto">
          <a:xfrm>
            <a:off x="6172200" y="1905000"/>
            <a:ext cx="990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  <a:endParaRPr lang="en-US"/>
          </a:p>
        </p:txBody>
      </p:sp>
      <p:sp>
        <p:nvSpPr>
          <p:cNvPr id="348167" name="AutoShape 7"/>
          <p:cNvSpPr>
            <a:spLocks noChangeArrowheads="1"/>
          </p:cNvSpPr>
          <p:nvPr/>
        </p:nvSpPr>
        <p:spPr bwMode="auto">
          <a:xfrm>
            <a:off x="5562600" y="2819400"/>
            <a:ext cx="2209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f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74" name="Text Box 14"/>
          <p:cNvSpPr txBox="1">
            <a:spLocks noChangeArrowheads="1"/>
          </p:cNvSpPr>
          <p:nvPr/>
        </p:nvSpPr>
        <p:spPr bwMode="auto">
          <a:xfrm>
            <a:off x="5911850" y="23622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Y=X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4572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4800600" y="4876800"/>
            <a:ext cx="12192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61722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5486400" y="43434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638800" y="33718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Example: search tree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89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k</a:t>
            </a:r>
            <a:r>
              <a:rPr lang="en-US" sz="2000">
                <a:ea typeface="Arial" charset="0"/>
                <a:cs typeface="Arial" charset="0"/>
              </a:rPr>
              <a:t>(X):- </a:t>
            </a: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990600" y="4267200"/>
            <a:ext cx="2895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4419600" y="1752600"/>
            <a:ext cx="43434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9190" name="AutoShape 6"/>
          <p:cNvSpPr>
            <a:spLocks noChangeArrowheads="1"/>
          </p:cNvSpPr>
          <p:nvPr/>
        </p:nvSpPr>
        <p:spPr bwMode="auto">
          <a:xfrm>
            <a:off x="6172200" y="1905000"/>
            <a:ext cx="990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  <a:endParaRPr lang="en-US"/>
          </a:p>
        </p:txBody>
      </p:sp>
      <p:sp>
        <p:nvSpPr>
          <p:cNvPr id="349191" name="AutoShape 7"/>
          <p:cNvSpPr>
            <a:spLocks noChangeArrowheads="1"/>
          </p:cNvSpPr>
          <p:nvPr/>
        </p:nvSpPr>
        <p:spPr bwMode="auto">
          <a:xfrm>
            <a:off x="5562600" y="2819400"/>
            <a:ext cx="2209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f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49192" name="AutoShape 8"/>
          <p:cNvSpPr>
            <a:spLocks noChangeArrowheads="1"/>
          </p:cNvSpPr>
          <p:nvPr/>
        </p:nvSpPr>
        <p:spPr bwMode="auto">
          <a:xfrm>
            <a:off x="4572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49193" name="AutoShape 9"/>
          <p:cNvSpPr>
            <a:spLocks noChangeArrowheads="1"/>
          </p:cNvSpPr>
          <p:nvPr/>
        </p:nvSpPr>
        <p:spPr bwMode="auto">
          <a:xfrm>
            <a:off x="4800600" y="4876800"/>
            <a:ext cx="12192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49194" name="Line 10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auto">
          <a:xfrm flipH="1">
            <a:off x="61722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96" name="Line 12"/>
          <p:cNvSpPr>
            <a:spLocks noChangeShapeType="1"/>
          </p:cNvSpPr>
          <p:nvPr/>
        </p:nvSpPr>
        <p:spPr bwMode="auto">
          <a:xfrm>
            <a:off x="5486400" y="43434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5638800" y="33718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X=a</a:t>
            </a:r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>
            <a:off x="68580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5181600" y="5318125"/>
            <a:ext cx="467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000" b="1" dirty="0"/>
              <a:t>X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5911850" y="23622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Y=X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Prolog Syntax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4610100" y="16764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Terms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406650" y="25908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Simple Terms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5880100" y="2590800"/>
            <a:ext cx="257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Complex Terms</a:t>
            </a: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 flipH="1">
            <a:off x="3657600" y="21336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5181600" y="2133600"/>
            <a:ext cx="1981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1358900" y="3581400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Constants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3721100" y="3581400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Variables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952500" y="47244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Atoms</a:t>
            </a: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2590800" y="472440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Numbers</a:t>
            </a:r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 flipH="1">
            <a:off x="2362200" y="2971800"/>
            <a:ext cx="1066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H="1">
            <a:off x="1447800" y="3962400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>
            <a:off x="3429000" y="2971800"/>
            <a:ext cx="914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00" name="Line 16"/>
          <p:cNvSpPr>
            <a:spLocks noChangeShapeType="1"/>
          </p:cNvSpPr>
          <p:nvPr/>
        </p:nvSpPr>
        <p:spPr bwMode="auto">
          <a:xfrm>
            <a:off x="2286000" y="3962400"/>
            <a:ext cx="914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01" name="AutoShape 17"/>
          <p:cNvSpPr>
            <a:spLocks noChangeArrowheads="1"/>
          </p:cNvSpPr>
          <p:nvPr/>
        </p:nvSpPr>
        <p:spPr bwMode="auto">
          <a:xfrm>
            <a:off x="762000" y="1524000"/>
            <a:ext cx="7772400" cy="3810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02" name="Text Box 18"/>
          <p:cNvSpPr txBox="1">
            <a:spLocks noChangeArrowheads="1"/>
          </p:cNvSpPr>
          <p:nvPr/>
        </p:nvSpPr>
        <p:spPr bwMode="auto">
          <a:xfrm>
            <a:off x="4724400" y="1676400"/>
            <a:ext cx="9479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b="1" dirty="0"/>
              <a:t>Terms</a:t>
            </a:r>
          </a:p>
        </p:txBody>
      </p:sp>
      <p:sp>
        <p:nvSpPr>
          <p:cNvPr id="246803" name="Text Box 19"/>
          <p:cNvSpPr txBox="1">
            <a:spLocks noChangeArrowheads="1"/>
          </p:cNvSpPr>
          <p:nvPr/>
        </p:nvSpPr>
        <p:spPr bwMode="auto">
          <a:xfrm>
            <a:off x="2520950" y="2590800"/>
            <a:ext cx="18846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b="1" dirty="0"/>
              <a:t>Simple Terms</a:t>
            </a:r>
          </a:p>
        </p:txBody>
      </p: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5994400" y="2590800"/>
            <a:ext cx="21285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b="1"/>
              <a:t>Complex Terms</a:t>
            </a:r>
          </a:p>
        </p:txBody>
      </p:sp>
      <p:sp>
        <p:nvSpPr>
          <p:cNvPr id="246805" name="Line 21"/>
          <p:cNvSpPr>
            <a:spLocks noChangeShapeType="1"/>
          </p:cNvSpPr>
          <p:nvPr/>
        </p:nvSpPr>
        <p:spPr bwMode="auto">
          <a:xfrm flipH="1">
            <a:off x="3771900" y="21336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>
            <a:off x="5295900" y="2133600"/>
            <a:ext cx="1981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07" name="Text Box 23"/>
          <p:cNvSpPr txBox="1">
            <a:spLocks noChangeArrowheads="1"/>
          </p:cNvSpPr>
          <p:nvPr/>
        </p:nvSpPr>
        <p:spPr bwMode="auto">
          <a:xfrm>
            <a:off x="1473200" y="3581400"/>
            <a:ext cx="14449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b="1"/>
              <a:t>Constants</a:t>
            </a:r>
          </a:p>
        </p:txBody>
      </p:sp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3835400" y="3581400"/>
            <a:ext cx="1373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246809" name="Text Box 25"/>
          <p:cNvSpPr txBox="1">
            <a:spLocks noChangeArrowheads="1"/>
          </p:cNvSpPr>
          <p:nvPr/>
        </p:nvSpPr>
        <p:spPr bwMode="auto">
          <a:xfrm>
            <a:off x="1066800" y="4724400"/>
            <a:ext cx="1016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Atoms</a:t>
            </a:r>
          </a:p>
        </p:txBody>
      </p:sp>
      <p:sp>
        <p:nvSpPr>
          <p:cNvPr id="246810" name="Text Box 26"/>
          <p:cNvSpPr txBox="1">
            <a:spLocks noChangeArrowheads="1"/>
          </p:cNvSpPr>
          <p:nvPr/>
        </p:nvSpPr>
        <p:spPr bwMode="auto">
          <a:xfrm>
            <a:off x="2705100" y="4724400"/>
            <a:ext cx="13514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Numbers</a:t>
            </a:r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flipH="1">
            <a:off x="2476500" y="2971800"/>
            <a:ext cx="1066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flipH="1">
            <a:off x="1562100" y="3962400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13" name="Line 29"/>
          <p:cNvSpPr>
            <a:spLocks noChangeShapeType="1"/>
          </p:cNvSpPr>
          <p:nvPr/>
        </p:nvSpPr>
        <p:spPr bwMode="auto">
          <a:xfrm>
            <a:off x="3543300" y="2971800"/>
            <a:ext cx="914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814" name="Line 30"/>
          <p:cNvSpPr>
            <a:spLocks noChangeShapeType="1"/>
          </p:cNvSpPr>
          <p:nvPr/>
        </p:nvSpPr>
        <p:spPr bwMode="auto">
          <a:xfrm>
            <a:off x="2400300" y="3962400"/>
            <a:ext cx="914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Example: search tree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89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k</a:t>
            </a:r>
            <a:r>
              <a:rPr lang="en-US" sz="2000">
                <a:ea typeface="Arial" charset="0"/>
                <a:cs typeface="Arial" charset="0"/>
              </a:rPr>
              <a:t>(X):- </a:t>
            </a: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990600" y="4267200"/>
            <a:ext cx="2895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4419600" y="1752600"/>
            <a:ext cx="43434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1238" name="AutoShape 6"/>
          <p:cNvSpPr>
            <a:spLocks noChangeArrowheads="1"/>
          </p:cNvSpPr>
          <p:nvPr/>
        </p:nvSpPr>
        <p:spPr bwMode="auto">
          <a:xfrm>
            <a:off x="6172200" y="1905000"/>
            <a:ext cx="990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  <a:endParaRPr lang="en-US"/>
          </a:p>
        </p:txBody>
      </p:sp>
      <p:sp>
        <p:nvSpPr>
          <p:cNvPr id="351239" name="AutoShape 7"/>
          <p:cNvSpPr>
            <a:spLocks noChangeArrowheads="1"/>
          </p:cNvSpPr>
          <p:nvPr/>
        </p:nvSpPr>
        <p:spPr bwMode="auto">
          <a:xfrm>
            <a:off x="5562600" y="2819400"/>
            <a:ext cx="2209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f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51240" name="AutoShape 8"/>
          <p:cNvSpPr>
            <a:spLocks noChangeArrowheads="1"/>
          </p:cNvSpPr>
          <p:nvPr/>
        </p:nvSpPr>
        <p:spPr bwMode="auto">
          <a:xfrm>
            <a:off x="4572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51241" name="AutoShape 9"/>
          <p:cNvSpPr>
            <a:spLocks noChangeArrowheads="1"/>
          </p:cNvSpPr>
          <p:nvPr/>
        </p:nvSpPr>
        <p:spPr bwMode="auto">
          <a:xfrm>
            <a:off x="4800600" y="4876800"/>
            <a:ext cx="12192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51242" name="Line 10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43" name="Line 11"/>
          <p:cNvSpPr>
            <a:spLocks noChangeShapeType="1"/>
          </p:cNvSpPr>
          <p:nvPr/>
        </p:nvSpPr>
        <p:spPr bwMode="auto">
          <a:xfrm flipH="1">
            <a:off x="61722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44" name="Line 12"/>
          <p:cNvSpPr>
            <a:spLocks noChangeShapeType="1"/>
          </p:cNvSpPr>
          <p:nvPr/>
        </p:nvSpPr>
        <p:spPr bwMode="auto">
          <a:xfrm>
            <a:off x="5486400" y="43434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5638800" y="33718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X=a</a:t>
            </a:r>
          </a:p>
        </p:txBody>
      </p:sp>
      <p:sp>
        <p:nvSpPr>
          <p:cNvPr id="351246" name="AutoShape 14"/>
          <p:cNvSpPr>
            <a:spLocks noChangeArrowheads="1"/>
          </p:cNvSpPr>
          <p:nvPr/>
        </p:nvSpPr>
        <p:spPr bwMode="auto">
          <a:xfrm>
            <a:off x="6858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(b).</a:t>
            </a:r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>
            <a:off x="68580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7086600" y="341312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X=b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5181600" y="5318125"/>
            <a:ext cx="467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000" b="1" dirty="0"/>
              <a:t>X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5911850" y="23622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Y=X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Example: search tree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89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k</a:t>
            </a:r>
            <a:r>
              <a:rPr lang="en-US" sz="2000">
                <a:ea typeface="Arial" charset="0"/>
                <a:cs typeface="Arial" charset="0"/>
              </a:rPr>
              <a:t>(X):- </a:t>
            </a: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990600" y="4267200"/>
            <a:ext cx="2895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4419600" y="1752600"/>
            <a:ext cx="43434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2262" name="AutoShape 6"/>
          <p:cNvSpPr>
            <a:spLocks noChangeArrowheads="1"/>
          </p:cNvSpPr>
          <p:nvPr/>
        </p:nvSpPr>
        <p:spPr bwMode="auto">
          <a:xfrm>
            <a:off x="6172200" y="1905000"/>
            <a:ext cx="990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  <a:endParaRPr lang="en-US"/>
          </a:p>
        </p:txBody>
      </p:sp>
      <p:sp>
        <p:nvSpPr>
          <p:cNvPr id="352263" name="AutoShape 7"/>
          <p:cNvSpPr>
            <a:spLocks noChangeArrowheads="1"/>
          </p:cNvSpPr>
          <p:nvPr/>
        </p:nvSpPr>
        <p:spPr bwMode="auto">
          <a:xfrm>
            <a:off x="5562600" y="2819400"/>
            <a:ext cx="2209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f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52264" name="AutoShape 8"/>
          <p:cNvSpPr>
            <a:spLocks noChangeArrowheads="1"/>
          </p:cNvSpPr>
          <p:nvPr/>
        </p:nvSpPr>
        <p:spPr bwMode="auto">
          <a:xfrm>
            <a:off x="4572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52265" name="AutoShape 9"/>
          <p:cNvSpPr>
            <a:spLocks noChangeArrowheads="1"/>
          </p:cNvSpPr>
          <p:nvPr/>
        </p:nvSpPr>
        <p:spPr bwMode="auto">
          <a:xfrm>
            <a:off x="4800600" y="4876800"/>
            <a:ext cx="12192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52266" name="Line 10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 flipH="1">
            <a:off x="61722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68" name="Line 12"/>
          <p:cNvSpPr>
            <a:spLocks noChangeShapeType="1"/>
          </p:cNvSpPr>
          <p:nvPr/>
        </p:nvSpPr>
        <p:spPr bwMode="auto">
          <a:xfrm>
            <a:off x="5486400" y="43434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69" name="Text Box 13"/>
          <p:cNvSpPr txBox="1">
            <a:spLocks noChangeArrowheads="1"/>
          </p:cNvSpPr>
          <p:nvPr/>
        </p:nvSpPr>
        <p:spPr bwMode="auto">
          <a:xfrm>
            <a:off x="5638800" y="33718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X=a</a:t>
            </a:r>
          </a:p>
        </p:txBody>
      </p:sp>
      <p:sp>
        <p:nvSpPr>
          <p:cNvPr id="352270" name="AutoShape 14"/>
          <p:cNvSpPr>
            <a:spLocks noChangeArrowheads="1"/>
          </p:cNvSpPr>
          <p:nvPr/>
        </p:nvSpPr>
        <p:spPr bwMode="auto">
          <a:xfrm>
            <a:off x="6858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(b).</a:t>
            </a:r>
          </a:p>
        </p:txBody>
      </p:sp>
      <p:sp>
        <p:nvSpPr>
          <p:cNvPr id="352271" name="Line 15"/>
          <p:cNvSpPr>
            <a:spLocks noChangeShapeType="1"/>
          </p:cNvSpPr>
          <p:nvPr/>
        </p:nvSpPr>
        <p:spPr bwMode="auto">
          <a:xfrm>
            <a:off x="68580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7086600" y="341312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X=b</a:t>
            </a:r>
          </a:p>
        </p:txBody>
      </p:sp>
      <p:sp>
        <p:nvSpPr>
          <p:cNvPr id="352273" name="Line 17"/>
          <p:cNvSpPr>
            <a:spLocks noChangeShapeType="1"/>
          </p:cNvSpPr>
          <p:nvPr/>
        </p:nvSpPr>
        <p:spPr bwMode="auto">
          <a:xfrm>
            <a:off x="7696200" y="43434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74" name="AutoShape 18"/>
          <p:cNvSpPr>
            <a:spLocks noChangeArrowheads="1"/>
          </p:cNvSpPr>
          <p:nvPr/>
        </p:nvSpPr>
        <p:spPr bwMode="auto">
          <a:xfrm>
            <a:off x="7086600" y="4876800"/>
            <a:ext cx="12192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(b).</a:t>
            </a:r>
          </a:p>
        </p:txBody>
      </p:sp>
      <p:sp>
        <p:nvSpPr>
          <p:cNvPr id="352275" name="Text Box 19"/>
          <p:cNvSpPr txBox="1">
            <a:spLocks noChangeArrowheads="1"/>
          </p:cNvSpPr>
          <p:nvPr/>
        </p:nvSpPr>
        <p:spPr bwMode="auto">
          <a:xfrm>
            <a:off x="5181600" y="5318125"/>
            <a:ext cx="467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000" b="1" dirty="0"/>
              <a:t>X</a:t>
            </a:r>
          </a:p>
        </p:txBody>
      </p:sp>
      <p:sp>
        <p:nvSpPr>
          <p:cNvPr id="352276" name="Text Box 20"/>
          <p:cNvSpPr txBox="1">
            <a:spLocks noChangeArrowheads="1"/>
          </p:cNvSpPr>
          <p:nvPr/>
        </p:nvSpPr>
        <p:spPr bwMode="auto">
          <a:xfrm>
            <a:off x="5911850" y="23622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Y=X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Example: search tree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89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k</a:t>
            </a:r>
            <a:r>
              <a:rPr lang="en-US" sz="2000">
                <a:ea typeface="Arial" charset="0"/>
                <a:cs typeface="Arial" charset="0"/>
              </a:rPr>
              <a:t>(X):- </a:t>
            </a: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990600" y="4267200"/>
            <a:ext cx="2895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Y=b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4419600" y="1752600"/>
            <a:ext cx="43434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0214" name="AutoShape 6"/>
          <p:cNvSpPr>
            <a:spLocks noChangeArrowheads="1"/>
          </p:cNvSpPr>
          <p:nvPr/>
        </p:nvSpPr>
        <p:spPr bwMode="auto">
          <a:xfrm>
            <a:off x="6172200" y="1905000"/>
            <a:ext cx="990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  <a:endParaRPr lang="en-US"/>
          </a:p>
        </p:txBody>
      </p:sp>
      <p:sp>
        <p:nvSpPr>
          <p:cNvPr id="350215" name="AutoShape 7"/>
          <p:cNvSpPr>
            <a:spLocks noChangeArrowheads="1"/>
          </p:cNvSpPr>
          <p:nvPr/>
        </p:nvSpPr>
        <p:spPr bwMode="auto">
          <a:xfrm>
            <a:off x="5562600" y="2819400"/>
            <a:ext cx="2209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f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50216" name="AutoShape 8"/>
          <p:cNvSpPr>
            <a:spLocks noChangeArrowheads="1"/>
          </p:cNvSpPr>
          <p:nvPr/>
        </p:nvSpPr>
        <p:spPr bwMode="auto">
          <a:xfrm>
            <a:off x="4572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50217" name="AutoShape 9"/>
          <p:cNvSpPr>
            <a:spLocks noChangeArrowheads="1"/>
          </p:cNvSpPr>
          <p:nvPr/>
        </p:nvSpPr>
        <p:spPr bwMode="auto">
          <a:xfrm>
            <a:off x="4800600" y="4876800"/>
            <a:ext cx="12192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9" name="Line 11"/>
          <p:cNvSpPr>
            <a:spLocks noChangeShapeType="1"/>
          </p:cNvSpPr>
          <p:nvPr/>
        </p:nvSpPr>
        <p:spPr bwMode="auto">
          <a:xfrm flipH="1">
            <a:off x="61722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0" name="Line 12"/>
          <p:cNvSpPr>
            <a:spLocks noChangeShapeType="1"/>
          </p:cNvSpPr>
          <p:nvPr/>
        </p:nvSpPr>
        <p:spPr bwMode="auto">
          <a:xfrm>
            <a:off x="5486400" y="43434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5638800" y="33718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X=a</a:t>
            </a:r>
          </a:p>
        </p:txBody>
      </p:sp>
      <p:sp>
        <p:nvSpPr>
          <p:cNvPr id="350222" name="AutoShape 14"/>
          <p:cNvSpPr>
            <a:spLocks noChangeArrowheads="1"/>
          </p:cNvSpPr>
          <p:nvPr/>
        </p:nvSpPr>
        <p:spPr bwMode="auto">
          <a:xfrm>
            <a:off x="6858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(b).</a:t>
            </a:r>
          </a:p>
        </p:txBody>
      </p:sp>
      <p:sp>
        <p:nvSpPr>
          <p:cNvPr id="350223" name="Line 15"/>
          <p:cNvSpPr>
            <a:spLocks noChangeShapeType="1"/>
          </p:cNvSpPr>
          <p:nvPr/>
        </p:nvSpPr>
        <p:spPr bwMode="auto">
          <a:xfrm>
            <a:off x="68580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7086600" y="341312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X=b</a:t>
            </a:r>
          </a:p>
        </p:txBody>
      </p:sp>
      <p:sp>
        <p:nvSpPr>
          <p:cNvPr id="350225" name="Line 17"/>
          <p:cNvSpPr>
            <a:spLocks noChangeShapeType="1"/>
          </p:cNvSpPr>
          <p:nvPr/>
        </p:nvSpPr>
        <p:spPr bwMode="auto">
          <a:xfrm>
            <a:off x="7696200" y="43434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6" name="AutoShape 18"/>
          <p:cNvSpPr>
            <a:spLocks noChangeArrowheads="1"/>
          </p:cNvSpPr>
          <p:nvPr/>
        </p:nvSpPr>
        <p:spPr bwMode="auto">
          <a:xfrm>
            <a:off x="7086600" y="4876800"/>
            <a:ext cx="12192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(b).</a:t>
            </a:r>
          </a:p>
        </p:txBody>
      </p:sp>
      <p:sp>
        <p:nvSpPr>
          <p:cNvPr id="350227" name="Line 19"/>
          <p:cNvSpPr>
            <a:spLocks noChangeShapeType="1"/>
          </p:cNvSpPr>
          <p:nvPr/>
        </p:nvSpPr>
        <p:spPr bwMode="auto">
          <a:xfrm>
            <a:off x="7696200" y="53340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8" name="AutoShape 20"/>
          <p:cNvSpPr>
            <a:spLocks noChangeArrowheads="1"/>
          </p:cNvSpPr>
          <p:nvPr/>
        </p:nvSpPr>
        <p:spPr bwMode="auto">
          <a:xfrm>
            <a:off x="7391400" y="58674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0229" name="Text Box 21"/>
          <p:cNvSpPr txBox="1">
            <a:spLocks noChangeArrowheads="1"/>
          </p:cNvSpPr>
          <p:nvPr/>
        </p:nvSpPr>
        <p:spPr bwMode="auto">
          <a:xfrm>
            <a:off x="5181600" y="5318125"/>
            <a:ext cx="467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000" b="1" dirty="0"/>
              <a:t>X</a:t>
            </a:r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5911850" y="23622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Y=X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Example: search tree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89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(a).</a:t>
            </a:r>
          </a:p>
          <a:p>
            <a:pPr>
              <a:buFontTx/>
              <a:buNone/>
            </a:pP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(b).</a:t>
            </a:r>
          </a:p>
          <a:p>
            <a:pPr>
              <a:buFontTx/>
              <a:buNone/>
            </a:pPr>
            <a:r>
              <a:rPr lang="en-US" sz="2000"/>
              <a:t>k</a:t>
            </a:r>
            <a:r>
              <a:rPr lang="en-US" sz="2000">
                <a:ea typeface="Arial" charset="0"/>
                <a:cs typeface="Arial" charset="0"/>
              </a:rPr>
              <a:t>(X):- </a:t>
            </a:r>
            <a:r>
              <a:rPr lang="en-US" sz="2000"/>
              <a:t>f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g</a:t>
            </a:r>
            <a:r>
              <a:rPr lang="en-US" sz="2000">
                <a:ea typeface="Arial" charset="0"/>
                <a:cs typeface="Arial" charset="0"/>
              </a:rPr>
              <a:t>(X), </a:t>
            </a:r>
            <a:r>
              <a:rPr lang="en-US" sz="2000"/>
              <a:t>h</a:t>
            </a:r>
            <a:r>
              <a:rPr lang="en-US" sz="2000"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90600" y="4267200"/>
            <a:ext cx="2895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k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Y=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;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</a:t>
            </a: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419600" y="1752600"/>
            <a:ext cx="43434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8646" name="AutoShape 6"/>
          <p:cNvSpPr>
            <a:spLocks noChangeArrowheads="1"/>
          </p:cNvSpPr>
          <p:nvPr/>
        </p:nvSpPr>
        <p:spPr bwMode="auto">
          <a:xfrm>
            <a:off x="6172200" y="1905000"/>
            <a:ext cx="990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k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(Y).</a:t>
            </a:r>
            <a:endParaRPr lang="en-US"/>
          </a:p>
        </p:txBody>
      </p:sp>
      <p:sp>
        <p:nvSpPr>
          <p:cNvPr id="368647" name="AutoShape 7"/>
          <p:cNvSpPr>
            <a:spLocks noChangeArrowheads="1"/>
          </p:cNvSpPr>
          <p:nvPr/>
        </p:nvSpPr>
        <p:spPr bwMode="auto">
          <a:xfrm>
            <a:off x="5562600" y="2819400"/>
            <a:ext cx="2209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f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(X).</a:t>
            </a:r>
          </a:p>
        </p:txBody>
      </p:sp>
      <p:sp>
        <p:nvSpPr>
          <p:cNvPr id="368648" name="AutoShape 8"/>
          <p:cNvSpPr>
            <a:spLocks noChangeArrowheads="1"/>
          </p:cNvSpPr>
          <p:nvPr/>
        </p:nvSpPr>
        <p:spPr bwMode="auto">
          <a:xfrm>
            <a:off x="4572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68649" name="AutoShape 9"/>
          <p:cNvSpPr>
            <a:spLocks noChangeArrowheads="1"/>
          </p:cNvSpPr>
          <p:nvPr/>
        </p:nvSpPr>
        <p:spPr bwMode="auto">
          <a:xfrm>
            <a:off x="4800600" y="4876800"/>
            <a:ext cx="12192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(a).</a:t>
            </a:r>
          </a:p>
        </p:txBody>
      </p:sp>
      <p:sp>
        <p:nvSpPr>
          <p:cNvPr id="368650" name="Line 10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 flipH="1">
            <a:off x="61722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52" name="Line 12"/>
          <p:cNvSpPr>
            <a:spLocks noChangeShapeType="1"/>
          </p:cNvSpPr>
          <p:nvPr/>
        </p:nvSpPr>
        <p:spPr bwMode="auto">
          <a:xfrm>
            <a:off x="5486400" y="43434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5638800" y="337185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X=a</a:t>
            </a:r>
          </a:p>
        </p:txBody>
      </p:sp>
      <p:sp>
        <p:nvSpPr>
          <p:cNvPr id="368654" name="AutoShape 14"/>
          <p:cNvSpPr>
            <a:spLocks noChangeArrowheads="1"/>
          </p:cNvSpPr>
          <p:nvPr/>
        </p:nvSpPr>
        <p:spPr bwMode="auto">
          <a:xfrm>
            <a:off x="6858000" y="3886200"/>
            <a:ext cx="1752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g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(b), </a:t>
            </a:r>
            <a:r>
              <a:rPr lang="en-US" sz="2000">
                <a:latin typeface="Arial" charset="0"/>
              </a:rPr>
              <a:t>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(b).</a:t>
            </a:r>
          </a:p>
        </p:txBody>
      </p:sp>
      <p:sp>
        <p:nvSpPr>
          <p:cNvPr id="368655" name="Line 15"/>
          <p:cNvSpPr>
            <a:spLocks noChangeShapeType="1"/>
          </p:cNvSpPr>
          <p:nvPr/>
        </p:nvSpPr>
        <p:spPr bwMode="auto">
          <a:xfrm>
            <a:off x="6858000" y="3276600"/>
            <a:ext cx="381000" cy="6096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56" name="Text Box 16"/>
          <p:cNvSpPr txBox="1">
            <a:spLocks noChangeArrowheads="1"/>
          </p:cNvSpPr>
          <p:nvPr/>
        </p:nvSpPr>
        <p:spPr bwMode="auto">
          <a:xfrm>
            <a:off x="7086600" y="3413125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X=b</a:t>
            </a:r>
          </a:p>
        </p:txBody>
      </p:sp>
      <p:sp>
        <p:nvSpPr>
          <p:cNvPr id="368657" name="Line 17"/>
          <p:cNvSpPr>
            <a:spLocks noChangeShapeType="1"/>
          </p:cNvSpPr>
          <p:nvPr/>
        </p:nvSpPr>
        <p:spPr bwMode="auto">
          <a:xfrm>
            <a:off x="7696200" y="43434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7086600" y="4876800"/>
            <a:ext cx="12192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h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(b).</a:t>
            </a:r>
          </a:p>
        </p:txBody>
      </p:sp>
      <p:sp>
        <p:nvSpPr>
          <p:cNvPr id="368659" name="Line 19"/>
          <p:cNvSpPr>
            <a:spLocks noChangeShapeType="1"/>
          </p:cNvSpPr>
          <p:nvPr/>
        </p:nvSpPr>
        <p:spPr bwMode="auto">
          <a:xfrm>
            <a:off x="7696200" y="5334000"/>
            <a:ext cx="0" cy="5334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0" name="AutoShape 20"/>
          <p:cNvSpPr>
            <a:spLocks noChangeArrowheads="1"/>
          </p:cNvSpPr>
          <p:nvPr/>
        </p:nvSpPr>
        <p:spPr bwMode="auto">
          <a:xfrm>
            <a:off x="7391400" y="58674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5181600" y="5318125"/>
            <a:ext cx="467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4000" b="1" dirty="0"/>
              <a:t>X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5911850" y="23622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2000"/>
              <a:t>Y=X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Another example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66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(vincent,mia).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(marsellus,mia).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/>
              <a:t>jealous</a:t>
            </a:r>
            <a:r>
              <a:rPr lang="en-US" sz="2000">
                <a:ea typeface="Arial" charset="0"/>
                <a:cs typeface="Arial" charset="0"/>
              </a:rPr>
              <a:t>(A,B):-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(A,C),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990600" y="4267200"/>
            <a:ext cx="266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3886200" y="1752600"/>
            <a:ext cx="48768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0454" name="AutoShape 6"/>
          <p:cNvSpPr>
            <a:spLocks noChangeArrowheads="1"/>
          </p:cNvSpPr>
          <p:nvPr/>
        </p:nvSpPr>
        <p:spPr bwMode="auto">
          <a:xfrm>
            <a:off x="5715000" y="1905000"/>
            <a:ext cx="1828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Another example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66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(vincent,mia).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(marsellus,mia).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/>
              <a:t>jealous</a:t>
            </a:r>
            <a:r>
              <a:rPr lang="en-US" sz="2000">
                <a:ea typeface="Arial" charset="0"/>
                <a:cs typeface="Arial" charset="0"/>
              </a:rPr>
              <a:t>(A,B):-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(A,C),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990600" y="4267200"/>
            <a:ext cx="266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3886200" y="1752600"/>
            <a:ext cx="48768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7622" name="AutoShape 6"/>
          <p:cNvSpPr>
            <a:spLocks noChangeArrowheads="1"/>
          </p:cNvSpPr>
          <p:nvPr/>
        </p:nvSpPr>
        <p:spPr bwMode="auto">
          <a:xfrm>
            <a:off x="5715000" y="1905000"/>
            <a:ext cx="1828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  <a:endParaRPr lang="en-US"/>
          </a:p>
        </p:txBody>
      </p:sp>
      <p:sp>
        <p:nvSpPr>
          <p:cNvPr id="367623" name="AutoShape 7"/>
          <p:cNvSpPr>
            <a:spLocks noChangeArrowheads="1"/>
          </p:cNvSpPr>
          <p:nvPr/>
        </p:nvSpPr>
        <p:spPr bwMode="auto">
          <a:xfrm>
            <a:off x="5181600" y="2819400"/>
            <a:ext cx="2971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(A,C), </a:t>
            </a:r>
            <a:r>
              <a:rPr lang="en-US" sz="2000">
                <a:latin typeface="Arial" charset="0"/>
              </a:rPr>
              <a:t>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60198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X=A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67056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Y=B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Another example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66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(vincent,mia).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(marsellus,mia).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/>
              <a:t>jealous</a:t>
            </a:r>
            <a:r>
              <a:rPr lang="en-US" sz="2000">
                <a:ea typeface="Arial" charset="0"/>
                <a:cs typeface="Arial" charset="0"/>
              </a:rPr>
              <a:t>(A,B):-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(A,C),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990600" y="4267200"/>
            <a:ext cx="266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3886200" y="1752600"/>
            <a:ext cx="48768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6598" name="AutoShape 6"/>
          <p:cNvSpPr>
            <a:spLocks noChangeArrowheads="1"/>
          </p:cNvSpPr>
          <p:nvPr/>
        </p:nvSpPr>
        <p:spPr bwMode="auto">
          <a:xfrm>
            <a:off x="5715000" y="1905000"/>
            <a:ext cx="1828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  <a:endParaRPr lang="en-US"/>
          </a:p>
        </p:txBody>
      </p:sp>
      <p:sp>
        <p:nvSpPr>
          <p:cNvPr id="366599" name="AutoShape 7"/>
          <p:cNvSpPr>
            <a:spLocks noChangeArrowheads="1"/>
          </p:cNvSpPr>
          <p:nvPr/>
        </p:nvSpPr>
        <p:spPr bwMode="auto">
          <a:xfrm>
            <a:off x="5181600" y="2819400"/>
            <a:ext cx="2971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(A,C), </a:t>
            </a:r>
            <a:r>
              <a:rPr lang="en-US" sz="2000">
                <a:latin typeface="Arial" charset="0"/>
              </a:rPr>
              <a:t>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6600" name="AutoShape 8"/>
          <p:cNvSpPr>
            <a:spLocks noChangeArrowheads="1"/>
          </p:cNvSpPr>
          <p:nvPr/>
        </p:nvSpPr>
        <p:spPr bwMode="auto">
          <a:xfrm>
            <a:off x="43434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6601" name="Line 9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602" name="Line 10"/>
          <p:cNvSpPr>
            <a:spLocks noChangeShapeType="1"/>
          </p:cNvSpPr>
          <p:nvPr/>
        </p:nvSpPr>
        <p:spPr bwMode="auto">
          <a:xfrm flipH="1">
            <a:off x="5562600" y="3276600"/>
            <a:ext cx="9906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4572000" y="3375025"/>
            <a:ext cx="142716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A=vincent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6604" name="Text Box 12"/>
          <p:cNvSpPr txBox="1">
            <a:spLocks noChangeArrowheads="1"/>
          </p:cNvSpPr>
          <p:nvPr/>
        </p:nvSpPr>
        <p:spPr bwMode="auto">
          <a:xfrm>
            <a:off x="60198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X=A</a:t>
            </a:r>
          </a:p>
        </p:txBody>
      </p:sp>
      <p:sp>
        <p:nvSpPr>
          <p:cNvPr id="366605" name="Text Box 13"/>
          <p:cNvSpPr txBox="1">
            <a:spLocks noChangeArrowheads="1"/>
          </p:cNvSpPr>
          <p:nvPr/>
        </p:nvSpPr>
        <p:spPr bwMode="auto">
          <a:xfrm>
            <a:off x="67056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Y=B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Another example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66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(vincent,mia).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(marsellus,mia).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/>
              <a:t>jealous</a:t>
            </a:r>
            <a:r>
              <a:rPr lang="en-US" sz="2000">
                <a:ea typeface="Arial" charset="0"/>
                <a:cs typeface="Arial" charset="0"/>
              </a:rPr>
              <a:t>(A,B):-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(A,C),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990600" y="4267200"/>
            <a:ext cx="266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X=vincent  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Y=vincent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3886200" y="1752600"/>
            <a:ext cx="48768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5574" name="AutoShape 6"/>
          <p:cNvSpPr>
            <a:spLocks noChangeArrowheads="1"/>
          </p:cNvSpPr>
          <p:nvPr/>
        </p:nvSpPr>
        <p:spPr bwMode="auto">
          <a:xfrm>
            <a:off x="5715000" y="1905000"/>
            <a:ext cx="1828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  <a:endParaRPr lang="en-US"/>
          </a:p>
        </p:txBody>
      </p:sp>
      <p:sp>
        <p:nvSpPr>
          <p:cNvPr id="365575" name="AutoShape 7"/>
          <p:cNvSpPr>
            <a:spLocks noChangeArrowheads="1"/>
          </p:cNvSpPr>
          <p:nvPr/>
        </p:nvSpPr>
        <p:spPr bwMode="auto">
          <a:xfrm>
            <a:off x="5181600" y="2819400"/>
            <a:ext cx="2971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(A,C), </a:t>
            </a:r>
            <a:r>
              <a:rPr lang="en-US" sz="2000">
                <a:latin typeface="Arial" charset="0"/>
              </a:rPr>
              <a:t>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5576" name="AutoShape 8"/>
          <p:cNvSpPr>
            <a:spLocks noChangeArrowheads="1"/>
          </p:cNvSpPr>
          <p:nvPr/>
        </p:nvSpPr>
        <p:spPr bwMode="auto">
          <a:xfrm>
            <a:off x="43434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5577" name="Line 9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578" name="Line 10"/>
          <p:cNvSpPr>
            <a:spLocks noChangeShapeType="1"/>
          </p:cNvSpPr>
          <p:nvPr/>
        </p:nvSpPr>
        <p:spPr bwMode="auto">
          <a:xfrm flipH="1">
            <a:off x="5562600" y="3276600"/>
            <a:ext cx="9906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 flipH="1">
            <a:off x="4419600" y="4572000"/>
            <a:ext cx="838200" cy="762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4572000" y="3375025"/>
            <a:ext cx="142716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A=vincent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5581" name="AutoShape 13"/>
          <p:cNvSpPr>
            <a:spLocks noChangeArrowheads="1"/>
          </p:cNvSpPr>
          <p:nvPr/>
        </p:nvSpPr>
        <p:spPr bwMode="auto">
          <a:xfrm>
            <a:off x="4038600" y="5334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3810000" y="5791200"/>
            <a:ext cx="1427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B=vincent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60198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X=A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67056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Y=B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Another example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66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(vincent,mia).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(marsellus,mia).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/>
              <a:t>jealous</a:t>
            </a:r>
            <a:r>
              <a:rPr lang="en-US" sz="2000">
                <a:ea typeface="Arial" charset="0"/>
                <a:cs typeface="Arial" charset="0"/>
              </a:rPr>
              <a:t>(A,B):-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(A,C),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990600" y="4267200"/>
            <a:ext cx="266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X=vincent  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Y=vincent;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X=vincent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Y=marsellus</a:t>
            </a: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3886200" y="1752600"/>
            <a:ext cx="48768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1478" name="AutoShape 6"/>
          <p:cNvSpPr>
            <a:spLocks noChangeArrowheads="1"/>
          </p:cNvSpPr>
          <p:nvPr/>
        </p:nvSpPr>
        <p:spPr bwMode="auto">
          <a:xfrm>
            <a:off x="5715000" y="1905000"/>
            <a:ext cx="1828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  <a:endParaRPr lang="en-US"/>
          </a:p>
        </p:txBody>
      </p:sp>
      <p:sp>
        <p:nvSpPr>
          <p:cNvPr id="361479" name="AutoShape 7"/>
          <p:cNvSpPr>
            <a:spLocks noChangeArrowheads="1"/>
          </p:cNvSpPr>
          <p:nvPr/>
        </p:nvSpPr>
        <p:spPr bwMode="auto">
          <a:xfrm>
            <a:off x="5181600" y="2819400"/>
            <a:ext cx="2971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(A,C), </a:t>
            </a:r>
            <a:r>
              <a:rPr lang="en-US" sz="2000">
                <a:latin typeface="Arial" charset="0"/>
              </a:rPr>
              <a:t>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1480" name="AutoShape 8"/>
          <p:cNvSpPr>
            <a:spLocks noChangeArrowheads="1"/>
          </p:cNvSpPr>
          <p:nvPr/>
        </p:nvSpPr>
        <p:spPr bwMode="auto">
          <a:xfrm>
            <a:off x="43434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1481" name="Line 9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82" name="Line 10"/>
          <p:cNvSpPr>
            <a:spLocks noChangeShapeType="1"/>
          </p:cNvSpPr>
          <p:nvPr/>
        </p:nvSpPr>
        <p:spPr bwMode="auto">
          <a:xfrm flipH="1">
            <a:off x="5562600" y="3276600"/>
            <a:ext cx="9906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83" name="Line 11"/>
          <p:cNvSpPr>
            <a:spLocks noChangeShapeType="1"/>
          </p:cNvSpPr>
          <p:nvPr/>
        </p:nvSpPr>
        <p:spPr bwMode="auto">
          <a:xfrm flipH="1">
            <a:off x="4419600" y="4572000"/>
            <a:ext cx="838200" cy="762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4572000" y="3375025"/>
            <a:ext cx="142716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A=vincent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1488" name="AutoShape 16"/>
          <p:cNvSpPr>
            <a:spLocks noChangeArrowheads="1"/>
          </p:cNvSpPr>
          <p:nvPr/>
        </p:nvSpPr>
        <p:spPr bwMode="auto">
          <a:xfrm>
            <a:off x="4038600" y="5334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1489" name="AutoShape 17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1492" name="Line 20"/>
          <p:cNvSpPr>
            <a:spLocks noChangeShapeType="1"/>
          </p:cNvSpPr>
          <p:nvPr/>
        </p:nvSpPr>
        <p:spPr bwMode="auto">
          <a:xfrm>
            <a:off x="5334000" y="4572000"/>
            <a:ext cx="457200" cy="1219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3810000" y="5791200"/>
            <a:ext cx="1427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B=vincent</a:t>
            </a:r>
          </a:p>
        </p:txBody>
      </p:sp>
      <p:sp>
        <p:nvSpPr>
          <p:cNvPr id="361497" name="Text Box 25"/>
          <p:cNvSpPr txBox="1">
            <a:spLocks noChangeArrowheads="1"/>
          </p:cNvSpPr>
          <p:nvPr/>
        </p:nvSpPr>
        <p:spPr bwMode="auto">
          <a:xfrm>
            <a:off x="4800600" y="6186488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B=marsellus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60198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X=A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67056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Y=B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Another example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66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(vincent,mia).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(marsellus,mia).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/>
              <a:t>jealous</a:t>
            </a:r>
            <a:r>
              <a:rPr lang="en-US" sz="2000">
                <a:ea typeface="Arial" charset="0"/>
                <a:cs typeface="Arial" charset="0"/>
              </a:rPr>
              <a:t>(A,B):-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(A,C),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990600" y="4267200"/>
            <a:ext cx="266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X=vincent  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Y=vincent;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X=vincent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Y=marsellus;</a:t>
            </a: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886200" y="1752600"/>
            <a:ext cx="48768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2502" name="AutoShape 6"/>
          <p:cNvSpPr>
            <a:spLocks noChangeArrowheads="1"/>
          </p:cNvSpPr>
          <p:nvPr/>
        </p:nvSpPr>
        <p:spPr bwMode="auto">
          <a:xfrm>
            <a:off x="5715000" y="1905000"/>
            <a:ext cx="1828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  <a:endParaRPr lang="en-US"/>
          </a:p>
        </p:txBody>
      </p:sp>
      <p:sp>
        <p:nvSpPr>
          <p:cNvPr id="362503" name="AutoShape 7"/>
          <p:cNvSpPr>
            <a:spLocks noChangeArrowheads="1"/>
          </p:cNvSpPr>
          <p:nvPr/>
        </p:nvSpPr>
        <p:spPr bwMode="auto">
          <a:xfrm>
            <a:off x="5181600" y="2819400"/>
            <a:ext cx="2971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(A,C), </a:t>
            </a:r>
            <a:r>
              <a:rPr lang="en-US" sz="2000">
                <a:latin typeface="Arial" charset="0"/>
              </a:rPr>
              <a:t>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2504" name="AutoShape 8"/>
          <p:cNvSpPr>
            <a:spLocks noChangeArrowheads="1"/>
          </p:cNvSpPr>
          <p:nvPr/>
        </p:nvSpPr>
        <p:spPr bwMode="auto">
          <a:xfrm>
            <a:off x="43434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2505" name="Line 9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06" name="Line 10"/>
          <p:cNvSpPr>
            <a:spLocks noChangeShapeType="1"/>
          </p:cNvSpPr>
          <p:nvPr/>
        </p:nvSpPr>
        <p:spPr bwMode="auto">
          <a:xfrm flipH="1">
            <a:off x="5562600" y="3276600"/>
            <a:ext cx="9906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07" name="Line 11"/>
          <p:cNvSpPr>
            <a:spLocks noChangeShapeType="1"/>
          </p:cNvSpPr>
          <p:nvPr/>
        </p:nvSpPr>
        <p:spPr bwMode="auto">
          <a:xfrm flipH="1">
            <a:off x="4419600" y="4572000"/>
            <a:ext cx="838200" cy="762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4572000" y="3375025"/>
            <a:ext cx="142716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A=vincent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2509" name="Line 13"/>
          <p:cNvSpPr>
            <a:spLocks noChangeShapeType="1"/>
          </p:cNvSpPr>
          <p:nvPr/>
        </p:nvSpPr>
        <p:spPr bwMode="auto">
          <a:xfrm>
            <a:off x="6553200" y="3276600"/>
            <a:ext cx="6858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12" name="AutoShape 16"/>
          <p:cNvSpPr>
            <a:spLocks noChangeArrowheads="1"/>
          </p:cNvSpPr>
          <p:nvPr/>
        </p:nvSpPr>
        <p:spPr bwMode="auto">
          <a:xfrm>
            <a:off x="4038600" y="5334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2513" name="AutoShape 17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2516" name="Line 20"/>
          <p:cNvSpPr>
            <a:spLocks noChangeShapeType="1"/>
          </p:cNvSpPr>
          <p:nvPr/>
        </p:nvSpPr>
        <p:spPr bwMode="auto">
          <a:xfrm>
            <a:off x="5334000" y="4572000"/>
            <a:ext cx="457200" cy="1219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17" name="AutoShape 21"/>
          <p:cNvSpPr>
            <a:spLocks noChangeArrowheads="1"/>
          </p:cNvSpPr>
          <p:nvPr/>
        </p:nvSpPr>
        <p:spPr bwMode="auto">
          <a:xfrm>
            <a:off x="67818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7086600" y="3352800"/>
            <a:ext cx="17033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A=marsellus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2519" name="Text Box 23"/>
          <p:cNvSpPr txBox="1">
            <a:spLocks noChangeArrowheads="1"/>
          </p:cNvSpPr>
          <p:nvPr/>
        </p:nvSpPr>
        <p:spPr bwMode="auto">
          <a:xfrm>
            <a:off x="3810000" y="5791200"/>
            <a:ext cx="1427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B=vincent</a:t>
            </a:r>
          </a:p>
        </p:txBody>
      </p:sp>
      <p:sp>
        <p:nvSpPr>
          <p:cNvPr id="362521" name="Text Box 25"/>
          <p:cNvSpPr txBox="1">
            <a:spLocks noChangeArrowheads="1"/>
          </p:cNvSpPr>
          <p:nvPr/>
        </p:nvSpPr>
        <p:spPr bwMode="auto">
          <a:xfrm>
            <a:off x="4800600" y="6186488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B=marsellus</a:t>
            </a:r>
          </a:p>
        </p:txBody>
      </p:sp>
      <p:sp>
        <p:nvSpPr>
          <p:cNvPr id="362523" name="Text Box 27"/>
          <p:cNvSpPr txBox="1">
            <a:spLocks noChangeArrowheads="1"/>
          </p:cNvSpPr>
          <p:nvPr/>
        </p:nvSpPr>
        <p:spPr bwMode="auto">
          <a:xfrm>
            <a:off x="60198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X=A</a:t>
            </a:r>
          </a:p>
        </p:txBody>
      </p:sp>
      <p:sp>
        <p:nvSpPr>
          <p:cNvPr id="362524" name="Text Box 28"/>
          <p:cNvSpPr txBox="1">
            <a:spLocks noChangeArrowheads="1"/>
          </p:cNvSpPr>
          <p:nvPr/>
        </p:nvSpPr>
        <p:spPr bwMode="auto">
          <a:xfrm>
            <a:off x="67056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Y=B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562600" cy="1143000"/>
          </a:xfrm>
          <a:ln/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Integers: 12, -34, 22342</a:t>
            </a:r>
          </a:p>
          <a:p>
            <a:r>
              <a:rPr lang="en-US" dirty="0"/>
              <a:t>Floats: 34573.3234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2514599"/>
            <a:ext cx="5562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Variables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35052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sequence of characters of upper-case letters, lower-case letters, digits, or underscore,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starting with either an uppercase letter or an underscore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Y, Variable, Vincent,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_tag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029200" y="76200"/>
            <a:ext cx="4038600" cy="1752600"/>
            <a:chOff x="5029200" y="76200"/>
            <a:chExt cx="4038600" cy="1752600"/>
          </a:xfrm>
        </p:grpSpPr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5029200" y="76200"/>
              <a:ext cx="4038600" cy="1752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6781800" y="87868"/>
              <a:ext cx="7770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Terms</a:t>
              </a: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5835308" y="457200"/>
              <a:ext cx="1479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Simple Terms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7391400" y="468868"/>
              <a:ext cx="16661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Complex Terms</a:t>
              </a: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68580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2009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1136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Constants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76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Variables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5029200" y="1371600"/>
              <a:ext cx="808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Atoms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6172200" y="1371600"/>
              <a:ext cx="10625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Numbers</a:t>
              </a: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 flipH="1">
              <a:off x="62484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65913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H="1">
              <a:off x="56007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9436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48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Another example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66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(vincent,mia).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(marsellus,mia).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/>
              <a:t>jealous</a:t>
            </a:r>
            <a:r>
              <a:rPr lang="en-US" sz="2000">
                <a:ea typeface="Arial" charset="0"/>
                <a:cs typeface="Arial" charset="0"/>
              </a:rPr>
              <a:t>(A,B):-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(A,C),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990600" y="4267200"/>
            <a:ext cx="266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….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X=vincent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Y=marsellus;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X=marsellus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Y=vincent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886200" y="1752600"/>
            <a:ext cx="48768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3526" name="AutoShape 6"/>
          <p:cNvSpPr>
            <a:spLocks noChangeArrowheads="1"/>
          </p:cNvSpPr>
          <p:nvPr/>
        </p:nvSpPr>
        <p:spPr bwMode="auto">
          <a:xfrm>
            <a:off x="5715000" y="1905000"/>
            <a:ext cx="1828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  <a:endParaRPr lang="en-US"/>
          </a:p>
        </p:txBody>
      </p:sp>
      <p:sp>
        <p:nvSpPr>
          <p:cNvPr id="363527" name="AutoShape 7"/>
          <p:cNvSpPr>
            <a:spLocks noChangeArrowheads="1"/>
          </p:cNvSpPr>
          <p:nvPr/>
        </p:nvSpPr>
        <p:spPr bwMode="auto">
          <a:xfrm>
            <a:off x="5181600" y="2819400"/>
            <a:ext cx="2971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(A,C), </a:t>
            </a:r>
            <a:r>
              <a:rPr lang="en-US" sz="2000">
                <a:latin typeface="Arial" charset="0"/>
              </a:rPr>
              <a:t>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3528" name="AutoShape 8"/>
          <p:cNvSpPr>
            <a:spLocks noChangeArrowheads="1"/>
          </p:cNvSpPr>
          <p:nvPr/>
        </p:nvSpPr>
        <p:spPr bwMode="auto">
          <a:xfrm>
            <a:off x="43434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3529" name="Line 9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30" name="Line 10"/>
          <p:cNvSpPr>
            <a:spLocks noChangeShapeType="1"/>
          </p:cNvSpPr>
          <p:nvPr/>
        </p:nvSpPr>
        <p:spPr bwMode="auto">
          <a:xfrm flipH="1">
            <a:off x="5562600" y="3276600"/>
            <a:ext cx="9906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31" name="Line 11"/>
          <p:cNvSpPr>
            <a:spLocks noChangeShapeType="1"/>
          </p:cNvSpPr>
          <p:nvPr/>
        </p:nvSpPr>
        <p:spPr bwMode="auto">
          <a:xfrm flipH="1">
            <a:off x="4419600" y="4572000"/>
            <a:ext cx="838200" cy="762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4572000" y="3375025"/>
            <a:ext cx="142716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A=vincent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3533" name="Line 13"/>
          <p:cNvSpPr>
            <a:spLocks noChangeShapeType="1"/>
          </p:cNvSpPr>
          <p:nvPr/>
        </p:nvSpPr>
        <p:spPr bwMode="auto">
          <a:xfrm>
            <a:off x="6553200" y="3276600"/>
            <a:ext cx="6858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35" name="AutoShape 15"/>
          <p:cNvSpPr>
            <a:spLocks noChangeArrowheads="1"/>
          </p:cNvSpPr>
          <p:nvPr/>
        </p:nvSpPr>
        <p:spPr bwMode="auto">
          <a:xfrm>
            <a:off x="6705600" y="5334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3536" name="AutoShape 16"/>
          <p:cNvSpPr>
            <a:spLocks noChangeArrowheads="1"/>
          </p:cNvSpPr>
          <p:nvPr/>
        </p:nvSpPr>
        <p:spPr bwMode="auto">
          <a:xfrm>
            <a:off x="4038600" y="5334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3537" name="AutoShape 17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3539" name="Line 19"/>
          <p:cNvSpPr>
            <a:spLocks noChangeShapeType="1"/>
          </p:cNvSpPr>
          <p:nvPr/>
        </p:nvSpPr>
        <p:spPr bwMode="auto">
          <a:xfrm flipH="1">
            <a:off x="7010400" y="4572000"/>
            <a:ext cx="762000" cy="762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40" name="Line 20"/>
          <p:cNvSpPr>
            <a:spLocks noChangeShapeType="1"/>
          </p:cNvSpPr>
          <p:nvPr/>
        </p:nvSpPr>
        <p:spPr bwMode="auto">
          <a:xfrm>
            <a:off x="5334000" y="4572000"/>
            <a:ext cx="457200" cy="1219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41" name="AutoShape 21"/>
          <p:cNvSpPr>
            <a:spLocks noChangeArrowheads="1"/>
          </p:cNvSpPr>
          <p:nvPr/>
        </p:nvSpPr>
        <p:spPr bwMode="auto">
          <a:xfrm>
            <a:off x="67818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7086600" y="3352800"/>
            <a:ext cx="17033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A=marsellus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3810000" y="5791200"/>
            <a:ext cx="1427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B=vincent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6345238" y="5729288"/>
            <a:ext cx="1427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B=vincent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4800600" y="6186488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B=marsellus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60198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X=A</a:t>
            </a:r>
          </a:p>
        </p:txBody>
      </p:sp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67056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Y=B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Another example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66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(vincent,mia).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(marsellus,mia).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/>
              <a:t>jealous</a:t>
            </a:r>
            <a:r>
              <a:rPr lang="en-US" sz="2000">
                <a:ea typeface="Arial" charset="0"/>
                <a:cs typeface="Arial" charset="0"/>
              </a:rPr>
              <a:t>(A,B):-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(A,C), 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    </a:t>
            </a: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990600" y="4267200"/>
            <a:ext cx="266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….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X=marsellus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Y=vincent;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X=marsellus</a:t>
            </a:r>
          </a:p>
          <a:p>
            <a:pPr marL="342900" indent="-342900">
              <a:buFontTx/>
              <a:buNone/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Y=marsellus</a:t>
            </a: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3886200" y="1752600"/>
            <a:ext cx="48768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4550" name="AutoShape 6"/>
          <p:cNvSpPr>
            <a:spLocks noChangeArrowheads="1"/>
          </p:cNvSpPr>
          <p:nvPr/>
        </p:nvSpPr>
        <p:spPr bwMode="auto">
          <a:xfrm>
            <a:off x="5715000" y="1905000"/>
            <a:ext cx="1828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  <a:endParaRPr lang="en-US"/>
          </a:p>
        </p:txBody>
      </p:sp>
      <p:sp>
        <p:nvSpPr>
          <p:cNvPr id="364551" name="AutoShape 7"/>
          <p:cNvSpPr>
            <a:spLocks noChangeArrowheads="1"/>
          </p:cNvSpPr>
          <p:nvPr/>
        </p:nvSpPr>
        <p:spPr bwMode="auto">
          <a:xfrm>
            <a:off x="5181600" y="2819400"/>
            <a:ext cx="2971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(A,C), </a:t>
            </a:r>
            <a:r>
              <a:rPr lang="en-US" sz="2000">
                <a:latin typeface="Arial" charset="0"/>
              </a:rPr>
              <a:t>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4552" name="AutoShape 8"/>
          <p:cNvSpPr>
            <a:spLocks noChangeArrowheads="1"/>
          </p:cNvSpPr>
          <p:nvPr/>
        </p:nvSpPr>
        <p:spPr bwMode="auto">
          <a:xfrm>
            <a:off x="43434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 flipH="1">
            <a:off x="5562600" y="3276600"/>
            <a:ext cx="9906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555" name="Line 11"/>
          <p:cNvSpPr>
            <a:spLocks noChangeShapeType="1"/>
          </p:cNvSpPr>
          <p:nvPr/>
        </p:nvSpPr>
        <p:spPr bwMode="auto">
          <a:xfrm flipH="1">
            <a:off x="4419600" y="4572000"/>
            <a:ext cx="838200" cy="762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4572000" y="3375025"/>
            <a:ext cx="142716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A=vincent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4557" name="Line 13"/>
          <p:cNvSpPr>
            <a:spLocks noChangeShapeType="1"/>
          </p:cNvSpPr>
          <p:nvPr/>
        </p:nvSpPr>
        <p:spPr bwMode="auto">
          <a:xfrm>
            <a:off x="6553200" y="3276600"/>
            <a:ext cx="6858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924800" y="4572000"/>
            <a:ext cx="381000" cy="1143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559" name="AutoShape 15"/>
          <p:cNvSpPr>
            <a:spLocks noChangeArrowheads="1"/>
          </p:cNvSpPr>
          <p:nvPr/>
        </p:nvSpPr>
        <p:spPr bwMode="auto">
          <a:xfrm>
            <a:off x="6705600" y="5334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4560" name="AutoShape 16"/>
          <p:cNvSpPr>
            <a:spLocks noChangeArrowheads="1"/>
          </p:cNvSpPr>
          <p:nvPr/>
        </p:nvSpPr>
        <p:spPr bwMode="auto">
          <a:xfrm>
            <a:off x="4038600" y="5334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4561" name="AutoShape 17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4562" name="AutoShape 18"/>
          <p:cNvSpPr>
            <a:spLocks noChangeArrowheads="1"/>
          </p:cNvSpPr>
          <p:nvPr/>
        </p:nvSpPr>
        <p:spPr bwMode="auto">
          <a:xfrm>
            <a:off x="8001000" y="5715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4563" name="Line 19"/>
          <p:cNvSpPr>
            <a:spLocks noChangeShapeType="1"/>
          </p:cNvSpPr>
          <p:nvPr/>
        </p:nvSpPr>
        <p:spPr bwMode="auto">
          <a:xfrm flipH="1">
            <a:off x="7010400" y="4572000"/>
            <a:ext cx="762000" cy="762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564" name="Line 20"/>
          <p:cNvSpPr>
            <a:spLocks noChangeShapeType="1"/>
          </p:cNvSpPr>
          <p:nvPr/>
        </p:nvSpPr>
        <p:spPr bwMode="auto">
          <a:xfrm>
            <a:off x="5334000" y="4572000"/>
            <a:ext cx="457200" cy="1219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565" name="AutoShape 21"/>
          <p:cNvSpPr>
            <a:spLocks noChangeArrowheads="1"/>
          </p:cNvSpPr>
          <p:nvPr/>
        </p:nvSpPr>
        <p:spPr bwMode="auto">
          <a:xfrm>
            <a:off x="67818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4566" name="Text Box 22"/>
          <p:cNvSpPr txBox="1">
            <a:spLocks noChangeArrowheads="1"/>
          </p:cNvSpPr>
          <p:nvPr/>
        </p:nvSpPr>
        <p:spPr bwMode="auto">
          <a:xfrm>
            <a:off x="7086600" y="3352800"/>
            <a:ext cx="17033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A=marsellus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3810000" y="5791200"/>
            <a:ext cx="1427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B=vincent</a:t>
            </a:r>
          </a:p>
        </p:txBody>
      </p:sp>
      <p:sp>
        <p:nvSpPr>
          <p:cNvPr id="364568" name="Text Box 24"/>
          <p:cNvSpPr txBox="1">
            <a:spLocks noChangeArrowheads="1"/>
          </p:cNvSpPr>
          <p:nvPr/>
        </p:nvSpPr>
        <p:spPr bwMode="auto">
          <a:xfrm>
            <a:off x="6345238" y="5729288"/>
            <a:ext cx="1427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B=vincent</a:t>
            </a:r>
          </a:p>
        </p:txBody>
      </p:sp>
      <p:sp>
        <p:nvSpPr>
          <p:cNvPr id="364569" name="Text Box 25"/>
          <p:cNvSpPr txBox="1">
            <a:spLocks noChangeArrowheads="1"/>
          </p:cNvSpPr>
          <p:nvPr/>
        </p:nvSpPr>
        <p:spPr bwMode="auto">
          <a:xfrm>
            <a:off x="4800600" y="6186488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B=marsellus</a:t>
            </a:r>
          </a:p>
        </p:txBody>
      </p:sp>
      <p:sp>
        <p:nvSpPr>
          <p:cNvPr id="364570" name="Text Box 26"/>
          <p:cNvSpPr txBox="1">
            <a:spLocks noChangeArrowheads="1"/>
          </p:cNvSpPr>
          <p:nvPr/>
        </p:nvSpPr>
        <p:spPr bwMode="auto">
          <a:xfrm>
            <a:off x="7086600" y="61722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B=marsellus</a:t>
            </a:r>
          </a:p>
        </p:txBody>
      </p: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60198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X=A</a:t>
            </a:r>
          </a:p>
        </p:txBody>
      </p:sp>
      <p:sp>
        <p:nvSpPr>
          <p:cNvPr id="364572" name="Text Box 28"/>
          <p:cNvSpPr txBox="1">
            <a:spLocks noChangeArrowheads="1"/>
          </p:cNvSpPr>
          <p:nvPr/>
        </p:nvSpPr>
        <p:spPr bwMode="auto">
          <a:xfrm>
            <a:off x="67056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Y=B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Another example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266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loves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vincent,mia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/>
              <a:t>loves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marsellus,mia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endParaRPr lang="en-US" sz="2000" dirty="0">
              <a:ea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dirty="0"/>
              <a:t>jealous</a:t>
            </a:r>
            <a:r>
              <a:rPr lang="en-US" sz="2000" dirty="0">
                <a:ea typeface="Arial" charset="0"/>
                <a:cs typeface="Arial" charset="0"/>
              </a:rPr>
              <a:t>(A,B):- </a:t>
            </a:r>
          </a:p>
          <a:p>
            <a:pPr>
              <a:buFontTx/>
              <a:buNone/>
            </a:pPr>
            <a:r>
              <a:rPr lang="en-US" sz="2000" dirty="0">
                <a:ea typeface="Arial" charset="0"/>
                <a:cs typeface="Arial" charset="0"/>
              </a:rPr>
              <a:t>    </a:t>
            </a:r>
            <a:r>
              <a:rPr lang="en-US" sz="2000" dirty="0"/>
              <a:t>loves</a:t>
            </a:r>
            <a:r>
              <a:rPr lang="en-US" sz="2000" dirty="0">
                <a:ea typeface="Arial" charset="0"/>
                <a:cs typeface="Arial" charset="0"/>
              </a:rPr>
              <a:t>(A,C), </a:t>
            </a:r>
          </a:p>
          <a:p>
            <a:pPr>
              <a:buFontTx/>
              <a:buNone/>
            </a:pPr>
            <a:r>
              <a:rPr lang="en-US" sz="2000" dirty="0">
                <a:ea typeface="Arial" charset="0"/>
                <a:cs typeface="Arial" charset="0"/>
              </a:rPr>
              <a:t>    </a:t>
            </a:r>
            <a:r>
              <a:rPr lang="en-US" sz="2000" dirty="0"/>
              <a:t>loves</a:t>
            </a:r>
            <a:r>
              <a:rPr lang="en-US" sz="2000" dirty="0"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990600" y="4267200"/>
            <a:ext cx="266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….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marsellus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Y=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vincent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marsellus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Y=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marsellus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;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886200" y="1752600"/>
            <a:ext cx="4876800" cy="4800600"/>
          </a:xfrm>
          <a:prstGeom prst="rect">
            <a:avLst/>
          </a:prstGeom>
          <a:solidFill>
            <a:srgbClr val="CCFFFF">
              <a:alpha val="5000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>
                <a:latin typeface="Arial" charset="0"/>
              </a:rPr>
              <a:t>                      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9670" name="AutoShape 6"/>
          <p:cNvSpPr>
            <a:spLocks noChangeArrowheads="1"/>
          </p:cNvSpPr>
          <p:nvPr/>
        </p:nvSpPr>
        <p:spPr bwMode="auto">
          <a:xfrm>
            <a:off x="5715000" y="1905000"/>
            <a:ext cx="1828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jealous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(X,Y).</a:t>
            </a:r>
            <a:endParaRPr lang="en-US"/>
          </a:p>
        </p:txBody>
      </p:sp>
      <p:sp>
        <p:nvSpPr>
          <p:cNvPr id="369671" name="AutoShape 7"/>
          <p:cNvSpPr>
            <a:spLocks noChangeArrowheads="1"/>
          </p:cNvSpPr>
          <p:nvPr/>
        </p:nvSpPr>
        <p:spPr bwMode="auto">
          <a:xfrm>
            <a:off x="5181600" y="2819400"/>
            <a:ext cx="29718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(A,C), </a:t>
            </a:r>
            <a:r>
              <a:rPr lang="en-US" sz="2000">
                <a:latin typeface="Arial" charset="0"/>
              </a:rPr>
              <a:t>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(B,C).</a:t>
            </a:r>
          </a:p>
        </p:txBody>
      </p:sp>
      <p:sp>
        <p:nvSpPr>
          <p:cNvPr id="369672" name="AutoShape 8"/>
          <p:cNvSpPr>
            <a:spLocks noChangeArrowheads="1"/>
          </p:cNvSpPr>
          <p:nvPr/>
        </p:nvSpPr>
        <p:spPr bwMode="auto">
          <a:xfrm>
            <a:off x="43434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6705600" y="2362200"/>
            <a:ext cx="0" cy="457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674" name="Line 10"/>
          <p:cNvSpPr>
            <a:spLocks noChangeShapeType="1"/>
          </p:cNvSpPr>
          <p:nvPr/>
        </p:nvSpPr>
        <p:spPr bwMode="auto">
          <a:xfrm flipH="1">
            <a:off x="5562600" y="3276600"/>
            <a:ext cx="9906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675" name="Line 11"/>
          <p:cNvSpPr>
            <a:spLocks noChangeShapeType="1"/>
          </p:cNvSpPr>
          <p:nvPr/>
        </p:nvSpPr>
        <p:spPr bwMode="auto">
          <a:xfrm flipH="1">
            <a:off x="4419600" y="4572000"/>
            <a:ext cx="838200" cy="762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4572000" y="3375025"/>
            <a:ext cx="142716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A=vincent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9677" name="Line 13"/>
          <p:cNvSpPr>
            <a:spLocks noChangeShapeType="1"/>
          </p:cNvSpPr>
          <p:nvPr/>
        </p:nvSpPr>
        <p:spPr bwMode="auto">
          <a:xfrm>
            <a:off x="6553200" y="3276600"/>
            <a:ext cx="685800" cy="838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678" name="Line 14"/>
          <p:cNvSpPr>
            <a:spLocks noChangeShapeType="1"/>
          </p:cNvSpPr>
          <p:nvPr/>
        </p:nvSpPr>
        <p:spPr bwMode="auto">
          <a:xfrm>
            <a:off x="7924800" y="4572000"/>
            <a:ext cx="381000" cy="1143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679" name="AutoShape 15"/>
          <p:cNvSpPr>
            <a:spLocks noChangeArrowheads="1"/>
          </p:cNvSpPr>
          <p:nvPr/>
        </p:nvSpPr>
        <p:spPr bwMode="auto">
          <a:xfrm>
            <a:off x="6705600" y="5334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9680" name="AutoShape 16"/>
          <p:cNvSpPr>
            <a:spLocks noChangeArrowheads="1"/>
          </p:cNvSpPr>
          <p:nvPr/>
        </p:nvSpPr>
        <p:spPr bwMode="auto">
          <a:xfrm>
            <a:off x="4038600" y="5334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9681" name="AutoShape 17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9682" name="AutoShape 18"/>
          <p:cNvSpPr>
            <a:spLocks noChangeArrowheads="1"/>
          </p:cNvSpPr>
          <p:nvPr/>
        </p:nvSpPr>
        <p:spPr bwMode="auto">
          <a:xfrm>
            <a:off x="8001000" y="5715000"/>
            <a:ext cx="6096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 flipH="1">
            <a:off x="7010400" y="4572000"/>
            <a:ext cx="762000" cy="7620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5334000" y="4572000"/>
            <a:ext cx="457200" cy="121920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685" name="AutoShape 21"/>
          <p:cNvSpPr>
            <a:spLocks noChangeArrowheads="1"/>
          </p:cNvSpPr>
          <p:nvPr/>
        </p:nvSpPr>
        <p:spPr bwMode="auto">
          <a:xfrm>
            <a:off x="6781800" y="4114800"/>
            <a:ext cx="1905000" cy="457200"/>
          </a:xfrm>
          <a:prstGeom prst="flowChartAlternateProcess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2000">
                <a:latin typeface="Arial" charset="0"/>
              </a:rPr>
              <a:t>?- loves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(B,mia).</a:t>
            </a:r>
          </a:p>
        </p:txBody>
      </p:sp>
      <p:sp>
        <p:nvSpPr>
          <p:cNvPr id="369686" name="Text Box 22"/>
          <p:cNvSpPr txBox="1">
            <a:spLocks noChangeArrowheads="1"/>
          </p:cNvSpPr>
          <p:nvPr/>
        </p:nvSpPr>
        <p:spPr bwMode="auto">
          <a:xfrm>
            <a:off x="7086600" y="3352800"/>
            <a:ext cx="17033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A=marsellus</a:t>
            </a:r>
          </a:p>
          <a:p>
            <a:pPr>
              <a:buFontTx/>
              <a:buNone/>
            </a:pPr>
            <a:r>
              <a:rPr lang="en-US" sz="1800"/>
              <a:t>C=mia</a:t>
            </a:r>
          </a:p>
        </p:txBody>
      </p: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3810000" y="5791200"/>
            <a:ext cx="1427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B=vincent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6345238" y="5729288"/>
            <a:ext cx="1427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B=vincent</a:t>
            </a:r>
          </a:p>
        </p:txBody>
      </p:sp>
      <p:sp>
        <p:nvSpPr>
          <p:cNvPr id="369689" name="Text Box 25"/>
          <p:cNvSpPr txBox="1">
            <a:spLocks noChangeArrowheads="1"/>
          </p:cNvSpPr>
          <p:nvPr/>
        </p:nvSpPr>
        <p:spPr bwMode="auto">
          <a:xfrm>
            <a:off x="4800600" y="6186488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B=marsellus</a:t>
            </a:r>
          </a:p>
        </p:txBody>
      </p:sp>
      <p:sp>
        <p:nvSpPr>
          <p:cNvPr id="369690" name="Text Box 26"/>
          <p:cNvSpPr txBox="1">
            <a:spLocks noChangeArrowheads="1"/>
          </p:cNvSpPr>
          <p:nvPr/>
        </p:nvSpPr>
        <p:spPr bwMode="auto">
          <a:xfrm>
            <a:off x="7086600" y="61722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B=marsellus</a:t>
            </a:r>
          </a:p>
        </p:txBody>
      </p:sp>
      <p:sp>
        <p:nvSpPr>
          <p:cNvPr id="369691" name="Text Box 27"/>
          <p:cNvSpPr txBox="1">
            <a:spLocks noChangeArrowheads="1"/>
          </p:cNvSpPr>
          <p:nvPr/>
        </p:nvSpPr>
        <p:spPr bwMode="auto">
          <a:xfrm>
            <a:off x="60198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X=A</a:t>
            </a:r>
          </a:p>
        </p:txBody>
      </p:sp>
      <p:sp>
        <p:nvSpPr>
          <p:cNvPr id="369692" name="Text Box 28"/>
          <p:cNvSpPr txBox="1">
            <a:spLocks noChangeArrowheads="1"/>
          </p:cNvSpPr>
          <p:nvPr/>
        </p:nvSpPr>
        <p:spPr bwMode="auto">
          <a:xfrm>
            <a:off x="6705600" y="2362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/>
              <a:t>Y=B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We are working with the following knowledge base: </a:t>
            </a:r>
          </a:p>
          <a:p>
            <a:pPr lvl="1">
              <a:lnSpc>
                <a:spcPct val="110000"/>
              </a:lnSpc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house_elf(dobby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).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witch(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hermione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).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witch(rita_skeeter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).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magic(X):-house_elf(X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).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magic(X):-witch(X).</a:t>
            </a:r>
          </a:p>
          <a:p>
            <a:pPr lvl="1">
              <a:lnSpc>
                <a:spcPct val="110000"/>
              </a:lnSpc>
              <a:buNone/>
            </a:pPr>
            <a:endParaRPr lang="en-US" b="1" dirty="0" smtClean="0">
              <a:solidFill>
                <a:schemeClr val="accent3">
                  <a:lumMod val="50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Which of the following queries are </a:t>
            </a:r>
            <a:r>
              <a:rPr lang="en-US" b="1" dirty="0" smtClean="0"/>
              <a:t>satisfied</a:t>
            </a:r>
            <a:r>
              <a:rPr lang="en-US" dirty="0" smtClean="0"/>
              <a:t>? Where relevant, give all the </a:t>
            </a:r>
            <a:r>
              <a:rPr lang="en-US" b="1" dirty="0" smtClean="0"/>
              <a:t>variable instantiations </a:t>
            </a:r>
            <a:r>
              <a:rPr lang="en-US" dirty="0" smtClean="0"/>
              <a:t>that lead to success.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 smtClean="0"/>
              <a:t>magic(house_elf</a:t>
            </a:r>
            <a:r>
              <a:rPr lang="en-US" dirty="0" smtClean="0"/>
              <a:t>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 smtClean="0"/>
              <a:t>wizard(harry</a:t>
            </a:r>
            <a:r>
              <a:rPr lang="en-US" dirty="0" smtClean="0"/>
              <a:t>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 smtClean="0"/>
              <a:t>magic(wizard</a:t>
            </a:r>
            <a:r>
              <a:rPr lang="en-US" dirty="0" smtClean="0"/>
              <a:t>).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magic(H).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58674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3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Untitl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38500"/>
            <a:ext cx="3797300" cy="3543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914400"/>
            <a:ext cx="3048000" cy="19812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dirty="0" err="1"/>
              <a:t>house_elf</a:t>
            </a:r>
            <a:r>
              <a:rPr lang="en-US" sz="2000" dirty="0"/>
              <a:t>(dobby).</a:t>
            </a:r>
          </a:p>
          <a:p>
            <a:pPr>
              <a:buFontTx/>
              <a:buNone/>
            </a:pPr>
            <a:r>
              <a:rPr lang="en-US" sz="2000" dirty="0"/>
              <a:t>witch(</a:t>
            </a:r>
            <a:r>
              <a:rPr lang="en-US" sz="2000" dirty="0" err="1"/>
              <a:t>hermione</a:t>
            </a:r>
            <a:r>
              <a:rPr lang="en-US" sz="2000" dirty="0"/>
              <a:t>).</a:t>
            </a:r>
          </a:p>
          <a:p>
            <a:pPr>
              <a:buFontTx/>
              <a:buNone/>
            </a:pPr>
            <a:r>
              <a:rPr lang="en-US" sz="2000" dirty="0"/>
              <a:t>witch(</a:t>
            </a:r>
            <a:r>
              <a:rPr lang="en-US" sz="2000" dirty="0" err="1"/>
              <a:t>rita_skeeter</a:t>
            </a:r>
            <a:r>
              <a:rPr lang="en-US" sz="2000" dirty="0"/>
              <a:t>).</a:t>
            </a:r>
          </a:p>
          <a:p>
            <a:pPr>
              <a:buFontTx/>
              <a:buNone/>
            </a:pPr>
            <a:r>
              <a:rPr lang="en-US" sz="2000" dirty="0"/>
              <a:t>magic(X) :- </a:t>
            </a:r>
            <a:r>
              <a:rPr lang="en-US" sz="2000" dirty="0" err="1"/>
              <a:t>house_elf</a:t>
            </a:r>
            <a:r>
              <a:rPr lang="en-US" sz="2000" dirty="0"/>
              <a:t>(X).</a:t>
            </a:r>
          </a:p>
          <a:p>
            <a:pPr>
              <a:buFontTx/>
              <a:buNone/>
            </a:pPr>
            <a:r>
              <a:rPr lang="en-US" sz="2000" dirty="0"/>
              <a:t>magic(X) :- witch(X).</a:t>
            </a:r>
            <a:endParaRPr lang="en-US" sz="2000" dirty="0">
              <a:ea typeface="Arial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43600" y="4038600"/>
            <a:ext cx="3048000" cy="13716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smtClean="0">
                <a:latin typeface="Arial" charset="0"/>
              </a:rPr>
              <a:t>magic(</a:t>
            </a:r>
            <a:r>
              <a:rPr lang="en-US" sz="2000" dirty="0" smtClean="0">
                <a:latin typeface="Arial" charset="0"/>
              </a:rPr>
              <a:t>H)</a:t>
            </a:r>
            <a:r>
              <a:rPr lang="en-US" sz="2000" dirty="0" smtClean="0">
                <a:latin typeface="Arial" charset="0"/>
              </a:rPr>
              <a:t>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H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= dobby</a:t>
            </a: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H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hermione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H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rita_skeeter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81400" y="838200"/>
            <a:ext cx="5410200" cy="2971800"/>
            <a:chOff x="3733800" y="1371600"/>
            <a:chExt cx="5410200" cy="29718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733800" y="1371600"/>
              <a:ext cx="5410200" cy="2971800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buFontTx/>
                <a:buNone/>
              </a:pPr>
              <a:r>
                <a:rPr lang="en-US" sz="2000">
                  <a:latin typeface="Arial" charset="0"/>
                </a:rPr>
                <a:t>                      </a:t>
              </a:r>
              <a:endParaRPr lang="en-US" sz="2000">
                <a:latin typeface="Arial" charset="0"/>
                <a:ea typeface="Arial" charset="0"/>
                <a:cs typeface="Arial" charset="0"/>
              </a:endParaRPr>
            </a:p>
            <a:p>
              <a:pPr marL="342900" indent="-342900">
                <a:buFontTx/>
                <a:buNone/>
              </a:pPr>
              <a:endParaRPr 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5181600" y="1524000"/>
              <a:ext cx="24384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>
                  <a:latin typeface="Arial" charset="0"/>
                </a:rPr>
                <a:t>?- </a:t>
              </a:r>
              <a:r>
                <a:rPr lang="en-US" sz="2000" dirty="0" smtClean="0">
                  <a:latin typeface="Arial" charset="0"/>
                </a:rPr>
                <a:t>magic(</a:t>
              </a:r>
              <a:r>
                <a:rPr lang="en-US" sz="2000" dirty="0" smtClean="0">
                  <a:latin typeface="Arial" charset="0"/>
                </a:rPr>
                <a:t>H)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dirty="0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114800" y="2286000"/>
              <a:ext cx="19812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>
                  <a:latin typeface="Arial" charset="0"/>
                </a:rPr>
                <a:t>?- </a:t>
              </a:r>
              <a:r>
                <a:rPr lang="en-US" sz="2000" dirty="0" err="1" smtClean="0">
                  <a:latin typeface="Arial" charset="0"/>
                </a:rPr>
                <a:t>house_elf</a:t>
              </a:r>
              <a:r>
                <a:rPr lang="en-US" sz="2000" dirty="0" smtClean="0">
                  <a:latin typeface="Arial" charset="0"/>
                </a:rPr>
                <a:t>(X)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3810000" y="3124200"/>
              <a:ext cx="22860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>
                  <a:latin typeface="Arial" charset="0"/>
                </a:rPr>
                <a:t>?</a:t>
              </a:r>
              <a:r>
                <a:rPr lang="en-US" sz="2000" dirty="0" smtClean="0">
                  <a:latin typeface="Arial" charset="0"/>
                </a:rPr>
                <a:t>- house-elf(dobby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5791200" y="1981200"/>
              <a:ext cx="457200" cy="3048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0" cy="3810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11011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000" dirty="0"/>
                <a:t>X</a:t>
              </a:r>
              <a:r>
                <a:rPr lang="en-US" sz="2000" dirty="0" smtClean="0"/>
                <a:t>=dobby</a:t>
              </a:r>
              <a:endParaRPr lang="en-US" sz="2000" dirty="0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419600" y="3733800"/>
              <a:ext cx="2286000" cy="5334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>
                  <a:latin typeface="Arial" charset="0"/>
                </a:rPr>
                <a:t>?- </a:t>
              </a:r>
              <a:r>
                <a:rPr lang="en-US" sz="2000" dirty="0" smtClean="0">
                  <a:latin typeface="Arial" charset="0"/>
                </a:rPr>
                <a:t>witch(</a:t>
              </a:r>
              <a:r>
                <a:rPr lang="en-US" sz="2000" dirty="0" err="1" smtClean="0">
                  <a:latin typeface="Arial" charset="0"/>
                </a:rPr>
                <a:t>hermione</a:t>
              </a:r>
              <a:r>
                <a:rPr lang="en-US" sz="2000" dirty="0" smtClean="0">
                  <a:latin typeface="Arial" charset="0"/>
                </a:rPr>
                <a:t>)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6477000" y="2743200"/>
              <a:ext cx="533400" cy="9906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248400" y="2819400"/>
              <a:ext cx="14586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000" dirty="0"/>
                <a:t>X</a:t>
              </a:r>
              <a:r>
                <a:rPr lang="en-US" sz="2000" dirty="0" smtClean="0"/>
                <a:t>=</a:t>
              </a:r>
              <a:r>
                <a:rPr lang="en-US" sz="2000" dirty="0" err="1" smtClean="0"/>
                <a:t>hermione</a:t>
              </a:r>
              <a:endParaRPr lang="en-US" sz="2000" dirty="0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7924800" y="2743200"/>
              <a:ext cx="76200" cy="9144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6781800" y="3657600"/>
              <a:ext cx="2362200" cy="5334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>
                  <a:latin typeface="Arial" charset="0"/>
                </a:rPr>
                <a:t>?- </a:t>
              </a:r>
              <a:r>
                <a:rPr lang="en-US" sz="2000" dirty="0" smtClean="0">
                  <a:latin typeface="Arial" charset="0"/>
                </a:rPr>
                <a:t>witch(</a:t>
              </a:r>
              <a:r>
                <a:rPr lang="en-US" sz="2000" dirty="0" err="1" smtClean="0">
                  <a:latin typeface="Arial" charset="0"/>
                </a:rPr>
                <a:t>rita_skeeter</a:t>
              </a:r>
              <a:r>
                <a:rPr lang="en-US" sz="2000" dirty="0" smtClean="0">
                  <a:latin typeface="Arial" charset="0"/>
                </a:rPr>
                <a:t>)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267200" y="1905000"/>
              <a:ext cx="6053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000" dirty="0" smtClean="0"/>
                <a:t>H=</a:t>
              </a:r>
              <a:r>
                <a:rPr lang="en-US" sz="2000" dirty="0" smtClean="0"/>
                <a:t>X</a:t>
              </a:r>
              <a:endParaRPr lang="en-US" sz="2000" dirty="0"/>
            </a:p>
          </p:txBody>
        </p:sp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6858000" y="2286000"/>
              <a:ext cx="1524000" cy="457200"/>
            </a:xfrm>
            <a:prstGeom prst="flowChartAlternateProcess">
              <a:avLst/>
            </a:prstGeom>
            <a:solidFill>
              <a:schemeClr val="bg1">
                <a:alpha val="50000"/>
              </a:schemeClr>
            </a:solidFill>
            <a:ln w="222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buFontTx/>
                <a:buNone/>
              </a:pPr>
              <a:r>
                <a:rPr lang="en-US" sz="2000" dirty="0">
                  <a:latin typeface="Arial" charset="0"/>
                </a:rPr>
                <a:t>?- </a:t>
              </a:r>
              <a:r>
                <a:rPr lang="en-US" sz="2000" dirty="0" smtClean="0">
                  <a:latin typeface="Arial" charset="0"/>
                </a:rPr>
                <a:t>witch(X)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.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6629400" y="1981200"/>
              <a:ext cx="457200" cy="30480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7315200" y="1905000"/>
              <a:ext cx="6053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000" dirty="0" smtClean="0"/>
                <a:t>H=</a:t>
              </a:r>
              <a:r>
                <a:rPr lang="en-US" sz="2000" dirty="0" smtClean="0"/>
                <a:t>X</a:t>
              </a:r>
              <a:endParaRPr lang="en-US" sz="2000" dirty="0"/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7429324" y="3124200"/>
              <a:ext cx="1710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sz="2000" dirty="0"/>
                <a:t>X</a:t>
              </a:r>
              <a:r>
                <a:rPr lang="en-US" sz="2000" dirty="0" smtClean="0"/>
                <a:t>=</a:t>
              </a:r>
              <a:r>
                <a:rPr lang="en-US" sz="2000" dirty="0" err="1" smtClean="0"/>
                <a:t>rita_skeeter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04800" y="152400"/>
            <a:ext cx="674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Draw the search tree for the </a:t>
            </a:r>
            <a:r>
              <a:rPr lang="en-US" sz="2800" dirty="0" smtClean="0"/>
              <a:t>query </a:t>
            </a:r>
            <a:r>
              <a:rPr lang="en-US" sz="2800" b="1" dirty="0"/>
              <a:t>magic(</a:t>
            </a:r>
            <a:r>
              <a:rPr lang="en-US" sz="2800" b="1" dirty="0" smtClean="0"/>
              <a:t>H)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55626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After drawing the search tree</a:t>
            </a:r>
          </a:p>
          <a:p>
            <a:r>
              <a:rPr lang="en-US" sz="2400" b="1" dirty="0" smtClean="0">
                <a:solidFill>
                  <a:srgbClr val="008000"/>
                </a:solidFill>
              </a:rPr>
              <a:t>Try it in your terminal!        </a:t>
            </a:r>
          </a:p>
          <a:p>
            <a:r>
              <a:rPr lang="en-US" sz="2400" b="1" dirty="0" smtClean="0">
                <a:solidFill>
                  <a:srgbClr val="008000"/>
                </a:solidFill>
              </a:rPr>
              <a:t>Try it with “trace” feature.</a:t>
            </a:r>
          </a:p>
        </p:txBody>
      </p:sp>
    </p:spTree>
    <p:extLst>
      <p:ext uri="{BB962C8B-B14F-4D97-AF65-F5344CB8AC3E}">
        <p14:creationId xmlns:p14="http://schemas.microsoft.com/office/powerpoint/2010/main" val="64533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267200" cy="1143000"/>
          </a:xfrm>
          <a:ln/>
        </p:spPr>
        <p:txBody>
          <a:bodyPr/>
          <a:lstStyle/>
          <a:p>
            <a:r>
              <a:rPr lang="en-US" dirty="0"/>
              <a:t>Atoms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10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sequence of characters of upper-case letters, lower-case letters, digits, or underscore, </a:t>
            </a:r>
            <a:r>
              <a:rPr lang="en-US" sz="2800" b="1" dirty="0">
                <a:solidFill>
                  <a:srgbClr val="FF0000"/>
                </a:solidFill>
              </a:rPr>
              <a:t>starting with a lowercase letter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i="1" dirty="0"/>
              <a:t>Examples</a:t>
            </a:r>
            <a:r>
              <a:rPr lang="en-US" sz="2400" dirty="0"/>
              <a:t>:  </a:t>
            </a:r>
            <a:r>
              <a:rPr lang="en-US" sz="2400" b="1" dirty="0"/>
              <a:t>butch</a:t>
            </a:r>
            <a:r>
              <a:rPr lang="en-US" sz="2400" dirty="0"/>
              <a:t>, </a:t>
            </a:r>
            <a:r>
              <a:rPr lang="en-US" sz="2400" b="1" dirty="0" err="1"/>
              <a:t>big</a:t>
            </a:r>
            <a:r>
              <a:rPr lang="en-US" sz="2400" b="1" dirty="0" err="1">
                <a:ea typeface="Arial" charset="0"/>
                <a:cs typeface="Arial" charset="0"/>
              </a:rPr>
              <a:t>_</a:t>
            </a:r>
            <a:r>
              <a:rPr lang="en-US" sz="2400" b="1" dirty="0" err="1"/>
              <a:t>kahuna</a:t>
            </a:r>
            <a:r>
              <a:rPr lang="en-US" sz="2400" b="1" dirty="0" err="1">
                <a:ea typeface="Arial" charset="0"/>
                <a:cs typeface="Arial" charset="0"/>
              </a:rPr>
              <a:t>_</a:t>
            </a:r>
            <a:r>
              <a:rPr lang="en-US" sz="2400" b="1" dirty="0" err="1"/>
              <a:t>burger</a:t>
            </a:r>
            <a:r>
              <a:rPr lang="en-US" sz="2400" dirty="0"/>
              <a:t>, </a:t>
            </a:r>
            <a:r>
              <a:rPr lang="en-US" sz="2400" b="1" dirty="0" err="1" smtClean="0"/>
              <a:t>playGuitar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An arbitrary sequence of characters enclosed in single quotes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i="1" dirty="0"/>
              <a:t>Examples</a:t>
            </a:r>
            <a:r>
              <a:rPr lang="en-US" sz="2400" dirty="0"/>
              <a:t>:    </a:t>
            </a:r>
            <a:r>
              <a:rPr lang="en-US" sz="2400" b="1" dirty="0">
                <a:ea typeface="Arial" charset="0"/>
                <a:cs typeface="Arial" charset="0"/>
              </a:rPr>
              <a:t>'</a:t>
            </a:r>
            <a:r>
              <a:rPr lang="en-US" sz="2400" b="1" dirty="0"/>
              <a:t>Vincent</a:t>
            </a:r>
            <a:r>
              <a:rPr lang="en-US" sz="2400" b="1" dirty="0">
                <a:ea typeface="Arial" charset="0"/>
                <a:cs typeface="Arial" charset="0"/>
              </a:rPr>
              <a:t>'</a:t>
            </a:r>
            <a:r>
              <a:rPr lang="en-US" sz="2400" dirty="0"/>
              <a:t>,  </a:t>
            </a:r>
            <a:r>
              <a:rPr lang="en-US" sz="2400" b="1" dirty="0">
                <a:ea typeface="Arial" charset="0"/>
                <a:cs typeface="Arial" charset="0"/>
              </a:rPr>
              <a:t>'Five dollar shake'</a:t>
            </a:r>
            <a:r>
              <a:rPr lang="en-US" sz="2400" dirty="0">
                <a:ea typeface="Arial" charset="0"/>
                <a:cs typeface="Arial" charset="0"/>
              </a:rPr>
              <a:t>,  </a:t>
            </a:r>
            <a:r>
              <a:rPr lang="en-US" sz="2400" b="1" dirty="0">
                <a:ea typeface="Arial" charset="0"/>
                <a:cs typeface="Arial" charset="0"/>
              </a:rPr>
              <a:t>'@$%'</a:t>
            </a:r>
            <a:r>
              <a:rPr lang="en-US" sz="2400" dirty="0"/>
              <a:t> 	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9200"/>
            <a:ext cx="4343400" cy="914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loves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(vincent,mia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ea typeface="Arial" charset="0"/>
                <a:cs typeface="Arial" charset="0"/>
              </a:rPr>
              <a:t>‘Five dollar </a:t>
            </a:r>
            <a:r>
              <a:rPr lang="en-US" sz="2400" b="1" dirty="0" err="1" smtClean="0">
                <a:ea typeface="Arial" charset="0"/>
                <a:cs typeface="Arial" charset="0"/>
              </a:rPr>
              <a:t>shake’(vincent</a:t>
            </a:r>
            <a:r>
              <a:rPr lang="en-US" sz="2400" b="1" dirty="0" smtClean="0">
                <a:ea typeface="Arial" charset="0"/>
                <a:cs typeface="Arial" charset="0"/>
              </a:rPr>
              <a:t>, </a:t>
            </a:r>
            <a:r>
              <a:rPr lang="en-US" sz="2400" b="1" dirty="0" err="1" smtClean="0">
                <a:ea typeface="Arial" charset="0"/>
                <a:cs typeface="Arial" charset="0"/>
              </a:rPr>
              <a:t>mia</a:t>
            </a:r>
            <a:r>
              <a:rPr lang="en-US" sz="2400" b="1" dirty="0" smtClean="0">
                <a:ea typeface="Arial" charset="0"/>
                <a:cs typeface="Arial" charset="0"/>
              </a:rPr>
              <a:t>).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029200" y="76200"/>
            <a:ext cx="4038600" cy="1752600"/>
            <a:chOff x="5029200" y="76200"/>
            <a:chExt cx="4038600" cy="1752600"/>
          </a:xfrm>
        </p:grpSpPr>
        <p:sp>
          <p:nvSpPr>
            <p:cNvPr id="42" name="AutoShape 17"/>
            <p:cNvSpPr>
              <a:spLocks noChangeArrowheads="1"/>
            </p:cNvSpPr>
            <p:nvPr/>
          </p:nvSpPr>
          <p:spPr bwMode="auto">
            <a:xfrm>
              <a:off x="5029200" y="76200"/>
              <a:ext cx="4038600" cy="1752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6781800" y="87868"/>
              <a:ext cx="7770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Terms</a:t>
              </a:r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5835308" y="457200"/>
              <a:ext cx="1479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Simple Terms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7391400" y="468868"/>
              <a:ext cx="16661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Complex Terms</a:t>
              </a: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H="1">
              <a:off x="68580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72009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1136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Constants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76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Variables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029200" y="1371600"/>
              <a:ext cx="808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Atoms</a:t>
              </a: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6172200" y="1371600"/>
              <a:ext cx="10625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Numbers</a:t>
              </a:r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 flipH="1">
              <a:off x="62484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65913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H="1">
              <a:off x="56007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59436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13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495800" cy="1143000"/>
          </a:xfrm>
          <a:ln/>
        </p:spPr>
        <p:txBody>
          <a:bodyPr/>
          <a:lstStyle/>
          <a:p>
            <a:r>
              <a:rPr lang="en-US" dirty="0"/>
              <a:t>Complex Terms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86800" cy="4114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Atoms, numbers and variables are building blocks for complex terms</a:t>
            </a:r>
          </a:p>
          <a:p>
            <a:pPr>
              <a:lnSpc>
                <a:spcPct val="120000"/>
              </a:lnSpc>
            </a:pPr>
            <a:r>
              <a:rPr lang="en-US" dirty="0"/>
              <a:t>Complex terms are built out of 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functor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(e.g., </a:t>
            </a:r>
            <a:r>
              <a:rPr lang="en-US" b="1" dirty="0" smtClean="0">
                <a:solidFill>
                  <a:srgbClr val="008000"/>
                </a:solidFill>
              </a:rPr>
              <a:t>loves, ‘Five dollar shake’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directly followed by a sequence of </a:t>
            </a:r>
            <a:r>
              <a:rPr lang="en-US" b="1" dirty="0" smtClean="0">
                <a:solidFill>
                  <a:srgbClr val="FF0000"/>
                </a:solidFill>
              </a:rPr>
              <a:t>arguments </a:t>
            </a:r>
            <a:r>
              <a:rPr lang="en-US" dirty="0" smtClean="0"/>
              <a:t>(e.g., </a:t>
            </a:r>
            <a:r>
              <a:rPr lang="en-US" b="1" dirty="0" err="1" smtClean="0">
                <a:solidFill>
                  <a:srgbClr val="008000"/>
                </a:solidFill>
              </a:rPr>
              <a:t>vincent</a:t>
            </a:r>
            <a:r>
              <a:rPr lang="en-US" b="1" dirty="0" smtClean="0">
                <a:solidFill>
                  <a:srgbClr val="008000"/>
                </a:solidFill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</a:rPr>
              <a:t>mia</a:t>
            </a:r>
            <a:r>
              <a:rPr lang="en-US" dirty="0" smtClean="0"/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Arguments are put in round brackets, separated by commas</a:t>
            </a:r>
          </a:p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err="1"/>
              <a:t>functor</a:t>
            </a:r>
            <a:r>
              <a:rPr lang="en-US" dirty="0"/>
              <a:t> must be an </a:t>
            </a:r>
            <a:r>
              <a:rPr lang="en-US" b="1" dirty="0" smtClean="0"/>
              <a:t>atom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ea typeface="Arial" charset="0"/>
                <a:cs typeface="Arial" charset="0"/>
              </a:rPr>
              <a:t>Complex terms inside complex terms: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ea typeface="Arial" charset="0"/>
                <a:cs typeface="Arial" charset="0"/>
              </a:rPr>
              <a:t>hide(X,father(father(father(butch</a:t>
            </a:r>
            <a:r>
              <a:rPr lang="en-US" dirty="0" smtClean="0">
                <a:ea typeface="Arial" charset="0"/>
                <a:cs typeface="Arial" charset="0"/>
              </a:rPr>
              <a:t>))))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4343400" cy="914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loves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(vincent,mia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ea typeface="Arial" charset="0"/>
                <a:cs typeface="Arial" charset="0"/>
              </a:rPr>
              <a:t>‘Five dollar </a:t>
            </a:r>
            <a:r>
              <a:rPr lang="en-US" sz="2400" b="1" dirty="0" err="1" smtClean="0">
                <a:ea typeface="Arial" charset="0"/>
                <a:cs typeface="Arial" charset="0"/>
              </a:rPr>
              <a:t>shake’(vincent</a:t>
            </a:r>
            <a:r>
              <a:rPr lang="en-US" sz="2400" b="1" dirty="0" smtClean="0">
                <a:ea typeface="Arial" charset="0"/>
                <a:cs typeface="Arial" charset="0"/>
              </a:rPr>
              <a:t>, </a:t>
            </a:r>
            <a:r>
              <a:rPr lang="en-US" sz="2400" b="1" dirty="0" err="1" smtClean="0">
                <a:ea typeface="Arial" charset="0"/>
                <a:cs typeface="Arial" charset="0"/>
              </a:rPr>
              <a:t>mia</a:t>
            </a:r>
            <a:r>
              <a:rPr lang="en-US" sz="2400" b="1" dirty="0" smtClean="0">
                <a:ea typeface="Arial" charset="0"/>
                <a:cs typeface="Arial" charset="0"/>
              </a:rPr>
              <a:t>).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29200" y="76200"/>
            <a:ext cx="4038600" cy="1752600"/>
            <a:chOff x="5029200" y="76200"/>
            <a:chExt cx="4038600" cy="1752600"/>
          </a:xfrm>
        </p:grpSpPr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5029200" y="76200"/>
              <a:ext cx="4038600" cy="1752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781800" y="87868"/>
              <a:ext cx="7770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Terms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5835308" y="457200"/>
              <a:ext cx="1479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Simple Terms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7391400" y="468868"/>
              <a:ext cx="16661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Complex Terms</a:t>
              </a: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68580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72009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1136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Constants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76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Variables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5029200" y="1371600"/>
              <a:ext cx="808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Atoms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6172200" y="1371600"/>
              <a:ext cx="10625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Numbers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62484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5913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56007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59436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5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  <a:ln/>
        </p:spPr>
        <p:txBody>
          <a:bodyPr/>
          <a:lstStyle/>
          <a:p>
            <a:r>
              <a:rPr lang="en-US" dirty="0" err="1"/>
              <a:t>Arity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3124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u="sng" dirty="0"/>
              <a:t>number of arguments </a:t>
            </a:r>
            <a:r>
              <a:rPr lang="en-US" dirty="0"/>
              <a:t>a complex term has is called its </a:t>
            </a:r>
            <a:r>
              <a:rPr lang="en-US" dirty="0" err="1" smtClean="0"/>
              <a:t>arity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 </a:t>
            </a:r>
            <a:r>
              <a:rPr lang="en-US" b="1" dirty="0" smtClean="0"/>
              <a:t>woman</a:t>
            </a:r>
            <a:r>
              <a:rPr lang="en-US" b="1" dirty="0">
                <a:ea typeface="Arial" charset="0"/>
                <a:cs typeface="Arial" charset="0"/>
              </a:rPr>
              <a:t>(</a:t>
            </a:r>
            <a:r>
              <a:rPr lang="en-US" b="1" dirty="0" err="1">
                <a:ea typeface="Arial" charset="0"/>
                <a:cs typeface="Arial" charset="0"/>
              </a:rPr>
              <a:t>mia</a:t>
            </a:r>
            <a:r>
              <a:rPr lang="en-US" b="1" dirty="0">
                <a:ea typeface="Arial" charset="0"/>
                <a:cs typeface="Arial" charset="0"/>
              </a:rPr>
              <a:t>)</a:t>
            </a:r>
            <a:r>
              <a:rPr lang="en-US" dirty="0">
                <a:ea typeface="Arial" charset="0"/>
                <a:cs typeface="Arial" charset="0"/>
              </a:rPr>
              <a:t>      </a:t>
            </a:r>
            <a:r>
              <a:rPr lang="en-US" dirty="0" smtClean="0">
                <a:ea typeface="Arial" charset="0"/>
                <a:cs typeface="Arial" charset="0"/>
              </a:rPr>
              <a:t>		is </a:t>
            </a:r>
            <a:r>
              <a:rPr lang="en-US" dirty="0">
                <a:ea typeface="Arial" charset="0"/>
                <a:cs typeface="Arial" charset="0"/>
              </a:rPr>
              <a:t>a term with </a:t>
            </a:r>
            <a:r>
              <a:rPr lang="en-US" dirty="0" err="1">
                <a:ea typeface="Arial" charset="0"/>
                <a:cs typeface="Arial" charset="0"/>
              </a:rPr>
              <a:t>arity</a:t>
            </a:r>
            <a:r>
              <a:rPr lang="en-US" dirty="0">
                <a:ea typeface="Arial" charset="0"/>
                <a:cs typeface="Arial" charset="0"/>
              </a:rPr>
              <a:t> 1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b="1" dirty="0"/>
              <a:t>loves</a:t>
            </a:r>
            <a:r>
              <a:rPr lang="en-US" b="1" dirty="0">
                <a:ea typeface="Arial" charset="0"/>
                <a:cs typeface="Arial" charset="0"/>
              </a:rPr>
              <a:t>(</a:t>
            </a:r>
            <a:r>
              <a:rPr lang="en-US" b="1" dirty="0" err="1">
                <a:ea typeface="Arial" charset="0"/>
                <a:cs typeface="Arial" charset="0"/>
              </a:rPr>
              <a:t>vincent,mia</a:t>
            </a:r>
            <a:r>
              <a:rPr lang="en-US" b="1" dirty="0">
                <a:ea typeface="Arial" charset="0"/>
                <a:cs typeface="Arial" charset="0"/>
              </a:rPr>
              <a:t>)</a:t>
            </a:r>
            <a:r>
              <a:rPr lang="en-US" dirty="0">
                <a:ea typeface="Arial" charset="0"/>
                <a:cs typeface="Arial" charset="0"/>
              </a:rPr>
              <a:t>           </a:t>
            </a:r>
            <a:r>
              <a:rPr lang="en-US" dirty="0" smtClean="0">
                <a:ea typeface="Arial" charset="0"/>
                <a:cs typeface="Arial" charset="0"/>
              </a:rPr>
              <a:t>	has </a:t>
            </a:r>
            <a:r>
              <a:rPr lang="en-US" dirty="0" err="1">
                <a:ea typeface="Arial" charset="0"/>
                <a:cs typeface="Arial" charset="0"/>
              </a:rPr>
              <a:t>arity</a:t>
            </a:r>
            <a:r>
              <a:rPr lang="en-US" dirty="0">
                <a:ea typeface="Arial" charset="0"/>
                <a:cs typeface="Arial" charset="0"/>
              </a:rPr>
              <a:t> 2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b="1" dirty="0"/>
              <a:t>father</a:t>
            </a:r>
            <a:r>
              <a:rPr lang="en-US" b="1" dirty="0">
                <a:ea typeface="Arial" charset="0"/>
                <a:cs typeface="Arial" charset="0"/>
              </a:rPr>
              <a:t>(father(butch)</a:t>
            </a:r>
            <a:r>
              <a:rPr lang="en-US" b="1" dirty="0" smtClean="0">
                <a:ea typeface="Arial" charset="0"/>
                <a:cs typeface="Arial" charset="0"/>
              </a:rPr>
              <a:t>)</a:t>
            </a:r>
            <a:r>
              <a:rPr lang="en-US" dirty="0">
                <a:ea typeface="Arial" charset="0"/>
                <a:cs typeface="Arial" charset="0"/>
              </a:rPr>
              <a:t>	</a:t>
            </a:r>
            <a:r>
              <a:rPr lang="en-US" dirty="0" err="1" smtClean="0">
                <a:ea typeface="Arial" charset="0"/>
                <a:cs typeface="Arial" charset="0"/>
              </a:rPr>
              <a:t>arity</a:t>
            </a:r>
            <a:r>
              <a:rPr lang="en-US" dirty="0" smtClean="0">
                <a:ea typeface="Arial" charset="0"/>
                <a:cs typeface="Arial" charset="0"/>
              </a:rPr>
              <a:t> 1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 Prolog you can define </a:t>
            </a:r>
            <a:r>
              <a:rPr lang="en-US" b="1" dirty="0" smtClean="0">
                <a:solidFill>
                  <a:srgbClr val="FF0000"/>
                </a:solidFill>
              </a:rPr>
              <a:t>two predicates</a:t>
            </a:r>
            <a:r>
              <a:rPr lang="en-US" dirty="0" smtClean="0">
                <a:solidFill>
                  <a:srgbClr val="FF0000"/>
                </a:solidFill>
              </a:rPr>
              <a:t> with the same </a:t>
            </a:r>
            <a:r>
              <a:rPr lang="en-US" dirty="0" err="1" smtClean="0">
                <a:solidFill>
                  <a:srgbClr val="FF0000"/>
                </a:solidFill>
              </a:rPr>
              <a:t>functor</a:t>
            </a:r>
            <a:r>
              <a:rPr lang="en-US" dirty="0" smtClean="0">
                <a:solidFill>
                  <a:srgbClr val="FF0000"/>
                </a:solidFill>
              </a:rPr>
              <a:t> (name) but with different </a:t>
            </a:r>
            <a:r>
              <a:rPr lang="en-US" dirty="0" err="1" smtClean="0">
                <a:solidFill>
                  <a:srgbClr val="FF0000"/>
                </a:solidFill>
              </a:rPr>
              <a:t>arity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Prolog would treat this as two different predicates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600" y="4419600"/>
            <a:ext cx="2895600" cy="914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loves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(vincent,mia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err="1" smtClean="0">
                <a:ea typeface="Arial" charset="0"/>
                <a:cs typeface="Arial" charset="0"/>
              </a:rPr>
              <a:t>loves(vincent</a:t>
            </a:r>
            <a:r>
              <a:rPr lang="en-US" sz="2400" b="1" noProof="0" dirty="0" smtClean="0">
                <a:ea typeface="Arial" charset="0"/>
                <a:cs typeface="Arial" charset="0"/>
              </a:rPr>
              <a:t>).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14800" y="4419600"/>
            <a:ext cx="2895600" cy="9144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loves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(vincent,mia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ea typeface="Arial" charset="0"/>
                <a:cs typeface="Arial" charset="0"/>
              </a:rPr>
              <a:t>loves(</a:t>
            </a:r>
            <a:r>
              <a:rPr lang="en-US" sz="2400" b="1" dirty="0" smtClean="0">
                <a:ea typeface="Arial" charset="0"/>
                <a:cs typeface="Arial" charset="0"/>
              </a:rPr>
              <a:t>mia1, mia2).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charset="0"/>
                <a:cs typeface="Arial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334000"/>
            <a:ext cx="211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Two predicates</a:t>
            </a:r>
            <a:endParaRPr lang="en-US" sz="2400" b="1" dirty="0">
              <a:solidFill>
                <a:srgbClr val="6600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533400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One predicate</a:t>
            </a:r>
            <a:endParaRPr lang="en-US" sz="2400" b="1" dirty="0">
              <a:solidFill>
                <a:srgbClr val="6600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6248400"/>
            <a:ext cx="322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Kind of method overload in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3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Arity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200400"/>
            <a:ext cx="7772400" cy="2362200"/>
          </a:xfrm>
        </p:spPr>
        <p:txBody>
          <a:bodyPr/>
          <a:lstStyle/>
          <a:p>
            <a:r>
              <a:rPr lang="en-US" dirty="0"/>
              <a:t>This knowledge base defines</a:t>
            </a:r>
          </a:p>
          <a:p>
            <a:pPr lvl="1"/>
            <a:r>
              <a:rPr lang="en-US" dirty="0"/>
              <a:t>happy/1</a:t>
            </a:r>
          </a:p>
          <a:p>
            <a:pPr lvl="1"/>
            <a:r>
              <a:rPr lang="en-US" dirty="0"/>
              <a:t>listens2music/1</a:t>
            </a:r>
          </a:p>
          <a:p>
            <a:pPr lvl="1"/>
            <a:r>
              <a:rPr lang="en-US" dirty="0"/>
              <a:t>playsAirGuitar/1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838200" y="1447800"/>
            <a:ext cx="7772400" cy="1676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happy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yolanda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listens2music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mia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listens2music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yolanda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):- </a:t>
            </a:r>
            <a:r>
              <a:rPr lang="en-US" sz="2000" dirty="0">
                <a:latin typeface="Arial" charset="0"/>
              </a:rPr>
              <a:t>happy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yolanda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</a:pP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playsAirGuitar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mia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):- listens2music(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mia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</a:pP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playsAirGuitar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yolanda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):- listens2music(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yolanda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3810000"/>
            <a:ext cx="4953000" cy="156966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60066"/>
                </a:solidFill>
              </a:rPr>
              <a:t>In Prolog documentation </a:t>
            </a:r>
            <a:r>
              <a:rPr lang="en-US" sz="2400" dirty="0" err="1" smtClean="0">
                <a:solidFill>
                  <a:srgbClr val="660066"/>
                </a:solidFill>
              </a:rPr>
              <a:t>arity</a:t>
            </a:r>
            <a:r>
              <a:rPr lang="en-US" sz="2400" dirty="0" smtClean="0">
                <a:solidFill>
                  <a:srgbClr val="660066"/>
                </a:solidFill>
              </a:rPr>
              <a:t> of a predicate is usually indicated with the suffix </a:t>
            </a:r>
            <a:r>
              <a:rPr lang="en-US" sz="24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"</a:t>
            </a:r>
            <a:r>
              <a:rPr lang="en-US" sz="2400" dirty="0" smtClean="0">
                <a:solidFill>
                  <a:srgbClr val="660066"/>
                </a:solidFill>
              </a:rPr>
              <a:t>/</a:t>
            </a:r>
            <a:r>
              <a:rPr lang="en-US" sz="24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"</a:t>
            </a:r>
            <a:r>
              <a:rPr lang="en-US" sz="2400" dirty="0" smtClean="0">
                <a:solidFill>
                  <a:srgbClr val="660066"/>
                </a:solidFill>
              </a:rPr>
              <a:t> followed by a number to indicate the </a:t>
            </a:r>
            <a:r>
              <a:rPr lang="en-US" sz="2400" dirty="0" err="1" smtClean="0">
                <a:solidFill>
                  <a:srgbClr val="660066"/>
                </a:solidFill>
              </a:rPr>
              <a:t>arity</a:t>
            </a:r>
            <a:endParaRPr lang="en-US" sz="2400" dirty="0" smtClean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8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Which of the following sequences of characters are </a:t>
            </a:r>
            <a:r>
              <a:rPr lang="en-US" b="1" dirty="0" smtClean="0"/>
              <a:t>atoms</a:t>
            </a:r>
            <a:r>
              <a:rPr lang="en-US" dirty="0" smtClean="0"/>
              <a:t>, which are </a:t>
            </a:r>
            <a:r>
              <a:rPr lang="en-US" b="1" dirty="0" smtClean="0"/>
              <a:t>variables</a:t>
            </a:r>
            <a:r>
              <a:rPr lang="en-US" dirty="0" smtClean="0"/>
              <a:t>, and which are </a:t>
            </a:r>
            <a:r>
              <a:rPr lang="en-US" b="1" dirty="0" smtClean="0"/>
              <a:t>neither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vINCENT</a:t>
            </a:r>
            <a:endParaRPr lang="en-US" dirty="0" smtClean="0"/>
          </a:p>
          <a:p>
            <a:pPr lvl="1"/>
            <a:r>
              <a:rPr lang="en-US" dirty="0" err="1" smtClean="0"/>
              <a:t>Footmassage</a:t>
            </a:r>
            <a:r>
              <a:rPr lang="en-US" dirty="0" smtClean="0"/>
              <a:t> (variable)</a:t>
            </a:r>
          </a:p>
          <a:p>
            <a:pPr lvl="1"/>
            <a:r>
              <a:rPr lang="en-US" dirty="0" smtClean="0"/>
              <a:t>variable23 </a:t>
            </a:r>
          </a:p>
          <a:p>
            <a:pPr lvl="1"/>
            <a:r>
              <a:rPr lang="en-US" dirty="0" smtClean="0"/>
              <a:t>Variable2000 </a:t>
            </a:r>
          </a:p>
          <a:p>
            <a:pPr lvl="1"/>
            <a:r>
              <a:rPr lang="en-US" dirty="0" err="1" smtClean="0"/>
              <a:t>big_kahuna_burger</a:t>
            </a:r>
            <a:endParaRPr lang="en-US" dirty="0" smtClean="0"/>
          </a:p>
          <a:p>
            <a:pPr lvl="1"/>
            <a:r>
              <a:rPr lang="en-US" dirty="0" smtClean="0"/>
              <a:t>'big </a:t>
            </a:r>
            <a:r>
              <a:rPr lang="en-US" dirty="0" err="1" smtClean="0"/>
              <a:t>kahuna</a:t>
            </a:r>
            <a:r>
              <a:rPr lang="en-US" dirty="0" smtClean="0"/>
              <a:t> burger’ </a:t>
            </a:r>
          </a:p>
          <a:p>
            <a:pPr lvl="1"/>
            <a:r>
              <a:rPr lang="en-US" dirty="0" smtClean="0"/>
              <a:t>big </a:t>
            </a:r>
            <a:r>
              <a:rPr lang="en-US" dirty="0" err="1" smtClean="0"/>
              <a:t>kahuna</a:t>
            </a:r>
            <a:r>
              <a:rPr lang="en-US" dirty="0" smtClean="0"/>
              <a:t> burger</a:t>
            </a:r>
          </a:p>
          <a:p>
            <a:pPr lvl="1"/>
            <a:r>
              <a:rPr lang="en-US" dirty="0" smtClean="0"/>
              <a:t>'Jules’ </a:t>
            </a:r>
          </a:p>
          <a:p>
            <a:pPr lvl="1"/>
            <a:r>
              <a:rPr lang="en-US" dirty="0" smtClean="0"/>
              <a:t>_Jules </a:t>
            </a:r>
          </a:p>
          <a:p>
            <a:pPr lvl="1"/>
            <a:r>
              <a:rPr lang="en-US" dirty="0" smtClean="0"/>
              <a:t>'_Jules’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2362200"/>
            <a:ext cx="740844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atom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22507" y="2800290"/>
            <a:ext cx="961246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neither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85056" y="3105090"/>
            <a:ext cx="746719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atom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1800" y="3562290"/>
            <a:ext cx="1040093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variable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28056" y="3943290"/>
            <a:ext cx="746719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atom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28056" y="4400490"/>
            <a:ext cx="746719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atom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62200" y="5162490"/>
            <a:ext cx="746719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atom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62200" y="6096000"/>
            <a:ext cx="746719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atom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62200" y="5619690"/>
            <a:ext cx="1040093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variable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3277" y="4857690"/>
            <a:ext cx="962123" cy="40011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neither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29200" y="3352800"/>
            <a:ext cx="4038600" cy="1752600"/>
            <a:chOff x="5029200" y="76200"/>
            <a:chExt cx="4038600" cy="1752600"/>
          </a:xfrm>
        </p:grpSpPr>
        <p:sp>
          <p:nvSpPr>
            <p:cNvPr id="30" name="AutoShape 17"/>
            <p:cNvSpPr>
              <a:spLocks noChangeArrowheads="1"/>
            </p:cNvSpPr>
            <p:nvPr/>
          </p:nvSpPr>
          <p:spPr bwMode="auto">
            <a:xfrm>
              <a:off x="5029200" y="76200"/>
              <a:ext cx="4038600" cy="17526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6781800" y="87868"/>
              <a:ext cx="7770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Terms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5835308" y="457200"/>
              <a:ext cx="14798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Simple Terms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7391400" y="468868"/>
              <a:ext cx="16661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Complex Terms</a:t>
              </a: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 flipH="1">
              <a:off x="68580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7200900" y="3810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1136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Constants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76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Variables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5029200" y="1371600"/>
              <a:ext cx="808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Atoms</a:t>
              </a: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6172200" y="1371600"/>
              <a:ext cx="10625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None/>
              </a:pPr>
              <a:r>
                <a:rPr lang="en-US" b="1" dirty="0"/>
                <a:t>Numbers</a:t>
              </a:r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H="1">
              <a:off x="62484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6591300" y="8382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 flipH="1">
              <a:off x="56007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5943600" y="1295400"/>
              <a:ext cx="3429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  <p:tag name="FIRSTCROFT@8ZKLXZNFUVWXY5M7" val="3181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15528</TotalTime>
  <Words>3842</Words>
  <Application>Microsoft Macintosh PowerPoint</Application>
  <PresentationFormat>On-screen Show (4:3)</PresentationFormat>
  <Paragraphs>708</Paragraphs>
  <Slides>44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COMP340: Programming Languages</vt:lpstr>
      <vt:lpstr>Today</vt:lpstr>
      <vt:lpstr>Prolog Syntax</vt:lpstr>
      <vt:lpstr>Numbers</vt:lpstr>
      <vt:lpstr>Atoms</vt:lpstr>
      <vt:lpstr>Complex Terms</vt:lpstr>
      <vt:lpstr>Arity</vt:lpstr>
      <vt:lpstr>Example of Arity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Unification</vt:lpstr>
      <vt:lpstr>PowerPoint Presentation</vt:lpstr>
      <vt:lpstr>Instantiations</vt:lpstr>
      <vt:lpstr>Revised Definition </vt:lpstr>
      <vt:lpstr>Prolog unification: =/2</vt:lpstr>
      <vt:lpstr>How will Prolog respond?</vt:lpstr>
      <vt:lpstr>Example with complex terms</vt:lpstr>
      <vt:lpstr>Programming with Unification</vt:lpstr>
      <vt:lpstr>Exercise</vt:lpstr>
      <vt:lpstr>Proof Search</vt:lpstr>
      <vt:lpstr>Example: search tree</vt:lpstr>
      <vt:lpstr>Example: search tree</vt:lpstr>
      <vt:lpstr>Example: search tree</vt:lpstr>
      <vt:lpstr>Example: search tree</vt:lpstr>
      <vt:lpstr>Example: search tree</vt:lpstr>
      <vt:lpstr>Example: search tree</vt:lpstr>
      <vt:lpstr>Example: search tree</vt:lpstr>
      <vt:lpstr>Example: search tree</vt:lpstr>
      <vt:lpstr>Example: search tree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Seikyung Jung</cp:lastModifiedBy>
  <cp:revision>396</cp:revision>
  <cp:lastPrinted>2015-02-03T18:20:03Z</cp:lastPrinted>
  <dcterms:created xsi:type="dcterms:W3CDTF">2013-03-31T21:17:21Z</dcterms:created>
  <dcterms:modified xsi:type="dcterms:W3CDTF">2015-02-05T02:02:09Z</dcterms:modified>
</cp:coreProperties>
</file>