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8" r:id="rId2"/>
    <p:sldId id="791" r:id="rId3"/>
    <p:sldId id="781" r:id="rId4"/>
    <p:sldId id="782" r:id="rId5"/>
    <p:sldId id="783" r:id="rId6"/>
    <p:sldId id="793" r:id="rId7"/>
    <p:sldId id="725" r:id="rId8"/>
    <p:sldId id="784" r:id="rId9"/>
    <p:sldId id="785" r:id="rId10"/>
    <p:sldId id="786" r:id="rId11"/>
    <p:sldId id="787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4089" autoAdjust="0"/>
    <p:restoredTop sz="90971" autoAdjust="0"/>
  </p:normalViewPr>
  <p:slideViewPr>
    <p:cSldViewPr>
      <p:cViewPr varScale="1">
        <p:scale>
          <a:sx n="73" d="100"/>
          <a:sy n="73" d="100"/>
        </p:scale>
        <p:origin x="-1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4724400" y="5867400"/>
            <a:ext cx="4267200" cy="838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>
                <a:latin typeface="Arial" charset="0"/>
              </a:rPr>
              <a:t>?- </a:t>
            </a:r>
            <a:r>
              <a:rPr lang="en-US" dirty="0" err="1" smtClean="0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(rose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martha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STACK</a:t>
            </a:r>
            <a:endParaRPr 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24400" y="3733800"/>
            <a:ext cx="42672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descend(X,Z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" y="152400"/>
            <a:ext cx="4343400" cy="21336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" y="2362200"/>
            <a:ext cx="4343400" cy="914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dirty="0">
                <a:latin typeface="Arial" charset="0"/>
              </a:rPr>
              <a:t>?- </a:t>
            </a:r>
            <a:r>
              <a:rPr lang="en-US" dirty="0" err="1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(rose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martha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false </a:t>
            </a:r>
            <a:endParaRPr 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48200" y="152400"/>
            <a:ext cx="4267200" cy="21336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48200" y="2362200"/>
            <a:ext cx="4267200" cy="914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dirty="0">
                <a:latin typeface="Arial" charset="0"/>
              </a:rPr>
              <a:t>?- </a:t>
            </a:r>
            <a:r>
              <a:rPr lang="en-US" dirty="0" err="1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(rose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martha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STACK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" y="3733800"/>
            <a:ext cx="43434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5867400"/>
            <a:ext cx="43434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>
                <a:latin typeface="Arial" charset="0"/>
              </a:rPr>
              <a:t>?- </a:t>
            </a:r>
            <a:r>
              <a:rPr lang="en-US" dirty="0" err="1" smtClean="0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(rose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martha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STACK</a:t>
            </a:r>
          </a:p>
          <a:p>
            <a:pPr marL="342900" indent="-342900" algn="l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5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3505200"/>
            <a:ext cx="42672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8600" y="5638800"/>
            <a:ext cx="4267200" cy="1066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dirty="0"/>
              <a:t>?- </a:t>
            </a:r>
            <a:r>
              <a:rPr lang="en-US" dirty="0" err="1"/>
              <a:t>descend</a:t>
            </a:r>
            <a:r>
              <a:rPr lang="en-US" dirty="0" err="1">
                <a:ea typeface="Arial" charset="0"/>
                <a:cs typeface="Arial" charset="0"/>
              </a:rPr>
              <a:t>(A,B</a:t>
            </a:r>
            <a:r>
              <a:rPr lang="en-US" dirty="0">
                <a:ea typeface="Arial" charset="0"/>
                <a:cs typeface="Arial" charset="0"/>
              </a:rPr>
              <a:t>)</a:t>
            </a:r>
            <a:r>
              <a:rPr lang="en-US" dirty="0" smtClean="0">
                <a:ea typeface="Arial" charset="0"/>
                <a:cs typeface="Arial" charset="0"/>
              </a:rPr>
              <a:t>.</a:t>
            </a:r>
          </a:p>
          <a:p>
            <a:pPr marL="342900" indent="-342900"/>
            <a:r>
              <a:rPr lang="en-US" dirty="0">
                <a:ea typeface="Arial" charset="0"/>
                <a:cs typeface="Arial" charset="0"/>
              </a:rPr>
              <a:t>..</a:t>
            </a:r>
          </a:p>
          <a:p>
            <a:pPr marL="342900" indent="-342900"/>
            <a:r>
              <a:rPr lang="en-US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</a:t>
            </a:r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STACK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48200" y="3505200"/>
            <a:ext cx="42672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descend(X,Z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48200" y="5638800"/>
            <a:ext cx="4267200" cy="990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/>
              <a:t>?- descend</a:t>
            </a:r>
            <a:r>
              <a:rPr lang="en-US" dirty="0" smtClean="0">
                <a:ea typeface="Arial" charset="0"/>
                <a:cs typeface="Arial" charset="0"/>
              </a:rPr>
              <a:t>(A,B).</a:t>
            </a:r>
          </a:p>
          <a:p>
            <a:pPr marL="342900" indent="-342900"/>
            <a:r>
              <a:rPr lang="en-US" dirty="0" smtClean="0">
                <a:ea typeface="Arial" charset="0"/>
                <a:cs typeface="Arial" charset="0"/>
              </a:rPr>
              <a:t>..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STACK</a:t>
            </a:r>
            <a:endParaRPr lang="en-US" dirty="0" smtClean="0">
              <a:ea typeface="Arial" charset="0"/>
              <a:cs typeface="Arial" charset="0"/>
            </a:endParaRPr>
          </a:p>
          <a:p>
            <a:pPr marL="342900" indent="-342900"/>
            <a:endParaRPr lang="en-US" b="1" dirty="0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48200" y="152400"/>
            <a:ext cx="4267200" cy="21336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48200" y="2362200"/>
            <a:ext cx="4267200" cy="914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/>
              <a:t>?- descend</a:t>
            </a:r>
            <a:r>
              <a:rPr lang="en-US" dirty="0">
                <a:ea typeface="Arial" charset="0"/>
                <a:cs typeface="Arial" charset="0"/>
              </a:rPr>
              <a:t>(A,B)</a:t>
            </a:r>
            <a:r>
              <a:rPr lang="en-US" dirty="0" smtClean="0">
                <a:ea typeface="Arial" charset="0"/>
                <a:cs typeface="Arial" charset="0"/>
              </a:rPr>
              <a:t>.</a:t>
            </a:r>
            <a:endParaRPr lang="en-US" dirty="0">
              <a:ea typeface="Arial" charset="0"/>
              <a:cs typeface="Arial" charset="0"/>
            </a:endParaRPr>
          </a:p>
          <a:p>
            <a:pPr marL="342900" indent="-342900"/>
            <a:r>
              <a:rPr lang="en-US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STACK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4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</a:t>
            </a:r>
            <a:r>
              <a:rPr lang="en-US" b="1" dirty="0"/>
              <a:t>recursion</a:t>
            </a:r>
            <a:r>
              <a:rPr lang="en-US" dirty="0"/>
              <a:t> in Prolog</a:t>
            </a:r>
          </a:p>
          <a:p>
            <a:pPr lvl="1"/>
            <a:r>
              <a:rPr lang="en-US" dirty="0"/>
              <a:t>Introduce recursive definitions in Prolog</a:t>
            </a:r>
          </a:p>
          <a:p>
            <a:pPr lvl="1"/>
            <a:r>
              <a:rPr lang="en-US" dirty="0"/>
              <a:t>Show that there can be mismatches between the </a:t>
            </a:r>
            <a:r>
              <a:rPr lang="en-US" b="1" dirty="0">
                <a:solidFill>
                  <a:srgbClr val="660066"/>
                </a:solidFill>
              </a:rPr>
              <a:t>declarative</a:t>
            </a:r>
            <a:r>
              <a:rPr lang="en-US" dirty="0"/>
              <a:t> meaning of a Prolog program, and its </a:t>
            </a:r>
            <a:r>
              <a:rPr lang="en-US" b="1" dirty="0">
                <a:solidFill>
                  <a:srgbClr val="660066"/>
                </a:solidFill>
              </a:rPr>
              <a:t>procedural</a:t>
            </a:r>
            <a:r>
              <a:rPr lang="en-US" dirty="0"/>
              <a:t> meaning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Prolog predicates can be defined recursively</a:t>
            </a:r>
          </a:p>
          <a:p>
            <a:pPr lvl="1"/>
            <a:r>
              <a:rPr lang="en-US" dirty="0" smtClean="0"/>
              <a:t>A predicate is recursively defined if one or more rules in its definition refers to itself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 smtClean="0"/>
              <a:t>Example: </a:t>
            </a:r>
            <a:r>
              <a:rPr lang="en-US" sz="4000" dirty="0"/>
              <a:t>Eating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5029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/>
              <a:t>isDigesting</a:t>
            </a:r>
            <a:r>
              <a:rPr lang="en-US" sz="2000" dirty="0" err="1">
                <a:ea typeface="Arial" charset="0"/>
                <a:cs typeface="Arial" charset="0"/>
              </a:rPr>
              <a:t>(X,Y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justAte(X,Y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isDigesting</a:t>
            </a:r>
            <a:r>
              <a:rPr lang="en-US" sz="2000" dirty="0" err="1">
                <a:ea typeface="Arial" charset="0"/>
                <a:cs typeface="Arial" charset="0"/>
              </a:rPr>
              <a:t>(X,Y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justAte(X,Z</a:t>
            </a:r>
            <a:r>
              <a:rPr lang="en-US" sz="2000" dirty="0">
                <a:ea typeface="Arial" charset="0"/>
                <a:cs typeface="Arial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</a:rPr>
              <a:t>isDigesting</a:t>
            </a:r>
            <a:r>
              <a:rPr lang="en-US" sz="2000" b="1" dirty="0" err="1">
                <a:solidFill>
                  <a:srgbClr val="FF0000"/>
                </a:solidFill>
                <a:ea typeface="Arial" charset="0"/>
                <a:cs typeface="Arial" charset="0"/>
              </a:rPr>
              <a:t>(Z,Y</a:t>
            </a:r>
            <a:r>
              <a:rPr lang="en-US" sz="2000" b="1" dirty="0">
                <a:solidFill>
                  <a:srgbClr val="FF0000"/>
                </a:solidFill>
                <a:ea typeface="Arial" charset="0"/>
                <a:cs typeface="Arial" charset="0"/>
              </a:rPr>
              <a:t>)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</a:p>
          <a:p>
            <a:pPr>
              <a:buFontTx/>
              <a:buNone/>
            </a:pPr>
            <a:endParaRPr lang="en-US" sz="2000" dirty="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justAte(mosquito,blood(john</a:t>
            </a:r>
            <a:r>
              <a:rPr lang="en-US" sz="2000" dirty="0">
                <a:ea typeface="Arial" charset="0"/>
                <a:cs typeface="Arial" charset="0"/>
              </a:rPr>
              <a:t>)).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justAte(frog,mosquito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justAte(stork,frog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61100" y="1447800"/>
            <a:ext cx="2044700" cy="1131332"/>
            <a:chOff x="1797050" y="2133600"/>
            <a:chExt cx="2044700" cy="113133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286000" y="2667000"/>
              <a:ext cx="103505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797050" y="2638425"/>
              <a:ext cx="368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473450" y="2590800"/>
              <a:ext cx="368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/>
                <a:t>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30450" y="2133600"/>
              <a:ext cx="1066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 err="1"/>
                <a:t>justAte</a:t>
              </a:r>
              <a:endParaRPr lang="en-US" dirty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286000" y="2895600"/>
              <a:ext cx="1263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 err="1"/>
                <a:t>isDigesting</a:t>
              </a:r>
              <a:endParaRPr lang="en-US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286000" y="2895600"/>
              <a:ext cx="103505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5000" y="2971800"/>
            <a:ext cx="3263900" cy="1283732"/>
            <a:chOff x="1828800" y="4876800"/>
            <a:chExt cx="3263900" cy="1283732"/>
          </a:xfrm>
        </p:grpSpPr>
        <p:sp>
          <p:nvSpPr>
            <p:cNvPr id="14" name="Line 1033"/>
            <p:cNvSpPr>
              <a:spLocks noChangeShapeType="1"/>
            </p:cNvSpPr>
            <p:nvPr/>
          </p:nvSpPr>
          <p:spPr bwMode="auto">
            <a:xfrm flipV="1">
              <a:off x="2317750" y="5334000"/>
              <a:ext cx="103505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034"/>
            <p:cNvSpPr txBox="1">
              <a:spLocks noChangeArrowheads="1"/>
            </p:cNvSpPr>
            <p:nvPr/>
          </p:nvSpPr>
          <p:spPr bwMode="auto">
            <a:xfrm>
              <a:off x="1828800" y="5305425"/>
              <a:ext cx="368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16" name="Text Box 1035"/>
            <p:cNvSpPr txBox="1">
              <a:spLocks noChangeArrowheads="1"/>
            </p:cNvSpPr>
            <p:nvPr/>
          </p:nvSpPr>
          <p:spPr bwMode="auto">
            <a:xfrm>
              <a:off x="3276600" y="5334000"/>
              <a:ext cx="368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/>
                <a:t>Z</a:t>
              </a:r>
            </a:p>
          </p:txBody>
        </p:sp>
        <p:sp>
          <p:nvSpPr>
            <p:cNvPr id="17" name="Text Box 1036"/>
            <p:cNvSpPr txBox="1">
              <a:spLocks noChangeArrowheads="1"/>
            </p:cNvSpPr>
            <p:nvPr/>
          </p:nvSpPr>
          <p:spPr bwMode="auto">
            <a:xfrm>
              <a:off x="2241550" y="4876800"/>
              <a:ext cx="1473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 err="1"/>
                <a:t>justAte</a:t>
              </a:r>
              <a:endParaRPr lang="en-US" dirty="0"/>
            </a:p>
          </p:txBody>
        </p:sp>
        <p:sp>
          <p:nvSpPr>
            <p:cNvPr id="18" name="Text Box 1037"/>
            <p:cNvSpPr txBox="1">
              <a:spLocks noChangeArrowheads="1"/>
            </p:cNvSpPr>
            <p:nvPr/>
          </p:nvSpPr>
          <p:spPr bwMode="auto">
            <a:xfrm>
              <a:off x="2667000" y="5791200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 err="1"/>
                <a:t>isDigesting</a:t>
              </a:r>
              <a:endParaRPr lang="en-US" dirty="0"/>
            </a:p>
          </p:txBody>
        </p:sp>
        <p:sp>
          <p:nvSpPr>
            <p:cNvPr id="19" name="Line 1038"/>
            <p:cNvSpPr>
              <a:spLocks noChangeShapeType="1"/>
            </p:cNvSpPr>
            <p:nvPr/>
          </p:nvSpPr>
          <p:spPr bwMode="auto">
            <a:xfrm flipV="1">
              <a:off x="2317750" y="5715000"/>
              <a:ext cx="225425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039"/>
            <p:cNvSpPr txBox="1">
              <a:spLocks noChangeArrowheads="1"/>
            </p:cNvSpPr>
            <p:nvPr/>
          </p:nvSpPr>
          <p:spPr bwMode="auto">
            <a:xfrm>
              <a:off x="4724400" y="5334000"/>
              <a:ext cx="368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/>
                <a:t>Y</a:t>
              </a:r>
            </a:p>
          </p:txBody>
        </p:sp>
        <p:sp>
          <p:nvSpPr>
            <p:cNvPr id="21" name="Line 1040"/>
            <p:cNvSpPr>
              <a:spLocks noChangeShapeType="1"/>
            </p:cNvSpPr>
            <p:nvPr/>
          </p:nvSpPr>
          <p:spPr bwMode="auto">
            <a:xfrm flipV="1">
              <a:off x="3505200" y="5334000"/>
              <a:ext cx="10668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1041"/>
            <p:cNvSpPr txBox="1">
              <a:spLocks noChangeArrowheads="1"/>
            </p:cNvSpPr>
            <p:nvPr/>
          </p:nvSpPr>
          <p:spPr bwMode="auto">
            <a:xfrm>
              <a:off x="3429000" y="4888468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dirty="0" err="1"/>
                <a:t>isDigesting</a:t>
              </a:r>
              <a:endParaRPr lang="en-US" dirty="0"/>
            </a:p>
          </p:txBody>
        </p:sp>
      </p:grp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09600" y="4114800"/>
            <a:ext cx="3810000" cy="838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isDigesting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(stork,mosquito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5181600"/>
            <a:ext cx="814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isDigesting(stork,mosquito):-justAte(stork,frog</a:t>
            </a:r>
            <a:r>
              <a:rPr lang="en-US" sz="2000" b="1" dirty="0" smtClean="0">
                <a:solidFill>
                  <a:srgbClr val="008000"/>
                </a:solidFill>
              </a:rPr>
              <a:t>), </a:t>
            </a:r>
            <a:r>
              <a:rPr lang="en-US" sz="2000" b="1" dirty="0" err="1" smtClean="0">
                <a:solidFill>
                  <a:srgbClr val="008000"/>
                </a:solidFill>
              </a:rPr>
              <a:t>isDigesting(frog,mosquito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sz="2000" b="1" dirty="0" err="1" smtClean="0">
                <a:solidFill>
                  <a:srgbClr val="008000"/>
                </a:solidFill>
              </a:rPr>
              <a:t>isDigesting(frog,mosquito):-justAte(frog,mosquito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9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 smtClean="0"/>
              <a:t>Example: Descendant</a:t>
            </a:r>
            <a:endParaRPr lang="en-US" sz="40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3810000" cy="2362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child(anna,bridget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child(bridget,caroline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child(caroline,donna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child(</a:t>
            </a:r>
            <a:r>
              <a:rPr lang="en-US" sz="2000" dirty="0" err="1">
                <a:ea typeface="Arial" charset="0"/>
                <a:cs typeface="Arial" charset="0"/>
              </a:rPr>
              <a:t>donna,emily</a:t>
            </a:r>
            <a:r>
              <a:rPr lang="en-US" sz="2000" dirty="0"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ea typeface="Arial" charset="0"/>
                <a:cs typeface="Arial" charset="0"/>
              </a:rPr>
              <a:t>.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/>
              <a:t>descend</a:t>
            </a:r>
            <a:r>
              <a:rPr lang="en-US" sz="2000" dirty="0" err="1">
                <a:ea typeface="Arial" charset="0"/>
                <a:cs typeface="Arial" charset="0"/>
              </a:rPr>
              <a:t>(X,Y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child(X,Y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descend</a:t>
            </a:r>
            <a:r>
              <a:rPr lang="en-US" sz="2000" dirty="0" err="1">
                <a:ea typeface="Arial" charset="0"/>
                <a:cs typeface="Arial" charset="0"/>
              </a:rPr>
              <a:t>(X,Y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child(X,Z</a:t>
            </a:r>
            <a:r>
              <a:rPr lang="en-US" sz="2000" dirty="0">
                <a:ea typeface="Arial" charset="0"/>
                <a:cs typeface="Arial" charset="0"/>
              </a:rPr>
              <a:t>), </a:t>
            </a:r>
            <a:r>
              <a:rPr lang="en-US" sz="2000" dirty="0" err="1"/>
              <a:t>child</a:t>
            </a:r>
            <a:r>
              <a:rPr lang="en-US" sz="2000" dirty="0" err="1">
                <a:ea typeface="Arial" charset="0"/>
                <a:cs typeface="Arial" charset="0"/>
              </a:rPr>
              <a:t>(Z,Y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228600" y="3886200"/>
            <a:ext cx="38100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descend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(anna,donna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91000" y="1371600"/>
            <a:ext cx="4953000" cy="23622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anna,bridget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bridget,caroline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caroline,donna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donna,emily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child(X,Z),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child(X,Z), child(Z,U),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(U,Y).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91000" y="3886200"/>
            <a:ext cx="38100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descend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(anna,donna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4724400"/>
            <a:ext cx="884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descend(anna</a:t>
            </a:r>
            <a:r>
              <a:rPr lang="en-US" b="1" dirty="0" smtClean="0">
                <a:solidFill>
                  <a:srgbClr val="008000"/>
                </a:solidFill>
              </a:rPr>
              <a:t>, donna): </a:t>
            </a:r>
            <a:r>
              <a:rPr lang="en-US" b="1" dirty="0" err="1" smtClean="0">
                <a:solidFill>
                  <a:srgbClr val="008000"/>
                </a:solidFill>
              </a:rPr>
              <a:t>child(anna</a:t>
            </a:r>
            <a:r>
              <a:rPr lang="en-US" b="1" dirty="0" smtClean="0">
                <a:solidFill>
                  <a:srgbClr val="008000"/>
                </a:solidFill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</a:rPr>
              <a:t>bridget</a:t>
            </a:r>
            <a:r>
              <a:rPr lang="en-US" b="1" dirty="0" smtClean="0">
                <a:solidFill>
                  <a:srgbClr val="008000"/>
                </a:solidFill>
              </a:rPr>
              <a:t>), </a:t>
            </a:r>
            <a:r>
              <a:rPr lang="en-US" b="1" dirty="0" err="1" smtClean="0">
                <a:solidFill>
                  <a:srgbClr val="008000"/>
                </a:solidFill>
              </a:rPr>
              <a:t>child(bridget</a:t>
            </a:r>
            <a:r>
              <a:rPr lang="en-US" b="1" dirty="0" smtClean="0">
                <a:solidFill>
                  <a:srgbClr val="008000"/>
                </a:solidFill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</a:rPr>
              <a:t>caroline</a:t>
            </a:r>
            <a:r>
              <a:rPr lang="en-US" b="1" dirty="0" smtClean="0">
                <a:solidFill>
                  <a:srgbClr val="008000"/>
                </a:solidFill>
              </a:rPr>
              <a:t>), child (</a:t>
            </a:r>
            <a:r>
              <a:rPr lang="en-US" b="1" dirty="0" err="1" smtClean="0">
                <a:solidFill>
                  <a:srgbClr val="008000"/>
                </a:solidFill>
              </a:rPr>
              <a:t>caroline</a:t>
            </a:r>
            <a:r>
              <a:rPr lang="en-US" b="1" dirty="0" smtClean="0">
                <a:solidFill>
                  <a:srgbClr val="008000"/>
                </a:solidFill>
              </a:rPr>
              <a:t>, donna)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181600"/>
            <a:ext cx="7696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How can we make this knowledge base better with recursion?</a:t>
            </a:r>
          </a:p>
        </p:txBody>
      </p:sp>
    </p:spTree>
    <p:extLst>
      <p:ext uri="{BB962C8B-B14F-4D97-AF65-F5344CB8AC3E}">
        <p14:creationId xmlns:p14="http://schemas.microsoft.com/office/powerpoint/2010/main" val="256627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4267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child(anna,bridget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child(bridget,caroline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child(caroline,donna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child(donna,emily</a:t>
            </a:r>
            <a:r>
              <a:rPr lang="en-US" sz="2000" dirty="0"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ea typeface="Arial" charset="0"/>
                <a:cs typeface="Arial" charset="0"/>
              </a:rPr>
              <a:t>.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/>
              <a:t>descend</a:t>
            </a:r>
            <a:r>
              <a:rPr lang="en-US" sz="2000" dirty="0" err="1">
                <a:ea typeface="Arial" charset="0"/>
                <a:cs typeface="Arial" charset="0"/>
              </a:rPr>
              <a:t>(X,Y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child(X,Y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descend</a:t>
            </a:r>
            <a:r>
              <a:rPr lang="en-US" sz="2000" dirty="0" err="1">
                <a:ea typeface="Arial" charset="0"/>
                <a:cs typeface="Arial" charset="0"/>
              </a:rPr>
              <a:t>(X,Y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child(X,Z</a:t>
            </a:r>
            <a:r>
              <a:rPr lang="en-US" sz="2000" dirty="0">
                <a:ea typeface="Arial" charset="0"/>
                <a:cs typeface="Arial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</a:rPr>
              <a:t>descend</a:t>
            </a:r>
            <a:r>
              <a:rPr lang="en-US" sz="2000" b="1" dirty="0" err="1">
                <a:solidFill>
                  <a:srgbClr val="FF0000"/>
                </a:solidFill>
                <a:ea typeface="Arial" charset="0"/>
                <a:cs typeface="Arial" charset="0"/>
              </a:rPr>
              <a:t>(Z,Y</a:t>
            </a:r>
            <a:r>
              <a:rPr lang="en-US" sz="2000" b="1" dirty="0">
                <a:solidFill>
                  <a:srgbClr val="FF0000"/>
                </a:solidFill>
                <a:ea typeface="Arial" charset="0"/>
                <a:cs typeface="Arial" charset="0"/>
              </a:rPr>
              <a:t>)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3276600"/>
            <a:ext cx="38100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descend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(anna,donna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343400"/>
            <a:ext cx="742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descend(anna</a:t>
            </a:r>
            <a:r>
              <a:rPr lang="en-US" b="1" dirty="0" smtClean="0">
                <a:solidFill>
                  <a:srgbClr val="008000"/>
                </a:solidFill>
              </a:rPr>
              <a:t>, donna):- </a:t>
            </a:r>
            <a:r>
              <a:rPr lang="en-US" b="1" dirty="0" err="1" smtClean="0">
                <a:solidFill>
                  <a:srgbClr val="008000"/>
                </a:solidFill>
              </a:rPr>
              <a:t>child(anna</a:t>
            </a:r>
            <a:r>
              <a:rPr lang="en-US" b="1" dirty="0" smtClean="0">
                <a:solidFill>
                  <a:srgbClr val="008000"/>
                </a:solidFill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</a:rPr>
              <a:t>bridget</a:t>
            </a:r>
            <a:r>
              <a:rPr lang="en-US" b="1" dirty="0" smtClean="0">
                <a:solidFill>
                  <a:srgbClr val="008000"/>
                </a:solidFill>
              </a:rPr>
              <a:t>), </a:t>
            </a:r>
            <a:r>
              <a:rPr lang="en-US" b="1" u="sng" dirty="0" err="1" smtClean="0">
                <a:solidFill>
                  <a:srgbClr val="008000"/>
                </a:solidFill>
              </a:rPr>
              <a:t>descend(bridget</a:t>
            </a:r>
            <a:r>
              <a:rPr lang="en-US" b="1" u="sng" dirty="0" smtClean="0">
                <a:solidFill>
                  <a:srgbClr val="008000"/>
                </a:solidFill>
              </a:rPr>
              <a:t>, donna).</a:t>
            </a:r>
          </a:p>
          <a:p>
            <a:r>
              <a:rPr lang="en-US" b="1" dirty="0" err="1" smtClean="0">
                <a:solidFill>
                  <a:srgbClr val="008000"/>
                </a:solidFill>
              </a:rPr>
              <a:t>descend(bridget</a:t>
            </a:r>
            <a:r>
              <a:rPr lang="en-US" b="1" dirty="0" smtClean="0">
                <a:solidFill>
                  <a:srgbClr val="008000"/>
                </a:solidFill>
              </a:rPr>
              <a:t>, donna):-</a:t>
            </a:r>
            <a:r>
              <a:rPr lang="en-US" b="1" dirty="0" err="1" smtClean="0">
                <a:solidFill>
                  <a:srgbClr val="008000"/>
                </a:solidFill>
              </a:rPr>
              <a:t>child(bridget</a:t>
            </a:r>
            <a:r>
              <a:rPr lang="en-US" b="1" dirty="0" smtClean="0">
                <a:solidFill>
                  <a:srgbClr val="008000"/>
                </a:solidFill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</a:rPr>
              <a:t>caroline</a:t>
            </a:r>
            <a:r>
              <a:rPr lang="en-US" b="1" dirty="0" smtClean="0">
                <a:solidFill>
                  <a:srgbClr val="008000"/>
                </a:solidFill>
              </a:rPr>
              <a:t>), </a:t>
            </a:r>
            <a:r>
              <a:rPr lang="en-US" b="1" u="sng" dirty="0" err="1" smtClean="0">
                <a:solidFill>
                  <a:srgbClr val="008000"/>
                </a:solidFill>
              </a:rPr>
              <a:t>descend(caroline</a:t>
            </a:r>
            <a:r>
              <a:rPr lang="en-US" b="1" u="sng" dirty="0" smtClean="0">
                <a:solidFill>
                  <a:srgbClr val="008000"/>
                </a:solidFill>
              </a:rPr>
              <a:t>, donna).</a:t>
            </a:r>
          </a:p>
          <a:p>
            <a:r>
              <a:rPr lang="en-US" b="1" dirty="0" err="1" smtClean="0">
                <a:solidFill>
                  <a:srgbClr val="008000"/>
                </a:solidFill>
              </a:rPr>
              <a:t>descend(caroline</a:t>
            </a:r>
            <a:r>
              <a:rPr lang="en-US" b="1" dirty="0" smtClean="0">
                <a:solidFill>
                  <a:srgbClr val="008000"/>
                </a:solidFill>
              </a:rPr>
              <a:t>, donna) :- child (</a:t>
            </a:r>
            <a:r>
              <a:rPr lang="en-US" b="1" dirty="0" err="1" smtClean="0">
                <a:solidFill>
                  <a:srgbClr val="008000"/>
                </a:solidFill>
              </a:rPr>
              <a:t>caroline</a:t>
            </a:r>
            <a:r>
              <a:rPr lang="en-US" b="1" dirty="0" smtClean="0">
                <a:solidFill>
                  <a:srgbClr val="008000"/>
                </a:solidFill>
              </a:rPr>
              <a:t>, donna).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4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228600" y="2209800"/>
            <a:ext cx="4267200" cy="3505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/>
              <a:t>?- </a:t>
            </a:r>
            <a:r>
              <a:rPr lang="en-US" sz="2000" dirty="0" err="1"/>
              <a:t>descend</a:t>
            </a:r>
            <a:r>
              <a:rPr lang="en-US" sz="2000" dirty="0" err="1">
                <a:ea typeface="Arial" charset="0"/>
                <a:cs typeface="Arial" charset="0"/>
              </a:rPr>
              <a:t>(A,B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, 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B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dona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dona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emily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, B=donna;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emily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7030A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, B=donna;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7030A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7030A0"/>
                </a:solidFill>
                <a:ea typeface="Arial" charset="0"/>
                <a:cs typeface="Arial" charset="0"/>
              </a:rPr>
              <a:t>emily</a:t>
            </a: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7030A0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 smtClean="0">
                <a:solidFill>
                  <a:srgbClr val="7030A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 smtClean="0">
                <a:solidFill>
                  <a:srgbClr val="7030A0"/>
                </a:solidFill>
                <a:ea typeface="Arial" charset="0"/>
                <a:cs typeface="Arial" charset="0"/>
              </a:rPr>
              <a:t>emily</a:t>
            </a:r>
            <a:endParaRPr lang="en-US" sz="2000" b="1" dirty="0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76200"/>
            <a:ext cx="42672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48200" y="152400"/>
            <a:ext cx="42672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8200" y="2286000"/>
            <a:ext cx="4267200" cy="3429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/>
              <a:t>?- descend</a:t>
            </a:r>
            <a:r>
              <a:rPr lang="en-US" sz="2000" dirty="0">
                <a:ea typeface="Arial" charset="0"/>
                <a:cs typeface="Arial" charset="0"/>
              </a:rPr>
              <a:t>(A,B).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solidFill>
                  <a:srgbClr val="3366FF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, B</a:t>
            </a:r>
            <a:r>
              <a:rPr lang="en-US" sz="2000" b="1" dirty="0">
                <a:solidFill>
                  <a:srgbClr val="3366FF"/>
                </a:solidFill>
                <a:ea typeface="Arial" charset="0"/>
                <a:cs typeface="Arial" charset="0"/>
              </a:rPr>
              <a:t>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emily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; 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 smtClean="0">
                <a:solidFill>
                  <a:srgbClr val="3366FF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, B=donna;</a:t>
            </a:r>
          </a:p>
          <a:p>
            <a:pPr marL="342900" indent="-342900"/>
            <a:r>
              <a:rPr lang="en-US" sz="2000" b="1" dirty="0">
                <a:solidFill>
                  <a:srgbClr val="3366FF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3366FF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>
                <a:solidFill>
                  <a:srgbClr val="3366FF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3366FF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 smtClean="0">
                <a:solidFill>
                  <a:srgbClr val="3366FF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/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7030A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7030A0"/>
                </a:solidFill>
                <a:ea typeface="Arial" charset="0"/>
                <a:cs typeface="Arial" charset="0"/>
              </a:rPr>
              <a:t>emily</a:t>
            </a:r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/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7030A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, B=donna;</a:t>
            </a:r>
          </a:p>
          <a:p>
            <a:pPr marL="342900" indent="-342900"/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7030A0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>
                <a:solidFill>
                  <a:srgbClr val="7030A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7030A0"/>
                </a:solidFill>
                <a:ea typeface="Arial" charset="0"/>
                <a:cs typeface="Arial" charset="0"/>
              </a:rPr>
              <a:t>emily</a:t>
            </a:r>
            <a:endParaRPr lang="en-US" sz="2000" b="1" dirty="0">
              <a:solidFill>
                <a:srgbClr val="7030A0"/>
              </a:solidFill>
              <a:ea typeface="Arial" charset="0"/>
              <a:cs typeface="Arial" charset="0"/>
            </a:endParaRPr>
          </a:p>
          <a:p>
            <a:pPr marL="342900" indent="-342900"/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anna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/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bridget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/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caroline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dona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</a:p>
          <a:p>
            <a:pPr marL="342900" indent="-342900"/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A=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dona</a:t>
            </a:r>
            <a:r>
              <a:rPr lang="en-US" sz="2000" b="1" dirty="0">
                <a:solidFill>
                  <a:srgbClr val="008000"/>
                </a:solidFill>
                <a:ea typeface="Arial" charset="0"/>
                <a:cs typeface="Arial" charset="0"/>
              </a:rPr>
              <a:t>, B=</a:t>
            </a:r>
            <a:r>
              <a:rPr lang="en-US" sz="2000" b="1" dirty="0" err="1">
                <a:solidFill>
                  <a:srgbClr val="008000"/>
                </a:solidFill>
                <a:ea typeface="Arial" charset="0"/>
                <a:cs typeface="Arial" charset="0"/>
              </a:rPr>
              <a:t>emily</a:t>
            </a:r>
            <a:r>
              <a:rPr lang="en-US" sz="20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;</a:t>
            </a:r>
            <a:endParaRPr lang="en-US" sz="2000" b="1" dirty="0">
              <a:solidFill>
                <a:srgbClr val="008000"/>
              </a:solidFill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endParaRPr lang="en-US" sz="2000" b="1" dirty="0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6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3022" y="1066800"/>
            <a:ext cx="43434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Draw search tree for </a:t>
            </a:r>
            <a:r>
              <a:rPr lang="en-US" sz="2400" b="1" dirty="0" smtClean="0">
                <a:latin typeface="Courier New"/>
                <a:cs typeface="Courier New"/>
              </a:rPr>
              <a:t>descend</a:t>
            </a:r>
            <a:r>
              <a:rPr lang="en-US" sz="2400" b="1" dirty="0">
                <a:latin typeface="Courier New"/>
                <a:ea typeface="Arial" charset="0"/>
                <a:cs typeface="Courier New"/>
              </a:rPr>
              <a:t>(</a:t>
            </a:r>
            <a:r>
              <a:rPr lang="en-US" sz="2400" b="1" dirty="0" err="1">
                <a:latin typeface="Courier New"/>
                <a:cs typeface="Courier New"/>
              </a:rPr>
              <a:t>anna,donna</a:t>
            </a:r>
            <a:r>
              <a:rPr lang="en-US" sz="2400" b="1" dirty="0">
                <a:latin typeface="Courier New"/>
                <a:cs typeface="Courier New"/>
              </a:rPr>
              <a:t>).</a:t>
            </a:r>
          </a:p>
          <a:p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143000"/>
            <a:ext cx="4495800" cy="22860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anna,bridget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bridget,caroline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caroline,donna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donna,emily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descend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descend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child(X,Z),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descend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3657600"/>
            <a:ext cx="7391400" cy="3048000"/>
            <a:chOff x="1295400" y="2819400"/>
            <a:chExt cx="7391400" cy="304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95400" y="2819400"/>
              <a:ext cx="7391400" cy="304800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buFontTx/>
                <a:buNone/>
              </a:pPr>
              <a:r>
                <a:rPr lang="en-US" sz="2000">
                  <a:latin typeface="Arial" charset="0"/>
                </a:rPr>
                <a:t>                      </a:t>
              </a:r>
              <a:endParaRPr lang="en-US" sz="2000">
                <a:latin typeface="Arial" charset="0"/>
                <a:ea typeface="Arial" charset="0"/>
                <a:cs typeface="Arial" charset="0"/>
              </a:endParaRPr>
            </a:p>
            <a:p>
              <a:pPr marL="342900" indent="-342900">
                <a:buFontTx/>
                <a:buNone/>
              </a:pPr>
              <a:endParaRPr 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895600" y="3048000"/>
              <a:ext cx="27432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 smtClean="0">
                  <a:latin typeface="Arial" charset="0"/>
                </a:rPr>
                <a:t>descend(a, d)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447800" y="3733800"/>
              <a:ext cx="12954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 smtClean="0">
                  <a:latin typeface="Arial" charset="0"/>
                </a:rPr>
                <a:t>child(</a:t>
              </a:r>
              <a:r>
                <a:rPr lang="en-US" sz="2000" dirty="0" err="1" smtClean="0">
                  <a:latin typeface="Arial" charset="0"/>
                </a:rPr>
                <a:t>a,d</a:t>
              </a:r>
              <a:r>
                <a:rPr lang="en-US" sz="2000" dirty="0" smtClean="0">
                  <a:latin typeface="Arial" charset="0"/>
                </a:rPr>
                <a:t>)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33600" y="3505200"/>
              <a:ext cx="1447800" cy="2286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2971800" y="3733800"/>
              <a:ext cx="29718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 smtClean="0">
                  <a:latin typeface="Arial" charset="0"/>
                </a:rPr>
                <a:t>child(</a:t>
              </a:r>
              <a:r>
                <a:rPr lang="en-US" sz="2000" dirty="0" err="1">
                  <a:latin typeface="Arial" charset="0"/>
                </a:rPr>
                <a:t>a</a:t>
              </a:r>
              <a:r>
                <a:rPr lang="en-US" sz="2000" dirty="0" err="1" smtClean="0">
                  <a:latin typeface="Arial" charset="0"/>
                </a:rPr>
                <a:t>,b</a:t>
              </a:r>
              <a:r>
                <a:rPr lang="en-US" sz="2000" dirty="0" smtClean="0">
                  <a:latin typeface="Arial" charset="0"/>
                </a:rPr>
                <a:t>),descend(b, d)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dirty="0"/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38600" y="4495800"/>
              <a:ext cx="12954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c</a:t>
              </a:r>
              <a:r>
                <a:rPr lang="en-US" sz="2000" dirty="0" smtClean="0">
                  <a:latin typeface="Arial" charset="0"/>
                </a:rPr>
                <a:t>hild(</a:t>
              </a:r>
              <a:r>
                <a:rPr lang="en-US" sz="2000" dirty="0" err="1">
                  <a:latin typeface="Arial" charset="0"/>
                </a:rPr>
                <a:t>b</a:t>
              </a:r>
              <a:r>
                <a:rPr lang="en-US" sz="2000" dirty="0" err="1" smtClean="0">
                  <a:latin typeface="Arial" charset="0"/>
                </a:rPr>
                <a:t>,d</a:t>
              </a:r>
              <a:r>
                <a:rPr lang="en-US" sz="2000" dirty="0" smtClean="0">
                  <a:latin typeface="Arial" charset="0"/>
                </a:rPr>
                <a:t>)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5562600" y="4495800"/>
              <a:ext cx="29718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c</a:t>
              </a:r>
              <a:r>
                <a:rPr lang="en-US" sz="2000" dirty="0" smtClean="0">
                  <a:latin typeface="Arial" charset="0"/>
                </a:rPr>
                <a:t>hild(</a:t>
              </a:r>
              <a:r>
                <a:rPr lang="en-US" sz="2000" dirty="0" err="1" smtClean="0">
                  <a:latin typeface="Arial" charset="0"/>
                </a:rPr>
                <a:t>b,</a:t>
              </a:r>
              <a:r>
                <a:rPr lang="en-US" sz="2000" dirty="0" err="1">
                  <a:latin typeface="Arial" charset="0"/>
                </a:rPr>
                <a:t>c</a:t>
              </a:r>
              <a:r>
                <a:rPr lang="en-US" sz="2000" dirty="0" smtClean="0">
                  <a:latin typeface="Arial" charset="0"/>
                </a:rPr>
                <a:t>),descend(c, d)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dirty="0"/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162800" y="5181600"/>
              <a:ext cx="12954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c</a:t>
              </a:r>
              <a:r>
                <a:rPr lang="en-US" sz="2000" dirty="0" smtClean="0">
                  <a:latin typeface="Arial" charset="0"/>
                </a:rPr>
                <a:t>hild(</a:t>
              </a:r>
              <a:r>
                <a:rPr lang="en-US" sz="2000" dirty="0" err="1" smtClean="0">
                  <a:latin typeface="Arial" charset="0"/>
                </a:rPr>
                <a:t>c,d</a:t>
              </a:r>
              <a:r>
                <a:rPr lang="en-US" sz="2000" dirty="0" smtClean="0">
                  <a:latin typeface="Arial" charset="0"/>
                </a:rPr>
                <a:t>)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1795462" y="4038600"/>
              <a:ext cx="46719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4000" b="1" dirty="0"/>
                <a:t>X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4462462" y="4800600"/>
              <a:ext cx="46719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4000" b="1" dirty="0"/>
                <a:t>X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4343400" y="3505200"/>
              <a:ext cx="0" cy="2286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562600" y="4191000"/>
              <a:ext cx="1066800" cy="3048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4724400" y="4191000"/>
              <a:ext cx="457200" cy="3048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7696200" y="4953000"/>
              <a:ext cx="0" cy="2286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92162"/>
          </a:xfrm>
          <a:ln/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8768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Could we have formulated the previous predicate as follows?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5547" y="4267200"/>
            <a:ext cx="3539853" cy="83099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Try it in your terminal!        Try it with “trace” feature.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86400" cy="1143000"/>
          </a:xfrm>
          <a:ln/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0" y="76200"/>
            <a:ext cx="3733800" cy="19050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child(X,Z),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133600"/>
            <a:ext cx="441960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descend(X,Y) :- child(X,Z) ,  </a:t>
            </a:r>
            <a:r>
              <a:rPr lang="en-US" b="1" dirty="0" smtClean="0">
                <a:solidFill>
                  <a:srgbClr val="FF0000"/>
                </a:solidFill>
              </a:rPr>
              <a:t>descend(Z,Y)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descend(X,Y) :- child(X,Y).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95600"/>
            <a:ext cx="441960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descend(X,Y) :- </a:t>
            </a:r>
            <a:r>
              <a:rPr lang="en-US" b="1" dirty="0" smtClean="0">
                <a:solidFill>
                  <a:srgbClr val="FF0000"/>
                </a:solidFill>
              </a:rPr>
              <a:t>descend(Z,Y), </a:t>
            </a:r>
            <a:r>
              <a:rPr lang="en-US" dirty="0" smtClean="0"/>
              <a:t>child(X,Z).</a:t>
            </a:r>
          </a:p>
          <a:p>
            <a:r>
              <a:rPr lang="en-US" dirty="0" smtClean="0"/>
              <a:t>descend(X,Y) :- child(X,Y).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657600"/>
            <a:ext cx="441960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descend(X,Y) :- child(X,Y).</a:t>
            </a:r>
            <a:br>
              <a:rPr lang="en-US" dirty="0" smtClean="0"/>
            </a:br>
            <a:r>
              <a:rPr lang="en-US" dirty="0" smtClean="0"/>
              <a:t>descend(X,Y) :- </a:t>
            </a:r>
            <a:r>
              <a:rPr lang="en-US" b="1" dirty="0" smtClean="0">
                <a:solidFill>
                  <a:srgbClr val="FF0000"/>
                </a:solidFill>
              </a:rPr>
              <a:t>descend(Z,Y), </a:t>
            </a:r>
            <a:r>
              <a:rPr lang="en-US" dirty="0" smtClean="0"/>
              <a:t>child(X,Z).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419600"/>
            <a:ext cx="441960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descend(X,Y) :- child(X,Y).</a:t>
            </a:r>
            <a:br>
              <a:rPr lang="en-US" dirty="0" smtClean="0"/>
            </a:br>
            <a:r>
              <a:rPr lang="en-US" dirty="0" smtClean="0"/>
              <a:t>descend(X,Y) :- </a:t>
            </a:r>
            <a:r>
              <a:rPr lang="en-US" b="1" dirty="0" smtClean="0">
                <a:solidFill>
                  <a:srgbClr val="FF0000"/>
                </a:solidFill>
              </a:rPr>
              <a:t>descend(X,Z)</a:t>
            </a:r>
            <a:r>
              <a:rPr lang="en-US" dirty="0" smtClean="0"/>
              <a:t>,   </a:t>
            </a:r>
            <a:r>
              <a:rPr lang="en-US" b="1" dirty="0" smtClean="0">
                <a:solidFill>
                  <a:srgbClr val="FF0000"/>
                </a:solidFill>
              </a:rPr>
              <a:t>descend(Z,Y)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257800"/>
            <a:ext cx="8592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What happens when you ask the query </a:t>
            </a:r>
          </a:p>
          <a:p>
            <a:pPr marL="0" lvl="1"/>
            <a:r>
              <a:rPr lang="en-US" sz="2400" dirty="0" smtClean="0"/>
              <a:t>1) </a:t>
            </a:r>
            <a:r>
              <a:rPr lang="en-US" sz="2400" u="sng" dirty="0" smtClean="0"/>
              <a:t>descend(</a:t>
            </a:r>
            <a:r>
              <a:rPr lang="en-US" sz="2400" u="sng" dirty="0" err="1" smtClean="0"/>
              <a:t>anna,emily</a:t>
            </a:r>
            <a:r>
              <a:rPr lang="en-US" sz="2400" u="sng" dirty="0" smtClean="0"/>
              <a:t>)</a:t>
            </a:r>
            <a:r>
              <a:rPr lang="en-US" sz="2400" dirty="0" smtClean="0"/>
              <a:t>, 2) </a:t>
            </a:r>
            <a:r>
              <a:rPr lang="en-US" sz="2400" u="sng" dirty="0" smtClean="0"/>
              <a:t>descend</a:t>
            </a:r>
            <a:r>
              <a:rPr lang="en-US" sz="2400" u="sng" dirty="0"/>
              <a:t>(</a:t>
            </a:r>
            <a:r>
              <a:rPr lang="en-US" sz="2400" u="sng" dirty="0" err="1"/>
              <a:t>rose,martha</a:t>
            </a:r>
            <a:r>
              <a:rPr lang="en-US" sz="2400" u="sng" dirty="0" smtClean="0"/>
              <a:t>)</a:t>
            </a:r>
            <a:r>
              <a:rPr lang="en-US" sz="2400" dirty="0" smtClean="0"/>
              <a:t>, 3) </a:t>
            </a:r>
            <a:r>
              <a:rPr lang="en-US" sz="2400" u="sng" dirty="0" smtClean="0"/>
              <a:t>descend(A,B)</a:t>
            </a:r>
            <a:r>
              <a:rPr lang="en-US" sz="2400" dirty="0" smtClean="0"/>
              <a:t>?</a:t>
            </a:r>
          </a:p>
          <a:p>
            <a:pPr marL="0" lvl="1"/>
            <a:r>
              <a:rPr lang="en-US" sz="2400" dirty="0"/>
              <a:t> </a:t>
            </a:r>
            <a:r>
              <a:rPr lang="en-US" sz="2400" dirty="0" smtClean="0"/>
              <a:t>             true,			false,			variable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286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3048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810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4724400" y="5867400"/>
            <a:ext cx="42672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>
                <a:latin typeface="Arial" charset="0"/>
              </a:rPr>
              <a:t>?- </a:t>
            </a:r>
            <a:r>
              <a:rPr lang="en-US" dirty="0" err="1" smtClean="0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(anna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emily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true.</a:t>
            </a:r>
            <a:endParaRPr 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24400" y="3733800"/>
            <a:ext cx="42672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descend(X,Z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" y="152400"/>
            <a:ext cx="4343400" cy="21336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" y="2362200"/>
            <a:ext cx="4343400" cy="914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>
                <a:latin typeface="Arial" charset="0"/>
              </a:rPr>
              <a:t>?- </a:t>
            </a:r>
            <a:r>
              <a:rPr lang="en-US" dirty="0" err="1" smtClean="0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(anna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emily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true.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48200" y="152400"/>
            <a:ext cx="4267200" cy="21336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48200" y="2362200"/>
            <a:ext cx="4267200" cy="914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dirty="0">
                <a:latin typeface="Arial" charset="0"/>
              </a:rPr>
              <a:t>?- </a:t>
            </a:r>
            <a:r>
              <a:rPr lang="en-US" dirty="0" err="1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(anna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emily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ERROR: OUT OF LOCAL STACK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" y="3733800"/>
            <a:ext cx="4343400" cy="2057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):-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child(X,Z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5867400"/>
            <a:ext cx="43434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>
                <a:latin typeface="Arial" charset="0"/>
              </a:rPr>
              <a:t>?- </a:t>
            </a:r>
            <a:r>
              <a:rPr lang="en-US" dirty="0" err="1" smtClean="0">
                <a:latin typeface="Arial" charset="0"/>
              </a:rPr>
              <a:t>descend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(anna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emily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429198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14161</TotalTime>
  <Words>2064</Words>
  <Application>Microsoft Macintosh PowerPoint</Application>
  <PresentationFormat>On-screen Show (4:3)</PresentationFormat>
  <Paragraphs>230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COMP340: Programming Languages</vt:lpstr>
      <vt:lpstr>Today</vt:lpstr>
      <vt:lpstr>Example: Eating</vt:lpstr>
      <vt:lpstr>Example: Descendant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402</cp:revision>
  <cp:lastPrinted>2015-02-12T14:56:26Z</cp:lastPrinted>
  <dcterms:created xsi:type="dcterms:W3CDTF">2013-03-31T21:17:21Z</dcterms:created>
  <dcterms:modified xsi:type="dcterms:W3CDTF">2015-02-12T15:10:26Z</dcterms:modified>
</cp:coreProperties>
</file>