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8" r:id="rId2"/>
    <p:sldId id="802" r:id="rId3"/>
    <p:sldId id="792" r:id="rId4"/>
    <p:sldId id="808" r:id="rId5"/>
    <p:sldId id="809" r:id="rId6"/>
    <p:sldId id="811" r:id="rId7"/>
    <p:sldId id="810" r:id="rId8"/>
    <p:sldId id="814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87" autoAdjust="0"/>
  </p:normalViewPr>
  <p:slideViewPr>
    <p:cSldViewPr>
      <p:cViewPr varScale="1">
        <p:scale>
          <a:sx n="71" d="100"/>
          <a:sy n="71" d="100"/>
        </p:scale>
        <p:origin x="-11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065C-34B5-734F-B110-9CFACC4E736E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AD42-A98D-1348-A35A-18690A988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C364-0162-428D-AFB2-3B3BA6E8D2AA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7A5E-C245-4A2B-BDFB-D3474F549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8ADDF-D9C9-433B-8167-974165352392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/>
              <a:cs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Gorbachev</a:t>
            </a:r>
          </a:p>
          <a:p>
            <a:r>
              <a:rPr lang="en-US" dirty="0" smtClean="0"/>
              <a:t>Brezhnev</a:t>
            </a:r>
          </a:p>
          <a:p>
            <a:r>
              <a:rPr lang="en-US" dirty="0" smtClean="0"/>
              <a:t>Khrushchev</a:t>
            </a:r>
          </a:p>
          <a:p>
            <a:r>
              <a:rPr lang="en-US" dirty="0" smtClean="0"/>
              <a:t>Lenin</a:t>
            </a:r>
          </a:p>
          <a:p>
            <a:r>
              <a:rPr lang="en-US" dirty="0" smtClean="0"/>
              <a:t>Stalin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2FE-6405-48ED-B134-C4ADDFE5BF8C}" type="datetimeFigureOut">
              <a:rPr lang="en-US" smtClean="0"/>
              <a:pPr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1871-1825-429C-B418-9E75E67A0B76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/>
                <a:cs typeface="굴림"/>
              </a:rPr>
              <a:t>COMP340: Programming Languages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75000"/>
            <a:ext cx="8569325" cy="2774950"/>
          </a:xfrm>
        </p:spPr>
        <p:txBody>
          <a:bodyPr/>
          <a:lstStyle/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Seikyung Jung</a:t>
            </a:r>
          </a:p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Bridgewater State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Compare the </a:t>
            </a:r>
            <a:r>
              <a:rPr lang="en-US" b="1" dirty="0" smtClean="0">
                <a:solidFill>
                  <a:srgbClr val="660066"/>
                </a:solidFill>
              </a:rPr>
              <a:t>declarative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rgbClr val="660066"/>
                </a:solidFill>
              </a:rPr>
              <a:t>procedural</a:t>
            </a:r>
            <a:r>
              <a:rPr lang="en-US" dirty="0" smtClean="0"/>
              <a:t> meaning of this predicate definition.</a:t>
            </a:r>
          </a:p>
          <a:p>
            <a:pPr lvl="1"/>
            <a:r>
              <a:rPr lang="en-US" dirty="0" smtClean="0"/>
              <a:t>Code makes sense declaratively.</a:t>
            </a:r>
          </a:p>
          <a:p>
            <a:pPr lvl="1"/>
            <a:r>
              <a:rPr lang="en-US" dirty="0" smtClean="0"/>
              <a:t>Even though Prolog is declarative programming language, we still need to execute procedurally on a computer.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Prolog has a specific way of answering queries: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Search knowledge base from </a:t>
            </a:r>
            <a:r>
              <a:rPr lang="en-US" b="1" dirty="0" smtClean="0"/>
              <a:t>top to bottom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Processes clauses from </a:t>
            </a:r>
            <a:r>
              <a:rPr lang="en-US" b="1" dirty="0" smtClean="0"/>
              <a:t>left to right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Backtracking</a:t>
            </a:r>
            <a:r>
              <a:rPr lang="en-US" dirty="0" smtClean="0"/>
              <a:t> to recover from bad choices</a:t>
            </a:r>
          </a:p>
          <a:p>
            <a:pPr lvl="1"/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Prolog and Logic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  <a:ln/>
        </p:spPr>
        <p:txBody>
          <a:bodyPr/>
          <a:lstStyle/>
          <a:p>
            <a:r>
              <a:rPr lang="en-US" dirty="0" smtClean="0"/>
              <a:t>Think Aloud Exercise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6172200" cy="4572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Do you know these wooden Russian dolls, where smaller ones are contained in bigger ones? Here is schematic picture of such dolls.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First, write a knowledge base using the predicate </a:t>
            </a:r>
            <a:r>
              <a:rPr lang="en-US" b="1" dirty="0" smtClean="0">
                <a:solidFill>
                  <a:srgbClr val="008000"/>
                </a:solidFill>
              </a:rPr>
              <a:t>directlyIn/2 </a:t>
            </a:r>
            <a:r>
              <a:rPr lang="en-US" dirty="0" smtClean="0"/>
              <a:t>which encodes which doll is directly contained in which other doll.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Then, define a (recursive) predicate </a:t>
            </a:r>
            <a:r>
              <a:rPr lang="en-US" b="1" dirty="0" smtClean="0">
                <a:solidFill>
                  <a:srgbClr val="008000"/>
                </a:solidFill>
              </a:rPr>
              <a:t>in/2</a:t>
            </a:r>
            <a:r>
              <a:rPr lang="en-US" dirty="0" smtClean="0"/>
              <a:t>, that tells us which doll is (directly or indirectly) contained in which other doll.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E.g. the query </a:t>
            </a:r>
            <a:r>
              <a:rPr lang="en-US" b="1" dirty="0" err="1" smtClean="0"/>
              <a:t>in(katarina,natasha</a:t>
            </a:r>
            <a:r>
              <a:rPr lang="en-US" b="1" dirty="0" smtClean="0"/>
              <a:t>) </a:t>
            </a:r>
            <a:r>
              <a:rPr lang="en-US" dirty="0" smtClean="0"/>
              <a:t>should evaluate to true, while </a:t>
            </a:r>
            <a:r>
              <a:rPr lang="en-US" b="1" dirty="0" err="1" smtClean="0"/>
              <a:t>in(olga</a:t>
            </a:r>
            <a:r>
              <a:rPr lang="en-US" b="1" dirty="0" smtClean="0"/>
              <a:t>, </a:t>
            </a:r>
            <a:r>
              <a:rPr lang="en-US" b="1" dirty="0" err="1" smtClean="0"/>
              <a:t>katarina</a:t>
            </a:r>
            <a:r>
              <a:rPr lang="en-US" b="1" dirty="0" smtClean="0"/>
              <a:t>) </a:t>
            </a:r>
            <a:r>
              <a:rPr lang="en-US" dirty="0" smtClean="0"/>
              <a:t>should fail.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143000"/>
            <a:ext cx="294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4953000"/>
            <a:ext cx="3190296" cy="163121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</a:rPr>
              <a:t>directIn(katarina</a:t>
            </a:r>
            <a:r>
              <a:rPr lang="en-US" sz="2000" b="1" dirty="0" smtClean="0">
                <a:solidFill>
                  <a:srgbClr val="008000"/>
                </a:solidFill>
              </a:rPr>
              <a:t>, </a:t>
            </a:r>
            <a:r>
              <a:rPr lang="en-US" sz="2000" b="1" dirty="0" err="1" smtClean="0">
                <a:solidFill>
                  <a:srgbClr val="008000"/>
                </a:solidFill>
              </a:rPr>
              <a:t>olga</a:t>
            </a:r>
            <a:r>
              <a:rPr lang="en-US" sz="2000" b="1" dirty="0" smtClean="0">
                <a:solidFill>
                  <a:srgbClr val="008000"/>
                </a:solidFill>
              </a:rPr>
              <a:t>).</a:t>
            </a:r>
          </a:p>
          <a:p>
            <a:r>
              <a:rPr lang="en-US" sz="2000" b="1" dirty="0" err="1" smtClean="0">
                <a:solidFill>
                  <a:srgbClr val="008000"/>
                </a:solidFill>
              </a:rPr>
              <a:t>directIn(olga</a:t>
            </a:r>
            <a:r>
              <a:rPr lang="en-US" sz="2000" b="1" dirty="0" smtClean="0">
                <a:solidFill>
                  <a:srgbClr val="008000"/>
                </a:solidFill>
              </a:rPr>
              <a:t>, </a:t>
            </a:r>
            <a:r>
              <a:rPr lang="en-US" sz="2000" b="1" dirty="0" err="1" smtClean="0">
                <a:solidFill>
                  <a:srgbClr val="008000"/>
                </a:solidFill>
              </a:rPr>
              <a:t>natasha</a:t>
            </a:r>
            <a:r>
              <a:rPr lang="en-US" sz="2000" b="1" dirty="0" smtClean="0">
                <a:solidFill>
                  <a:srgbClr val="008000"/>
                </a:solidFill>
              </a:rPr>
              <a:t>).</a:t>
            </a:r>
          </a:p>
          <a:p>
            <a:r>
              <a:rPr lang="en-US" sz="2000" b="1" dirty="0" err="1" smtClean="0">
                <a:solidFill>
                  <a:srgbClr val="008000"/>
                </a:solidFill>
              </a:rPr>
              <a:t>directIn(natasha</a:t>
            </a:r>
            <a:r>
              <a:rPr lang="en-US" sz="2000" b="1" dirty="0" smtClean="0">
                <a:solidFill>
                  <a:srgbClr val="008000"/>
                </a:solidFill>
              </a:rPr>
              <a:t>, </a:t>
            </a:r>
            <a:r>
              <a:rPr lang="en-US" sz="2000" b="1" dirty="0" err="1" smtClean="0">
                <a:solidFill>
                  <a:srgbClr val="008000"/>
                </a:solidFill>
              </a:rPr>
              <a:t>irina</a:t>
            </a:r>
            <a:r>
              <a:rPr lang="en-US" sz="2000" b="1" dirty="0" smtClean="0">
                <a:solidFill>
                  <a:srgbClr val="008000"/>
                </a:solidFill>
              </a:rPr>
              <a:t>).</a:t>
            </a:r>
          </a:p>
          <a:p>
            <a:r>
              <a:rPr lang="en-US" sz="2000" b="1" dirty="0" err="1" smtClean="0">
                <a:solidFill>
                  <a:srgbClr val="008000"/>
                </a:solidFill>
              </a:rPr>
              <a:t>in(X,Z):-directIn(X,Z</a:t>
            </a:r>
            <a:r>
              <a:rPr lang="en-US" sz="2000" b="1" dirty="0" smtClean="0">
                <a:solidFill>
                  <a:srgbClr val="008000"/>
                </a:solidFill>
              </a:rPr>
              <a:t>).</a:t>
            </a:r>
          </a:p>
          <a:p>
            <a:r>
              <a:rPr lang="en-US" sz="2000" b="1" dirty="0" err="1" smtClean="0">
                <a:solidFill>
                  <a:srgbClr val="008000"/>
                </a:solidFill>
              </a:rPr>
              <a:t>in(X,Z):-directIn(X</a:t>
            </a:r>
            <a:r>
              <a:rPr lang="en-US" sz="2000" b="1" dirty="0" smtClean="0">
                <a:solidFill>
                  <a:srgbClr val="008000"/>
                </a:solidFill>
              </a:rPr>
              <a:t>, </a:t>
            </a:r>
            <a:r>
              <a:rPr lang="en-US" sz="2000" b="1" dirty="0" err="1" smtClean="0">
                <a:solidFill>
                  <a:srgbClr val="008000"/>
                </a:solidFill>
              </a:rPr>
              <a:t>Y),in(Y,Z</a:t>
            </a:r>
            <a:r>
              <a:rPr lang="en-US" sz="2000" b="1" dirty="0" smtClean="0">
                <a:solidFill>
                  <a:srgbClr val="008000"/>
                </a:solidFill>
              </a:rPr>
              <a:t>).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9200" y="4648200"/>
            <a:ext cx="3733800" cy="19050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anna,bridget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bridget,caroline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caroline,donna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child(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donna,emily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(X,Y):- child(X,Z),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(Z,Y)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4495800"/>
            <a:ext cx="796885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Successor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Suppose we use the following way to write numerals: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 </a:t>
            </a:r>
            <a:r>
              <a:rPr lang="en-US" b="1"/>
              <a:t>0</a:t>
            </a:r>
            <a:r>
              <a:rPr lang="en-US"/>
              <a:t> is a numeral.</a:t>
            </a:r>
          </a:p>
          <a:p>
            <a:pPr marL="990600" lvl="1" indent="-533400">
              <a:buFontTx/>
              <a:buAutoNum type="arabicPeriod"/>
            </a:pPr>
            <a:r>
              <a:rPr lang="en-US"/>
              <a:t> If </a:t>
            </a:r>
            <a:r>
              <a:rPr lang="en-US" b="1"/>
              <a:t>X</a:t>
            </a:r>
            <a:r>
              <a:rPr lang="en-US"/>
              <a:t> is a numeral, then so is </a:t>
            </a:r>
            <a:r>
              <a:rPr lang="en-US" b="1"/>
              <a:t>succ</a:t>
            </a:r>
            <a:r>
              <a:rPr lang="en-US" b="1">
                <a:ea typeface="Arial" charset="0"/>
                <a:cs typeface="Arial" charset="0"/>
              </a:rPr>
              <a:t>(</a:t>
            </a:r>
            <a:r>
              <a:rPr lang="en-US" b="1"/>
              <a:t>X)</a:t>
            </a:r>
            <a:r>
              <a:rPr lang="en-US"/>
              <a:t>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3810000"/>
            <a:ext cx="7924800" cy="8763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numeral(0).</a:t>
            </a:r>
          </a:p>
          <a:p>
            <a:pPr marL="342900" indent="-342900" algn="l">
              <a:buFontTx/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numeral(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succ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(X)):- numeral(X).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4800600"/>
            <a:ext cx="7924800" cy="838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400" dirty="0">
                <a:latin typeface="Arial" charset="0"/>
              </a:rPr>
              <a:t>?- numeral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(succ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0))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6726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762000" y="381000"/>
            <a:ext cx="7924800" cy="8763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numeral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(0).</a:t>
            </a:r>
          </a:p>
          <a:p>
            <a:pPr marL="342900" indent="-342900" algn="l">
              <a:buFontTx/>
              <a:buNone/>
            </a:pP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numeral(succ(X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)):-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numeral(X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762000" y="1447800"/>
            <a:ext cx="7924800" cy="838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dirty="0">
                <a:latin typeface="Arial" charset="0"/>
              </a:rPr>
              <a:t>?- numeral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(succ(succ(succ(0)))). 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2413337"/>
            <a:ext cx="6819496" cy="101566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numeral(succ(succ(succ(0)))):-numeral(succ(succ(0))).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numeral(succ(succ(0))):-numeral(succ(0)).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numeral(succ(0)):-numeral(0).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200400"/>
            <a:ext cx="319555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Like mathematical induction</a:t>
            </a:r>
            <a:endParaRPr lang="en-US" sz="20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733800"/>
            <a:ext cx="7924800" cy="1981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sz="2000" dirty="0" smtClean="0">
                <a:latin typeface="Arial" charset="0"/>
              </a:rPr>
              <a:t>?- </a:t>
            </a:r>
            <a:r>
              <a:rPr lang="en-US" sz="2000" dirty="0" err="1" smtClean="0">
                <a:latin typeface="Arial" charset="0"/>
              </a:rPr>
              <a:t>numeral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(X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/>
            <a:r>
              <a:rPr lang="en-US" sz="20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X=0;</a:t>
            </a:r>
          </a:p>
          <a:p>
            <a:pPr marL="342900" indent="-342900"/>
            <a:r>
              <a:rPr lang="en-US" sz="20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X=succ(0); </a:t>
            </a:r>
          </a:p>
          <a:p>
            <a:pPr marL="342900" indent="-342900"/>
            <a:r>
              <a:rPr lang="en-US" sz="20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X=succ(succ(0)); </a:t>
            </a:r>
          </a:p>
          <a:p>
            <a:pPr marL="342900" indent="-342900"/>
            <a:r>
              <a:rPr lang="en-US" sz="20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X=succ(succ(succ(0)));</a:t>
            </a:r>
          </a:p>
          <a:p>
            <a:pPr marL="342900" indent="-342900"/>
            <a:r>
              <a:rPr lang="en-US" sz="2000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X=succ(succ(succ(succ(0))))</a:t>
            </a:r>
          </a:p>
          <a:p>
            <a:pPr marL="342900" indent="-342900" algn="l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7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2"/>
          </a:xfrm>
          <a:ln/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Addition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152400" y="914400"/>
            <a:ext cx="8839200" cy="8763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ea typeface="Arial" charset="0"/>
                <a:cs typeface="Courier New"/>
              </a:rPr>
              <a:t>add(0,X,X).                           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% 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base 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clause</a:t>
            </a:r>
            <a:endParaRPr lang="en-US" sz="2000" b="1" dirty="0">
              <a:latin typeface="Courier New"/>
              <a:ea typeface="Arial" charset="0"/>
              <a:cs typeface="Courier New"/>
            </a:endParaRPr>
          </a:p>
          <a:p>
            <a:pPr marL="342900" indent="-342900"/>
            <a:r>
              <a:rPr lang="en-US" sz="2000" b="1" dirty="0">
                <a:latin typeface="Courier New"/>
                <a:ea typeface="Arial" charset="0"/>
                <a:cs typeface="Courier New"/>
              </a:rPr>
              <a:t>add(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(X),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Y,succ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(Z)):- add(X,Y,Z).  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% 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recursive clause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ea typeface="Arial" charset="0"/>
                <a:cs typeface="Courier New"/>
              </a:rPr>
              <a:t>      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152400" y="1943100"/>
            <a:ext cx="8839200" cy="7239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?- add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solidFill>
                  <a:srgbClr val="3366FF"/>
                </a:solidFill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solidFill>
                  <a:srgbClr val="3366FF"/>
                </a:solidFill>
                <a:latin typeface="Courier New"/>
                <a:ea typeface="Arial" charset="0"/>
                <a:cs typeface="Courier New"/>
              </a:rPr>
              <a:t>(0))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,</a:t>
            </a:r>
            <a:r>
              <a:rPr lang="en-US" sz="2000" b="1" dirty="0" err="1">
                <a:solidFill>
                  <a:srgbClr val="008000"/>
                </a:solidFill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solidFill>
                  <a:srgbClr val="008000"/>
                </a:solidFill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solidFill>
                  <a:srgbClr val="008000"/>
                </a:solidFill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solidFill>
                  <a:srgbClr val="008000"/>
                </a:solidFill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solidFill>
                  <a:srgbClr val="008000"/>
                </a:solidFill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solidFill>
                  <a:srgbClr val="008000"/>
                </a:solidFill>
                <a:latin typeface="Courier New"/>
                <a:ea typeface="Arial" charset="0"/>
                <a:cs typeface="Courier New"/>
              </a:rPr>
              <a:t>(0)))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, Result).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/>
                <a:ea typeface="Arial" charset="0"/>
                <a:cs typeface="Courier New"/>
              </a:rPr>
              <a:t>Result=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</a:t>
            </a:r>
            <a:r>
              <a:rPr lang="en-US" sz="2000" b="1" dirty="0" err="1">
                <a:latin typeface="Courier New"/>
                <a:ea typeface="Arial" charset="0"/>
                <a:cs typeface="Courier New"/>
              </a:rPr>
              <a:t>succ</a:t>
            </a:r>
            <a:r>
              <a:rPr lang="en-US" sz="2000" b="1" dirty="0">
                <a:latin typeface="Courier New"/>
                <a:ea typeface="Arial" charset="0"/>
                <a:cs typeface="Courier New"/>
              </a:rPr>
              <a:t>(0))))</a:t>
            </a:r>
            <a:r>
              <a:rPr lang="en-US" sz="2000" b="1" dirty="0" smtClean="0">
                <a:latin typeface="Courier New"/>
                <a:ea typeface="Arial" charset="0"/>
                <a:cs typeface="Courier New"/>
              </a:rPr>
              <a:t>)</a:t>
            </a:r>
            <a:endParaRPr lang="en-US" sz="2000" b="1" dirty="0">
              <a:latin typeface="Courier New"/>
              <a:ea typeface="Arial" charset="0"/>
              <a:cs typeface="Courier New"/>
            </a:endParaRPr>
          </a:p>
          <a:p>
            <a:pPr marL="342900" indent="-342900" algn="l">
              <a:buFontTx/>
              <a:buNone/>
            </a:pPr>
            <a:endParaRPr lang="en-US" sz="2000" b="1" dirty="0">
              <a:latin typeface="Courier New"/>
              <a:ea typeface="Arial" charset="0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6172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 search tree </a:t>
            </a:r>
            <a:r>
              <a:rPr lang="en-US" sz="2400" b="1" dirty="0" smtClean="0"/>
              <a:t>&amp; Test </a:t>
            </a:r>
            <a:r>
              <a:rPr lang="en-US" sz="2400" b="1" dirty="0" smtClean="0"/>
              <a:t>it with “trace”</a:t>
            </a:r>
            <a:endParaRPr lang="en-US" sz="24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152400" y="2819400"/>
            <a:ext cx="8850262" cy="3276600"/>
            <a:chOff x="1219200" y="2895600"/>
            <a:chExt cx="6713992" cy="3276600"/>
          </a:xfrm>
        </p:grpSpPr>
        <p:grpSp>
          <p:nvGrpSpPr>
            <p:cNvPr id="23" name="Group 22"/>
            <p:cNvGrpSpPr/>
            <p:nvPr/>
          </p:nvGrpSpPr>
          <p:grpSpPr>
            <a:xfrm>
              <a:off x="1219200" y="2895600"/>
              <a:ext cx="6705600" cy="3276600"/>
              <a:chOff x="1219200" y="2895600"/>
              <a:chExt cx="6705600" cy="3276600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219200" y="2895600"/>
                <a:ext cx="6705600" cy="3276600"/>
              </a:xfrm>
              <a:prstGeom prst="rect">
                <a:avLst/>
              </a:prstGeom>
              <a:solidFill>
                <a:srgbClr val="CCFFFF">
                  <a:alpha val="50000"/>
                </a:srgbClr>
              </a:solidFill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342900" indent="-342900">
                  <a:buFontTx/>
                  <a:buNone/>
                </a:pPr>
                <a:r>
                  <a:rPr lang="en-US" sz="2000">
                    <a:latin typeface="Arial" charset="0"/>
                  </a:rPr>
                  <a:t>                      </a:t>
                </a:r>
                <a:endParaRPr lang="en-US" sz="200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Tx/>
                  <a:buNone/>
                </a:pPr>
                <a:endParaRPr lang="en-US" sz="20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1334815" y="3048000"/>
                <a:ext cx="3237186" cy="457200"/>
              </a:xfrm>
              <a:prstGeom prst="flowChartAlternateProcess">
                <a:avLst/>
              </a:prstGeom>
              <a:solidFill>
                <a:schemeClr val="bg1">
                  <a:alpha val="50000"/>
                </a:schemeClr>
              </a:solidFill>
              <a:ln w="222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buFontTx/>
                  <a:buNone/>
                </a:pPr>
                <a:r>
                  <a:rPr lang="en-US" sz="2000" b="1" dirty="0">
                    <a:latin typeface="Courier New"/>
                    <a:cs typeface="Courier New"/>
                  </a:rPr>
                  <a:t>a</a:t>
                </a:r>
                <a:r>
                  <a:rPr lang="en-US" sz="2000" b="1" dirty="0" smtClean="0">
                    <a:latin typeface="Courier New"/>
                    <a:cs typeface="Courier New"/>
                  </a:rPr>
                  <a:t>dd(s(s(0)), s(s(s(0))),R).</a:t>
                </a:r>
                <a:endParaRPr lang="en-US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H="1">
                <a:off x="3048000" y="3505200"/>
                <a:ext cx="0" cy="38100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6"/>
              <p:cNvSpPr>
                <a:spLocks noChangeArrowheads="1"/>
              </p:cNvSpPr>
              <p:nvPr/>
            </p:nvSpPr>
            <p:spPr bwMode="auto">
              <a:xfrm>
                <a:off x="1334815" y="3886200"/>
                <a:ext cx="3237186" cy="457200"/>
              </a:xfrm>
              <a:prstGeom prst="flowChartAlternateProcess">
                <a:avLst/>
              </a:prstGeom>
              <a:solidFill>
                <a:schemeClr val="bg1">
                  <a:alpha val="50000"/>
                </a:schemeClr>
              </a:solidFill>
              <a:ln w="222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buFontTx/>
                  <a:buNone/>
                </a:pPr>
                <a:r>
                  <a:rPr lang="en-US" sz="2000" b="1" dirty="0">
                    <a:latin typeface="Courier New"/>
                    <a:cs typeface="Courier New"/>
                  </a:rPr>
                  <a:t>a</a:t>
                </a:r>
                <a:r>
                  <a:rPr lang="en-US" sz="2000" b="1" dirty="0" smtClean="0">
                    <a:latin typeface="Courier New"/>
                    <a:cs typeface="Courier New"/>
                  </a:rPr>
                  <a:t>dd(s(0), s(s(s(0))), Z).</a:t>
                </a:r>
                <a:endParaRPr lang="en-US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648200" y="3191470"/>
                <a:ext cx="1611291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/>
                    <a:cs typeface="Courier New"/>
                  </a:rPr>
                  <a:t>s</a:t>
                </a:r>
                <a:r>
                  <a:rPr lang="en-US" b="1" dirty="0" smtClean="0">
                    <a:latin typeface="Courier New"/>
                    <a:cs typeface="Courier New"/>
                  </a:rPr>
                  <a:t>(s(0)) = s(X)</a:t>
                </a:r>
              </a:p>
              <a:p>
                <a:r>
                  <a:rPr lang="en-US" b="1" dirty="0">
                    <a:latin typeface="Courier New"/>
                    <a:cs typeface="Courier New"/>
                  </a:rPr>
                  <a:t>s</a:t>
                </a:r>
                <a:r>
                  <a:rPr lang="en-US" b="1" dirty="0" smtClean="0">
                    <a:latin typeface="Courier New"/>
                    <a:cs typeface="Courier New"/>
                  </a:rPr>
                  <a:t>(s(s(0</a:t>
                </a:r>
                <a:r>
                  <a:rPr lang="en-US" b="1" dirty="0" smtClean="0">
                    <a:latin typeface="Courier New"/>
                    <a:cs typeface="Courier New"/>
                  </a:rPr>
                  <a:t>))) </a:t>
                </a:r>
                <a:r>
                  <a:rPr lang="en-US" b="1" dirty="0" smtClean="0">
                    <a:latin typeface="Courier New"/>
                    <a:cs typeface="Courier New"/>
                  </a:rPr>
                  <a:t>= Y</a:t>
                </a:r>
              </a:p>
              <a:p>
                <a:r>
                  <a:rPr lang="en-US" b="1" dirty="0" smtClean="0">
                    <a:latin typeface="Courier New"/>
                    <a:cs typeface="Courier New"/>
                  </a:rPr>
                  <a:t>R = s(Z)</a:t>
                </a:r>
                <a:endParaRPr lang="en-US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27" name="AutoShape 6"/>
              <p:cNvSpPr>
                <a:spLocks noChangeArrowheads="1"/>
              </p:cNvSpPr>
              <p:nvPr/>
            </p:nvSpPr>
            <p:spPr bwMode="auto">
              <a:xfrm>
                <a:off x="1334815" y="4724400"/>
                <a:ext cx="3237186" cy="457200"/>
              </a:xfrm>
              <a:prstGeom prst="flowChartAlternateProcess">
                <a:avLst/>
              </a:prstGeom>
              <a:solidFill>
                <a:schemeClr val="bg1">
                  <a:alpha val="50000"/>
                </a:schemeClr>
              </a:solidFill>
              <a:ln w="222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buFontTx/>
                  <a:buNone/>
                </a:pPr>
                <a:r>
                  <a:rPr lang="en-US" sz="2000" b="1" dirty="0">
                    <a:latin typeface="Courier New"/>
                    <a:cs typeface="Courier New"/>
                  </a:rPr>
                  <a:t>a</a:t>
                </a:r>
                <a:r>
                  <a:rPr lang="en-US" sz="2000" b="1" dirty="0" smtClean="0">
                    <a:latin typeface="Courier New"/>
                    <a:cs typeface="Courier New"/>
                  </a:rPr>
                  <a:t>dd(0, s(s(s(0))), Z).</a:t>
                </a:r>
                <a:endParaRPr lang="en-US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48200" y="4267200"/>
                <a:ext cx="1611291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/>
                    <a:cs typeface="Courier New"/>
                  </a:rPr>
                  <a:t>s(0) = s(X)</a:t>
                </a:r>
              </a:p>
              <a:p>
                <a:r>
                  <a:rPr lang="en-US" b="1" dirty="0">
                    <a:latin typeface="Courier New"/>
                    <a:cs typeface="Courier New"/>
                  </a:rPr>
                  <a:t>s</a:t>
                </a:r>
                <a:r>
                  <a:rPr lang="en-US" b="1" dirty="0" smtClean="0">
                    <a:latin typeface="Courier New"/>
                    <a:cs typeface="Courier New"/>
                  </a:rPr>
                  <a:t>(s(s(0</a:t>
                </a:r>
                <a:r>
                  <a:rPr lang="en-US" b="1" dirty="0" smtClean="0">
                    <a:latin typeface="Courier New"/>
                    <a:cs typeface="Courier New"/>
                  </a:rPr>
                  <a:t>))) </a:t>
                </a:r>
                <a:r>
                  <a:rPr lang="en-US" b="1" dirty="0" smtClean="0">
                    <a:latin typeface="Courier New"/>
                    <a:cs typeface="Courier New"/>
                  </a:rPr>
                  <a:t>= Y</a:t>
                </a:r>
              </a:p>
              <a:p>
                <a:r>
                  <a:rPr lang="en-US" b="1" dirty="0">
                    <a:latin typeface="Courier New"/>
                    <a:cs typeface="Courier New"/>
                  </a:rPr>
                  <a:t>Z</a:t>
                </a:r>
                <a:r>
                  <a:rPr lang="en-US" b="1" dirty="0" smtClean="0">
                    <a:latin typeface="Courier New"/>
                    <a:cs typeface="Courier New"/>
                  </a:rPr>
                  <a:t> = s(Z)</a:t>
                </a:r>
                <a:endParaRPr lang="en-US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26828" y="5334000"/>
                <a:ext cx="3237186" cy="381000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/>
                    <a:cs typeface="Courier New"/>
                  </a:rPr>
                  <a:t>Z=s(s(s(0)))  % by base case</a:t>
                </a:r>
                <a:endParaRPr lang="en-US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 flipH="1">
                <a:off x="3048000" y="4343400"/>
                <a:ext cx="0" cy="38100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132168" y="4800600"/>
              <a:ext cx="1716376" cy="36933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/>
                  <a:cs typeface="Courier New"/>
                </a:rPr>
                <a:t>Z=s(s(s(s(0))))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01559" y="3821668"/>
              <a:ext cx="2031633" cy="36933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R</a:t>
              </a:r>
              <a:r>
                <a:rPr lang="en-US" b="1" dirty="0" smtClean="0">
                  <a:latin typeface="Courier New"/>
                  <a:cs typeface="Courier New"/>
                </a:rPr>
                <a:t>=s(s(s(s(s(0)))))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26" name="Bent-Up Arrow 25"/>
            <p:cNvSpPr/>
            <p:nvPr/>
          </p:nvSpPr>
          <p:spPr>
            <a:xfrm>
              <a:off x="6324600" y="5181600"/>
              <a:ext cx="685800" cy="381000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 rot="16200000">
              <a:off x="6591300" y="4381500"/>
              <a:ext cx="6096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14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190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Define a predicate </a:t>
            </a:r>
            <a:r>
              <a:rPr lang="en-US" b="1" dirty="0" smtClean="0">
                <a:solidFill>
                  <a:srgbClr val="008000"/>
                </a:solidFill>
              </a:rPr>
              <a:t>greater_than/2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that takes </a:t>
            </a:r>
            <a:r>
              <a:rPr lang="en-US" u="sng" dirty="0" smtClean="0"/>
              <a:t>two numerals </a:t>
            </a:r>
            <a:r>
              <a:rPr lang="en-US" dirty="0" smtClean="0"/>
              <a:t>in the notation that we introduced in the previous slide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i.e. </a:t>
            </a:r>
            <a:r>
              <a:rPr lang="en-US" b="1" dirty="0" smtClean="0"/>
              <a:t>0, succ(0), succ(succ(0)) ...   </a:t>
            </a:r>
            <a:r>
              <a:rPr lang="en-US" dirty="0" smtClean="0"/>
              <a:t>as arguments 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	and decides </a:t>
            </a:r>
            <a:r>
              <a:rPr lang="en-US" u="sng" dirty="0" smtClean="0"/>
              <a:t>whether the first one is greater than the second one</a:t>
            </a:r>
            <a:r>
              <a:rPr lang="en-US" dirty="0" smtClean="0"/>
              <a:t>.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48200" cy="1143000"/>
          </a:xfrm>
          <a:ln/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19400"/>
            <a:ext cx="7924800" cy="1524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?- greater_than(succ(succ(succ(0))),succ(0)).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true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?- greater_than(succ(succ(0)),succ(succ(succ(0)))).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false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626114"/>
            <a:ext cx="5392296" cy="70788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</a:rPr>
              <a:t>greater_than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b="1" dirty="0" err="1" smtClean="0">
                <a:solidFill>
                  <a:srgbClr val="008000"/>
                </a:solidFill>
              </a:rPr>
              <a:t>succ</a:t>
            </a:r>
            <a:r>
              <a:rPr lang="en-US" sz="2000" b="1" dirty="0" smtClean="0">
                <a:solidFill>
                  <a:srgbClr val="008000"/>
                </a:solidFill>
              </a:rPr>
              <a:t>(_),0).</a:t>
            </a:r>
          </a:p>
          <a:p>
            <a:r>
              <a:rPr lang="en-US" sz="2000" b="1" dirty="0" err="1" smtClean="0">
                <a:solidFill>
                  <a:srgbClr val="008000"/>
                </a:solidFill>
              </a:rPr>
              <a:t>greater_than(succ(X),succ(Y)):-greater_than(X,Y</a:t>
            </a:r>
            <a:r>
              <a:rPr lang="en-US" sz="2000" b="1" dirty="0" smtClean="0">
                <a:solidFill>
                  <a:srgbClr val="008000"/>
                </a:solidFill>
              </a:rPr>
              <a:t>).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53000" y="457200"/>
            <a:ext cx="3962400" cy="6858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numeral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(0).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Arial" charset="0"/>
                <a:ea typeface="Arial" charset="0"/>
                <a:cs typeface="Arial" charset="0"/>
              </a:rPr>
              <a:t>numeral(succ(X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)):- </a:t>
            </a:r>
            <a:r>
              <a:rPr lang="en-US" sz="2000" b="1" dirty="0" err="1">
                <a:latin typeface="Arial" charset="0"/>
                <a:ea typeface="Arial" charset="0"/>
                <a:cs typeface="Arial" charset="0"/>
              </a:rPr>
              <a:t>numeral(X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4114800"/>
            <a:ext cx="32766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Try it in your terminal!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152400"/>
            <a:ext cx="796885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Hint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5391090"/>
            <a:ext cx="54864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The underscore is the anonymous variable </a:t>
            </a:r>
          </a:p>
        </p:txBody>
      </p:sp>
    </p:spTree>
    <p:extLst>
      <p:ext uri="{BB962C8B-B14F-4D97-AF65-F5344CB8AC3E}">
        <p14:creationId xmlns:p14="http://schemas.microsoft.com/office/powerpoint/2010/main" val="68765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3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  <p:tag name="FIRSTCROFT@8ZKLXZNFUVWXY5M7" val="318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14830</TotalTime>
  <Words>932</Words>
  <Application>Microsoft Macintosh PowerPoint</Application>
  <PresentationFormat>On-screen Show (4:3)</PresentationFormat>
  <Paragraphs>95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COMP340: Programming Languages</vt:lpstr>
      <vt:lpstr>PowerPoint Presentation</vt:lpstr>
      <vt:lpstr>Think Aloud Exercise</vt:lpstr>
      <vt:lpstr>Example: Successor</vt:lpstr>
      <vt:lpstr>PowerPoint Presentation</vt:lpstr>
      <vt:lpstr>Example: Addition</vt:lpstr>
      <vt:lpstr>Exercise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Seikyung Jung</cp:lastModifiedBy>
  <cp:revision>422</cp:revision>
  <cp:lastPrinted>2012-01-26T19:02:38Z</cp:lastPrinted>
  <dcterms:created xsi:type="dcterms:W3CDTF">2013-04-08T02:25:13Z</dcterms:created>
  <dcterms:modified xsi:type="dcterms:W3CDTF">2015-02-16T02:47:25Z</dcterms:modified>
</cp:coreProperties>
</file>