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38" r:id="rId2"/>
    <p:sldId id="744" r:id="rId3"/>
    <p:sldId id="745" r:id="rId4"/>
    <p:sldId id="747" r:id="rId5"/>
    <p:sldId id="750" r:id="rId6"/>
    <p:sldId id="757" r:id="rId7"/>
    <p:sldId id="758" r:id="rId8"/>
    <p:sldId id="760" r:id="rId9"/>
    <p:sldId id="763" r:id="rId10"/>
    <p:sldId id="766" r:id="rId11"/>
    <p:sldId id="767" r:id="rId12"/>
    <p:sldId id="770" r:id="rId13"/>
    <p:sldId id="778" r:id="rId14"/>
    <p:sldId id="807" r:id="rId15"/>
    <p:sldId id="779" r:id="rId16"/>
    <p:sldId id="808" r:id="rId17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83" autoAdjust="0"/>
  </p:normalViewPr>
  <p:slideViewPr>
    <p:cSldViewPr>
      <p:cViewPr varScale="1">
        <p:scale>
          <a:sx n="75" d="100"/>
          <a:sy n="75" d="100"/>
        </p:scale>
        <p:origin x="-2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1065C-34B5-734F-B110-9CFACC4E736E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FAD42-A98D-1348-A35A-18690A988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88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DC364-0162-428D-AFB2-3B3BA6E8D2AA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67A5E-C245-4A2B-BDFB-D3474F549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4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8ADDF-D9C9-433B-8167-974165352392}" type="slidenum">
              <a:rPr lang="ko-KR" altLang="en-US" smtClean="0">
                <a:ea typeface="굴림"/>
                <a:cs typeface="굴림"/>
              </a:rPr>
              <a:pPr/>
              <a:t>1</a:t>
            </a:fld>
            <a:endParaRPr lang="en-US" altLang="ko-KR" dirty="0" smtClean="0">
              <a:ea typeface="굴림"/>
              <a:cs typeface="굴림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/>
              <a:cs typeface="굴림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false, </a:t>
            </a:r>
            <a:r>
              <a:rPr lang="en-US" dirty="0" err="1" smtClean="0"/>
              <a:t>true,false</a:t>
            </a:r>
            <a:r>
              <a:rPr lang="en-US" dirty="0" smtClean="0"/>
              <a:t>, true, false, true, false, true, true, false,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7A5E-C245-4A2B-BDFB-D3474F5499D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5E1871-1825-429C-B418-9E75E67A0B76}" type="slidenum">
              <a:rPr lang="ko-KR" altLang="en-US" smtClean="0">
                <a:ea typeface="굴림"/>
                <a:cs typeface="굴림"/>
              </a:rPr>
              <a:pPr/>
              <a:t>1</a:t>
            </a:fld>
            <a:endParaRPr lang="en-US" altLang="ko-KR" dirty="0" smtClean="0">
              <a:ea typeface="굴림"/>
              <a:cs typeface="굴림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/>
                <a:cs typeface="굴림"/>
              </a:rPr>
              <a:t>COMP340: Programming Languages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175000"/>
            <a:ext cx="8569325" cy="2774950"/>
          </a:xfrm>
        </p:spPr>
        <p:txBody>
          <a:bodyPr/>
          <a:lstStyle/>
          <a:p>
            <a:pPr eaLnBrk="1" hangingPunct="1"/>
            <a:r>
              <a:rPr lang="en-US" altLang="ko-KR" sz="3000" dirty="0" smtClean="0">
                <a:ea typeface="굴림"/>
                <a:cs typeface="굴림"/>
              </a:rPr>
              <a:t>Seikyung Jung</a:t>
            </a:r>
          </a:p>
          <a:p>
            <a:pPr eaLnBrk="1" hangingPunct="1"/>
            <a:r>
              <a:rPr lang="en-US" altLang="ko-KR" sz="3000" dirty="0" smtClean="0">
                <a:ea typeface="굴림"/>
                <a:cs typeface="굴림"/>
              </a:rPr>
              <a:t>Bridgewater State University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20762"/>
          </a:xfrm>
          <a:ln/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48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How does Prolog respond to the following queries?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latin typeface="Courier New"/>
                <a:cs typeface="Courier New"/>
              </a:rPr>
              <a:t>[</a:t>
            </a:r>
            <a:r>
              <a:rPr lang="en-US" b="1" dirty="0" err="1" smtClean="0">
                <a:latin typeface="Courier New"/>
                <a:cs typeface="Courier New"/>
              </a:rPr>
              <a:t>a,b,c,d</a:t>
            </a:r>
            <a:r>
              <a:rPr lang="en-US" b="1" dirty="0" smtClean="0">
                <a:latin typeface="Courier New"/>
                <a:cs typeface="Courier New"/>
              </a:rPr>
              <a:t>] = [</a:t>
            </a:r>
            <a:r>
              <a:rPr lang="en-US" b="1" dirty="0" err="1" smtClean="0">
                <a:latin typeface="Courier New"/>
                <a:cs typeface="Courier New"/>
              </a:rPr>
              <a:t>a,[b,c,d</a:t>
            </a:r>
            <a:r>
              <a:rPr lang="en-US" b="1" dirty="0" smtClean="0">
                <a:latin typeface="Courier New"/>
                <a:cs typeface="Courier New"/>
              </a:rPr>
              <a:t>]].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latin typeface="Courier New"/>
                <a:cs typeface="Courier New"/>
              </a:rPr>
              <a:t>[</a:t>
            </a:r>
            <a:r>
              <a:rPr lang="en-US" b="1" dirty="0" err="1" smtClean="0">
                <a:latin typeface="Courier New"/>
                <a:cs typeface="Courier New"/>
              </a:rPr>
              <a:t>a,b,c,d</a:t>
            </a:r>
            <a:r>
              <a:rPr lang="en-US" b="1" dirty="0" smtClean="0">
                <a:latin typeface="Courier New"/>
                <a:cs typeface="Courier New"/>
              </a:rPr>
              <a:t>] = [</a:t>
            </a:r>
            <a:r>
              <a:rPr lang="en-US" b="1" dirty="0" err="1" smtClean="0">
                <a:latin typeface="Courier New"/>
                <a:cs typeface="Courier New"/>
              </a:rPr>
              <a:t>a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lang="en-US" b="1" dirty="0" err="1" smtClean="0">
                <a:latin typeface="Courier New"/>
                <a:cs typeface="Courier New"/>
              </a:rPr>
              <a:t>[b,c,d</a:t>
            </a:r>
            <a:r>
              <a:rPr lang="en-US" b="1" dirty="0" smtClean="0">
                <a:latin typeface="Courier New"/>
                <a:cs typeface="Courier New"/>
              </a:rPr>
              <a:t>]].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latin typeface="Courier New"/>
                <a:cs typeface="Courier New"/>
              </a:rPr>
              <a:t>[</a:t>
            </a:r>
            <a:r>
              <a:rPr lang="en-US" b="1" dirty="0" err="1" smtClean="0">
                <a:latin typeface="Courier New"/>
                <a:cs typeface="Courier New"/>
              </a:rPr>
              <a:t>a,b,c,d</a:t>
            </a:r>
            <a:r>
              <a:rPr lang="en-US" b="1" dirty="0" smtClean="0">
                <a:latin typeface="Courier New"/>
                <a:cs typeface="Courier New"/>
              </a:rPr>
              <a:t>] = [</a:t>
            </a:r>
            <a:r>
              <a:rPr lang="en-US" b="1" dirty="0" err="1" smtClean="0">
                <a:latin typeface="Courier New"/>
                <a:cs typeface="Courier New"/>
              </a:rPr>
              <a:t>a,b,[c,d</a:t>
            </a:r>
            <a:r>
              <a:rPr lang="en-US" b="1" dirty="0" smtClean="0">
                <a:latin typeface="Courier New"/>
                <a:cs typeface="Courier New"/>
              </a:rPr>
              <a:t>]].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latin typeface="Courier New"/>
                <a:cs typeface="Courier New"/>
              </a:rPr>
              <a:t>[</a:t>
            </a:r>
            <a:r>
              <a:rPr lang="en-US" b="1" dirty="0" err="1" smtClean="0">
                <a:latin typeface="Courier New"/>
                <a:cs typeface="Courier New"/>
              </a:rPr>
              <a:t>a,b,c,d</a:t>
            </a:r>
            <a:r>
              <a:rPr lang="en-US" b="1" dirty="0" smtClean="0">
                <a:latin typeface="Courier New"/>
                <a:cs typeface="Courier New"/>
              </a:rPr>
              <a:t>] = [</a:t>
            </a:r>
            <a:r>
              <a:rPr lang="en-US" b="1" dirty="0" err="1" smtClean="0">
                <a:latin typeface="Courier New"/>
                <a:cs typeface="Courier New"/>
              </a:rPr>
              <a:t>a,b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lang="en-US" b="1" dirty="0" err="1" smtClean="0">
                <a:latin typeface="Courier New"/>
                <a:cs typeface="Courier New"/>
              </a:rPr>
              <a:t>[c,d</a:t>
            </a:r>
            <a:r>
              <a:rPr lang="en-US" b="1" dirty="0" smtClean="0">
                <a:latin typeface="Courier New"/>
                <a:cs typeface="Courier New"/>
              </a:rPr>
              <a:t>]].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latin typeface="Courier New"/>
                <a:cs typeface="Courier New"/>
              </a:rPr>
              <a:t>[</a:t>
            </a:r>
            <a:r>
              <a:rPr lang="en-US" b="1" dirty="0" err="1" smtClean="0">
                <a:latin typeface="Courier New"/>
                <a:cs typeface="Courier New"/>
              </a:rPr>
              <a:t>a,b,c,d</a:t>
            </a:r>
            <a:r>
              <a:rPr lang="en-US" b="1" dirty="0" smtClean="0">
                <a:latin typeface="Courier New"/>
                <a:cs typeface="Courier New"/>
              </a:rPr>
              <a:t>] = [</a:t>
            </a:r>
            <a:r>
              <a:rPr lang="en-US" b="1" dirty="0" err="1" smtClean="0">
                <a:latin typeface="Courier New"/>
                <a:cs typeface="Courier New"/>
              </a:rPr>
              <a:t>a,b,c,[d</a:t>
            </a:r>
            <a:r>
              <a:rPr lang="en-US" b="1" dirty="0" smtClean="0">
                <a:latin typeface="Courier New"/>
                <a:cs typeface="Courier New"/>
              </a:rPr>
              <a:t>]].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latin typeface="Courier New"/>
                <a:cs typeface="Courier New"/>
              </a:rPr>
              <a:t>[</a:t>
            </a:r>
            <a:r>
              <a:rPr lang="en-US" b="1" dirty="0" err="1" smtClean="0">
                <a:latin typeface="Courier New"/>
                <a:cs typeface="Courier New"/>
              </a:rPr>
              <a:t>a,b,c,d</a:t>
            </a:r>
            <a:r>
              <a:rPr lang="en-US" b="1" dirty="0" smtClean="0">
                <a:latin typeface="Courier New"/>
                <a:cs typeface="Courier New"/>
              </a:rPr>
              <a:t>] = [</a:t>
            </a:r>
            <a:r>
              <a:rPr lang="en-US" b="1" dirty="0" err="1" smtClean="0">
                <a:latin typeface="Courier New"/>
                <a:cs typeface="Courier New"/>
              </a:rPr>
              <a:t>a,b,c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lang="en-US" b="1" dirty="0" err="1" smtClean="0">
                <a:latin typeface="Courier New"/>
                <a:cs typeface="Courier New"/>
              </a:rPr>
              <a:t>[d</a:t>
            </a:r>
            <a:r>
              <a:rPr lang="en-US" b="1" dirty="0" smtClean="0">
                <a:latin typeface="Courier New"/>
                <a:cs typeface="Courier New"/>
              </a:rPr>
              <a:t>]].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latin typeface="Courier New"/>
                <a:cs typeface="Courier New"/>
              </a:rPr>
              <a:t>[</a:t>
            </a:r>
            <a:r>
              <a:rPr lang="en-US" b="1" dirty="0" err="1" smtClean="0">
                <a:latin typeface="Courier New"/>
                <a:cs typeface="Courier New"/>
              </a:rPr>
              <a:t>a,b,c,d</a:t>
            </a:r>
            <a:r>
              <a:rPr lang="en-US" b="1" dirty="0" smtClean="0">
                <a:latin typeface="Courier New"/>
                <a:cs typeface="Courier New"/>
              </a:rPr>
              <a:t>] = [</a:t>
            </a:r>
            <a:r>
              <a:rPr lang="en-US" b="1" dirty="0" err="1" smtClean="0">
                <a:latin typeface="Courier New"/>
                <a:cs typeface="Courier New"/>
              </a:rPr>
              <a:t>a,b,c,d</a:t>
            </a:r>
            <a:r>
              <a:rPr lang="en-US" b="1" dirty="0" smtClean="0">
                <a:latin typeface="Courier New"/>
                <a:cs typeface="Courier New"/>
              </a:rPr>
              <a:t>,[]].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latin typeface="Courier New"/>
                <a:cs typeface="Courier New"/>
              </a:rPr>
              <a:t>[</a:t>
            </a:r>
            <a:r>
              <a:rPr lang="en-US" b="1" dirty="0" err="1" smtClean="0">
                <a:latin typeface="Courier New"/>
                <a:cs typeface="Courier New"/>
              </a:rPr>
              <a:t>a,b,c,d</a:t>
            </a:r>
            <a:r>
              <a:rPr lang="en-US" b="1" dirty="0" smtClean="0">
                <a:latin typeface="Courier New"/>
                <a:cs typeface="Courier New"/>
              </a:rPr>
              <a:t>] = [</a:t>
            </a:r>
            <a:r>
              <a:rPr lang="en-US" b="1" dirty="0" err="1" smtClean="0">
                <a:latin typeface="Courier New"/>
                <a:cs typeface="Courier New"/>
              </a:rPr>
              <a:t>a,b,c,d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lang="en-US" b="1" dirty="0" smtClean="0">
                <a:latin typeface="Courier New"/>
                <a:cs typeface="Courier New"/>
              </a:rPr>
              <a:t>[]].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latin typeface="Courier New"/>
                <a:cs typeface="Courier New"/>
              </a:rPr>
              <a:t>[] = _.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latin typeface="Courier New"/>
                <a:cs typeface="Courier New"/>
              </a:rPr>
              <a:t>[] = [_].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latin typeface="Courier New"/>
                <a:cs typeface="Courier New"/>
              </a:rPr>
              <a:t>[] = [_|[]]. 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1447800"/>
            <a:ext cx="1159292" cy="4154983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false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false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false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false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false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false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Member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most basic things we would like to know is </a:t>
            </a:r>
            <a:r>
              <a:rPr lang="en-US" u="sng" dirty="0"/>
              <a:t>whether something is an element of a list or not</a:t>
            </a:r>
          </a:p>
          <a:p>
            <a:r>
              <a:rPr lang="en-US" dirty="0"/>
              <a:t>So </a:t>
            </a:r>
            <a:r>
              <a:rPr lang="en-US" dirty="0" smtClean="0"/>
              <a:t>let’s </a:t>
            </a:r>
            <a:r>
              <a:rPr lang="en-US" dirty="0"/>
              <a:t>write a predicate that when given a term X and a list L, tells us whether or not X belongs to L</a:t>
            </a:r>
          </a:p>
          <a:p>
            <a:r>
              <a:rPr lang="en-US" dirty="0"/>
              <a:t>This predicate is usually called </a:t>
            </a:r>
            <a:r>
              <a:rPr lang="en-US" b="1" dirty="0">
                <a:solidFill>
                  <a:srgbClr val="7030A0"/>
                </a:solidFill>
              </a:rPr>
              <a:t>member/2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member/2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924800" cy="9906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400" b="1" dirty="0" err="1">
                <a:latin typeface="Courier New"/>
                <a:cs typeface="Courier New"/>
              </a:rPr>
              <a:t>member</a:t>
            </a:r>
            <a:r>
              <a:rPr lang="en-US" sz="2400" b="1" dirty="0" err="1">
                <a:latin typeface="Courier New"/>
                <a:ea typeface="Arial" charset="0"/>
                <a:cs typeface="Courier New"/>
              </a:rPr>
              <a:t>(X,[X|T</a:t>
            </a:r>
            <a:r>
              <a:rPr lang="en-US" sz="2400" b="1" dirty="0">
                <a:latin typeface="Courier New"/>
                <a:ea typeface="Arial" charset="0"/>
                <a:cs typeface="Courier New"/>
              </a:rPr>
              <a:t>]).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/>
                <a:ea typeface="Arial" charset="0"/>
                <a:cs typeface="Courier New"/>
              </a:rPr>
              <a:t>member(X,[H|T</a:t>
            </a:r>
            <a:r>
              <a:rPr lang="en-US" sz="2400" b="1" dirty="0">
                <a:latin typeface="Courier New"/>
                <a:ea typeface="Arial" charset="0"/>
                <a:cs typeface="Courier New"/>
              </a:rPr>
              <a:t>]):- </a:t>
            </a:r>
            <a:r>
              <a:rPr lang="en-US" sz="2400" b="1" dirty="0" err="1">
                <a:latin typeface="Courier New"/>
                <a:ea typeface="Arial" charset="0"/>
                <a:cs typeface="Courier New"/>
              </a:rPr>
              <a:t>member(X,T</a:t>
            </a:r>
            <a:r>
              <a:rPr lang="en-US" sz="2400" b="1" dirty="0">
                <a:latin typeface="Courier New"/>
                <a:ea typeface="Arial" charset="0"/>
                <a:cs typeface="Courier New"/>
              </a:rPr>
              <a:t>).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457200" y="2286000"/>
            <a:ext cx="7924800" cy="40386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b="1" dirty="0">
                <a:latin typeface="Courier New"/>
                <a:cs typeface="Courier New"/>
              </a:rPr>
              <a:t>?- </a:t>
            </a:r>
            <a:r>
              <a:rPr lang="en-US" sz="2000" b="1" dirty="0" err="1">
                <a:latin typeface="Courier New"/>
                <a:cs typeface="Courier New"/>
              </a:rPr>
              <a:t>member</a:t>
            </a:r>
            <a:r>
              <a:rPr lang="en-US" sz="2000" b="1" dirty="0" err="1">
                <a:latin typeface="Courier New"/>
                <a:ea typeface="Arial" charset="0"/>
                <a:cs typeface="Courier New"/>
              </a:rPr>
              <a:t>(yolanda,[yolanda,trudy,vincent,jules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]).</a:t>
            </a: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true</a:t>
            </a:r>
          </a:p>
          <a:p>
            <a:pPr marL="342900" indent="-342900"/>
            <a:r>
              <a:rPr lang="en-US" sz="2000" b="1" dirty="0" smtClean="0">
                <a:latin typeface="Courier New"/>
                <a:cs typeface="Courier New"/>
              </a:rPr>
              <a:t>?- </a:t>
            </a:r>
            <a:r>
              <a:rPr lang="en-US" sz="2000" b="1" dirty="0" err="1" smtClean="0">
                <a:latin typeface="Courier New"/>
                <a:cs typeface="Courier New"/>
              </a:rPr>
              <a:t>member</a:t>
            </a:r>
            <a:r>
              <a:rPr lang="en-US" sz="2000" b="1" dirty="0" err="1" smtClean="0">
                <a:latin typeface="Courier New"/>
                <a:ea typeface="Arial" charset="0"/>
                <a:cs typeface="Courier New"/>
              </a:rPr>
              <a:t>(vincent,[yolanda,trudy,vincent,jules</a:t>
            </a:r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]).</a:t>
            </a:r>
          </a:p>
          <a:p>
            <a:pPr marL="342900" indent="-342900"/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true</a:t>
            </a:r>
          </a:p>
          <a:p>
            <a:pPr marL="342900" indent="-342900"/>
            <a:r>
              <a:rPr lang="en-US" sz="2000" b="1" dirty="0" smtClean="0">
                <a:latin typeface="Courier New"/>
                <a:cs typeface="Courier New"/>
              </a:rPr>
              <a:t>?- </a:t>
            </a:r>
            <a:r>
              <a:rPr lang="en-US" sz="2000" b="1" dirty="0" err="1" smtClean="0">
                <a:latin typeface="Courier New"/>
                <a:cs typeface="Courier New"/>
              </a:rPr>
              <a:t>member</a:t>
            </a:r>
            <a:r>
              <a:rPr lang="en-US" sz="2000" b="1" dirty="0" err="1" smtClean="0">
                <a:latin typeface="Courier New"/>
                <a:ea typeface="Arial" charset="0"/>
                <a:cs typeface="Courier New"/>
              </a:rPr>
              <a:t>(zed,[yolanda,trudy,vincent,jules</a:t>
            </a:r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]).</a:t>
            </a:r>
          </a:p>
          <a:p>
            <a:pPr marL="342900" indent="-342900"/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false</a:t>
            </a:r>
          </a:p>
          <a:p>
            <a:pPr marL="342900" indent="-342900"/>
            <a:r>
              <a:rPr lang="en-US" sz="2000" b="1" dirty="0" smtClean="0">
                <a:latin typeface="Courier New"/>
                <a:cs typeface="Courier New"/>
              </a:rPr>
              <a:t>?- </a:t>
            </a:r>
            <a:r>
              <a:rPr lang="en-US" sz="2000" b="1" dirty="0" err="1" smtClean="0">
                <a:latin typeface="Courier New"/>
                <a:cs typeface="Courier New"/>
              </a:rPr>
              <a:t>member</a:t>
            </a:r>
            <a:r>
              <a:rPr lang="en-US" sz="2000" b="1" dirty="0" err="1" smtClean="0">
                <a:latin typeface="Courier New"/>
                <a:ea typeface="Arial" charset="0"/>
                <a:cs typeface="Courier New"/>
              </a:rPr>
              <a:t>(X,[yolanda,trudy,vincent,jules</a:t>
            </a:r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]).</a:t>
            </a:r>
          </a:p>
          <a:p>
            <a:pPr marL="342900" indent="-342900"/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X = </a:t>
            </a:r>
            <a:r>
              <a:rPr lang="en-US" sz="2000" b="1" dirty="0" err="1" smtClean="0">
                <a:latin typeface="Courier New"/>
                <a:ea typeface="Arial" charset="0"/>
                <a:cs typeface="Courier New"/>
              </a:rPr>
              <a:t>yolanda</a:t>
            </a:r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;</a:t>
            </a:r>
          </a:p>
          <a:p>
            <a:pPr marL="342900" indent="-342900"/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X = </a:t>
            </a:r>
            <a:r>
              <a:rPr lang="en-US" sz="2000" b="1" dirty="0" err="1" smtClean="0">
                <a:latin typeface="Courier New"/>
                <a:ea typeface="Arial" charset="0"/>
                <a:cs typeface="Courier New"/>
              </a:rPr>
              <a:t>trudy</a:t>
            </a:r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;</a:t>
            </a:r>
          </a:p>
          <a:p>
            <a:pPr marL="342900" indent="-342900"/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X = </a:t>
            </a:r>
            <a:r>
              <a:rPr lang="en-US" sz="2000" b="1" dirty="0" err="1" smtClean="0">
                <a:latin typeface="Courier New"/>
                <a:ea typeface="Arial" charset="0"/>
                <a:cs typeface="Courier New"/>
              </a:rPr>
              <a:t>vincent</a:t>
            </a:r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;</a:t>
            </a:r>
          </a:p>
          <a:p>
            <a:pPr marL="342900" indent="-342900"/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X = </a:t>
            </a:r>
            <a:r>
              <a:rPr lang="en-US" sz="2000" b="1" dirty="0" err="1" smtClean="0">
                <a:latin typeface="Courier New"/>
                <a:ea typeface="Arial" charset="0"/>
                <a:cs typeface="Courier New"/>
              </a:rPr>
              <a:t>jules</a:t>
            </a:r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;</a:t>
            </a:r>
          </a:p>
          <a:p>
            <a:pPr marL="342900" indent="-342900"/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false</a:t>
            </a:r>
          </a:p>
          <a:p>
            <a:pPr marL="342900" indent="-342900"/>
            <a:endParaRPr lang="en-US" sz="2000" b="1" dirty="0" smtClean="0">
              <a:latin typeface="Courier New"/>
              <a:ea typeface="Arial" charset="0"/>
              <a:cs typeface="Courier New"/>
            </a:endParaRPr>
          </a:p>
          <a:p>
            <a:pPr marL="342900" indent="-342900" algn="l">
              <a:buFontTx/>
              <a:buNone/>
            </a:pPr>
            <a:endParaRPr lang="en-US" sz="2000" b="1" dirty="0">
              <a:latin typeface="Courier New"/>
              <a:ea typeface="Arial" charset="0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4724400"/>
            <a:ext cx="6172200" cy="12003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Rewrite member/2 with anonymous variable</a:t>
            </a:r>
          </a:p>
          <a:p>
            <a:pPr>
              <a:buFontTx/>
              <a:buNone/>
            </a:pPr>
            <a:r>
              <a:rPr lang="en-US" sz="2400" b="1" dirty="0" smtClean="0"/>
              <a:t>member</a:t>
            </a:r>
            <a:r>
              <a:rPr lang="en-US" sz="2400" b="1" dirty="0" smtClean="0">
                <a:ea typeface="Arial" charset="0"/>
                <a:cs typeface="Arial" charset="0"/>
              </a:rPr>
              <a:t>(X,[X|_]).</a:t>
            </a:r>
          </a:p>
          <a:p>
            <a:pPr>
              <a:buFontTx/>
              <a:buNone/>
            </a:pPr>
            <a:r>
              <a:rPr lang="en-US" sz="2400" b="1" dirty="0" smtClean="0">
                <a:ea typeface="Arial" charset="0"/>
                <a:cs typeface="Arial" charset="0"/>
              </a:rPr>
              <a:t>member(X,[_|T]):- member(X,T).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Recursing</a:t>
            </a:r>
            <a:r>
              <a:rPr lang="en-US" dirty="0"/>
              <a:t> down lists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member/2 </a:t>
            </a:r>
            <a:r>
              <a:rPr lang="en-US" dirty="0"/>
              <a:t>predicate works by recursively working its way down a list</a:t>
            </a:r>
          </a:p>
          <a:p>
            <a:pPr lvl="1"/>
            <a:r>
              <a:rPr lang="en-US" dirty="0"/>
              <a:t>doing something to the head, and then</a:t>
            </a:r>
          </a:p>
          <a:p>
            <a:pPr lvl="1"/>
            <a:r>
              <a:rPr lang="en-US" dirty="0"/>
              <a:t>recursively doing the same thing to the tail</a:t>
            </a:r>
          </a:p>
          <a:p>
            <a:r>
              <a:rPr lang="en-US" dirty="0"/>
              <a:t>This technique is very common in </a:t>
            </a:r>
            <a:r>
              <a:rPr lang="en-US" dirty="0" smtClean="0"/>
              <a:t>Prolog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2000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7391400" cy="16001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member(c,[</a:t>
            </a:r>
            <a:r>
              <a:rPr lang="en-US" sz="2800" b="1" dirty="0" err="1" smtClean="0">
                <a:latin typeface="Courier New"/>
                <a:cs typeface="Courier New"/>
              </a:rPr>
              <a:t>a,b,c</a:t>
            </a:r>
            <a:r>
              <a:rPr lang="en-US" sz="2800" b="1" dirty="0" smtClean="0">
                <a:latin typeface="Courier New"/>
                <a:cs typeface="Courier New"/>
              </a:rPr>
              <a:t>]).   % true </a:t>
            </a:r>
            <a:endParaRPr lang="en-US" sz="2800" b="1" dirty="0">
              <a:latin typeface="Courier New"/>
              <a:cs typeface="Courier New"/>
            </a:endParaRPr>
          </a:p>
          <a:p>
            <a:r>
              <a:rPr lang="en-US" sz="2800" b="1" dirty="0">
                <a:latin typeface="Courier New"/>
                <a:cs typeface="Courier New"/>
              </a:rPr>
              <a:t>m</a:t>
            </a:r>
            <a:r>
              <a:rPr lang="en-US" sz="2800" b="1" dirty="0" smtClean="0">
                <a:latin typeface="Courier New"/>
                <a:cs typeface="Courier New"/>
              </a:rPr>
              <a:t>ember(d,[</a:t>
            </a:r>
            <a:r>
              <a:rPr lang="en-US" sz="2800" b="1" dirty="0" err="1" smtClean="0">
                <a:latin typeface="Courier New"/>
                <a:cs typeface="Courier New"/>
              </a:rPr>
              <a:t>a,b,c</a:t>
            </a:r>
            <a:r>
              <a:rPr lang="en-US" sz="2800" b="1" dirty="0" smtClean="0">
                <a:latin typeface="Courier New"/>
                <a:cs typeface="Courier New"/>
              </a:rPr>
              <a:t>]).   % false </a:t>
            </a:r>
            <a:endParaRPr lang="en-US" sz="2800" b="1" dirty="0">
              <a:latin typeface="Courier New"/>
              <a:cs typeface="Courier New"/>
            </a:endParaRPr>
          </a:p>
          <a:p>
            <a:r>
              <a:rPr lang="en-US" sz="2800" b="1" dirty="0">
                <a:latin typeface="Courier New"/>
                <a:cs typeface="Courier New"/>
              </a:rPr>
              <a:t>m</a:t>
            </a:r>
            <a:r>
              <a:rPr lang="en-US" sz="2800" b="1" dirty="0" smtClean="0">
                <a:latin typeface="Courier New"/>
                <a:cs typeface="Courier New"/>
              </a:rPr>
              <a:t>ember(V,[</a:t>
            </a:r>
            <a:r>
              <a:rPr lang="en-US" sz="2800" b="1" dirty="0" err="1" smtClean="0">
                <a:latin typeface="Courier New"/>
                <a:cs typeface="Courier New"/>
              </a:rPr>
              <a:t>a,b,c</a:t>
            </a:r>
            <a:r>
              <a:rPr lang="en-US" sz="2800" b="1" dirty="0" smtClean="0">
                <a:latin typeface="Courier New"/>
                <a:cs typeface="Courier New"/>
              </a:rPr>
              <a:t>]).   % variable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5800" y="304800"/>
            <a:ext cx="4419600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2400" b="1" dirty="0" smtClean="0"/>
              <a:t>member</a:t>
            </a:r>
            <a:r>
              <a:rPr lang="en-US" sz="2400" b="1" dirty="0" smtClean="0">
                <a:ea typeface="Arial" charset="0"/>
                <a:cs typeface="Arial" charset="0"/>
              </a:rPr>
              <a:t>(X,[X|_]).</a:t>
            </a:r>
          </a:p>
          <a:p>
            <a:pPr>
              <a:buFontTx/>
              <a:buNone/>
            </a:pPr>
            <a:r>
              <a:rPr lang="en-US" sz="2400" b="1" dirty="0" smtClean="0">
                <a:ea typeface="Arial" charset="0"/>
                <a:cs typeface="Arial" charset="0"/>
              </a:rPr>
              <a:t>member(X,[_|T]):- member(X,T).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30480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Test it with “trace”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6200" y="3124200"/>
            <a:ext cx="8610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 smtClean="0"/>
              <a:t>Often the best way to solve such problems is to think about the simplest possible case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empty list</a:t>
            </a:r>
          </a:p>
          <a:p>
            <a:pPr lvl="0">
              <a:lnSpc>
                <a:spcPct val="110000"/>
              </a:lnSpc>
              <a:defRPr/>
            </a:pPr>
            <a:r>
              <a:rPr lang="en-US" dirty="0"/>
              <a:t>Now think recursively!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When should </a:t>
            </a:r>
            <a:r>
              <a:rPr lang="en-US" b="1" dirty="0">
                <a:solidFill>
                  <a:srgbClr val="7030A0"/>
                </a:solidFill>
              </a:rPr>
              <a:t>a2b/2</a:t>
            </a:r>
            <a:r>
              <a:rPr lang="en-US" dirty="0"/>
              <a:t> decide that two non-empty lists are a list of </a:t>
            </a:r>
            <a:r>
              <a:rPr lang="en-US" b="1" dirty="0"/>
              <a:t>as</a:t>
            </a:r>
            <a:r>
              <a:rPr lang="en-US" dirty="0"/>
              <a:t> and a list of </a:t>
            </a:r>
            <a:r>
              <a:rPr lang="en-US" b="1" dirty="0" err="1"/>
              <a:t>bs</a:t>
            </a:r>
            <a:r>
              <a:rPr lang="en-US" dirty="0"/>
              <a:t> of exactly the same length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2"/>
          </a:xfrm>
          <a:ln/>
        </p:spPr>
        <p:txBody>
          <a:bodyPr/>
          <a:lstStyle/>
          <a:p>
            <a:r>
              <a:rPr lang="en-US" dirty="0" smtClean="0"/>
              <a:t>Exercise: </a:t>
            </a:r>
            <a:r>
              <a:rPr lang="en-US" dirty="0"/>
              <a:t>a2b/2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5791200" cy="2057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predicate </a:t>
            </a:r>
            <a:r>
              <a:rPr lang="en-US" b="1" dirty="0">
                <a:solidFill>
                  <a:srgbClr val="7030A0"/>
                </a:solidFill>
              </a:rPr>
              <a:t>a2b/2</a:t>
            </a:r>
            <a:r>
              <a:rPr lang="en-US" dirty="0"/>
              <a:t> takes two lists as arguments and succeeds </a:t>
            </a:r>
          </a:p>
          <a:p>
            <a:pPr lvl="1"/>
            <a:r>
              <a:rPr lang="en-US" dirty="0"/>
              <a:t>if the first argument is a list of </a:t>
            </a:r>
            <a:r>
              <a:rPr lang="en-US" b="1" dirty="0"/>
              <a:t>as</a:t>
            </a:r>
            <a:r>
              <a:rPr lang="en-US" dirty="0"/>
              <a:t>, and </a:t>
            </a:r>
          </a:p>
          <a:p>
            <a:pPr lvl="1"/>
            <a:r>
              <a:rPr lang="en-US" dirty="0"/>
              <a:t>the second argument is a list of </a:t>
            </a:r>
            <a:r>
              <a:rPr lang="en-US" b="1" dirty="0" err="1"/>
              <a:t>bs</a:t>
            </a:r>
            <a:r>
              <a:rPr lang="en-US" dirty="0"/>
              <a:t> of exactly the same length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5867400" y="990600"/>
            <a:ext cx="3200400" cy="19812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</a:rPr>
              <a:t>?- a2b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([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a,a,a,a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],[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b,b,b,b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]). </a:t>
            </a:r>
          </a:p>
          <a:p>
            <a:pPr marL="342900" indent="-342900" algn="l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true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</a:rPr>
              <a:t>?- a2b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([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a,a,a,a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],[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b,b,b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]). </a:t>
            </a:r>
          </a:p>
          <a:p>
            <a:pPr marL="342900" indent="-342900" algn="l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false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</a:rPr>
              <a:t>?- a2b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([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a,c,a,a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],[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b,b,b,t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]). </a:t>
            </a:r>
          </a:p>
          <a:p>
            <a:pPr marL="342900" indent="-342900" algn="l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false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67400" y="3581400"/>
            <a:ext cx="3200400" cy="13716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</a:rPr>
              <a:t>?- a2b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([a,a,a,a,a], X). </a:t>
            </a:r>
          </a:p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X = [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b,b,b,b,b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]</a:t>
            </a:r>
          </a:p>
          <a:p>
            <a:pPr marL="342900" indent="-342900"/>
            <a:r>
              <a:rPr lang="en-US" sz="2000" dirty="0" smtClean="0">
                <a:latin typeface="Arial" charset="0"/>
              </a:rPr>
              <a:t>?- a2b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(X,[b,b,b,b,b,b,b]). </a:t>
            </a:r>
          </a:p>
          <a:p>
            <a:pPr marL="342900" indent="-342900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X = [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a,a,a,a,a,a,a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]</a:t>
            </a:r>
          </a:p>
          <a:p>
            <a:pPr marL="342900" indent="-342900"/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09800" y="5791200"/>
            <a:ext cx="4572000" cy="9144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400" dirty="0" smtClean="0">
                <a:latin typeface="Arial" charset="0"/>
              </a:rPr>
              <a:t>a2b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([],[]).</a:t>
            </a:r>
          </a:p>
          <a:p>
            <a:pPr marL="342900" indent="-342900" algn="l">
              <a:buFontTx/>
              <a:buNone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a2b([a|L1],[b|L2]):- a2b(L1,L2).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/>
          <a:srcRect l="14219" t="2170" r="1293" b="8679"/>
          <a:stretch>
            <a:fillRect/>
          </a:stretch>
        </p:blipFill>
        <p:spPr bwMode="auto">
          <a:xfrm>
            <a:off x="3118545" y="3067565"/>
            <a:ext cx="5976481" cy="3757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21531" y="1920088"/>
            <a:ext cx="2514600" cy="295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dirty="0" smtClean="0"/>
              <a:t>Second </a:t>
            </a:r>
            <a:r>
              <a:rPr lang="en-US" sz="1800" dirty="0"/>
              <a:t>call of the method</a:t>
            </a:r>
          </a:p>
        </p:txBody>
      </p:sp>
      <p:sp>
        <p:nvSpPr>
          <p:cNvPr id="13316" name="Rectangle 14"/>
          <p:cNvSpPr>
            <a:spLocks noChangeArrowheads="1"/>
          </p:cNvSpPr>
          <p:nvPr/>
        </p:nvSpPr>
        <p:spPr bwMode="auto">
          <a:xfrm>
            <a:off x="621531" y="2215363"/>
            <a:ext cx="2514600" cy="295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dirty="0"/>
              <a:t>n = </a:t>
            </a:r>
            <a:r>
              <a:rPr lang="en-US" sz="1800" dirty="0" smtClean="0"/>
              <a:t>4, call fact (3)</a:t>
            </a:r>
            <a:endParaRPr lang="en-US" dirty="0"/>
          </a:p>
        </p:txBody>
      </p:sp>
      <p:sp>
        <p:nvSpPr>
          <p:cNvPr id="31749" name="Rectangle 16"/>
          <p:cNvSpPr>
            <a:spLocks noChangeArrowheads="1"/>
          </p:cNvSpPr>
          <p:nvPr/>
        </p:nvSpPr>
        <p:spPr bwMode="auto">
          <a:xfrm>
            <a:off x="621531" y="2510638"/>
            <a:ext cx="2514600" cy="296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/>
              <a:t>Return value: 24</a:t>
            </a:r>
            <a:endParaRPr lang="en-US"/>
          </a:p>
        </p:txBody>
      </p:sp>
      <p:sp>
        <p:nvSpPr>
          <p:cNvPr id="31750" name="Rectangle 17"/>
          <p:cNvSpPr>
            <a:spLocks noChangeArrowheads="1"/>
          </p:cNvSpPr>
          <p:nvPr/>
        </p:nvSpPr>
        <p:spPr bwMode="auto">
          <a:xfrm>
            <a:off x="850131" y="2880525"/>
            <a:ext cx="2590800" cy="295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dirty="0" smtClean="0"/>
              <a:t>Third </a:t>
            </a:r>
            <a:r>
              <a:rPr lang="en-US" sz="1800" dirty="0"/>
              <a:t>call of the method</a:t>
            </a:r>
          </a:p>
        </p:txBody>
      </p:sp>
      <p:sp>
        <p:nvSpPr>
          <p:cNvPr id="31751" name="Rectangle 18"/>
          <p:cNvSpPr>
            <a:spLocks noChangeArrowheads="1"/>
          </p:cNvSpPr>
          <p:nvPr/>
        </p:nvSpPr>
        <p:spPr bwMode="auto">
          <a:xfrm>
            <a:off x="850131" y="3175800"/>
            <a:ext cx="2590800" cy="296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dirty="0"/>
              <a:t>n = </a:t>
            </a:r>
            <a:r>
              <a:rPr lang="en-US" dirty="0" smtClean="0"/>
              <a:t>3, call fact (2)</a:t>
            </a:r>
            <a:endParaRPr lang="en-US" dirty="0"/>
          </a:p>
        </p:txBody>
      </p:sp>
      <p:sp>
        <p:nvSpPr>
          <p:cNvPr id="31752" name="Rectangle 19"/>
          <p:cNvSpPr>
            <a:spLocks noChangeArrowheads="1"/>
          </p:cNvSpPr>
          <p:nvPr/>
        </p:nvSpPr>
        <p:spPr bwMode="auto">
          <a:xfrm>
            <a:off x="850131" y="3472663"/>
            <a:ext cx="2590800" cy="295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/>
              <a:t>Return value: 6</a:t>
            </a:r>
            <a:endParaRPr lang="en-US"/>
          </a:p>
        </p:txBody>
      </p:sp>
      <p:sp>
        <p:nvSpPr>
          <p:cNvPr id="31753" name="Rectangle 20"/>
          <p:cNvSpPr>
            <a:spLocks noChangeArrowheads="1"/>
          </p:cNvSpPr>
          <p:nvPr/>
        </p:nvSpPr>
        <p:spPr bwMode="auto">
          <a:xfrm>
            <a:off x="1078731" y="3840963"/>
            <a:ext cx="2667000" cy="295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dirty="0" smtClean="0"/>
              <a:t>Forth </a:t>
            </a:r>
            <a:r>
              <a:rPr lang="en-US" sz="1800" dirty="0"/>
              <a:t>call of the method</a:t>
            </a:r>
          </a:p>
        </p:txBody>
      </p:sp>
      <p:sp>
        <p:nvSpPr>
          <p:cNvPr id="31754" name="Rectangle 21"/>
          <p:cNvSpPr>
            <a:spLocks noChangeArrowheads="1"/>
          </p:cNvSpPr>
          <p:nvPr/>
        </p:nvSpPr>
        <p:spPr bwMode="auto">
          <a:xfrm>
            <a:off x="1078731" y="4136238"/>
            <a:ext cx="2667000" cy="296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dirty="0"/>
              <a:t>n = </a:t>
            </a:r>
            <a:r>
              <a:rPr lang="en-US" dirty="0" smtClean="0"/>
              <a:t>2, call fact (1)</a:t>
            </a:r>
            <a:endParaRPr lang="en-US" dirty="0"/>
          </a:p>
        </p:txBody>
      </p:sp>
      <p:sp>
        <p:nvSpPr>
          <p:cNvPr id="31755" name="Rectangle 22"/>
          <p:cNvSpPr>
            <a:spLocks noChangeArrowheads="1"/>
          </p:cNvSpPr>
          <p:nvPr/>
        </p:nvSpPr>
        <p:spPr bwMode="auto">
          <a:xfrm>
            <a:off x="1078731" y="4433100"/>
            <a:ext cx="2667000" cy="295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/>
              <a:t>Return value: 2</a:t>
            </a:r>
            <a:endParaRPr lang="en-US"/>
          </a:p>
        </p:txBody>
      </p:sp>
      <p:sp>
        <p:nvSpPr>
          <p:cNvPr id="31756" name="Rectangle 23"/>
          <p:cNvSpPr>
            <a:spLocks noChangeArrowheads="1"/>
          </p:cNvSpPr>
          <p:nvPr/>
        </p:nvSpPr>
        <p:spPr bwMode="auto">
          <a:xfrm>
            <a:off x="1307331" y="4801400"/>
            <a:ext cx="2743200" cy="296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dirty="0" smtClean="0"/>
              <a:t>No more method call</a:t>
            </a:r>
            <a:endParaRPr lang="en-US" sz="1800" dirty="0"/>
          </a:p>
        </p:txBody>
      </p:sp>
      <p:sp>
        <p:nvSpPr>
          <p:cNvPr id="31757" name="Rectangle 24"/>
          <p:cNvSpPr>
            <a:spLocks noChangeArrowheads="1"/>
          </p:cNvSpPr>
          <p:nvPr/>
        </p:nvSpPr>
        <p:spPr bwMode="auto">
          <a:xfrm>
            <a:off x="1307331" y="5098263"/>
            <a:ext cx="2743200" cy="295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dirty="0"/>
              <a:t>n = </a:t>
            </a:r>
            <a:r>
              <a:rPr lang="en-US" sz="1800" dirty="0" smtClean="0"/>
              <a:t>1 </a:t>
            </a:r>
            <a:endParaRPr lang="en-US" dirty="0"/>
          </a:p>
        </p:txBody>
      </p:sp>
      <p:sp>
        <p:nvSpPr>
          <p:cNvPr id="31758" name="Rectangle 25"/>
          <p:cNvSpPr>
            <a:spLocks noChangeArrowheads="1"/>
          </p:cNvSpPr>
          <p:nvPr/>
        </p:nvSpPr>
        <p:spPr bwMode="auto">
          <a:xfrm>
            <a:off x="1307331" y="5393538"/>
            <a:ext cx="2743200" cy="295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/>
              <a:t>Return value: 1</a:t>
            </a:r>
            <a:endParaRPr lang="en-US"/>
          </a:p>
        </p:txBody>
      </p:sp>
      <p:cxnSp>
        <p:nvCxnSpPr>
          <p:cNvPr id="31763" name="AutoShape 30"/>
          <p:cNvCxnSpPr>
            <a:cxnSpLocks noChangeShapeType="1"/>
            <a:stCxn id="31758" idx="3"/>
            <a:endCxn id="31754" idx="3"/>
          </p:cNvCxnSpPr>
          <p:nvPr/>
        </p:nvCxnSpPr>
        <p:spPr bwMode="auto">
          <a:xfrm flipH="1" flipV="1">
            <a:off x="3745731" y="4285463"/>
            <a:ext cx="304800" cy="1255712"/>
          </a:xfrm>
          <a:prstGeom prst="bentConnector3">
            <a:avLst>
              <a:gd name="adj1" fmla="val -75000"/>
            </a:avLst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</p:spPr>
      </p:cxnSp>
      <p:cxnSp>
        <p:nvCxnSpPr>
          <p:cNvPr id="31764" name="AutoShape 31"/>
          <p:cNvCxnSpPr>
            <a:cxnSpLocks noChangeShapeType="1"/>
            <a:stCxn id="31755" idx="3"/>
            <a:endCxn id="31751" idx="3"/>
          </p:cNvCxnSpPr>
          <p:nvPr/>
        </p:nvCxnSpPr>
        <p:spPr bwMode="auto">
          <a:xfrm flipH="1" flipV="1">
            <a:off x="3440931" y="3323438"/>
            <a:ext cx="304800" cy="1257300"/>
          </a:xfrm>
          <a:prstGeom prst="bentConnector3">
            <a:avLst>
              <a:gd name="adj1" fmla="val -75000"/>
            </a:avLst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</p:spPr>
      </p:cxnSp>
      <p:cxnSp>
        <p:nvCxnSpPr>
          <p:cNvPr id="31765" name="AutoShape 32"/>
          <p:cNvCxnSpPr>
            <a:cxnSpLocks noChangeShapeType="1"/>
            <a:stCxn id="31752" idx="3"/>
            <a:endCxn id="13316" idx="3"/>
          </p:cNvCxnSpPr>
          <p:nvPr/>
        </p:nvCxnSpPr>
        <p:spPr bwMode="auto">
          <a:xfrm flipH="1" flipV="1">
            <a:off x="3136131" y="2363000"/>
            <a:ext cx="304800" cy="1257300"/>
          </a:xfrm>
          <a:prstGeom prst="bentConnector3">
            <a:avLst>
              <a:gd name="adj1" fmla="val -75000"/>
            </a:avLst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</p:spPr>
      </p:cxnSp>
      <p:cxnSp>
        <p:nvCxnSpPr>
          <p:cNvPr id="31766" name="AutoShape 34"/>
          <p:cNvCxnSpPr>
            <a:cxnSpLocks noChangeShapeType="1"/>
            <a:stCxn id="13316" idx="1"/>
            <a:endCxn id="31750" idx="1"/>
          </p:cNvCxnSpPr>
          <p:nvPr/>
        </p:nvCxnSpPr>
        <p:spPr bwMode="auto">
          <a:xfrm rot="10800000" flipH="1" flipV="1">
            <a:off x="621531" y="2363000"/>
            <a:ext cx="228600" cy="665163"/>
          </a:xfrm>
          <a:prstGeom prst="bentConnector3">
            <a:avLst>
              <a:gd name="adj1" fmla="val -10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cxnSp>
        <p:nvCxnSpPr>
          <p:cNvPr id="31768" name="AutoShape 37"/>
          <p:cNvCxnSpPr>
            <a:cxnSpLocks noChangeShapeType="1"/>
            <a:stCxn id="31754" idx="1"/>
            <a:endCxn id="31756" idx="1"/>
          </p:cNvCxnSpPr>
          <p:nvPr/>
        </p:nvCxnSpPr>
        <p:spPr bwMode="auto">
          <a:xfrm rot="10800000" flipH="1" flipV="1">
            <a:off x="1078731" y="4285463"/>
            <a:ext cx="228600" cy="663575"/>
          </a:xfrm>
          <a:prstGeom prst="bentConnector3">
            <a:avLst>
              <a:gd name="adj1" fmla="val -10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cxnSp>
        <p:nvCxnSpPr>
          <p:cNvPr id="31769" name="AutoShape 38"/>
          <p:cNvCxnSpPr>
            <a:cxnSpLocks noChangeShapeType="1"/>
            <a:stCxn id="31751" idx="1"/>
            <a:endCxn id="31753" idx="1"/>
          </p:cNvCxnSpPr>
          <p:nvPr/>
        </p:nvCxnSpPr>
        <p:spPr bwMode="auto">
          <a:xfrm rot="10800000" flipH="1" flipV="1">
            <a:off x="850131" y="3323438"/>
            <a:ext cx="228600" cy="665162"/>
          </a:xfrm>
          <a:prstGeom prst="bentConnector3">
            <a:avLst>
              <a:gd name="adj1" fmla="val -10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sp>
        <p:nvSpPr>
          <p:cNvPr id="13338" name="Text Box 39"/>
          <p:cNvSpPr txBox="1">
            <a:spLocks noChangeArrowheads="1"/>
          </p:cNvSpPr>
          <p:nvPr/>
        </p:nvSpPr>
        <p:spPr bwMode="auto">
          <a:xfrm>
            <a:off x="621532" y="1278672"/>
            <a:ext cx="2819399" cy="338554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b="1" dirty="0" smtClean="0"/>
              <a:t>First method call, fact (4)</a:t>
            </a:r>
            <a:endParaRPr lang="en-US" sz="1600" b="1" dirty="0"/>
          </a:p>
        </p:txBody>
      </p:sp>
      <p:cxnSp>
        <p:nvCxnSpPr>
          <p:cNvPr id="13339" name="AutoShape 40"/>
          <p:cNvCxnSpPr>
            <a:cxnSpLocks noChangeShapeType="1"/>
            <a:stCxn id="13338" idx="2"/>
            <a:endCxn id="13315" idx="1"/>
          </p:cNvCxnSpPr>
          <p:nvPr/>
        </p:nvCxnSpPr>
        <p:spPr bwMode="auto">
          <a:xfrm rot="5400000">
            <a:off x="1101132" y="1137626"/>
            <a:ext cx="450500" cy="1409701"/>
          </a:xfrm>
          <a:prstGeom prst="bentConnector4">
            <a:avLst>
              <a:gd name="adj1" fmla="val 33614"/>
              <a:gd name="adj2" fmla="val 116216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sp>
        <p:nvSpPr>
          <p:cNvPr id="29" name="TextBox 28"/>
          <p:cNvSpPr txBox="1"/>
          <p:nvPr/>
        </p:nvSpPr>
        <p:spPr>
          <a:xfrm>
            <a:off x="4038600" y="304800"/>
            <a:ext cx="5105400" cy="203132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fact(int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if (n &gt; 1)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return n *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fact(n - 1);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return 1; </a:t>
            </a:r>
            <a:endParaRPr lang="en-US" b="1" dirty="0" smtClean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170" y="6161225"/>
            <a:ext cx="1697926" cy="3693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Demo in Eclipse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35170" y="0"/>
            <a:ext cx="3593331" cy="874410"/>
          </a:xfrm>
        </p:spPr>
        <p:txBody>
          <a:bodyPr/>
          <a:lstStyle/>
          <a:p>
            <a:r>
              <a:rPr lang="en-US" dirty="0" smtClean="0"/>
              <a:t>Stack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6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Lists</a:t>
            </a:r>
          </a:p>
          <a:p>
            <a:pPr lvl="1"/>
            <a:r>
              <a:rPr lang="en-US" dirty="0"/>
              <a:t>Introduce lists, an important </a:t>
            </a:r>
            <a:r>
              <a:rPr lang="en-US" b="1" dirty="0"/>
              <a:t>recursive data structure </a:t>
            </a:r>
            <a:r>
              <a:rPr lang="en-US" dirty="0"/>
              <a:t>often used in Prolog programming</a:t>
            </a:r>
          </a:p>
          <a:p>
            <a:pPr lvl="1"/>
            <a:r>
              <a:rPr lang="en-US" dirty="0"/>
              <a:t>Introduce</a:t>
            </a:r>
            <a:r>
              <a:rPr lang="ko-KR" alt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recursive predicates that work on lists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Define </a:t>
            </a:r>
            <a:r>
              <a:rPr lang="en-US" dirty="0"/>
              <a:t>the </a:t>
            </a:r>
            <a:r>
              <a:rPr lang="en-US" b="1" dirty="0"/>
              <a:t>member/2</a:t>
            </a:r>
            <a:r>
              <a:rPr lang="en-US" dirty="0"/>
              <a:t> predicate, a fundamental Prolog tool for manipulating </a:t>
            </a:r>
            <a:r>
              <a:rPr lang="en-US" dirty="0" smtClean="0"/>
              <a:t>lists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kind of programming that these predicates illustrated is fundamental to Prolog</a:t>
            </a:r>
          </a:p>
          <a:p>
            <a:pPr lvl="1"/>
            <a:r>
              <a:rPr lang="en-US" dirty="0"/>
              <a:t>You will see that most Predicates you will write in your Prolog career will be variants of these predicates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70690" name="Rectangle 102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706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495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A </a:t>
            </a:r>
            <a:r>
              <a:rPr lang="en-US" dirty="0"/>
              <a:t>list is a </a:t>
            </a:r>
            <a:r>
              <a:rPr lang="en-US" u="sng" dirty="0"/>
              <a:t>finite sequence of elements</a:t>
            </a:r>
            <a:endParaRPr lang="en-US" u="sng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Examples </a:t>
            </a:r>
            <a:r>
              <a:rPr lang="en-US" dirty="0"/>
              <a:t>of lists in Prolog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[</a:t>
            </a:r>
            <a:r>
              <a:rPr lang="en-US" b="1" dirty="0" err="1">
                <a:solidFill>
                  <a:srgbClr val="7030A0"/>
                </a:solidFill>
                <a:latin typeface="Courier New"/>
                <a:cs typeface="Courier New"/>
              </a:rPr>
              <a:t>mia</a:t>
            </a: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, </a:t>
            </a:r>
            <a:r>
              <a:rPr lang="en-US" b="1" dirty="0" err="1">
                <a:solidFill>
                  <a:srgbClr val="7030A0"/>
                </a:solidFill>
                <a:latin typeface="Courier New"/>
                <a:cs typeface="Courier New"/>
              </a:rPr>
              <a:t>vincent</a:t>
            </a: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, </a:t>
            </a:r>
            <a:r>
              <a:rPr lang="en-US" b="1" dirty="0" err="1">
                <a:solidFill>
                  <a:srgbClr val="7030A0"/>
                </a:solidFill>
                <a:latin typeface="Courier New"/>
                <a:cs typeface="Courier New"/>
              </a:rPr>
              <a:t>jules</a:t>
            </a: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, </a:t>
            </a:r>
            <a:r>
              <a:rPr lang="en-US" b="1" dirty="0" err="1">
                <a:solidFill>
                  <a:srgbClr val="7030A0"/>
                </a:solidFill>
                <a:latin typeface="Courier New"/>
                <a:cs typeface="Courier New"/>
              </a:rPr>
              <a:t>yolanda</a:t>
            </a: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]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[</a:t>
            </a:r>
            <a:r>
              <a:rPr lang="en-US" b="1" dirty="0" err="1">
                <a:solidFill>
                  <a:srgbClr val="7030A0"/>
                </a:solidFill>
                <a:latin typeface="Courier New"/>
                <a:cs typeface="Courier New"/>
              </a:rPr>
              <a:t>mia</a:t>
            </a: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, </a:t>
            </a:r>
            <a:r>
              <a:rPr lang="en-US" b="1" dirty="0" err="1">
                <a:solidFill>
                  <a:srgbClr val="7030A0"/>
                </a:solidFill>
                <a:latin typeface="Courier New"/>
                <a:cs typeface="Courier New"/>
              </a:rPr>
              <a:t>robber</a:t>
            </a:r>
            <a:r>
              <a:rPr lang="en-US" b="1" dirty="0" err="1">
                <a:solidFill>
                  <a:srgbClr val="7030A0"/>
                </a:solidFill>
                <a:latin typeface="Courier New"/>
                <a:ea typeface="Arial" charset="0"/>
                <a:cs typeface="Courier New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 New"/>
                <a:cs typeface="Courier New"/>
              </a:rPr>
              <a:t>honeybunny</a:t>
            </a: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), X, 2, </a:t>
            </a:r>
            <a:r>
              <a:rPr lang="en-US" b="1" dirty="0" err="1">
                <a:solidFill>
                  <a:srgbClr val="7030A0"/>
                </a:solidFill>
                <a:latin typeface="Courier New"/>
                <a:cs typeface="Courier New"/>
              </a:rPr>
              <a:t>mia</a:t>
            </a: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]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[ ]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[</a:t>
            </a:r>
            <a:r>
              <a:rPr lang="en-US" b="1" dirty="0" err="1">
                <a:solidFill>
                  <a:srgbClr val="7030A0"/>
                </a:solidFill>
                <a:latin typeface="Courier New"/>
                <a:cs typeface="Courier New"/>
              </a:rPr>
              <a:t>mia</a:t>
            </a: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, [</a:t>
            </a:r>
            <a:r>
              <a:rPr lang="en-US" b="1" dirty="0" err="1">
                <a:solidFill>
                  <a:srgbClr val="7030A0"/>
                </a:solidFill>
                <a:latin typeface="Courier New"/>
                <a:cs typeface="Courier New"/>
              </a:rPr>
              <a:t>vincent</a:t>
            </a: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, </a:t>
            </a:r>
            <a:r>
              <a:rPr lang="en-US" b="1" dirty="0" err="1">
                <a:solidFill>
                  <a:srgbClr val="7030A0"/>
                </a:solidFill>
                <a:latin typeface="Courier New"/>
                <a:cs typeface="Courier New"/>
              </a:rPr>
              <a:t>jules</a:t>
            </a: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], [butch, </a:t>
            </a:r>
            <a:r>
              <a:rPr lang="en-US" b="1" dirty="0" err="1">
                <a:solidFill>
                  <a:srgbClr val="7030A0"/>
                </a:solidFill>
                <a:latin typeface="Courier New"/>
                <a:cs typeface="Courier New"/>
              </a:rPr>
              <a:t>friend</a:t>
            </a:r>
            <a:r>
              <a:rPr lang="en-US" b="1" dirty="0" err="1">
                <a:solidFill>
                  <a:srgbClr val="7030A0"/>
                </a:solidFill>
                <a:latin typeface="Courier New"/>
                <a:ea typeface="Arial" charset="0"/>
                <a:cs typeface="Courier New"/>
              </a:rPr>
              <a:t>(butch</a:t>
            </a:r>
            <a:r>
              <a:rPr lang="en-US" b="1" dirty="0">
                <a:solidFill>
                  <a:srgbClr val="7030A0"/>
                </a:solidFill>
                <a:latin typeface="Courier New"/>
                <a:ea typeface="Arial" charset="0"/>
                <a:cs typeface="Courier New"/>
              </a:rPr>
              <a:t>)]]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7030A0"/>
                </a:solidFill>
                <a:latin typeface="Courier New"/>
                <a:ea typeface="Arial" charset="0"/>
                <a:cs typeface="Courier New"/>
              </a:rPr>
              <a:t>[[ ], </a:t>
            </a:r>
            <a:r>
              <a:rPr lang="en-US" b="1" dirty="0" err="1">
                <a:solidFill>
                  <a:srgbClr val="7030A0"/>
                </a:solidFill>
                <a:latin typeface="Courier New"/>
                <a:ea typeface="Arial" charset="0"/>
                <a:cs typeface="Courier New"/>
              </a:rPr>
              <a:t>dead(z</a:t>
            </a:r>
            <a:r>
              <a:rPr lang="en-US" b="1" dirty="0">
                <a:solidFill>
                  <a:srgbClr val="7030A0"/>
                </a:solidFill>
                <a:latin typeface="Courier New"/>
                <a:ea typeface="Arial" charset="0"/>
                <a:cs typeface="Courier New"/>
              </a:rPr>
              <a:t>), [2, [</a:t>
            </a:r>
            <a:r>
              <a:rPr lang="en-US" b="1" dirty="0" err="1">
                <a:solidFill>
                  <a:srgbClr val="7030A0"/>
                </a:solidFill>
                <a:latin typeface="Courier New"/>
                <a:ea typeface="Arial" charset="0"/>
                <a:cs typeface="Courier New"/>
              </a:rPr>
              <a:t>b,c</a:t>
            </a:r>
            <a:r>
              <a:rPr lang="en-US" b="1" dirty="0">
                <a:solidFill>
                  <a:srgbClr val="7030A0"/>
                </a:solidFill>
                <a:latin typeface="Courier New"/>
                <a:ea typeface="Arial" charset="0"/>
                <a:cs typeface="Courier New"/>
              </a:rPr>
              <a:t>]], [ ], Z, [2, [</a:t>
            </a:r>
            <a:r>
              <a:rPr lang="en-US" b="1" dirty="0" err="1">
                <a:solidFill>
                  <a:srgbClr val="7030A0"/>
                </a:solidFill>
                <a:latin typeface="Courier New"/>
                <a:ea typeface="Arial" charset="0"/>
                <a:cs typeface="Courier New"/>
              </a:rPr>
              <a:t>b,c</a:t>
            </a:r>
            <a:r>
              <a:rPr lang="en-US" b="1" dirty="0">
                <a:solidFill>
                  <a:srgbClr val="7030A0"/>
                </a:solidFill>
                <a:latin typeface="Courier New"/>
                <a:ea typeface="Arial" charset="0"/>
                <a:cs typeface="Courier New"/>
              </a:rPr>
              <a:t>]]</a:t>
            </a:r>
            <a:r>
              <a:rPr lang="en-US" b="1" dirty="0" smtClean="0">
                <a:solidFill>
                  <a:srgbClr val="7030A0"/>
                </a:solidFill>
                <a:latin typeface="Courier New"/>
                <a:ea typeface="Arial" charset="0"/>
                <a:cs typeface="Courier New"/>
              </a:rPr>
              <a:t>]</a:t>
            </a:r>
          </a:p>
          <a:p>
            <a:pPr lvl="1">
              <a:lnSpc>
                <a:spcPct val="110000"/>
              </a:lnSpc>
            </a:pPr>
            <a:endParaRPr lang="en-US" dirty="0" smtClean="0">
              <a:ea typeface="Arial" charset="0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List elements are enclosed in </a:t>
            </a:r>
            <a:r>
              <a:rPr lang="en-US" b="1" dirty="0" smtClean="0"/>
              <a:t>square brackets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length of a list is the number of elements it has.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All sorts of Prolog </a:t>
            </a:r>
            <a:r>
              <a:rPr lang="en-US" b="1" dirty="0" smtClean="0"/>
              <a:t>terms can be elements </a:t>
            </a:r>
            <a:r>
              <a:rPr lang="en-US" dirty="0" smtClean="0"/>
              <a:t>of a list.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There is a special list: the </a:t>
            </a:r>
            <a:r>
              <a:rPr lang="en-US" b="1" dirty="0" smtClean="0"/>
              <a:t>empty list   [ 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Head and Tail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u="sng" dirty="0"/>
              <a:t>non-empty list </a:t>
            </a:r>
            <a:r>
              <a:rPr lang="en-US" dirty="0"/>
              <a:t>can be thought of as consisting of two parts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head, The </a:t>
            </a:r>
            <a:r>
              <a:rPr lang="en-US" dirty="0"/>
              <a:t>tail</a:t>
            </a:r>
          </a:p>
          <a:p>
            <a:r>
              <a:rPr lang="en-US" dirty="0"/>
              <a:t>The </a:t>
            </a:r>
            <a:r>
              <a:rPr lang="en-US" b="1" dirty="0"/>
              <a:t>head</a:t>
            </a:r>
            <a:r>
              <a:rPr lang="en-US" dirty="0"/>
              <a:t> is the first item in the list</a:t>
            </a:r>
          </a:p>
          <a:p>
            <a:r>
              <a:rPr lang="en-US" dirty="0"/>
              <a:t>The</a:t>
            </a:r>
            <a:r>
              <a:rPr lang="en-US" b="1" dirty="0"/>
              <a:t> tail </a:t>
            </a:r>
            <a:r>
              <a:rPr lang="en-US" dirty="0"/>
              <a:t>is everything else</a:t>
            </a:r>
          </a:p>
          <a:p>
            <a:pPr lvl="1"/>
            <a:r>
              <a:rPr lang="en-US" dirty="0"/>
              <a:t>The tail is the list that remains when we take the first element away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The tail of a list is always a list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Head and Tail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[</a:t>
            </a:r>
            <a:r>
              <a:rPr lang="en-US" dirty="0" err="1"/>
              <a:t>mia</a:t>
            </a:r>
            <a:r>
              <a:rPr lang="en-US" dirty="0"/>
              <a:t>, </a:t>
            </a:r>
            <a:r>
              <a:rPr lang="en-US" dirty="0" err="1"/>
              <a:t>vincent</a:t>
            </a:r>
            <a:r>
              <a:rPr lang="en-US" dirty="0"/>
              <a:t>, </a:t>
            </a:r>
            <a:r>
              <a:rPr lang="en-US" dirty="0" err="1"/>
              <a:t>jules</a:t>
            </a:r>
            <a:r>
              <a:rPr lang="en-US" dirty="0"/>
              <a:t>, </a:t>
            </a:r>
            <a:r>
              <a:rPr lang="en-US" dirty="0" err="1"/>
              <a:t>yolanda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Head</a:t>
            </a:r>
            <a:r>
              <a:rPr lang="en-US" dirty="0"/>
              <a:t>:    </a:t>
            </a:r>
            <a:r>
              <a:rPr lang="en-US" dirty="0" err="1" smtClean="0"/>
              <a:t>mia</a:t>
            </a:r>
            <a:endParaRPr lang="en-US" dirty="0"/>
          </a:p>
          <a:p>
            <a:pPr lvl="1"/>
            <a:r>
              <a:rPr lang="en-US" dirty="0" smtClean="0"/>
              <a:t>Tail</a:t>
            </a:r>
            <a:r>
              <a:rPr lang="en-US" dirty="0"/>
              <a:t>:       </a:t>
            </a:r>
            <a:r>
              <a:rPr lang="en-US" b="1" dirty="0">
                <a:solidFill>
                  <a:srgbClr val="C00000"/>
                </a:solidFill>
              </a:rPr>
              <a:t>[</a:t>
            </a:r>
            <a:r>
              <a:rPr lang="en-US" dirty="0" err="1"/>
              <a:t>vincent</a:t>
            </a:r>
            <a:r>
              <a:rPr lang="en-US" dirty="0"/>
              <a:t>, </a:t>
            </a:r>
            <a:r>
              <a:rPr lang="en-US" dirty="0" err="1"/>
              <a:t>jules</a:t>
            </a:r>
            <a:r>
              <a:rPr lang="en-US" dirty="0"/>
              <a:t>, </a:t>
            </a:r>
            <a:r>
              <a:rPr lang="en-US" dirty="0" err="1"/>
              <a:t>yolanda</a:t>
            </a:r>
            <a:r>
              <a:rPr lang="en-US" b="1" dirty="0" smtClean="0">
                <a:solidFill>
                  <a:srgbClr val="C00000"/>
                </a:solidFill>
              </a:rPr>
              <a:t>]</a:t>
            </a:r>
          </a:p>
          <a:p>
            <a:r>
              <a:rPr lang="en-US" dirty="0" smtClean="0">
                <a:ea typeface="Arial" charset="0"/>
                <a:cs typeface="Arial" charset="0"/>
              </a:rPr>
              <a:t>[[ ], </a:t>
            </a:r>
            <a:r>
              <a:rPr lang="en-US" dirty="0" err="1" smtClean="0">
                <a:ea typeface="Arial" charset="0"/>
                <a:cs typeface="Arial" charset="0"/>
              </a:rPr>
              <a:t>dead(z</a:t>
            </a:r>
            <a:r>
              <a:rPr lang="en-US" dirty="0" smtClean="0">
                <a:ea typeface="Arial" charset="0"/>
                <a:cs typeface="Arial" charset="0"/>
              </a:rPr>
              <a:t>), [2, [</a:t>
            </a:r>
            <a:r>
              <a:rPr lang="en-US" dirty="0" err="1" smtClean="0">
                <a:ea typeface="Arial" charset="0"/>
                <a:cs typeface="Arial" charset="0"/>
              </a:rPr>
              <a:t>b,c</a:t>
            </a:r>
            <a:r>
              <a:rPr lang="en-US" dirty="0" smtClean="0">
                <a:ea typeface="Arial" charset="0"/>
                <a:cs typeface="Arial" charset="0"/>
              </a:rPr>
              <a:t>]], [ ], Z, [2, [</a:t>
            </a:r>
            <a:r>
              <a:rPr lang="en-US" dirty="0" err="1" smtClean="0">
                <a:ea typeface="Arial" charset="0"/>
                <a:cs typeface="Arial" charset="0"/>
              </a:rPr>
              <a:t>b,c</a:t>
            </a:r>
            <a:r>
              <a:rPr lang="en-US" dirty="0" smtClean="0">
                <a:ea typeface="Arial" charset="0"/>
                <a:cs typeface="Arial" charset="0"/>
              </a:rPr>
              <a:t>]]] </a:t>
            </a:r>
          </a:p>
          <a:p>
            <a:pPr lvl="1"/>
            <a:r>
              <a:rPr lang="en-US" dirty="0" smtClean="0">
                <a:ea typeface="Arial" charset="0"/>
                <a:cs typeface="Arial" charset="0"/>
              </a:rPr>
              <a:t>Head:  [ ]</a:t>
            </a:r>
          </a:p>
          <a:p>
            <a:pPr lvl="1"/>
            <a:r>
              <a:rPr lang="en-US" dirty="0" smtClean="0">
                <a:ea typeface="Arial" charset="0"/>
                <a:cs typeface="Arial" charset="0"/>
              </a:rPr>
              <a:t>Tail: </a:t>
            </a:r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[</a:t>
            </a:r>
            <a:r>
              <a:rPr lang="en-US" dirty="0" smtClean="0">
                <a:ea typeface="Arial" charset="0"/>
                <a:cs typeface="Arial" charset="0"/>
              </a:rPr>
              <a:t>dead(z), [2, [</a:t>
            </a:r>
            <a:r>
              <a:rPr lang="en-US" dirty="0" err="1" smtClean="0">
                <a:ea typeface="Arial" charset="0"/>
                <a:cs typeface="Arial" charset="0"/>
              </a:rPr>
              <a:t>b,c</a:t>
            </a:r>
            <a:r>
              <a:rPr lang="en-US" dirty="0" smtClean="0">
                <a:ea typeface="Arial" charset="0"/>
                <a:cs typeface="Arial" charset="0"/>
              </a:rPr>
              <a:t>]], [ ], Z, [2, [</a:t>
            </a:r>
            <a:r>
              <a:rPr lang="en-US" dirty="0" err="1" smtClean="0">
                <a:ea typeface="Arial" charset="0"/>
                <a:cs typeface="Arial" charset="0"/>
              </a:rPr>
              <a:t>b,c</a:t>
            </a:r>
            <a:r>
              <a:rPr lang="en-US" dirty="0" smtClean="0">
                <a:ea typeface="Arial" charset="0"/>
                <a:cs typeface="Arial" charset="0"/>
              </a:rPr>
              <a:t>]] </a:t>
            </a:r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]</a:t>
            </a:r>
          </a:p>
          <a:p>
            <a:r>
              <a:rPr lang="en-US" dirty="0" smtClean="0">
                <a:ea typeface="Arial" charset="0"/>
                <a:cs typeface="Arial" charset="0"/>
              </a:rPr>
              <a:t>[</a:t>
            </a:r>
            <a:r>
              <a:rPr lang="en-US" dirty="0" err="1" smtClean="0">
                <a:ea typeface="Arial" charset="0"/>
                <a:cs typeface="Arial" charset="0"/>
              </a:rPr>
              <a:t>dead(z</a:t>
            </a:r>
            <a:r>
              <a:rPr lang="en-US" dirty="0" smtClean="0">
                <a:ea typeface="Arial" charset="0"/>
                <a:cs typeface="Arial" charset="0"/>
              </a:rPr>
              <a:t>)] </a:t>
            </a:r>
          </a:p>
          <a:p>
            <a:pPr lvl="1"/>
            <a:r>
              <a:rPr lang="en-US" dirty="0" smtClean="0">
                <a:ea typeface="Arial" charset="0"/>
                <a:cs typeface="Arial" charset="0"/>
              </a:rPr>
              <a:t>Head:  </a:t>
            </a:r>
            <a:r>
              <a:rPr lang="en-US" dirty="0" err="1" smtClean="0">
                <a:ea typeface="Arial" charset="0"/>
                <a:cs typeface="Arial" charset="0"/>
              </a:rPr>
              <a:t>dead(z</a:t>
            </a:r>
            <a:r>
              <a:rPr lang="en-US" dirty="0" smtClean="0">
                <a:ea typeface="Arial" charset="0"/>
                <a:cs typeface="Arial" charset="0"/>
              </a:rPr>
              <a:t>) </a:t>
            </a:r>
          </a:p>
          <a:p>
            <a:pPr lvl="1"/>
            <a:r>
              <a:rPr lang="en-US" dirty="0" smtClean="0">
                <a:ea typeface="Arial" charset="0"/>
                <a:cs typeface="Arial" charset="0"/>
              </a:rPr>
              <a:t>Tail:    </a:t>
            </a:r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[ ]</a:t>
            </a:r>
          </a:p>
          <a:p>
            <a:r>
              <a:rPr lang="en-US" dirty="0" smtClean="0">
                <a:ea typeface="Arial" charset="0"/>
                <a:cs typeface="Arial" charset="0"/>
              </a:rPr>
              <a:t>[ ]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Head and tail of empty list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empty </a:t>
            </a:r>
            <a:r>
              <a:rPr lang="en-US" dirty="0" smtClean="0"/>
              <a:t>list, [ ], </a:t>
            </a:r>
            <a:r>
              <a:rPr lang="en-US" dirty="0"/>
              <a:t>has </a:t>
            </a:r>
            <a:r>
              <a:rPr lang="en-US" b="1" dirty="0"/>
              <a:t>neither a head </a:t>
            </a:r>
            <a:br>
              <a:rPr lang="en-US" b="1" dirty="0"/>
            </a:br>
            <a:r>
              <a:rPr lang="en-US" b="1" dirty="0"/>
              <a:t>nor a </a:t>
            </a:r>
            <a:r>
              <a:rPr lang="en-US" b="1" dirty="0" smtClean="0"/>
              <a:t>tail</a:t>
            </a:r>
          </a:p>
          <a:p>
            <a:r>
              <a:rPr lang="en-US" dirty="0"/>
              <a:t>The empty list plays an important role in recursive predicates for list processing in Prolog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built-in operator |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92500"/>
          </a:bodyPr>
          <a:lstStyle/>
          <a:p>
            <a:r>
              <a:rPr lang="en-US" dirty="0"/>
              <a:t>Prolog has a special built-in operator </a:t>
            </a:r>
            <a:r>
              <a:rPr lang="en-US" b="1" dirty="0">
                <a:solidFill>
                  <a:srgbClr val="C00000"/>
                </a:solidFill>
              </a:rPr>
              <a:t>| </a:t>
            </a:r>
            <a:r>
              <a:rPr lang="en-US" dirty="0"/>
              <a:t>which can be used to </a:t>
            </a:r>
            <a:r>
              <a:rPr lang="en-US" b="1" dirty="0">
                <a:solidFill>
                  <a:srgbClr val="FF0000"/>
                </a:solidFill>
              </a:rPr>
              <a:t>decompose a list </a:t>
            </a:r>
            <a:r>
              <a:rPr lang="en-US" dirty="0"/>
              <a:t>into its head and tail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|</a:t>
            </a:r>
            <a:r>
              <a:rPr lang="en-US" dirty="0"/>
              <a:t> operator is a key tool for writing Prolog list manipulation predicates</a:t>
            </a:r>
          </a:p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3810000"/>
            <a:ext cx="7924800" cy="12954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400" dirty="0">
                <a:latin typeface="Arial" charset="0"/>
              </a:rPr>
              <a:t>?- [</a:t>
            </a:r>
            <a:r>
              <a:rPr lang="en-US" sz="2400" dirty="0" err="1">
                <a:latin typeface="Arial" charset="0"/>
              </a:rPr>
              <a:t>Head</a:t>
            </a:r>
            <a:r>
              <a:rPr lang="en-US" sz="2400" b="1" dirty="0" err="1">
                <a:solidFill>
                  <a:srgbClr val="C00000"/>
                </a:solidFill>
                <a:latin typeface="Arial" charset="0"/>
              </a:rPr>
              <a:t>|</a:t>
            </a:r>
            <a:r>
              <a:rPr lang="en-US" sz="2400" dirty="0" err="1">
                <a:latin typeface="Arial" charset="0"/>
              </a:rPr>
              <a:t>Tail</a:t>
            </a:r>
            <a:r>
              <a:rPr lang="en-US" sz="2400" dirty="0">
                <a:latin typeface="Arial" charset="0"/>
              </a:rPr>
              <a:t>] = [</a:t>
            </a:r>
            <a:r>
              <a:rPr lang="en-US" sz="2400" dirty="0" err="1">
                <a:latin typeface="Arial" charset="0"/>
              </a:rPr>
              <a:t>mia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vincent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jules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yolanda</a:t>
            </a:r>
            <a:r>
              <a:rPr lang="en-US" sz="2400" dirty="0">
                <a:latin typeface="Arial" charset="0"/>
              </a:rPr>
              <a:t>]. </a:t>
            </a:r>
          </a:p>
          <a:p>
            <a:pPr marL="342900" indent="-342900" algn="l">
              <a:buFontTx/>
              <a:buNone/>
            </a:pPr>
            <a:r>
              <a:rPr lang="en-US" sz="2400" dirty="0">
                <a:latin typeface="Arial" charset="0"/>
              </a:rPr>
              <a:t>Head = </a:t>
            </a:r>
            <a:r>
              <a:rPr lang="en-US" sz="2400" dirty="0" err="1">
                <a:latin typeface="Arial" charset="0"/>
              </a:rPr>
              <a:t>mia</a:t>
            </a:r>
            <a:endParaRPr lang="en-US" sz="2400" dirty="0">
              <a:latin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400" dirty="0">
                <a:latin typeface="Arial" charset="0"/>
              </a:rPr>
              <a:t>Tail =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</a:rPr>
              <a:t>[</a:t>
            </a:r>
            <a:r>
              <a:rPr lang="en-US" sz="2400" dirty="0" err="1">
                <a:latin typeface="Arial" charset="0"/>
              </a:rPr>
              <a:t>vincent,jules,yolanda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</a:rPr>
              <a:t>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228600" y="304800"/>
            <a:ext cx="8686800" cy="1143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b="1" dirty="0">
                <a:latin typeface="Courier New"/>
                <a:cs typeface="Courier New"/>
              </a:rPr>
              <a:t>?- [X|Y] = [</a:t>
            </a:r>
            <a:r>
              <a:rPr lang="en-US" sz="2000" b="1" dirty="0" err="1">
                <a:latin typeface="Courier New"/>
                <a:cs typeface="Courier New"/>
              </a:rPr>
              <a:t>mia</a:t>
            </a:r>
            <a:r>
              <a:rPr lang="en-US" sz="2000" b="1" dirty="0">
                <a:latin typeface="Courier New"/>
                <a:cs typeface="Courier New"/>
              </a:rPr>
              <a:t>, </a:t>
            </a:r>
            <a:r>
              <a:rPr lang="en-US" sz="2000" b="1" dirty="0" err="1">
                <a:latin typeface="Courier New"/>
                <a:cs typeface="Courier New"/>
              </a:rPr>
              <a:t>vincent</a:t>
            </a:r>
            <a:r>
              <a:rPr lang="en-US" sz="2000" b="1" dirty="0">
                <a:latin typeface="Courier New"/>
                <a:cs typeface="Courier New"/>
              </a:rPr>
              <a:t>, </a:t>
            </a:r>
            <a:r>
              <a:rPr lang="en-US" sz="2000" b="1" dirty="0" err="1">
                <a:latin typeface="Courier New"/>
                <a:cs typeface="Courier New"/>
              </a:rPr>
              <a:t>jules</a:t>
            </a:r>
            <a:r>
              <a:rPr lang="en-US" sz="2000" b="1" dirty="0">
                <a:latin typeface="Courier New"/>
                <a:cs typeface="Courier New"/>
              </a:rPr>
              <a:t>, </a:t>
            </a:r>
            <a:r>
              <a:rPr lang="en-US" sz="2000" b="1" dirty="0" err="1">
                <a:latin typeface="Courier New"/>
                <a:cs typeface="Courier New"/>
              </a:rPr>
              <a:t>yolanda</a:t>
            </a:r>
            <a:r>
              <a:rPr lang="en-US" sz="2000" b="1" dirty="0">
                <a:latin typeface="Courier New"/>
                <a:cs typeface="Courier New"/>
              </a:rPr>
              <a:t>]. </a:t>
            </a:r>
          </a:p>
          <a:p>
            <a:pPr marL="342900" indent="-342900" algn="l">
              <a:buFontTx/>
              <a:buNone/>
            </a:pPr>
            <a:r>
              <a:rPr lang="en-US" sz="2000" b="1" dirty="0">
                <a:latin typeface="Courier New"/>
                <a:cs typeface="Courier New"/>
              </a:rPr>
              <a:t>X = </a:t>
            </a:r>
            <a:r>
              <a:rPr lang="en-US" sz="2000" b="1" dirty="0" err="1">
                <a:latin typeface="Courier New"/>
                <a:cs typeface="Courier New"/>
              </a:rPr>
              <a:t>mia</a:t>
            </a:r>
            <a:endParaRPr lang="en-US" sz="2000" b="1" dirty="0">
              <a:latin typeface="Courier New"/>
              <a:cs typeface="Courier New"/>
            </a:endParaRPr>
          </a:p>
          <a:p>
            <a:pPr marL="342900" indent="-342900" algn="l">
              <a:buFontTx/>
              <a:buNone/>
            </a:pPr>
            <a:r>
              <a:rPr lang="en-US" sz="2000" b="1" dirty="0">
                <a:latin typeface="Courier New"/>
                <a:cs typeface="Courier New"/>
              </a:rPr>
              <a:t>Y = [</a:t>
            </a:r>
            <a:r>
              <a:rPr lang="en-US" sz="2000" b="1" dirty="0" err="1">
                <a:latin typeface="Courier New"/>
                <a:cs typeface="Courier New"/>
              </a:rPr>
              <a:t>vincent,jules,yolanda</a:t>
            </a:r>
            <a:r>
              <a:rPr lang="en-US" sz="2000" b="1" dirty="0" smtClean="0">
                <a:latin typeface="Courier New"/>
                <a:cs typeface="Courier New"/>
              </a:rPr>
              <a:t>]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1600200"/>
            <a:ext cx="8686800" cy="762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b="1" dirty="0">
                <a:latin typeface="Courier New"/>
                <a:cs typeface="Courier New"/>
              </a:rPr>
              <a:t>?- [X|Y] = [ ]. </a:t>
            </a: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false </a:t>
            </a:r>
            <a:endParaRPr lang="en-US" sz="2000" b="1" dirty="0">
              <a:latin typeface="Courier New"/>
              <a:ea typeface="Arial" charset="0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2514600"/>
            <a:ext cx="8686800" cy="16764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b="1" dirty="0">
                <a:latin typeface="Courier New"/>
                <a:cs typeface="Courier New"/>
              </a:rPr>
              <a:t>?</a:t>
            </a:r>
            <a:r>
              <a:rPr lang="en-US" sz="2000" b="1" dirty="0" smtClean="0">
                <a:latin typeface="Courier New"/>
                <a:cs typeface="Courier New"/>
              </a:rPr>
              <a:t>-[</a:t>
            </a:r>
            <a:r>
              <a:rPr lang="en-US" sz="2000" b="1" dirty="0" err="1">
                <a:latin typeface="Courier New"/>
                <a:cs typeface="Courier New"/>
              </a:rPr>
              <a:t>X,Y|Tail</a:t>
            </a:r>
            <a:r>
              <a:rPr lang="en-US" sz="2000" b="1" dirty="0" smtClean="0">
                <a:latin typeface="Courier New"/>
                <a:cs typeface="Courier New"/>
              </a:rPr>
              <a:t>]=</a:t>
            </a:r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[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[ ]</a:t>
            </a:r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,dead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(z)</a:t>
            </a:r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,[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2</a:t>
            </a:r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,[</a:t>
            </a:r>
            <a:r>
              <a:rPr lang="en-US" sz="2000" b="1" dirty="0" err="1">
                <a:latin typeface="Courier New"/>
                <a:ea typeface="Arial" charset="0"/>
                <a:cs typeface="Courier New"/>
              </a:rPr>
              <a:t>b,c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]]</a:t>
            </a:r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,[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]</a:t>
            </a:r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,Z,[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2</a:t>
            </a:r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,[</a:t>
            </a:r>
            <a:r>
              <a:rPr lang="en-US" sz="2000" b="1" dirty="0" err="1">
                <a:latin typeface="Courier New"/>
                <a:ea typeface="Arial" charset="0"/>
                <a:cs typeface="Courier New"/>
              </a:rPr>
              <a:t>b,c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]]] </a:t>
            </a:r>
            <a:r>
              <a:rPr lang="en-US" sz="2000" b="1" dirty="0">
                <a:latin typeface="Courier New"/>
                <a:cs typeface="Courier New"/>
              </a:rPr>
              <a:t>. </a:t>
            </a:r>
          </a:p>
          <a:p>
            <a:pPr marL="342900" indent="-342900" algn="l">
              <a:buFontTx/>
              <a:buNone/>
            </a:pPr>
            <a:r>
              <a:rPr lang="en-US" sz="2000" b="1" dirty="0">
                <a:latin typeface="Courier New"/>
                <a:cs typeface="Courier New"/>
              </a:rPr>
              <a:t>X = [ ]</a:t>
            </a:r>
          </a:p>
          <a:p>
            <a:pPr marL="342900" indent="-342900" algn="l">
              <a:buFontTx/>
              <a:buNone/>
            </a:pPr>
            <a:r>
              <a:rPr lang="en-US" sz="2000" b="1" dirty="0">
                <a:latin typeface="Courier New"/>
                <a:cs typeface="Courier New"/>
              </a:rPr>
              <a:t>Y = </a:t>
            </a:r>
            <a:r>
              <a:rPr lang="en-US" sz="2000" b="1" dirty="0" err="1">
                <a:latin typeface="Courier New"/>
                <a:ea typeface="Arial" charset="0"/>
                <a:cs typeface="Courier New"/>
              </a:rPr>
              <a:t>dead(z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)</a:t>
            </a:r>
          </a:p>
          <a:p>
            <a:pPr marL="342900" indent="-342900" algn="l">
              <a:buFontTx/>
              <a:buNone/>
            </a:pPr>
            <a:r>
              <a:rPr lang="en-US" sz="2000" b="1" dirty="0">
                <a:latin typeface="Courier New"/>
                <a:ea typeface="Arial" charset="0"/>
                <a:cs typeface="Courier New"/>
              </a:rPr>
              <a:t>Z = _4543 </a:t>
            </a:r>
          </a:p>
          <a:p>
            <a:pPr marL="342900" indent="-342900" algn="l">
              <a:buFontTx/>
              <a:buNone/>
            </a:pPr>
            <a:r>
              <a:rPr lang="en-US" sz="2000" b="1" dirty="0">
                <a:latin typeface="Courier New"/>
                <a:cs typeface="Courier New"/>
              </a:rPr>
              <a:t>Tail = [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[2, [</a:t>
            </a:r>
            <a:r>
              <a:rPr lang="en-US" sz="2000" b="1" dirty="0" err="1">
                <a:latin typeface="Courier New"/>
                <a:ea typeface="Arial" charset="0"/>
                <a:cs typeface="Courier New"/>
              </a:rPr>
              <a:t>b,c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]], [ ], Z, [2, [</a:t>
            </a:r>
            <a:r>
              <a:rPr lang="en-US" sz="2000" b="1" dirty="0" err="1">
                <a:latin typeface="Courier New"/>
                <a:ea typeface="Arial" charset="0"/>
                <a:cs typeface="Courier New"/>
              </a:rPr>
              <a:t>b,c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]]] 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2057401" y="3581400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ln/>
        </p:spPr>
        <p:txBody>
          <a:bodyPr/>
          <a:lstStyle/>
          <a:p>
            <a:r>
              <a:rPr lang="en-US" dirty="0"/>
              <a:t>Anonymous variable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9067800" cy="533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Suppose we are interested in the second and fourth element of a list</a:t>
            </a:r>
          </a:p>
        </p:txBody>
      </p:sp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228600" y="3915728"/>
            <a:ext cx="8686800" cy="25146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b="1" dirty="0">
                <a:latin typeface="Courier New"/>
                <a:cs typeface="Courier New"/>
              </a:rPr>
              <a:t>?</a:t>
            </a:r>
            <a:r>
              <a:rPr lang="en-US" sz="2000" b="1" dirty="0" smtClean="0">
                <a:latin typeface="Courier New"/>
                <a:cs typeface="Courier New"/>
              </a:rPr>
              <a:t>-[</a:t>
            </a:r>
            <a:r>
              <a:rPr lang="en-US" sz="2000" b="1" dirty="0">
                <a:latin typeface="Courier New"/>
                <a:cs typeface="Courier New"/>
              </a:rPr>
              <a:t>X1,X2,X3,X4|</a:t>
            </a:r>
            <a:r>
              <a:rPr lang="en-US" sz="2000" b="1" dirty="0" smtClean="0">
                <a:latin typeface="Courier New"/>
                <a:cs typeface="Courier New"/>
              </a:rPr>
              <a:t>T]=</a:t>
            </a:r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[</a:t>
            </a:r>
            <a:r>
              <a:rPr lang="en-US" sz="2000" b="1" dirty="0" err="1">
                <a:latin typeface="Courier New"/>
                <a:ea typeface="Arial" charset="0"/>
                <a:cs typeface="Courier New"/>
              </a:rPr>
              <a:t>mia</a:t>
            </a:r>
            <a:r>
              <a:rPr lang="en-US" sz="2000" b="1" dirty="0" err="1" smtClean="0">
                <a:latin typeface="Courier New"/>
                <a:ea typeface="Arial" charset="0"/>
                <a:cs typeface="Courier New"/>
              </a:rPr>
              <a:t>,vincent,marsellus,jody,yolanda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].</a:t>
            </a:r>
          </a:p>
          <a:p>
            <a:pPr marL="342900" indent="-342900" algn="l">
              <a:buFontTx/>
              <a:buNone/>
            </a:pPr>
            <a:r>
              <a:rPr lang="en-US" sz="2000" b="1" dirty="0">
                <a:latin typeface="Courier New"/>
                <a:cs typeface="Courier New"/>
              </a:rPr>
              <a:t>X1 = </a:t>
            </a:r>
            <a:r>
              <a:rPr lang="en-US" sz="2000" b="1" dirty="0" err="1">
                <a:latin typeface="Courier New"/>
                <a:cs typeface="Courier New"/>
              </a:rPr>
              <a:t>mia</a:t>
            </a:r>
            <a:endParaRPr lang="en-US" sz="2000" b="1" dirty="0">
              <a:latin typeface="Courier New"/>
              <a:cs typeface="Courier New"/>
            </a:endParaRPr>
          </a:p>
          <a:p>
            <a:pPr marL="342900" indent="-342900" algn="l">
              <a:buFontTx/>
              <a:buNone/>
            </a:pPr>
            <a:r>
              <a:rPr lang="en-US" sz="2000" b="1" dirty="0">
                <a:latin typeface="Courier New"/>
                <a:cs typeface="Courier New"/>
              </a:rPr>
              <a:t>X2 = </a:t>
            </a:r>
            <a:r>
              <a:rPr lang="en-US" sz="2000" b="1" dirty="0" err="1">
                <a:latin typeface="Courier New"/>
                <a:cs typeface="Courier New"/>
              </a:rPr>
              <a:t>vincent</a:t>
            </a:r>
            <a:endParaRPr lang="en-US" sz="2000" b="1" dirty="0">
              <a:latin typeface="Courier New"/>
              <a:cs typeface="Courier New"/>
            </a:endParaRPr>
          </a:p>
          <a:p>
            <a:pPr marL="342900" indent="-342900" algn="l">
              <a:buFontTx/>
              <a:buNone/>
            </a:pPr>
            <a:r>
              <a:rPr lang="en-US" sz="2000" b="1" dirty="0">
                <a:latin typeface="Courier New"/>
                <a:cs typeface="Courier New"/>
              </a:rPr>
              <a:t>X3 = </a:t>
            </a:r>
            <a:r>
              <a:rPr lang="en-US" sz="2000" b="1" dirty="0" err="1">
                <a:latin typeface="Courier New"/>
                <a:cs typeface="Courier New"/>
              </a:rPr>
              <a:t>marsellus</a:t>
            </a:r>
            <a:endParaRPr lang="en-US" sz="2000" b="1" dirty="0">
              <a:latin typeface="Courier New"/>
              <a:cs typeface="Courier New"/>
            </a:endParaRPr>
          </a:p>
          <a:p>
            <a:pPr marL="342900" indent="-342900" algn="l">
              <a:buFontTx/>
              <a:buNone/>
            </a:pPr>
            <a:r>
              <a:rPr lang="en-US" sz="2000" b="1" dirty="0">
                <a:latin typeface="Courier New"/>
                <a:cs typeface="Courier New"/>
              </a:rPr>
              <a:t>X4 = </a:t>
            </a:r>
            <a:r>
              <a:rPr lang="en-US" sz="2000" b="1" dirty="0" err="1">
                <a:latin typeface="Courier New"/>
                <a:cs typeface="Courier New"/>
              </a:rPr>
              <a:t>jody</a:t>
            </a:r>
            <a:endParaRPr lang="en-US" sz="2000" b="1" dirty="0">
              <a:latin typeface="Courier New"/>
              <a:cs typeface="Courier New"/>
            </a:endParaRP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T </a:t>
            </a:r>
            <a:r>
              <a:rPr lang="en-US" sz="2000" b="1" dirty="0">
                <a:latin typeface="Courier New"/>
                <a:cs typeface="Courier New"/>
              </a:rPr>
              <a:t>= [</a:t>
            </a:r>
            <a:r>
              <a:rPr lang="en-US" sz="2000" b="1" dirty="0" err="1">
                <a:latin typeface="Courier New"/>
                <a:cs typeface="Courier New"/>
              </a:rPr>
              <a:t>yolanda</a:t>
            </a:r>
            <a:r>
              <a:rPr lang="en-US" sz="2000" b="1" dirty="0">
                <a:latin typeface="Courier New"/>
                <a:cs typeface="Courier New"/>
              </a:rPr>
              <a:t>]</a:t>
            </a:r>
          </a:p>
          <a:p>
            <a:pPr marL="342900" indent="-342900" algn="l">
              <a:buFontTx/>
              <a:buNone/>
            </a:pPr>
            <a:endParaRPr lang="en-US" sz="2000" b="1" dirty="0" smtClean="0">
              <a:latin typeface="Courier New"/>
              <a:cs typeface="Courier New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8600" y="2057400"/>
            <a:ext cx="8686800" cy="1447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b="1" dirty="0">
                <a:latin typeface="Courier New"/>
                <a:cs typeface="Courier New"/>
              </a:rPr>
              <a:t>?</a:t>
            </a:r>
            <a:r>
              <a:rPr lang="en-US" sz="2000" b="1" dirty="0" smtClean="0">
                <a:latin typeface="Courier New"/>
                <a:cs typeface="Courier New"/>
              </a:rPr>
              <a:t>-[ 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_</a:t>
            </a:r>
            <a:r>
              <a:rPr lang="en-US" sz="2000" b="1" dirty="0">
                <a:latin typeface="Courier New"/>
                <a:cs typeface="Courier New"/>
              </a:rPr>
              <a:t>,X2, 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_</a:t>
            </a:r>
            <a:r>
              <a:rPr lang="en-US" sz="2000" b="1" dirty="0">
                <a:latin typeface="Courier New"/>
                <a:cs typeface="Courier New"/>
              </a:rPr>
              <a:t>,X4|</a:t>
            </a:r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_</a:t>
            </a:r>
            <a:r>
              <a:rPr lang="en-US" sz="2000" b="1" dirty="0" smtClean="0">
                <a:latin typeface="Courier New"/>
                <a:cs typeface="Courier New"/>
              </a:rPr>
              <a:t>]=</a:t>
            </a:r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[</a:t>
            </a:r>
            <a:r>
              <a:rPr lang="en-US" sz="2000" b="1" dirty="0" err="1">
                <a:latin typeface="Courier New"/>
                <a:ea typeface="Arial" charset="0"/>
                <a:cs typeface="Courier New"/>
              </a:rPr>
              <a:t>mia</a:t>
            </a:r>
            <a:r>
              <a:rPr lang="en-US" sz="2000" b="1" dirty="0" err="1" smtClean="0">
                <a:latin typeface="Courier New"/>
                <a:ea typeface="Arial" charset="0"/>
                <a:cs typeface="Courier New"/>
              </a:rPr>
              <a:t>,vincent,marsellus,jody,yolanda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].</a:t>
            </a:r>
          </a:p>
          <a:p>
            <a:pPr marL="342900" indent="-342900" algn="l">
              <a:buFontTx/>
              <a:buNone/>
            </a:pPr>
            <a:r>
              <a:rPr lang="en-US" sz="2000" b="1" dirty="0">
                <a:latin typeface="Courier New"/>
                <a:cs typeface="Courier New"/>
              </a:rPr>
              <a:t>X2 = </a:t>
            </a:r>
            <a:r>
              <a:rPr lang="en-US" sz="2000" b="1" dirty="0" err="1">
                <a:latin typeface="Courier New"/>
                <a:cs typeface="Courier New"/>
              </a:rPr>
              <a:t>vincent</a:t>
            </a:r>
            <a:endParaRPr lang="en-US" sz="2000" b="1" dirty="0">
              <a:latin typeface="Courier New"/>
              <a:cs typeface="Courier New"/>
            </a:endParaRPr>
          </a:p>
          <a:p>
            <a:pPr marL="342900" indent="-342900" algn="l">
              <a:buFontTx/>
              <a:buNone/>
            </a:pPr>
            <a:r>
              <a:rPr lang="en-US" sz="2000" b="1" dirty="0">
                <a:latin typeface="Courier New"/>
                <a:cs typeface="Courier New"/>
              </a:rPr>
              <a:t>X4 = </a:t>
            </a:r>
            <a:r>
              <a:rPr lang="en-US" sz="2000" b="1" dirty="0" err="1">
                <a:latin typeface="Courier New"/>
                <a:cs typeface="Courier New"/>
              </a:rPr>
              <a:t>jody</a:t>
            </a:r>
            <a:endParaRPr lang="en-US" sz="2000" b="1" dirty="0">
              <a:latin typeface="Courier New"/>
              <a:cs typeface="Courier New"/>
            </a:endParaRPr>
          </a:p>
          <a:p>
            <a:pPr marL="342900" indent="-342900" algn="l">
              <a:buFontTx/>
              <a:buNone/>
            </a:pPr>
            <a:endParaRPr lang="en-US" sz="2000" b="1" dirty="0" smtClean="0">
              <a:latin typeface="Courier New"/>
              <a:cs typeface="Courier New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6200" y="1524000"/>
            <a:ext cx="8458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is a simpler way of obtaining only the information we want: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2743200"/>
            <a:ext cx="548640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The underscore is the anonymous variable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4419600"/>
            <a:ext cx="5562600" cy="17543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Anonymous variable</a:t>
            </a:r>
          </a:p>
          <a:p>
            <a:r>
              <a:rPr lang="en-US" b="1" dirty="0" smtClean="0"/>
              <a:t>Is used when you need to use a variable, but you are not interested in what Prolog instantiates it to</a:t>
            </a:r>
          </a:p>
          <a:p>
            <a:endParaRPr lang="en-US" b="1" dirty="0" smtClean="0"/>
          </a:p>
          <a:p>
            <a:r>
              <a:rPr lang="en-US" b="1" dirty="0" smtClean="0"/>
              <a:t>Each occurrence of the anonymous variable is independent, i.e. can be bound to something different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BRUCE@DWGLFCNFUVWXY5MJ" val="3172"/>
  <p:tag name="FIRSTCROFT@8ZKLXZNFUVWXY5M7" val="3181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14924</TotalTime>
  <Words>1578</Words>
  <Application>Microsoft Macintosh PowerPoint</Application>
  <PresentationFormat>On-screen Show (4:3)</PresentationFormat>
  <Paragraphs>192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COMP340: Programming Languages</vt:lpstr>
      <vt:lpstr>Today</vt:lpstr>
      <vt:lpstr>Lists</vt:lpstr>
      <vt:lpstr>Head and Tail</vt:lpstr>
      <vt:lpstr>Head and Tail examples</vt:lpstr>
      <vt:lpstr>Head and tail of empty list</vt:lpstr>
      <vt:lpstr>The built-in operator |</vt:lpstr>
      <vt:lpstr>PowerPoint Presentation</vt:lpstr>
      <vt:lpstr>Anonymous variable</vt:lpstr>
      <vt:lpstr>Exercises</vt:lpstr>
      <vt:lpstr>Member</vt:lpstr>
      <vt:lpstr>member/2</vt:lpstr>
      <vt:lpstr>Recursing down lists</vt:lpstr>
      <vt:lpstr>Exercise</vt:lpstr>
      <vt:lpstr>Exercise: a2b/2</vt:lpstr>
      <vt:lpstr>Stack Allocation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Seikyung Jung</cp:lastModifiedBy>
  <cp:revision>424</cp:revision>
  <cp:lastPrinted>2015-02-19T14:57:12Z</cp:lastPrinted>
  <dcterms:created xsi:type="dcterms:W3CDTF">2013-04-08T02:25:13Z</dcterms:created>
  <dcterms:modified xsi:type="dcterms:W3CDTF">2015-02-23T17:36:57Z</dcterms:modified>
</cp:coreProperties>
</file>