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38" r:id="rId2"/>
    <p:sldId id="339" r:id="rId3"/>
    <p:sldId id="388" r:id="rId4"/>
    <p:sldId id="390" r:id="rId5"/>
    <p:sldId id="391" r:id="rId6"/>
    <p:sldId id="392" r:id="rId7"/>
    <p:sldId id="419" r:id="rId8"/>
    <p:sldId id="380" r:id="rId9"/>
    <p:sldId id="404" r:id="rId10"/>
    <p:sldId id="405" r:id="rId11"/>
    <p:sldId id="406" r:id="rId12"/>
    <p:sldId id="407" r:id="rId13"/>
    <p:sldId id="381" r:id="rId14"/>
    <p:sldId id="382" r:id="rId15"/>
    <p:sldId id="383" r:id="rId16"/>
    <p:sldId id="384" r:id="rId17"/>
    <p:sldId id="385" r:id="rId18"/>
    <p:sldId id="420" r:id="rId19"/>
    <p:sldId id="396" r:id="rId20"/>
    <p:sldId id="403" r:id="rId21"/>
    <p:sldId id="395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59" autoAdjust="0"/>
  </p:normalViewPr>
  <p:slideViewPr>
    <p:cSldViewPr>
      <p:cViewPr varScale="1">
        <p:scale>
          <a:sx n="68" d="100"/>
          <a:sy n="68" d="100"/>
        </p:scale>
        <p:origin x="-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tags" Target="tags/tag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1065C-34B5-734F-B110-9CFACC4E736E}" type="datetimeFigureOut">
              <a:rPr lang="en-US" smtClean="0"/>
              <a:pPr/>
              <a:t>2/23/15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FAD42-A98D-1348-A35A-18690A988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88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DC364-0162-428D-AFB2-3B3BA6E8D2AA}" type="datetimeFigureOut">
              <a:rPr lang="en-US" smtClean="0"/>
              <a:pPr/>
              <a:t>2/23/15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67A5E-C245-4A2B-BDFB-D3474F5499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4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18ADDF-D9C9-433B-8167-974165352392}" type="slidenum">
              <a:rPr lang="ko-KR" altLang="en-US" smtClean="0">
                <a:ea typeface="굴림"/>
                <a:cs typeface="굴림"/>
              </a:rPr>
              <a:pPr/>
              <a:t>1</a:t>
            </a:fld>
            <a:endParaRPr lang="en-US" altLang="ko-KR" dirty="0" smtClean="0">
              <a:ea typeface="굴림"/>
              <a:cs typeface="굴림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 New Roman" pitchFamily="18" charset="0"/>
              <a:ea typeface="굴림"/>
              <a:cs typeface="굴림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recognize stream</a:t>
            </a:r>
            <a:r>
              <a:rPr lang="en-US" baseline="0" dirty="0" smtClean="0"/>
              <a:t> to token?</a:t>
            </a:r>
          </a:p>
          <a:p>
            <a:r>
              <a:rPr lang="en-US" baseline="0" dirty="0" smtClean="0"/>
              <a:t>public class test{}</a:t>
            </a:r>
          </a:p>
          <a:p>
            <a:r>
              <a:rPr lang="en-US" baseline="0" dirty="0" smtClean="0"/>
              <a:t>test{} is not one token, it is 3 tokens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09186-4AB3-434D-AA54-145D3CD53DF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48650">
              <a:defRPr/>
            </a:pPr>
            <a:r>
              <a:rPr lang="en-US" dirty="0" smtClean="0"/>
              <a:t>Throughout a derivation, if more than one </a:t>
            </a:r>
            <a:r>
              <a:rPr lang="en-US" dirty="0" err="1" smtClean="0"/>
              <a:t>nonterminal</a:t>
            </a:r>
            <a:r>
              <a:rPr lang="en-US" dirty="0" smtClean="0"/>
              <a:t> is present in a form, then there is a choice as to which </a:t>
            </a:r>
            <a:r>
              <a:rPr lang="en-US" dirty="0" err="1" smtClean="0"/>
              <a:t>nonterminal</a:t>
            </a:r>
            <a:r>
              <a:rPr lang="en-US" dirty="0" smtClean="0"/>
              <a:t> should be expanded in the next step.</a:t>
            </a:r>
          </a:p>
          <a:p>
            <a:endParaRPr lang="en-US" dirty="0" smtClean="0"/>
          </a:p>
          <a:p>
            <a:pPr defTabSz="448650">
              <a:defRPr/>
            </a:pPr>
            <a:r>
              <a:rPr lang="en-US" dirty="0" smtClean="0">
                <a:sym typeface="Wingdings"/>
              </a:rPr>
              <a:t>Each rewrite is a </a:t>
            </a:r>
            <a:r>
              <a:rPr lang="en-US" u="sng" dirty="0" smtClean="0">
                <a:sym typeface="Wingdings"/>
              </a:rPr>
              <a:t>step in a derivation </a:t>
            </a:r>
            <a:r>
              <a:rPr lang="en-US" dirty="0" smtClean="0">
                <a:sym typeface="Wingdings"/>
              </a:rPr>
              <a:t>of the resulting string.</a:t>
            </a:r>
          </a:p>
          <a:p>
            <a:endParaRPr lang="en-US" dirty="0" smtClean="0"/>
          </a:p>
          <a:p>
            <a:pPr defTabSz="448650">
              <a:defRPr/>
            </a:pPr>
            <a:r>
              <a:rPr lang="en-US" dirty="0" smtClean="0">
                <a:sym typeface="Wingdings"/>
              </a:rPr>
              <a:t>The set of terminal strings derivable from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dirty="0" smtClean="0">
                <a:sym typeface="Wingdings"/>
              </a:rPr>
              <a:t>comprises the CFL of grammar G, denoted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Wingdings"/>
              </a:rPr>
              <a:t>L(G)</a:t>
            </a:r>
            <a:endParaRPr lang="en-US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09186-4AB3-434D-AA54-145D3CD53DF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s(X,Y</a:t>
            </a:r>
            <a:r>
              <a:rPr lang="en-US" dirty="0" smtClean="0"/>
              <a:t>)</a:t>
            </a:r>
          </a:p>
          <a:p>
            <a:r>
              <a:rPr lang="en-US" dirty="0" smtClean="0"/>
              <a:t>Y is kind of free variable, kind of formality</a:t>
            </a:r>
            <a:r>
              <a:rPr lang="en-US" baseline="0" dirty="0" smtClean="0"/>
              <a:t> of difference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7A5E-C245-4A2B-BDFB-D3474F5499D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7A5E-C245-4A2B-BDFB-D3474F5499D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E-6405-48ED-B134-C4ADDFE5BF8C}" type="datetimeFigureOut">
              <a:rPr lang="en-US" smtClean="0"/>
              <a:pPr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A22FE-6405-48ED-B134-C4ADDFE5BF8C}" type="datetimeFigureOut">
              <a:rPr lang="en-US" smtClean="0"/>
              <a:pPr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9F89-E44A-4D54-A564-BCB4EE7F6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json.org/" TargetMode="External"/><Relationship Id="rId4" Type="http://schemas.openxmlformats.org/officeDocument/2006/relationships/hyperlink" Target="http://www.cs.utexas.edu/~novak/grammar.html" TargetMode="External"/><Relationship Id="rId5" Type="http://schemas.openxmlformats.org/officeDocument/2006/relationships/hyperlink" Target="http://docs.python.org/reference/grammar.html" TargetMode="External"/><Relationship Id="rId6" Type="http://schemas.openxmlformats.org/officeDocument/2006/relationships/hyperlink" Target="http://www.w3.org/TR/xml11/" TargetMode="External"/><Relationship Id="rId7" Type="http://schemas.openxmlformats.org/officeDocument/2006/relationships/hyperlink" Target="http://java.sun.com/docs/books/jls/first_edition/html/19.doc.html" TargetMode="External"/><Relationship Id="rId8" Type="http://schemas.openxmlformats.org/officeDocument/2006/relationships/hyperlink" Target="http://savage.net.au/SQL/" TargetMode="External"/><Relationship Id="rId9" Type="http://schemas.openxmlformats.org/officeDocument/2006/relationships/hyperlink" Target="http://www.nongnu.org/hcb/%23basic.link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/questions/517113/lisp-grammar-in-yacc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5E1871-1825-429C-B418-9E75E67A0B76}" type="slidenum">
              <a:rPr lang="ko-KR" altLang="en-US" smtClean="0">
                <a:ea typeface="굴림"/>
                <a:cs typeface="굴림"/>
              </a:rPr>
              <a:pPr/>
              <a:t>1</a:t>
            </a:fld>
            <a:endParaRPr lang="en-US" altLang="ko-KR" dirty="0" smtClean="0">
              <a:ea typeface="굴림"/>
              <a:cs typeface="굴림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/>
                <a:cs typeface="굴림"/>
              </a:rPr>
              <a:t>COMP340: Programming Languages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175000"/>
            <a:ext cx="8569325" cy="2774950"/>
          </a:xfrm>
        </p:spPr>
        <p:txBody>
          <a:bodyPr/>
          <a:lstStyle/>
          <a:p>
            <a:pPr eaLnBrk="1" hangingPunct="1"/>
            <a:r>
              <a:rPr lang="en-US" altLang="ko-KR" sz="3000" dirty="0" smtClean="0">
                <a:ea typeface="굴림"/>
                <a:cs typeface="굴림"/>
              </a:rPr>
              <a:t>Seikyung Jung</a:t>
            </a:r>
          </a:p>
          <a:p>
            <a:pPr eaLnBrk="1" hangingPunct="1"/>
            <a:r>
              <a:rPr lang="en-US" altLang="ko-KR" sz="3000" dirty="0" smtClean="0">
                <a:ea typeface="굴림"/>
                <a:cs typeface="굴림"/>
              </a:rPr>
              <a:t>Bridgewater State University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5486400" cy="4953000"/>
          </a:xfrm>
        </p:spPr>
        <p:txBody>
          <a:bodyPr/>
          <a:lstStyle/>
          <a:p>
            <a:r>
              <a:rPr lang="en-US" sz="2800" dirty="0"/>
              <a:t>The grammar contains </a:t>
            </a:r>
            <a:br>
              <a:rPr lang="en-US" sz="2800" dirty="0"/>
            </a:br>
            <a:r>
              <a:rPr lang="en-US" sz="2800" dirty="0"/>
              <a:t>nine context free rules</a:t>
            </a:r>
          </a:p>
          <a:p>
            <a:r>
              <a:rPr lang="en-US" sz="2800" dirty="0"/>
              <a:t>A context free rule consists of: </a:t>
            </a:r>
          </a:p>
          <a:p>
            <a:pPr lvl="1"/>
            <a:r>
              <a:rPr lang="en-US" sz="2400" dirty="0"/>
              <a:t>A single non-terminal symbol</a:t>
            </a:r>
          </a:p>
          <a:p>
            <a:pPr lvl="1"/>
            <a:r>
              <a:rPr lang="en-US" sz="2400" dirty="0"/>
              <a:t>followed by </a:t>
            </a:r>
            <a:r>
              <a:rPr lang="en-US" sz="2400" dirty="0" err="1">
                <a:sym typeface="Symbol" charset="2"/>
              </a:rPr>
              <a:t></a:t>
            </a:r>
            <a:endParaRPr lang="en-US" sz="2400" dirty="0">
              <a:sym typeface="Symbol" charset="2"/>
            </a:endParaRPr>
          </a:p>
          <a:p>
            <a:pPr lvl="1"/>
            <a:r>
              <a:rPr lang="en-US" sz="2400" dirty="0">
                <a:sym typeface="Symbol" charset="2"/>
              </a:rPr>
              <a:t>followed by a finite sequence of terminal or non-terminal symbols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0" y="1676400"/>
            <a:ext cx="2514600" cy="37338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800" dirty="0">
                <a:latin typeface="Arial" charset="0"/>
              </a:rPr>
              <a:t>S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 err="1">
                <a:latin typeface="Arial" charset="0"/>
                <a:sym typeface="Symbol" charset="2"/>
              </a:rPr>
              <a:t></a:t>
            </a:r>
            <a:r>
              <a:rPr lang="en-US" sz="2800" dirty="0" smtClean="0">
                <a:latin typeface="Arial" charset="0"/>
                <a:sym typeface="Symbol" charset="2"/>
              </a:rPr>
              <a:t> NP VP</a:t>
            </a: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charset="0"/>
                <a:sym typeface="Symbol" charset="2"/>
              </a:rPr>
              <a:t>NP </a:t>
            </a:r>
            <a:r>
              <a:rPr lang="en-US" sz="2800" dirty="0" err="1">
                <a:latin typeface="Arial" charset="0"/>
                <a:sym typeface="Symbol" charset="2"/>
              </a:rPr>
              <a:t></a:t>
            </a:r>
            <a:r>
              <a:rPr lang="en-US" sz="2800" dirty="0" smtClean="0">
                <a:latin typeface="Arial" charset="0"/>
                <a:sym typeface="Symbol" charset="2"/>
              </a:rPr>
              <a:t> DET </a:t>
            </a:r>
            <a:r>
              <a:rPr lang="en-US" sz="2800" dirty="0">
                <a:latin typeface="Arial" charset="0"/>
                <a:sym typeface="Symbol" charset="2"/>
              </a:rPr>
              <a:t>N</a:t>
            </a:r>
            <a:endParaRPr lang="en-US" sz="2800" dirty="0" smtClean="0">
              <a:latin typeface="Arial" charset="0"/>
              <a:sym typeface="Symbol" charset="2"/>
            </a:endParaRP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charset="0"/>
                <a:sym typeface="Symbol" charset="2"/>
              </a:rPr>
              <a:t>VP </a:t>
            </a:r>
            <a:r>
              <a:rPr lang="en-US" sz="2800" dirty="0" err="1">
                <a:latin typeface="Arial" charset="0"/>
                <a:sym typeface="Symbol" charset="2"/>
              </a:rPr>
              <a:t></a:t>
            </a:r>
            <a:r>
              <a:rPr lang="en-US" sz="2800" dirty="0" smtClean="0">
                <a:latin typeface="Arial" charset="0"/>
                <a:sym typeface="Symbol" charset="2"/>
              </a:rPr>
              <a:t> </a:t>
            </a:r>
            <a:r>
              <a:rPr lang="en-US" sz="2800" dirty="0">
                <a:latin typeface="Arial" charset="0"/>
                <a:sym typeface="Symbol" charset="2"/>
              </a:rPr>
              <a:t>V</a:t>
            </a:r>
            <a:r>
              <a:rPr lang="en-US" sz="2800" dirty="0" smtClean="0">
                <a:latin typeface="Arial" charset="0"/>
                <a:sym typeface="Symbol" charset="2"/>
              </a:rPr>
              <a:t> NP</a:t>
            </a: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charset="0"/>
                <a:sym typeface="Symbol" charset="2"/>
              </a:rPr>
              <a:t>VP </a:t>
            </a:r>
            <a:r>
              <a:rPr lang="en-US" sz="2800" dirty="0" err="1">
                <a:latin typeface="Arial" charset="0"/>
                <a:sym typeface="Symbol" charset="2"/>
              </a:rPr>
              <a:t></a:t>
            </a:r>
            <a:r>
              <a:rPr lang="en-US" sz="2800" dirty="0" smtClean="0">
                <a:latin typeface="Arial" charset="0"/>
                <a:sym typeface="Symbol" charset="2"/>
              </a:rPr>
              <a:t> </a:t>
            </a:r>
            <a:r>
              <a:rPr lang="en-US" sz="2800" dirty="0">
                <a:latin typeface="Arial" charset="0"/>
                <a:sym typeface="Symbol" charset="2"/>
              </a:rPr>
              <a:t>V</a:t>
            </a:r>
            <a:endParaRPr lang="en-US" sz="2800" dirty="0" smtClean="0">
              <a:latin typeface="Arial" charset="0"/>
              <a:sym typeface="Symbol" charset="2"/>
            </a:endParaRP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charset="0"/>
                <a:sym typeface="Symbol" charset="2"/>
              </a:rPr>
              <a:t>DET </a:t>
            </a:r>
            <a:r>
              <a:rPr lang="en-US" sz="2800" dirty="0" err="1">
                <a:latin typeface="Arial" charset="0"/>
                <a:sym typeface="Symbol" charset="2"/>
              </a:rPr>
              <a:t></a:t>
            </a:r>
            <a:r>
              <a:rPr lang="en-US" sz="2800" dirty="0">
                <a:latin typeface="Arial" charset="0"/>
                <a:sym typeface="Symbol" charset="2"/>
              </a:rPr>
              <a:t> </a:t>
            </a:r>
            <a:r>
              <a:rPr lang="en-US" sz="2800" i="1" dirty="0">
                <a:latin typeface="Arial" charset="0"/>
                <a:sym typeface="Symbol" charset="2"/>
              </a:rPr>
              <a:t>the</a:t>
            </a:r>
            <a:endParaRPr lang="en-US" sz="2800" i="1" dirty="0" smtClean="0">
              <a:latin typeface="Arial" charset="0"/>
              <a:sym typeface="Symbol" charset="2"/>
            </a:endParaRP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charset="0"/>
                <a:sym typeface="Symbol" charset="2"/>
              </a:rPr>
              <a:t>DET </a:t>
            </a:r>
            <a:r>
              <a:rPr lang="en-US" sz="2800" dirty="0" err="1">
                <a:latin typeface="Arial" charset="0"/>
                <a:sym typeface="Symbol" charset="2"/>
              </a:rPr>
              <a:t></a:t>
            </a:r>
            <a:r>
              <a:rPr lang="en-US" sz="2800" dirty="0">
                <a:latin typeface="Arial" charset="0"/>
                <a:sym typeface="Symbol" charset="2"/>
              </a:rPr>
              <a:t> </a:t>
            </a:r>
            <a:r>
              <a:rPr lang="en-US" sz="2800" i="1" dirty="0">
                <a:latin typeface="Arial" charset="0"/>
                <a:sym typeface="Symbol" charset="2"/>
              </a:rPr>
              <a:t>a</a:t>
            </a:r>
            <a:endParaRPr lang="en-US" sz="2800" i="1" dirty="0" smtClean="0">
              <a:latin typeface="Arial" charset="0"/>
              <a:sym typeface="Symbol" charset="2"/>
            </a:endParaRP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800" dirty="0">
                <a:latin typeface="Arial" charset="0"/>
                <a:sym typeface="Symbol" charset="2"/>
              </a:rPr>
              <a:t>N</a:t>
            </a:r>
            <a:r>
              <a:rPr lang="en-US" sz="2800" dirty="0" smtClean="0">
                <a:latin typeface="Arial" charset="0"/>
                <a:sym typeface="Symbol" charset="2"/>
              </a:rPr>
              <a:t> </a:t>
            </a:r>
            <a:r>
              <a:rPr lang="en-US" sz="2800" dirty="0" err="1">
                <a:latin typeface="Arial" charset="0"/>
                <a:sym typeface="Symbol" charset="2"/>
              </a:rPr>
              <a:t></a:t>
            </a:r>
            <a:r>
              <a:rPr lang="en-US" sz="2800" dirty="0">
                <a:latin typeface="Arial" charset="0"/>
                <a:sym typeface="Symbol" charset="2"/>
              </a:rPr>
              <a:t> </a:t>
            </a:r>
            <a:r>
              <a:rPr lang="en-US" sz="2800" i="1" dirty="0">
                <a:latin typeface="Arial" charset="0"/>
                <a:sym typeface="Symbol" charset="2"/>
              </a:rPr>
              <a:t>man</a:t>
            </a:r>
            <a:endParaRPr lang="en-US" sz="2800" i="1" dirty="0" smtClean="0">
              <a:latin typeface="Arial" charset="0"/>
              <a:sym typeface="Symbol" charset="2"/>
            </a:endParaRP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800" dirty="0">
                <a:latin typeface="Arial" charset="0"/>
                <a:sym typeface="Symbol" charset="2"/>
              </a:rPr>
              <a:t>N</a:t>
            </a:r>
            <a:r>
              <a:rPr lang="en-US" sz="2800" dirty="0" smtClean="0">
                <a:latin typeface="Arial" charset="0"/>
                <a:sym typeface="Symbol" charset="2"/>
              </a:rPr>
              <a:t> </a:t>
            </a:r>
            <a:r>
              <a:rPr lang="en-US" sz="2800" dirty="0" err="1">
                <a:latin typeface="Arial" charset="0"/>
                <a:sym typeface="Symbol" charset="2"/>
              </a:rPr>
              <a:t></a:t>
            </a:r>
            <a:r>
              <a:rPr lang="en-US" sz="2800" dirty="0">
                <a:latin typeface="Arial" charset="0"/>
                <a:sym typeface="Symbol" charset="2"/>
              </a:rPr>
              <a:t> </a:t>
            </a:r>
            <a:r>
              <a:rPr lang="en-US" sz="2800" i="1" dirty="0">
                <a:latin typeface="Arial" charset="0"/>
                <a:sym typeface="Symbol" charset="2"/>
              </a:rPr>
              <a:t>woman</a:t>
            </a:r>
            <a:endParaRPr lang="en-US" sz="2800" i="1" dirty="0" smtClean="0">
              <a:latin typeface="Arial" charset="0"/>
              <a:sym typeface="Symbol" charset="2"/>
            </a:endParaRP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charset="0"/>
                <a:sym typeface="Symbol" charset="2"/>
              </a:rPr>
              <a:t>V </a:t>
            </a:r>
            <a:r>
              <a:rPr lang="en-US" sz="2800" dirty="0" err="1" smtClean="0">
                <a:latin typeface="Arial" charset="0"/>
                <a:sym typeface="Symbol" charset="2"/>
              </a:rPr>
              <a:t></a:t>
            </a:r>
            <a:r>
              <a:rPr lang="en-US" sz="2800" dirty="0" smtClean="0">
                <a:latin typeface="Arial" charset="0"/>
                <a:sym typeface="Symbol" charset="2"/>
              </a:rPr>
              <a:t> </a:t>
            </a:r>
            <a:r>
              <a:rPr lang="en-US" sz="2800" i="1" dirty="0">
                <a:latin typeface="Arial" charset="0"/>
                <a:sym typeface="Symbol" charset="2"/>
              </a:rPr>
              <a:t>shoots</a:t>
            </a:r>
            <a:endParaRPr lang="en-US" sz="2800" dirty="0">
              <a:latin typeface="Arial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9689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Parse tree: Syntactic </a:t>
            </a:r>
            <a:r>
              <a:rPr lang="en-US" dirty="0"/>
              <a:t>structure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7315200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                          </a:t>
            </a:r>
            <a:r>
              <a:rPr lang="en-US" dirty="0" smtClean="0"/>
              <a:t>        S 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              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                                </a:t>
            </a:r>
            <a:r>
              <a:rPr lang="en-US" dirty="0" smtClean="0"/>
              <a:t>           VP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           </a:t>
            </a:r>
            <a:r>
              <a:rPr lang="en-US" dirty="0" smtClean="0"/>
              <a:t> NP                                            </a:t>
            </a:r>
            <a:r>
              <a:rPr lang="en-US" dirty="0" err="1" smtClean="0"/>
              <a:t>NP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     </a:t>
            </a:r>
            <a:r>
              <a:rPr lang="en-US" dirty="0" smtClean="0"/>
              <a:t> DET         </a:t>
            </a:r>
            <a:r>
              <a:rPr lang="en-US" dirty="0"/>
              <a:t>N</a:t>
            </a:r>
            <a:r>
              <a:rPr lang="en-US" dirty="0" smtClean="0"/>
              <a:t>              V             DET      </a:t>
            </a:r>
            <a:r>
              <a:rPr lang="en-US" dirty="0"/>
              <a:t>N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i="1" dirty="0"/>
              <a:t>        the </a:t>
            </a:r>
            <a:r>
              <a:rPr lang="en-US" i="1" dirty="0" smtClean="0"/>
              <a:t>       woman   </a:t>
            </a:r>
            <a:r>
              <a:rPr lang="en-US" i="1" dirty="0"/>
              <a:t>shoots       a    </a:t>
            </a:r>
            <a:r>
              <a:rPr lang="en-US" i="1" dirty="0" smtClean="0"/>
              <a:t>    man</a:t>
            </a:r>
            <a:endParaRPr lang="en-US" i="1" dirty="0"/>
          </a:p>
        </p:txBody>
      </p:sp>
      <p:sp>
        <p:nvSpPr>
          <p:cNvPr id="556036" name="Line 4"/>
          <p:cNvSpPr>
            <a:spLocks noChangeShapeType="1"/>
          </p:cNvSpPr>
          <p:nvPr/>
        </p:nvSpPr>
        <p:spPr bwMode="auto">
          <a:xfrm>
            <a:off x="1371600" y="5029200"/>
            <a:ext cx="0" cy="6096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6037" name="Line 5"/>
          <p:cNvSpPr>
            <a:spLocks noChangeShapeType="1"/>
          </p:cNvSpPr>
          <p:nvPr/>
        </p:nvSpPr>
        <p:spPr bwMode="auto">
          <a:xfrm>
            <a:off x="2667000" y="5029200"/>
            <a:ext cx="0" cy="6096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6038" name="Line 6"/>
          <p:cNvSpPr>
            <a:spLocks noChangeShapeType="1"/>
          </p:cNvSpPr>
          <p:nvPr/>
        </p:nvSpPr>
        <p:spPr bwMode="auto">
          <a:xfrm>
            <a:off x="4114800" y="5029200"/>
            <a:ext cx="0" cy="6096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6039" name="Line 7"/>
          <p:cNvSpPr>
            <a:spLocks noChangeShapeType="1"/>
          </p:cNvSpPr>
          <p:nvPr/>
        </p:nvSpPr>
        <p:spPr bwMode="auto">
          <a:xfrm>
            <a:off x="6781800" y="5029200"/>
            <a:ext cx="0" cy="6096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6040" name="Line 8"/>
          <p:cNvSpPr>
            <a:spLocks noChangeShapeType="1"/>
          </p:cNvSpPr>
          <p:nvPr/>
        </p:nvSpPr>
        <p:spPr bwMode="auto">
          <a:xfrm>
            <a:off x="5638800" y="5029200"/>
            <a:ext cx="0" cy="6096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6041" name="Line 9"/>
          <p:cNvSpPr>
            <a:spLocks noChangeShapeType="1"/>
          </p:cNvSpPr>
          <p:nvPr/>
        </p:nvSpPr>
        <p:spPr bwMode="auto">
          <a:xfrm flipH="1">
            <a:off x="1524000" y="3962400"/>
            <a:ext cx="533400" cy="6096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6042" name="Line 10"/>
          <p:cNvSpPr>
            <a:spLocks noChangeShapeType="1"/>
          </p:cNvSpPr>
          <p:nvPr/>
        </p:nvSpPr>
        <p:spPr bwMode="auto">
          <a:xfrm flipH="1">
            <a:off x="5638800" y="3962400"/>
            <a:ext cx="533400" cy="6096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6043" name="Line 11"/>
          <p:cNvSpPr>
            <a:spLocks noChangeShapeType="1"/>
          </p:cNvSpPr>
          <p:nvPr/>
        </p:nvSpPr>
        <p:spPr bwMode="auto">
          <a:xfrm flipH="1">
            <a:off x="2133600" y="1752600"/>
            <a:ext cx="1447800" cy="17526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6044" name="Line 12"/>
          <p:cNvSpPr>
            <a:spLocks noChangeShapeType="1"/>
          </p:cNvSpPr>
          <p:nvPr/>
        </p:nvSpPr>
        <p:spPr bwMode="auto">
          <a:xfrm>
            <a:off x="2057400" y="3962400"/>
            <a:ext cx="533400" cy="6096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6045" name="Line 13"/>
          <p:cNvSpPr>
            <a:spLocks noChangeShapeType="1"/>
          </p:cNvSpPr>
          <p:nvPr/>
        </p:nvSpPr>
        <p:spPr bwMode="auto">
          <a:xfrm>
            <a:off x="6172200" y="3962400"/>
            <a:ext cx="533400" cy="6096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6046" name="Line 14"/>
          <p:cNvSpPr>
            <a:spLocks noChangeShapeType="1"/>
          </p:cNvSpPr>
          <p:nvPr/>
        </p:nvSpPr>
        <p:spPr bwMode="auto">
          <a:xfrm>
            <a:off x="3581400" y="1752600"/>
            <a:ext cx="685800" cy="7620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6047" name="Line 15"/>
          <p:cNvSpPr>
            <a:spLocks noChangeShapeType="1"/>
          </p:cNvSpPr>
          <p:nvPr/>
        </p:nvSpPr>
        <p:spPr bwMode="auto">
          <a:xfrm>
            <a:off x="4572000" y="2895600"/>
            <a:ext cx="1447800" cy="6096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6048" name="Line 16"/>
          <p:cNvSpPr>
            <a:spLocks noChangeShapeType="1"/>
          </p:cNvSpPr>
          <p:nvPr/>
        </p:nvSpPr>
        <p:spPr bwMode="auto">
          <a:xfrm flipH="1">
            <a:off x="4114800" y="2895600"/>
            <a:ext cx="457200" cy="16764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6705600" y="1143000"/>
            <a:ext cx="2133600" cy="31242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</a:rPr>
              <a:t>S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  <a:sym typeface="Symbol" charset="2"/>
              </a:rPr>
              <a:t></a:t>
            </a:r>
            <a:r>
              <a:rPr lang="en-US" sz="2400" dirty="0" smtClean="0">
                <a:latin typeface="Arial" charset="0"/>
                <a:sym typeface="Symbol" charset="2"/>
              </a:rPr>
              <a:t> NP VP</a:t>
            </a: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charset="0"/>
                <a:sym typeface="Symbol" charset="2"/>
              </a:rPr>
              <a:t>NP </a:t>
            </a:r>
            <a:r>
              <a:rPr lang="en-US" sz="2400" dirty="0" err="1">
                <a:latin typeface="Arial" charset="0"/>
                <a:sym typeface="Symbol" charset="2"/>
              </a:rPr>
              <a:t></a:t>
            </a:r>
            <a:r>
              <a:rPr lang="en-US" sz="2400" dirty="0" smtClean="0">
                <a:latin typeface="Arial" charset="0"/>
                <a:sym typeface="Symbol" charset="2"/>
              </a:rPr>
              <a:t> DET </a:t>
            </a:r>
            <a:r>
              <a:rPr lang="en-US" sz="2400" dirty="0">
                <a:latin typeface="Arial" charset="0"/>
                <a:sym typeface="Symbol" charset="2"/>
              </a:rPr>
              <a:t>N</a:t>
            </a:r>
            <a:endParaRPr lang="en-US" sz="2400" dirty="0" smtClean="0">
              <a:latin typeface="Arial" charset="0"/>
              <a:sym typeface="Symbol" charset="2"/>
            </a:endParaRP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charset="0"/>
                <a:sym typeface="Symbol" charset="2"/>
              </a:rPr>
              <a:t>VP </a:t>
            </a:r>
            <a:r>
              <a:rPr lang="en-US" sz="2400" dirty="0" err="1">
                <a:latin typeface="Arial" charset="0"/>
                <a:sym typeface="Symbol" charset="2"/>
              </a:rPr>
              <a:t></a:t>
            </a:r>
            <a:r>
              <a:rPr lang="en-US" sz="2400" dirty="0" smtClean="0">
                <a:latin typeface="Arial" charset="0"/>
                <a:sym typeface="Symbol" charset="2"/>
              </a:rPr>
              <a:t> </a:t>
            </a:r>
            <a:r>
              <a:rPr lang="en-US" sz="2400" dirty="0">
                <a:latin typeface="Arial" charset="0"/>
                <a:sym typeface="Symbol" charset="2"/>
              </a:rPr>
              <a:t>V</a:t>
            </a:r>
            <a:r>
              <a:rPr lang="en-US" sz="2400" dirty="0" smtClean="0">
                <a:latin typeface="Arial" charset="0"/>
                <a:sym typeface="Symbol" charset="2"/>
              </a:rPr>
              <a:t> NP</a:t>
            </a: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charset="0"/>
                <a:sym typeface="Symbol" charset="2"/>
              </a:rPr>
              <a:t>VP </a:t>
            </a:r>
            <a:r>
              <a:rPr lang="en-US" sz="2400" dirty="0" err="1">
                <a:latin typeface="Arial" charset="0"/>
                <a:sym typeface="Symbol" charset="2"/>
              </a:rPr>
              <a:t></a:t>
            </a:r>
            <a:r>
              <a:rPr lang="en-US" sz="2400" dirty="0" smtClean="0">
                <a:latin typeface="Arial" charset="0"/>
                <a:sym typeface="Symbol" charset="2"/>
              </a:rPr>
              <a:t> </a:t>
            </a:r>
            <a:r>
              <a:rPr lang="en-US" sz="2400" dirty="0">
                <a:latin typeface="Arial" charset="0"/>
                <a:sym typeface="Symbol" charset="2"/>
              </a:rPr>
              <a:t>V</a:t>
            </a:r>
            <a:endParaRPr lang="en-US" sz="2400" dirty="0" smtClean="0">
              <a:latin typeface="Arial" charset="0"/>
              <a:sym typeface="Symbol" charset="2"/>
            </a:endParaRP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charset="0"/>
                <a:sym typeface="Symbol" charset="2"/>
              </a:rPr>
              <a:t>DET </a:t>
            </a:r>
            <a:r>
              <a:rPr lang="en-US" sz="2400" dirty="0" err="1">
                <a:latin typeface="Arial" charset="0"/>
                <a:sym typeface="Symbol" charset="2"/>
              </a:rPr>
              <a:t></a:t>
            </a:r>
            <a:r>
              <a:rPr lang="en-US" sz="2400" dirty="0">
                <a:latin typeface="Arial" charset="0"/>
                <a:sym typeface="Symbol" charset="2"/>
              </a:rPr>
              <a:t> </a:t>
            </a:r>
            <a:r>
              <a:rPr lang="en-US" sz="2400" i="1" dirty="0">
                <a:latin typeface="Arial" charset="0"/>
                <a:sym typeface="Symbol" charset="2"/>
              </a:rPr>
              <a:t>the</a:t>
            </a:r>
            <a:endParaRPr lang="en-US" sz="2400" i="1" dirty="0" smtClean="0">
              <a:latin typeface="Arial" charset="0"/>
              <a:sym typeface="Symbol" charset="2"/>
            </a:endParaRP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charset="0"/>
                <a:sym typeface="Symbol" charset="2"/>
              </a:rPr>
              <a:t>DET </a:t>
            </a:r>
            <a:r>
              <a:rPr lang="en-US" sz="2400" dirty="0" err="1">
                <a:latin typeface="Arial" charset="0"/>
                <a:sym typeface="Symbol" charset="2"/>
              </a:rPr>
              <a:t></a:t>
            </a:r>
            <a:r>
              <a:rPr lang="en-US" sz="2400" dirty="0">
                <a:latin typeface="Arial" charset="0"/>
                <a:sym typeface="Symbol" charset="2"/>
              </a:rPr>
              <a:t> </a:t>
            </a:r>
            <a:r>
              <a:rPr lang="en-US" sz="2400" i="1" dirty="0">
                <a:latin typeface="Arial" charset="0"/>
                <a:sym typeface="Symbol" charset="2"/>
              </a:rPr>
              <a:t>a</a:t>
            </a:r>
            <a:endParaRPr lang="en-US" sz="2400" i="1" dirty="0" smtClean="0">
              <a:latin typeface="Arial" charset="0"/>
              <a:sym typeface="Symbol" charset="2"/>
            </a:endParaRP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sym typeface="Symbol" charset="2"/>
              </a:rPr>
              <a:t>N</a:t>
            </a:r>
            <a:r>
              <a:rPr lang="en-US" sz="2400" dirty="0" smtClean="0">
                <a:latin typeface="Arial" charset="0"/>
                <a:sym typeface="Symbol" charset="2"/>
              </a:rPr>
              <a:t> </a:t>
            </a:r>
            <a:r>
              <a:rPr lang="en-US" sz="2400" dirty="0" err="1">
                <a:latin typeface="Arial" charset="0"/>
                <a:sym typeface="Symbol" charset="2"/>
              </a:rPr>
              <a:t></a:t>
            </a:r>
            <a:r>
              <a:rPr lang="en-US" sz="2400" dirty="0">
                <a:latin typeface="Arial" charset="0"/>
                <a:sym typeface="Symbol" charset="2"/>
              </a:rPr>
              <a:t> </a:t>
            </a:r>
            <a:r>
              <a:rPr lang="en-US" sz="2400" i="1" dirty="0">
                <a:latin typeface="Arial" charset="0"/>
                <a:sym typeface="Symbol" charset="2"/>
              </a:rPr>
              <a:t>man</a:t>
            </a:r>
            <a:endParaRPr lang="en-US" sz="2400" i="1" dirty="0" smtClean="0">
              <a:latin typeface="Arial" charset="0"/>
              <a:sym typeface="Symbol" charset="2"/>
            </a:endParaRP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charset="0"/>
                <a:sym typeface="Symbol" charset="2"/>
              </a:rPr>
              <a:t>N</a:t>
            </a:r>
            <a:r>
              <a:rPr lang="en-US" sz="2400" dirty="0" smtClean="0">
                <a:latin typeface="Arial" charset="0"/>
                <a:sym typeface="Symbol" charset="2"/>
              </a:rPr>
              <a:t> </a:t>
            </a:r>
            <a:r>
              <a:rPr lang="en-US" sz="2400" dirty="0" err="1">
                <a:latin typeface="Arial" charset="0"/>
                <a:sym typeface="Symbol" charset="2"/>
              </a:rPr>
              <a:t></a:t>
            </a:r>
            <a:r>
              <a:rPr lang="en-US" sz="2400" dirty="0">
                <a:latin typeface="Arial" charset="0"/>
                <a:sym typeface="Symbol" charset="2"/>
              </a:rPr>
              <a:t> </a:t>
            </a:r>
            <a:r>
              <a:rPr lang="en-US" sz="2400" i="1" dirty="0">
                <a:latin typeface="Arial" charset="0"/>
                <a:sym typeface="Symbol" charset="2"/>
              </a:rPr>
              <a:t>woman</a:t>
            </a:r>
            <a:endParaRPr lang="en-US" sz="2400" i="1" dirty="0" smtClean="0">
              <a:latin typeface="Arial" charset="0"/>
              <a:sym typeface="Symbol" charset="2"/>
            </a:endParaRP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Arial" charset="0"/>
                <a:sym typeface="Symbol" charset="2"/>
              </a:rPr>
              <a:t>V </a:t>
            </a:r>
            <a:r>
              <a:rPr lang="en-US" sz="2400" dirty="0" err="1" smtClean="0">
                <a:latin typeface="Arial" charset="0"/>
                <a:sym typeface="Symbol" charset="2"/>
              </a:rPr>
              <a:t></a:t>
            </a:r>
            <a:r>
              <a:rPr lang="en-US" sz="2400" dirty="0" smtClean="0">
                <a:latin typeface="Arial" charset="0"/>
                <a:sym typeface="Symbol" charset="2"/>
              </a:rPr>
              <a:t> </a:t>
            </a:r>
            <a:r>
              <a:rPr lang="en-US" sz="2400" i="1" dirty="0">
                <a:latin typeface="Arial" charset="0"/>
                <a:sym typeface="Symbol" charset="2"/>
              </a:rPr>
              <a:t>shoots</a:t>
            </a:r>
            <a:endParaRPr lang="en-US" sz="2400" dirty="0">
              <a:latin typeface="Arial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7787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84237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If we are given a string of words, and a grammar, and it turns out we can build a parse tree, then we say that  the string is </a:t>
            </a:r>
            <a:r>
              <a:rPr lang="en-US" sz="2800" b="1" dirty="0"/>
              <a:t>grammatical</a:t>
            </a:r>
            <a:r>
              <a:rPr lang="en-US" sz="2800" dirty="0"/>
              <a:t> </a:t>
            </a:r>
            <a:r>
              <a:rPr lang="en-US" sz="2800" dirty="0">
                <a:ea typeface="Arial" charset="0"/>
                <a:cs typeface="Arial" charset="0"/>
              </a:rPr>
              <a:t>(with respect to the given grammar)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E.g., </a:t>
            </a:r>
            <a:r>
              <a:rPr lang="en-US" sz="2400" i="1" dirty="0">
                <a:ea typeface="Arial" charset="0"/>
                <a:cs typeface="Arial" charset="0"/>
              </a:rPr>
              <a:t>the man shoots </a:t>
            </a:r>
            <a:r>
              <a:rPr lang="en-US" sz="2400" dirty="0">
                <a:ea typeface="Arial" charset="0"/>
                <a:cs typeface="Arial" charset="0"/>
              </a:rPr>
              <a:t>is grammatical</a:t>
            </a:r>
            <a:endParaRPr lang="en-US" sz="2400" i="1" dirty="0"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ea typeface="Arial" charset="0"/>
                <a:cs typeface="Arial" charset="0"/>
              </a:rPr>
              <a:t>If we cannot build a parse tree, the given string is </a:t>
            </a:r>
            <a:r>
              <a:rPr lang="en-US" sz="2800" b="1" dirty="0">
                <a:ea typeface="Arial" charset="0"/>
                <a:cs typeface="Arial" charset="0"/>
              </a:rPr>
              <a:t>ungrammatical</a:t>
            </a:r>
            <a:r>
              <a:rPr lang="en-US" sz="2800" dirty="0">
                <a:ea typeface="Arial" charset="0"/>
                <a:cs typeface="Arial" charset="0"/>
              </a:rPr>
              <a:t> (with respect to the given grammar)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E.g., </a:t>
            </a:r>
            <a:r>
              <a:rPr lang="en-US" sz="2400" i="1" dirty="0">
                <a:ea typeface="Arial" charset="0"/>
                <a:cs typeface="Arial" charset="0"/>
              </a:rPr>
              <a:t>a shoots woman </a:t>
            </a:r>
            <a:r>
              <a:rPr lang="en-US" sz="2400" dirty="0">
                <a:ea typeface="Arial" charset="0"/>
                <a:cs typeface="Arial" charset="0"/>
              </a:rPr>
              <a:t>is ungrammatical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209800" y="4800600"/>
            <a:ext cx="4561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Parse tree vs. Abstract Syntax Tree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82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5002" r="6819" b="8854"/>
          <a:stretch>
            <a:fillRect/>
          </a:stretch>
        </p:blipFill>
        <p:spPr bwMode="auto">
          <a:xfrm>
            <a:off x="1207228" y="1590165"/>
            <a:ext cx="5213692" cy="28026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66165" y="519744"/>
            <a:ext cx="3633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LHS: Left-hand side:: must be a </a:t>
            </a:r>
            <a:r>
              <a:rPr lang="en-US" sz="2400" b="1" u="sng" dirty="0" smtClean="0">
                <a:solidFill>
                  <a:srgbClr val="7030A0"/>
                </a:solidFill>
              </a:rPr>
              <a:t>single </a:t>
            </a:r>
            <a:r>
              <a:rPr lang="en-US" sz="2400" b="1" u="sng" dirty="0" err="1" smtClean="0">
                <a:solidFill>
                  <a:srgbClr val="7030A0"/>
                </a:solidFill>
              </a:rPr>
              <a:t>nonterminal</a:t>
            </a:r>
            <a:endParaRPr lang="en-US" sz="2400" b="1" u="sng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00056" y="519744"/>
            <a:ext cx="4777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RHS: Right-hand side: is a string of </a:t>
            </a:r>
            <a:r>
              <a:rPr lang="en-US" sz="2400" b="1" u="sng" dirty="0" smtClean="0">
                <a:solidFill>
                  <a:schemeClr val="accent3">
                    <a:lumMod val="50000"/>
                  </a:schemeClr>
                </a:solidFill>
              </a:rPr>
              <a:t>zero or more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vocabulary symbols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7295" y="1845431"/>
            <a:ext cx="2340705" cy="175432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Prefix ( E )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  v Tail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Prefix  f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Prefix 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λ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Tail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 + E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Tail 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λ</a:t>
            </a: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91599" y="1771641"/>
            <a:ext cx="1256964" cy="2137403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933962" y="1762306"/>
            <a:ext cx="1453707" cy="2137403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971905" cy="874410"/>
          </a:xfrm>
        </p:spPr>
        <p:txBody>
          <a:bodyPr/>
          <a:lstStyle/>
          <a:p>
            <a:r>
              <a:rPr lang="en-US" u="sng" dirty="0" smtClean="0"/>
              <a:t>Leftmost</a:t>
            </a:r>
            <a:r>
              <a:rPr lang="en-US" dirty="0" smtClean="0"/>
              <a:t> Derivations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74" y="1415144"/>
            <a:ext cx="8893175" cy="1211678"/>
          </a:xfrm>
        </p:spPr>
        <p:txBody>
          <a:bodyPr/>
          <a:lstStyle/>
          <a:p>
            <a:r>
              <a:rPr lang="en-US" dirty="0" smtClean="0"/>
              <a:t>A leftmost derivation of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f (v + v)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 </a:t>
            </a:r>
            <a:r>
              <a:rPr lang="en-US" dirty="0" smtClean="0"/>
              <a:t>represents a variable and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f </a:t>
            </a:r>
            <a:r>
              <a:rPr lang="en-US" dirty="0" smtClean="0"/>
              <a:t>represents a 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2828941"/>
            <a:ext cx="4572053" cy="23083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 	=&gt;</a:t>
            </a:r>
            <a:r>
              <a:rPr lang="en-US" sz="2400" b="1" baseline="-25000" dirty="0" smtClean="0"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Prefix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( E )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sz="2400" b="1" baseline="-25000" dirty="0" smtClean="0">
                <a:latin typeface="Courier New" pitchFamily="49" charset="0"/>
                <a:cs typeface="Courier New" pitchFamily="49" charset="0"/>
              </a:rPr>
              <a:t>lm  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f (E)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sz="2400" b="1" baseline="-25000" dirty="0" smtClean="0">
                <a:latin typeface="Courier New" pitchFamily="49" charset="0"/>
                <a:cs typeface="Courier New" pitchFamily="49" charset="0"/>
              </a:rPr>
              <a:t>lm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f (v Tail)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sz="2400" b="1" baseline="-25000" dirty="0" smtClean="0"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f (v + E)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sz="2400" b="1" baseline="-25000" dirty="0" smtClean="0">
                <a:latin typeface="Courier New" pitchFamily="49" charset="0"/>
                <a:cs typeface="Courier New" pitchFamily="49" charset="0"/>
              </a:rPr>
              <a:t>lm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f (v + v Tail)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=&gt;</a:t>
            </a:r>
            <a:r>
              <a:rPr lang="en-US" sz="2400" b="1" baseline="-25000" dirty="0" smtClean="0">
                <a:latin typeface="Courier New" pitchFamily="49" charset="0"/>
                <a:cs typeface="Courier New" pitchFamily="49" charset="0"/>
              </a:rPr>
              <a:t>lm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f (v + v)</a:t>
            </a:r>
          </a:p>
        </p:txBody>
      </p:sp>
      <p:grpSp>
        <p:nvGrpSpPr>
          <p:cNvPr id="4" name="Group 6"/>
          <p:cNvGrpSpPr/>
          <p:nvPr/>
        </p:nvGrpSpPr>
        <p:grpSpPr>
          <a:xfrm>
            <a:off x="6717825" y="628526"/>
            <a:ext cx="741828" cy="490135"/>
            <a:chOff x="0" y="274638"/>
            <a:chExt cx="741828" cy="490135"/>
          </a:xfrm>
        </p:grpSpPr>
        <p:pic>
          <p:nvPicPr>
            <p:cNvPr id="5" name="Picture 4" descr="9f3b4221d061d0b9f750c888a25129b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74638"/>
              <a:ext cx="514248" cy="32226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19918" y="395441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lm</a:t>
              </a:r>
              <a:endParaRPr lang="en-US" dirty="0"/>
            </a:p>
          </p:txBody>
        </p:sp>
      </p:grpSp>
      <p:grpSp>
        <p:nvGrpSpPr>
          <p:cNvPr id="7" name="Group 11"/>
          <p:cNvGrpSpPr/>
          <p:nvPr/>
        </p:nvGrpSpPr>
        <p:grpSpPr>
          <a:xfrm>
            <a:off x="5715000" y="3581400"/>
            <a:ext cx="2939830" cy="2355302"/>
            <a:chOff x="6127919" y="4333057"/>
            <a:chExt cx="2939830" cy="2355302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49097" t="5902" r="6819" b="29512"/>
            <a:stretch>
              <a:fillRect/>
            </a:stretch>
          </p:blipFill>
          <p:spPr bwMode="auto">
            <a:xfrm>
              <a:off x="6127919" y="4702389"/>
              <a:ext cx="2939830" cy="198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7180794" y="4333057"/>
              <a:ext cx="680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CFG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971905" cy="874410"/>
          </a:xfrm>
        </p:spPr>
        <p:txBody>
          <a:bodyPr/>
          <a:lstStyle/>
          <a:p>
            <a:r>
              <a:rPr lang="en-US" u="sng" dirty="0" smtClean="0"/>
              <a:t>Rightmost</a:t>
            </a:r>
            <a:r>
              <a:rPr lang="en-US" dirty="0" smtClean="0"/>
              <a:t> Derivations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74" y="1415144"/>
            <a:ext cx="8893175" cy="1211678"/>
          </a:xfrm>
        </p:spPr>
        <p:txBody>
          <a:bodyPr/>
          <a:lstStyle/>
          <a:p>
            <a:r>
              <a:rPr lang="en-US" dirty="0" smtClean="0"/>
              <a:t>A leftmost derivation of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f (v + v)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 </a:t>
            </a:r>
            <a:r>
              <a:rPr lang="en-US" dirty="0" smtClean="0"/>
              <a:t>represents a variable and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f </a:t>
            </a:r>
            <a:r>
              <a:rPr lang="en-US" dirty="0" smtClean="0"/>
              <a:t>represents a 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2828941"/>
            <a:ext cx="5509953" cy="23083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 	=&gt;</a:t>
            </a:r>
            <a:r>
              <a:rPr lang="en-US" sz="2400" b="1" baseline="-25000" dirty="0" smtClean="0"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Prefix (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)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sz="2400" b="1" baseline="-25000" dirty="0" smtClean="0">
                <a:latin typeface="Courier New" pitchFamily="49" charset="0"/>
                <a:cs typeface="Courier New" pitchFamily="49" charset="0"/>
              </a:rPr>
              <a:t>lm  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Prefix (v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Tail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sz="2400" b="1" baseline="-25000" dirty="0" smtClean="0">
                <a:latin typeface="Courier New" pitchFamily="49" charset="0"/>
                <a:cs typeface="Courier New" pitchFamily="49" charset="0"/>
              </a:rPr>
              <a:t>lm 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Prefix (v +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sz="2400" b="1" baseline="-25000" dirty="0" smtClean="0">
                <a:latin typeface="Courier New" pitchFamily="49" charset="0"/>
                <a:cs typeface="Courier New" pitchFamily="49" charset="0"/>
              </a:rPr>
              <a:t>lm 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Prefix (v + v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Tail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=&gt;</a:t>
            </a:r>
            <a:r>
              <a:rPr lang="en-US" sz="2400" b="1" baseline="-25000" dirty="0" smtClean="0">
                <a:latin typeface="Courier New" pitchFamily="49" charset="0"/>
                <a:cs typeface="Courier New" pitchFamily="49" charset="0"/>
              </a:rPr>
              <a:t>lm 	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Prefix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(v + v)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=&gt;</a:t>
            </a:r>
            <a:r>
              <a:rPr lang="en-US" sz="2400" b="1" baseline="-25000" dirty="0" smtClean="0">
                <a:latin typeface="Courier New" pitchFamily="49" charset="0"/>
                <a:cs typeface="Courier New" pitchFamily="49" charset="0"/>
              </a:rPr>
              <a:t>lm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f (v + v)</a:t>
            </a:r>
          </a:p>
        </p:txBody>
      </p:sp>
      <p:grpSp>
        <p:nvGrpSpPr>
          <p:cNvPr id="4" name="Group 6"/>
          <p:cNvGrpSpPr/>
          <p:nvPr/>
        </p:nvGrpSpPr>
        <p:grpSpPr>
          <a:xfrm>
            <a:off x="6717825" y="628526"/>
            <a:ext cx="769080" cy="490135"/>
            <a:chOff x="0" y="274638"/>
            <a:chExt cx="769080" cy="490135"/>
          </a:xfrm>
        </p:grpSpPr>
        <p:pic>
          <p:nvPicPr>
            <p:cNvPr id="5" name="Picture 4" descr="9f3b4221d061d0b9f750c888a25129b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74638"/>
              <a:ext cx="514248" cy="32226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19918" y="395441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rm</a:t>
              </a:r>
              <a:endParaRPr lang="en-US" dirty="0"/>
            </a:p>
          </p:txBody>
        </p:sp>
      </p:grpSp>
      <p:grpSp>
        <p:nvGrpSpPr>
          <p:cNvPr id="7" name="Group 9"/>
          <p:cNvGrpSpPr/>
          <p:nvPr/>
        </p:nvGrpSpPr>
        <p:grpSpPr>
          <a:xfrm>
            <a:off x="5791200" y="4191000"/>
            <a:ext cx="2939830" cy="2355302"/>
            <a:chOff x="6127919" y="4333057"/>
            <a:chExt cx="2939830" cy="2355302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49097" t="5902" r="6819" b="29512"/>
            <a:stretch>
              <a:fillRect/>
            </a:stretch>
          </p:blipFill>
          <p:spPr bwMode="auto">
            <a:xfrm>
              <a:off x="6127919" y="4702389"/>
              <a:ext cx="2939830" cy="198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7180794" y="4333057"/>
              <a:ext cx="680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CFG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879" y="1415144"/>
            <a:ext cx="8686801" cy="4964730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Starting with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, </a:t>
            </a:r>
            <a:r>
              <a:rPr lang="en-US" u="sng" dirty="0" smtClean="0"/>
              <a:t>expand </a:t>
            </a:r>
            <a:r>
              <a:rPr lang="en-US" u="sng" dirty="0" err="1" smtClean="0"/>
              <a:t>nonterminals</a:t>
            </a:r>
            <a:r>
              <a:rPr lang="en-US" u="sng" dirty="0" smtClean="0"/>
              <a:t> </a:t>
            </a:r>
            <a:r>
              <a:rPr lang="en-US" dirty="0" smtClean="0"/>
              <a:t>until only terminals remain.</a:t>
            </a:r>
          </a:p>
          <a:p>
            <a:pPr marL="514350" indent="-514350"/>
            <a:r>
              <a:rPr lang="en-US" dirty="0" smtClean="0"/>
              <a:t>Leftmost derivation expands </a:t>
            </a:r>
            <a:r>
              <a:rPr lang="en-US" u="sng" dirty="0" smtClean="0"/>
              <a:t>from left to right</a:t>
            </a:r>
          </a:p>
          <a:p>
            <a:pPr marL="514350" indent="-514350"/>
            <a:r>
              <a:rPr lang="en-US" dirty="0" smtClean="0"/>
              <a:t>Rightmost derivation expands </a:t>
            </a:r>
            <a:r>
              <a:rPr lang="en-US" u="sng" dirty="0" smtClean="0"/>
              <a:t>from right to left</a:t>
            </a:r>
          </a:p>
          <a:p>
            <a:pPr marL="514350" indent="-514350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3007" r="8277" b="4275"/>
          <a:stretch>
            <a:fillRect/>
          </a:stretch>
        </p:blipFill>
        <p:spPr bwMode="auto">
          <a:xfrm>
            <a:off x="2916023" y="228600"/>
            <a:ext cx="6086719" cy="614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33400" y="3886200"/>
            <a:ext cx="6752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No matter how we derive </a:t>
            </a:r>
            <a:r>
              <a:rPr lang="en-US" sz="2000" b="1" dirty="0" err="1" smtClean="0">
                <a:solidFill>
                  <a:srgbClr val="7030A0"/>
                </a:solidFill>
              </a:rPr>
              <a:t>f</a:t>
            </a:r>
            <a:r>
              <a:rPr lang="en-US" sz="2000" b="1" dirty="0" smtClean="0">
                <a:solidFill>
                  <a:srgbClr val="7030A0"/>
                </a:solidFill>
              </a:rPr>
              <a:t> (</a:t>
            </a:r>
            <a:r>
              <a:rPr lang="en-US" sz="2000" b="1" dirty="0" err="1" smtClean="0">
                <a:solidFill>
                  <a:srgbClr val="7030A0"/>
                </a:solidFill>
              </a:rPr>
              <a:t>v</a:t>
            </a:r>
            <a:r>
              <a:rPr lang="en-US" sz="2000" b="1" dirty="0" smtClean="0">
                <a:solidFill>
                  <a:srgbClr val="7030A0"/>
                </a:solidFill>
              </a:rPr>
              <a:t> + </a:t>
            </a:r>
            <a:r>
              <a:rPr lang="en-US" sz="2000" b="1" dirty="0" err="1" smtClean="0">
                <a:solidFill>
                  <a:srgbClr val="7030A0"/>
                </a:solidFill>
              </a:rPr>
              <a:t>v</a:t>
            </a:r>
            <a:r>
              <a:rPr lang="en-US" sz="2000" b="1" dirty="0" smtClean="0">
                <a:solidFill>
                  <a:srgbClr val="7030A0"/>
                </a:solidFill>
              </a:rPr>
              <a:t>), we get the same parse tree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Unless, the CFG is </a:t>
            </a:r>
            <a:r>
              <a:rPr lang="en-US" sz="2000" b="1" dirty="0" smtClean="0">
                <a:solidFill>
                  <a:srgbClr val="7030A0"/>
                </a:solidFill>
              </a:rPr>
              <a:t>ambiguous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13" y="228600"/>
            <a:ext cx="5126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All interior nodes are </a:t>
            </a:r>
            <a:r>
              <a:rPr lang="en-US" sz="2000" b="1" dirty="0" err="1" smtClean="0">
                <a:solidFill>
                  <a:schemeClr val="tx2"/>
                </a:solidFill>
              </a:rPr>
              <a:t>nonterminals</a:t>
            </a:r>
            <a:r>
              <a:rPr lang="en-US" sz="2000" b="1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Each leaf node is either a terminal symbol or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λ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048"/>
            <a:ext cx="8229600" cy="94869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CFGs serves well to characterize syntax, but some languages contain rules that are not expressible using CFGs.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5967" y="4821263"/>
            <a:ext cx="2631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Chomsky Hierarchy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5352" y="2097741"/>
            <a:ext cx="4686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Most programming language grammars are context-free</a:t>
            </a:r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So, context-sensitive and recursively enumerable examples are not related to programming languages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Picture 3" descr="714px-Chomsky-hierarchy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50" y="2193975"/>
            <a:ext cx="3620019" cy="261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21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3" y="1149048"/>
            <a:ext cx="8511897" cy="3727752"/>
          </a:xfrm>
        </p:spPr>
        <p:txBody>
          <a:bodyPr>
            <a:normAutofit/>
          </a:bodyPr>
          <a:lstStyle/>
          <a:p>
            <a:r>
              <a:rPr lang="en-US" dirty="0" smtClean="0"/>
              <a:t>Given an input string, how can we show why the string </a:t>
            </a:r>
            <a:r>
              <a:rPr lang="en-US" b="1" dirty="0" smtClean="0"/>
              <a:t>IS</a:t>
            </a:r>
            <a:r>
              <a:rPr lang="en-US" dirty="0" smtClean="0"/>
              <a:t> or </a:t>
            </a:r>
            <a:r>
              <a:rPr lang="en-US" b="1" dirty="0" smtClean="0"/>
              <a:t>IS NOT</a:t>
            </a:r>
            <a:r>
              <a:rPr lang="en-US" dirty="0" smtClean="0"/>
              <a:t> in the grammar’s language? </a:t>
            </a:r>
          </a:p>
          <a:p>
            <a:pPr lvl="1"/>
            <a:r>
              <a:rPr lang="en-US" dirty="0" smtClean="0"/>
              <a:t>This is the parsing problem. Parsers are responsible for discovering </a:t>
            </a:r>
            <a:r>
              <a:rPr lang="en-US" b="1" dirty="0" smtClean="0">
                <a:solidFill>
                  <a:srgbClr val="FF0000"/>
                </a:solidFill>
              </a:rPr>
              <a:t>syntax errors </a:t>
            </a:r>
            <a:r>
              <a:rPr lang="en-US" dirty="0" smtClean="0"/>
              <a:t>in program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038600"/>
          </a:xfrm>
        </p:spPr>
        <p:txBody>
          <a:bodyPr/>
          <a:lstStyle/>
          <a:p>
            <a:r>
              <a:rPr lang="en-US" dirty="0" smtClean="0"/>
              <a:t>Intro. Compiler</a:t>
            </a:r>
          </a:p>
          <a:p>
            <a:endParaRPr lang="en-US" dirty="0" smtClean="0"/>
          </a:p>
          <a:p>
            <a:r>
              <a:rPr lang="en-US" dirty="0" smtClean="0"/>
              <a:t>Introduce </a:t>
            </a:r>
            <a:r>
              <a:rPr lang="en-US" b="1" dirty="0">
                <a:solidFill>
                  <a:srgbClr val="FF0000"/>
                </a:solidFill>
              </a:rPr>
              <a:t>context free grammars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some related </a:t>
            </a:r>
            <a:r>
              <a:rPr lang="en-US" dirty="0" smtClean="0"/>
              <a:t>concepts</a:t>
            </a:r>
            <a:endParaRPr lang="en-US" b="1" dirty="0"/>
          </a:p>
          <a:p>
            <a:r>
              <a:rPr lang="en-US" dirty="0" smtClean="0"/>
              <a:t>Introduce </a:t>
            </a:r>
            <a:r>
              <a:rPr lang="en-US" b="1" dirty="0">
                <a:solidFill>
                  <a:srgbClr val="FF0000"/>
                </a:solidFill>
              </a:rPr>
              <a:t>definite clause grammars</a:t>
            </a:r>
            <a:r>
              <a:rPr lang="en-US" dirty="0"/>
              <a:t>, the Prolog way of working with context free grammars </a:t>
            </a:r>
            <a:r>
              <a:rPr lang="en-US" dirty="0">
                <a:ea typeface="Arial" charset="0"/>
                <a:cs typeface="Arial" charset="0"/>
              </a:rPr>
              <a:t>(and other grammars too</a:t>
            </a:r>
            <a:r>
              <a:rPr lang="en-US" dirty="0" smtClean="0">
                <a:ea typeface="Arial" charset="0"/>
                <a:cs typeface="Arial" charset="0"/>
              </a:rPr>
              <a:t>)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23" y="1149049"/>
            <a:ext cx="8686800" cy="5451256"/>
          </a:xfrm>
        </p:spPr>
        <p:txBody>
          <a:bodyPr>
            <a:normAutofit fontScale="70000" lnSpcReduction="2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  <a:sym typeface="Wingdings"/>
              </a:rPr>
              <a:t>Syntactic Analysis</a:t>
            </a:r>
          </a:p>
          <a:p>
            <a:pPr marL="971550" lvl="1" indent="-514350"/>
            <a:r>
              <a:rPr lang="en-US" b="1" dirty="0">
                <a:solidFill>
                  <a:srgbClr val="FF0000"/>
                </a:solidFill>
                <a:sym typeface="Wingdings"/>
              </a:rPr>
              <a:t>Grammar</a:t>
            </a:r>
            <a:r>
              <a:rPr lang="en-US" dirty="0">
                <a:sym typeface="Wingdings"/>
              </a:rPr>
              <a:t> check</a:t>
            </a:r>
          </a:p>
          <a:p>
            <a:pPr marL="1371600" lvl="2" indent="-514350"/>
            <a:r>
              <a:rPr lang="en-US" dirty="0" smtClean="0">
                <a:sym typeface="Wingdings"/>
              </a:rPr>
              <a:t>Scanner (input: source code, output: token stream)</a:t>
            </a:r>
          </a:p>
          <a:p>
            <a:pPr marL="1371600" lvl="2" indent="-514350"/>
            <a:r>
              <a:rPr lang="en-US" dirty="0" smtClean="0">
                <a:sym typeface="Wingdings"/>
              </a:rPr>
              <a:t>Parser (input: token stream, output: AST)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  <a:sym typeface="Wingdings"/>
              </a:rPr>
              <a:t>Semantic Analysis</a:t>
            </a:r>
          </a:p>
          <a:p>
            <a:pPr marL="971550" lvl="1" indent="-514350"/>
            <a:r>
              <a:rPr lang="en-US" dirty="0" smtClean="0">
                <a:sym typeface="Wingdings"/>
              </a:rPr>
              <a:t>Create symbol table</a:t>
            </a:r>
          </a:p>
          <a:p>
            <a:pPr marL="1371600" lvl="2" indent="-514350"/>
            <a:r>
              <a:rPr lang="en-US" dirty="0" smtClean="0">
                <a:sym typeface="Wingdings"/>
              </a:rPr>
              <a:t>input: AST, output: Symbol Table</a:t>
            </a:r>
          </a:p>
          <a:p>
            <a:pPr marL="971550" lvl="1" indent="-514350"/>
            <a:r>
              <a:rPr lang="en-US" dirty="0" smtClean="0">
                <a:sym typeface="Wingdings"/>
              </a:rPr>
              <a:t>Type, dead code, exception handling check, etc</a:t>
            </a:r>
          </a:p>
          <a:p>
            <a:pPr marL="1371600" lvl="2" indent="-514350"/>
            <a:r>
              <a:rPr lang="en-US" dirty="0" smtClean="0">
                <a:sym typeface="Wingdings"/>
              </a:rPr>
              <a:t>input: AST and Symbol table</a:t>
            </a:r>
          </a:p>
          <a:p>
            <a:pPr marL="1371600" lvl="2" indent="-514350"/>
            <a:r>
              <a:rPr lang="en-US" dirty="0" smtClean="0">
                <a:sym typeface="Wingdings"/>
              </a:rPr>
              <a:t>output: decorated AST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  <a:sym typeface="Wingdings"/>
              </a:rPr>
              <a:t>Translator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 </a:t>
            </a:r>
            <a:endParaRPr lang="en-US" dirty="0" smtClean="0">
              <a:sym typeface="Wingdings"/>
            </a:endParaRPr>
          </a:p>
          <a:p>
            <a:pPr marL="971550" lvl="1" indent="-514350"/>
            <a:r>
              <a:rPr lang="en-US" dirty="0" smtClean="0">
                <a:sym typeface="Wingdings"/>
              </a:rPr>
              <a:t>Convert source code to intermediate code </a:t>
            </a:r>
          </a:p>
          <a:p>
            <a:pPr marL="1371600" lvl="2" indent="-514350"/>
            <a:r>
              <a:rPr lang="en-US" dirty="0" smtClean="0">
                <a:sym typeface="Wingdings"/>
              </a:rPr>
              <a:t>input: symbol table, AST, </a:t>
            </a:r>
          </a:p>
          <a:p>
            <a:pPr marL="1371600" lvl="2" indent="-514350"/>
            <a:r>
              <a:rPr lang="en-US" dirty="0" smtClean="0">
                <a:sym typeface="Wingdings"/>
              </a:rPr>
              <a:t>output: intermediate code (e.g., JVM </a:t>
            </a:r>
            <a:r>
              <a:rPr lang="en-US" dirty="0" err="1" smtClean="0">
                <a:sym typeface="Wingdings"/>
              </a:rPr>
              <a:t>bytecode</a:t>
            </a:r>
            <a:r>
              <a:rPr lang="en-US" dirty="0" smtClean="0">
                <a:sym typeface="Wingdings"/>
              </a:rPr>
              <a:t>)) 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  <a:sym typeface="Wingdings"/>
              </a:rPr>
              <a:t>code generator </a:t>
            </a:r>
          </a:p>
          <a:p>
            <a:pPr marL="971550" lvl="1" indent="-514350"/>
            <a:r>
              <a:rPr lang="en-US" dirty="0" smtClean="0">
                <a:sym typeface="Wingdings"/>
              </a:rPr>
              <a:t>Convert Intermediate code to machine code</a:t>
            </a:r>
          </a:p>
          <a:p>
            <a:pPr marL="1371600" lvl="2" indent="-514350"/>
            <a:r>
              <a:rPr lang="en-US" dirty="0" smtClean="0">
                <a:sym typeface="Wingdings"/>
              </a:rPr>
              <a:t>input: Intermediate code</a:t>
            </a:r>
          </a:p>
          <a:p>
            <a:pPr marL="1371600" lvl="2" indent="-514350"/>
            <a:r>
              <a:rPr lang="en-US" dirty="0" smtClean="0">
                <a:sym typeface="Wingdings"/>
              </a:rPr>
              <a:t>output: machine code</a:t>
            </a:r>
            <a:endParaRPr lang="en-US" dirty="0" smtClean="0"/>
          </a:p>
        </p:txBody>
      </p:sp>
      <p:sp>
        <p:nvSpPr>
          <p:cNvPr id="4" name="Down Arrow 3"/>
          <p:cNvSpPr/>
          <p:nvPr/>
        </p:nvSpPr>
        <p:spPr>
          <a:xfrm rot="4326668">
            <a:off x="3267732" y="1026557"/>
            <a:ext cx="685800" cy="838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Roughly in increasing order of complexity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Lisp </a:t>
            </a:r>
            <a:r>
              <a:rPr lang="en-US" dirty="0">
                <a:hlinkClick r:id="rId2"/>
              </a:rPr>
              <a:t>http://stackoverflow.com/questions/517113/lisp-grammar-in-yacc</a:t>
            </a:r>
            <a:r>
              <a:rPr lang="en-US" dirty="0"/>
              <a:t> 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JSON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http://json.org/</a:t>
            </a:r>
            <a:r>
              <a:rPr lang="en-US" dirty="0"/>
              <a:t> 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Pascal </a:t>
            </a:r>
            <a:r>
              <a:rPr lang="en-US" dirty="0">
                <a:hlinkClick r:id="rId4"/>
              </a:rPr>
              <a:t>http://www.cs.utexas.edu/~novak/grammar.html</a:t>
            </a:r>
            <a:r>
              <a:rPr lang="en-US" dirty="0"/>
              <a:t> 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Python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http://docs.python.org/reference/grammar.html</a:t>
            </a:r>
            <a:r>
              <a:rPr lang="en-US" dirty="0"/>
              <a:t> 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XML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http://www.w3.org/TR/xml11/</a:t>
            </a:r>
            <a:r>
              <a:rPr lang="en-US" dirty="0"/>
              <a:t> 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Java </a:t>
            </a:r>
            <a:r>
              <a:rPr lang="en-US" dirty="0">
                <a:hlinkClick r:id="rId7"/>
              </a:rPr>
              <a:t>http://java.sun.com/docs/books/jls/first_edition/html/19.doc.html</a:t>
            </a:r>
            <a:r>
              <a:rPr lang="en-US" dirty="0"/>
              <a:t> 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SQL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http://savage.net.au/SQL/</a:t>
            </a:r>
            <a:r>
              <a:rPr lang="en-US" dirty="0"/>
              <a:t> 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C++ </a:t>
            </a:r>
            <a:r>
              <a:rPr lang="en-US" dirty="0">
                <a:hlinkClick r:id="rId9"/>
              </a:rPr>
              <a:t>http://www.nongnu.org/hcb/#basic.link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With C language grammar (handout), derive</a:t>
            </a:r>
          </a:p>
          <a:p>
            <a:pPr lvl="1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 = a + 5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Definite Clause Grammars</a:t>
            </a:r>
            <a:endParaRPr lang="en-US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1"/>
            <a:ext cx="8839200" cy="44196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Prolog offers a special notation for defining grammars</a:t>
            </a:r>
            <a:r>
              <a:rPr lang="en-US" dirty="0" smtClean="0"/>
              <a:t>, namely </a:t>
            </a:r>
            <a:r>
              <a:rPr lang="en-US" b="1" dirty="0" smtClean="0">
                <a:solidFill>
                  <a:srgbClr val="FF0000"/>
                </a:solidFill>
              </a:rPr>
              <a:t>DCGs</a:t>
            </a:r>
            <a:r>
              <a:rPr lang="en-US" dirty="0" smtClean="0"/>
              <a:t> (</a:t>
            </a:r>
            <a:r>
              <a:rPr lang="en-US" b="1" dirty="0" smtClean="0"/>
              <a:t>D</a:t>
            </a:r>
            <a:r>
              <a:rPr lang="en-US" dirty="0" smtClean="0"/>
              <a:t>efinite </a:t>
            </a:r>
            <a:r>
              <a:rPr lang="en-US" b="1" dirty="0" smtClean="0"/>
              <a:t>C</a:t>
            </a:r>
            <a:r>
              <a:rPr lang="en-US" dirty="0" smtClean="0"/>
              <a:t>lause </a:t>
            </a:r>
            <a:r>
              <a:rPr lang="en-US" b="1" dirty="0" smtClean="0"/>
              <a:t>G</a:t>
            </a:r>
            <a:r>
              <a:rPr lang="en-US" dirty="0" smtClean="0"/>
              <a:t>rammars)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will define a DCG for a formal language</a:t>
            </a:r>
          </a:p>
          <a:p>
            <a:r>
              <a:rPr lang="en-US" dirty="0"/>
              <a:t>A formal language is simple a set of strings</a:t>
            </a:r>
          </a:p>
          <a:p>
            <a:pPr lvl="1"/>
            <a:r>
              <a:rPr lang="en-US" b="1" dirty="0"/>
              <a:t>Formal languages </a:t>
            </a:r>
            <a:r>
              <a:rPr lang="en-US" dirty="0"/>
              <a:t>are objects that computer scientist and mathematicians define and study</a:t>
            </a:r>
          </a:p>
          <a:p>
            <a:pPr lvl="1"/>
            <a:r>
              <a:rPr lang="en-US" b="1" dirty="0"/>
              <a:t>Natural languages </a:t>
            </a:r>
            <a:r>
              <a:rPr lang="en-US" dirty="0"/>
              <a:t>are languages that human beings normally use to </a:t>
            </a:r>
            <a:r>
              <a:rPr lang="en-US" dirty="0" smtClean="0"/>
              <a:t>communicate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18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2209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A rule defined via </a:t>
            </a:r>
            <a:r>
              <a:rPr lang="en-US" b="1" dirty="0" smtClean="0">
                <a:solidFill>
                  <a:srgbClr val="FF0000"/>
                </a:solidFill>
              </a:rPr>
              <a:t>--&gt; </a:t>
            </a:r>
            <a:r>
              <a:rPr lang="en-US" dirty="0" smtClean="0"/>
              <a:t>instead of </a:t>
            </a:r>
            <a:r>
              <a:rPr lang="en-US" b="1" dirty="0" smtClean="0">
                <a:solidFill>
                  <a:srgbClr val="FF0000"/>
                </a:solidFill>
              </a:rPr>
              <a:t>:-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Simply</a:t>
            </a:r>
            <a:r>
              <a:rPr lang="en-US" dirty="0" smtClean="0"/>
              <a:t>, a notation for writing grammars that hides the underlying </a:t>
            </a:r>
            <a:r>
              <a:rPr lang="en-US" b="1" dirty="0" smtClean="0">
                <a:solidFill>
                  <a:srgbClr val="660066"/>
                </a:solidFill>
              </a:rPr>
              <a:t>difference list </a:t>
            </a:r>
            <a:r>
              <a:rPr lang="en-US" dirty="0" smtClean="0"/>
              <a:t>variables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57200" y="2895600"/>
            <a:ext cx="7924801" cy="1384995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A </a:t>
            </a:r>
            <a:r>
              <a:rPr lang="en-US" sz="2800" b="1" u="sng" dirty="0" smtClean="0">
                <a:solidFill>
                  <a:schemeClr val="accent3">
                    <a:lumMod val="50000"/>
                  </a:schemeClr>
                </a:solidFill>
              </a:rPr>
              <a:t>Difference List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in Prolog is a normal list except the very end of it is a logic variable, paired with that variable. For Example, </a:t>
            </a:r>
            <a:r>
              <a:rPr lang="en-US" sz="2800" b="1" dirty="0" smtClean="0">
                <a:solidFill>
                  <a:srgbClr val="7030A0"/>
                </a:solidFill>
              </a:rPr>
              <a:t>[</a:t>
            </a:r>
            <a:r>
              <a:rPr lang="en-US" sz="2800" b="1" dirty="0" err="1" smtClean="0">
                <a:solidFill>
                  <a:srgbClr val="7030A0"/>
                </a:solidFill>
              </a:rPr>
              <a:t>a,b,c|E</a:t>
            </a:r>
            <a:r>
              <a:rPr lang="en-US" sz="2800" b="1" dirty="0" smtClean="0">
                <a:solidFill>
                  <a:srgbClr val="7030A0"/>
                </a:solidFill>
              </a:rPr>
              <a:t>]-E 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3733800" y="228600"/>
            <a:ext cx="685800" cy="838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27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2"/>
          </a:xfrm>
          <a:ln/>
        </p:spPr>
        <p:txBody>
          <a:bodyPr/>
          <a:lstStyle/>
          <a:p>
            <a:r>
              <a:rPr lang="en-US" sz="3200" dirty="0" smtClean="0"/>
              <a:t>Difference lists vs. </a:t>
            </a:r>
            <a:r>
              <a:rPr lang="en-US" sz="3200" dirty="0" err="1" smtClean="0"/>
              <a:t>DCGs</a:t>
            </a:r>
            <a:endParaRPr lang="en-US" sz="3200" dirty="0"/>
          </a:p>
        </p:txBody>
      </p:sp>
      <p:sp>
        <p:nvSpPr>
          <p:cNvPr id="571397" name="Rectangle 5"/>
          <p:cNvSpPr>
            <a:spLocks noChangeArrowheads="1"/>
          </p:cNvSpPr>
          <p:nvPr/>
        </p:nvSpPr>
        <p:spPr bwMode="auto">
          <a:xfrm>
            <a:off x="304800" y="838200"/>
            <a:ext cx="4343400" cy="30480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(A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-C):- 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np(A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-B), 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vp(B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-C).</a:t>
            </a:r>
          </a:p>
          <a:p>
            <a:pPr marL="342900" indent="-342900" algn="l"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(A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-C):- 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det(A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-B), 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n(B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-C). </a:t>
            </a:r>
          </a:p>
          <a:p>
            <a:pPr marL="342900" indent="-342900" algn="l"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vp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(A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-C):- 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v(A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-B), 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np(B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-C). </a:t>
            </a:r>
          </a:p>
          <a:p>
            <a:pPr marL="342900" indent="-342900" algn="l"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vp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(A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-C):- 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v(A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-C).</a:t>
            </a:r>
          </a:p>
          <a:p>
            <a:pPr marL="342900" indent="-342900" algn="l">
              <a:buFontTx/>
              <a:buNone/>
            </a:pP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det([the|W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]-W).          </a:t>
            </a:r>
            <a:r>
              <a:rPr lang="en-US" sz="2000" b="1" dirty="0" smtClean="0">
                <a:latin typeface="Courier New" pitchFamily="49" charset="0"/>
                <a:ea typeface="Arial" charset="0"/>
                <a:cs typeface="Courier New" pitchFamily="49" charset="0"/>
              </a:rPr>
              <a:t> </a:t>
            </a:r>
          </a:p>
          <a:p>
            <a:pPr marL="342900" indent="-342900" algn="l">
              <a:buFontTx/>
              <a:buNone/>
            </a:pPr>
            <a:r>
              <a:rPr lang="en-US" sz="2000" b="1" dirty="0" err="1" smtClean="0">
                <a:latin typeface="Courier New" pitchFamily="49" charset="0"/>
                <a:ea typeface="Arial" charset="0"/>
                <a:cs typeface="Courier New" pitchFamily="49" charset="0"/>
              </a:rPr>
              <a:t>det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([a|W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]-W). </a:t>
            </a:r>
          </a:p>
          <a:p>
            <a:pPr marL="342900" indent="-342900" algn="l">
              <a:buFontTx/>
              <a:buNone/>
            </a:pP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n([man|W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]-W).   </a:t>
            </a:r>
            <a:r>
              <a:rPr lang="en-US" sz="2000" b="1" dirty="0" smtClean="0">
                <a:latin typeface="Courier New" pitchFamily="49" charset="0"/>
                <a:ea typeface="Arial" charset="0"/>
                <a:cs typeface="Courier New" pitchFamily="49" charset="0"/>
              </a:rPr>
              <a:t> </a:t>
            </a:r>
          </a:p>
          <a:p>
            <a:pPr marL="342900" indent="-342900" algn="l">
              <a:buFontTx/>
              <a:buNone/>
            </a:pPr>
            <a:r>
              <a:rPr lang="en-US" sz="2000" b="1" dirty="0" err="1" smtClean="0">
                <a:latin typeface="Courier New" pitchFamily="49" charset="0"/>
                <a:ea typeface="Arial" charset="0"/>
                <a:cs typeface="Courier New" pitchFamily="49" charset="0"/>
              </a:rPr>
              <a:t>n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([woman|W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]-W).     </a:t>
            </a:r>
            <a:r>
              <a:rPr lang="en-US" sz="2000" b="1" dirty="0" smtClean="0">
                <a:latin typeface="Courier New" pitchFamily="49" charset="0"/>
                <a:ea typeface="Arial" charset="0"/>
                <a:cs typeface="Courier New" pitchFamily="49" charset="0"/>
              </a:rPr>
              <a:t> </a:t>
            </a:r>
          </a:p>
          <a:p>
            <a:pPr marL="342900" indent="-342900" algn="l">
              <a:buFontTx/>
              <a:buNone/>
            </a:pPr>
            <a:r>
              <a:rPr lang="en-US" sz="2000" b="1" dirty="0" err="1" smtClean="0">
                <a:latin typeface="Courier New" pitchFamily="49" charset="0"/>
                <a:ea typeface="Arial" charset="0"/>
                <a:cs typeface="Courier New" pitchFamily="49" charset="0"/>
              </a:rPr>
              <a:t>v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([shoots|W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]-W).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81600" y="838200"/>
            <a:ext cx="2971800" cy="30480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vp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.</a:t>
            </a:r>
          </a:p>
          <a:p>
            <a:pPr marL="342900" indent="-342900" algn="l"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det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n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.</a:t>
            </a:r>
          </a:p>
          <a:p>
            <a:pPr marL="342900" indent="-342900" algn="l"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.</a:t>
            </a:r>
          </a:p>
          <a:p>
            <a:pPr marL="342900" indent="-342900" algn="l"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.</a:t>
            </a:r>
          </a:p>
          <a:p>
            <a:pPr marL="342900" indent="-342900" algn="l"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[the].             </a:t>
            </a:r>
            <a:r>
              <a:rPr lang="en-US" sz="2000" b="1" dirty="0" smtClean="0">
                <a:latin typeface="Courier New" pitchFamily="49" charset="0"/>
                <a:ea typeface="Arial" charset="0"/>
                <a:cs typeface="Courier New" pitchFamily="49" charset="0"/>
              </a:rPr>
              <a:t> </a:t>
            </a:r>
          </a:p>
          <a:p>
            <a:pPr marL="342900" indent="-342900" algn="l">
              <a:buFontTx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[a].</a:t>
            </a:r>
          </a:p>
          <a:p>
            <a:pPr marL="342900" indent="-342900" algn="l">
              <a:buFontTx/>
              <a:buNone/>
            </a:pP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[man].             </a:t>
            </a:r>
            <a:r>
              <a:rPr lang="en-US" sz="2000" b="1" dirty="0" smtClean="0">
                <a:latin typeface="Courier New" pitchFamily="49" charset="0"/>
                <a:ea typeface="Arial" charset="0"/>
                <a:cs typeface="Courier New" pitchFamily="49" charset="0"/>
              </a:rPr>
              <a:t> </a:t>
            </a:r>
          </a:p>
          <a:p>
            <a:pPr marL="342900" indent="-342900" algn="l">
              <a:buFontTx/>
              <a:buNone/>
            </a:pPr>
            <a:r>
              <a:rPr lang="en-US" sz="2000" b="1" dirty="0" err="1" smtClean="0">
                <a:latin typeface="Courier New" pitchFamily="49" charset="0"/>
                <a:ea typeface="Arial" charset="0"/>
                <a:cs typeface="Courier New" pitchFamily="49" charset="0"/>
              </a:rPr>
              <a:t>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[woman].         </a:t>
            </a:r>
            <a:r>
              <a:rPr lang="en-US" sz="2000" b="1" dirty="0" smtClean="0">
                <a:latin typeface="Courier New" pitchFamily="49" charset="0"/>
                <a:ea typeface="Arial" charset="0"/>
                <a:cs typeface="Courier New" pitchFamily="49" charset="0"/>
              </a:rPr>
              <a:t> </a:t>
            </a:r>
          </a:p>
          <a:p>
            <a:pPr marL="342900" indent="-342900" algn="l">
              <a:buFontTx/>
              <a:buNone/>
            </a:pPr>
            <a:r>
              <a:rPr lang="en-US" sz="2000" b="1" dirty="0" err="1" smtClean="0">
                <a:latin typeface="Courier New" pitchFamily="49" charset="0"/>
                <a:ea typeface="Arial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[shoots].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5638800"/>
            <a:ext cx="6019800" cy="707886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660066"/>
                </a:solidFill>
              </a:rPr>
              <a:t>it is not easy to understand and it is a pain having to keep track of all those difference list variables</a:t>
            </a:r>
            <a:endParaRPr lang="en-US" sz="2000" b="1" dirty="0">
              <a:solidFill>
                <a:srgbClr val="6600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0200" y="3962400"/>
            <a:ext cx="6019800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Difference List</a:t>
            </a:r>
          </a:p>
          <a:p>
            <a:pPr marL="0" lvl="1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]-[]     is the list [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lvl="1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a,b,c,d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]-[d]   is the list [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lvl="1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a,b,c|T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]-T     is the list [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lvl="1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X-X             is the empty list []  </a:t>
            </a:r>
          </a:p>
        </p:txBody>
      </p:sp>
    </p:spTree>
    <p:extLst>
      <p:ext uri="{BB962C8B-B14F-4D97-AF65-F5344CB8AC3E}">
        <p14:creationId xmlns:p14="http://schemas.microsoft.com/office/powerpoint/2010/main" val="3568924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2"/>
          </a:xfrm>
          <a:ln/>
        </p:spPr>
        <p:txBody>
          <a:bodyPr/>
          <a:lstStyle/>
          <a:p>
            <a:r>
              <a:rPr lang="en-US" dirty="0" err="1" smtClean="0"/>
              <a:t>DCGs</a:t>
            </a:r>
            <a:r>
              <a:rPr lang="en-US" dirty="0" smtClean="0"/>
              <a:t>: first example</a:t>
            </a:r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2895600" y="1600200"/>
            <a:ext cx="6172200" cy="25146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b="1" dirty="0">
                <a:latin typeface="Arial" charset="0"/>
              </a:rPr>
              <a:t>?- </a:t>
            </a:r>
            <a:r>
              <a:rPr lang="en-US" sz="2000" b="1" dirty="0" err="1" smtClean="0">
                <a:latin typeface="Arial" charset="0"/>
              </a:rPr>
              <a:t>s</a:t>
            </a:r>
            <a:r>
              <a:rPr lang="en-US" sz="2000" b="1" dirty="0" smtClean="0">
                <a:latin typeface="Arial" charset="0"/>
              </a:rPr>
              <a:t> 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[</a:t>
            </a:r>
            <a:r>
              <a:rPr lang="en-US" sz="2000" b="1" dirty="0" err="1">
                <a:latin typeface="Arial" charset="0"/>
                <a:ea typeface="Arial" charset="0"/>
                <a:cs typeface="Arial" charset="0"/>
              </a:rPr>
              <a:t>a,man,shoots,a,woman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],[ ])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342900" indent="-342900" algn="l">
              <a:buFontTx/>
              <a:buNone/>
            </a:pP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true</a:t>
            </a:r>
          </a:p>
          <a:p>
            <a:pPr marL="342900" indent="-342900" algn="l">
              <a:buFontTx/>
              <a:buNone/>
            </a:pP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?- </a:t>
            </a:r>
            <a:r>
              <a:rPr lang="en-US" sz="2000" b="1" dirty="0" err="1" smtClean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 ([</a:t>
            </a:r>
            <a:r>
              <a:rPr lang="en-US" sz="2000" b="1" dirty="0" err="1" smtClean="0">
                <a:latin typeface="Arial" charset="0"/>
                <a:ea typeface="Arial" charset="0"/>
                <a:cs typeface="Arial" charset="0"/>
              </a:rPr>
              <a:t>a,man,shoots,a,woman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, woman], [woman]).</a:t>
            </a:r>
          </a:p>
          <a:p>
            <a:pPr marL="342900" indent="-342900" algn="l">
              <a:buFontTx/>
              <a:buNone/>
            </a:pP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true</a:t>
            </a:r>
          </a:p>
          <a:p>
            <a:pPr marL="342900" indent="-342900"/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?- </a:t>
            </a:r>
            <a:r>
              <a:rPr lang="en-US" sz="2000" b="1" dirty="0" err="1" smtClean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 ([</a:t>
            </a:r>
            <a:r>
              <a:rPr lang="en-US" sz="2000" b="1" dirty="0" err="1" smtClean="0">
                <a:latin typeface="Arial" charset="0"/>
                <a:ea typeface="Arial" charset="0"/>
                <a:cs typeface="Arial" charset="0"/>
              </a:rPr>
              <a:t>a,man,shoots,a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], []).</a:t>
            </a:r>
          </a:p>
          <a:p>
            <a:pPr marL="342900" indent="-342900"/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false</a:t>
            </a:r>
          </a:p>
          <a:p>
            <a:pPr marL="342900" indent="-342900"/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?- </a:t>
            </a:r>
            <a:r>
              <a:rPr lang="en-US" sz="2000" b="1" dirty="0" err="1" smtClean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 ([</a:t>
            </a:r>
            <a:r>
              <a:rPr lang="en-US" sz="2000" b="1" dirty="0" err="1" smtClean="0">
                <a:latin typeface="Arial" charset="0"/>
                <a:ea typeface="Arial" charset="0"/>
                <a:cs typeface="Arial" charset="0"/>
              </a:rPr>
              <a:t>a,man,shoots,a,woman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]).</a:t>
            </a:r>
          </a:p>
          <a:p>
            <a:pPr marL="342900" indent="-342900"/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ERROR</a:t>
            </a:r>
          </a:p>
          <a:p>
            <a:pPr marL="342900" indent="-342900"/>
            <a:endParaRPr lang="en-US" sz="20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228600" y="1600200"/>
            <a:ext cx="2514600" cy="30480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vp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.</a:t>
            </a:r>
          </a:p>
          <a:p>
            <a:pPr marL="342900" indent="-342900" algn="l"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det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n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.</a:t>
            </a:r>
          </a:p>
          <a:p>
            <a:pPr marL="342900" indent="-342900" algn="l"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.</a:t>
            </a:r>
          </a:p>
          <a:p>
            <a:pPr marL="342900" indent="-342900" algn="l"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.</a:t>
            </a:r>
          </a:p>
          <a:p>
            <a:pPr marL="342900" indent="-342900" algn="l"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[the].             </a:t>
            </a:r>
            <a:r>
              <a:rPr lang="en-US" sz="2000" b="1" dirty="0" smtClean="0">
                <a:latin typeface="Courier New" pitchFamily="49" charset="0"/>
                <a:ea typeface="Arial" charset="0"/>
                <a:cs typeface="Courier New" pitchFamily="49" charset="0"/>
              </a:rPr>
              <a:t> </a:t>
            </a:r>
          </a:p>
          <a:p>
            <a:pPr marL="342900" indent="-342900" algn="l">
              <a:buFontTx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[a].</a:t>
            </a:r>
          </a:p>
          <a:p>
            <a:pPr marL="342900" indent="-342900" algn="l">
              <a:buFontTx/>
              <a:buNone/>
            </a:pP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[man].             </a:t>
            </a:r>
            <a:r>
              <a:rPr lang="en-US" sz="2000" b="1" dirty="0" smtClean="0">
                <a:latin typeface="Courier New" pitchFamily="49" charset="0"/>
                <a:ea typeface="Arial" charset="0"/>
                <a:cs typeface="Courier New" pitchFamily="49" charset="0"/>
              </a:rPr>
              <a:t> </a:t>
            </a:r>
          </a:p>
          <a:p>
            <a:pPr marL="342900" indent="-342900" algn="l">
              <a:buFontTx/>
              <a:buNone/>
            </a:pPr>
            <a:r>
              <a:rPr lang="en-US" sz="2000" b="1" dirty="0" err="1" smtClean="0">
                <a:latin typeface="Courier New" pitchFamily="49" charset="0"/>
                <a:ea typeface="Arial" charset="0"/>
                <a:cs typeface="Courier New" pitchFamily="49" charset="0"/>
              </a:rPr>
              <a:t>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[woman].         </a:t>
            </a:r>
            <a:r>
              <a:rPr lang="en-US" sz="2000" b="1" dirty="0" smtClean="0">
                <a:latin typeface="Courier New" pitchFamily="49" charset="0"/>
                <a:ea typeface="Arial" charset="0"/>
                <a:cs typeface="Courier New" pitchFamily="49" charset="0"/>
              </a:rPr>
              <a:t> </a:t>
            </a:r>
          </a:p>
          <a:p>
            <a:pPr marL="342900" indent="-342900" algn="l">
              <a:buFontTx/>
              <a:buNone/>
            </a:pPr>
            <a:r>
              <a:rPr lang="en-US" sz="2000" b="1" dirty="0" err="1" smtClean="0">
                <a:latin typeface="Courier New" pitchFamily="49" charset="0"/>
                <a:ea typeface="Arial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[shoots].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5600" y="838200"/>
            <a:ext cx="597497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s(X,Y)</a:t>
            </a:r>
          </a:p>
          <a:p>
            <a:r>
              <a:rPr lang="en-US" b="1" dirty="0">
                <a:latin typeface="Courier New"/>
                <a:cs typeface="Courier New"/>
              </a:rPr>
              <a:t>Y </a:t>
            </a:r>
            <a:r>
              <a:rPr lang="en-US" b="1" dirty="0"/>
              <a:t>is kind of free variable, kind of formality of difference list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95600" y="4267200"/>
            <a:ext cx="546901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/>
            <a:r>
              <a:rPr lang="en-US" b="1" dirty="0" smtClean="0">
                <a:solidFill>
                  <a:srgbClr val="3366FF"/>
                </a:solidFill>
                <a:latin typeface="Arial" charset="0"/>
                <a:ea typeface="Arial" charset="0"/>
                <a:cs typeface="Arial" charset="0"/>
              </a:rPr>
              <a:t>Try (later) </a:t>
            </a:r>
            <a:r>
              <a:rPr lang="en-US" b="1" dirty="0">
                <a:solidFill>
                  <a:srgbClr val="3366FF"/>
                </a:solidFill>
                <a:latin typeface="Arial" charset="0"/>
                <a:ea typeface="Arial" charset="0"/>
                <a:cs typeface="Arial" charset="0"/>
              </a:rPr>
              <a:t>the following queries in your terminal.</a:t>
            </a:r>
          </a:p>
          <a:p>
            <a:pPr marL="342900" indent="-342900"/>
            <a:r>
              <a:rPr lang="en-US" b="1" dirty="0">
                <a:latin typeface="Courier New"/>
                <a:ea typeface="Arial" charset="0"/>
                <a:cs typeface="Courier New"/>
              </a:rPr>
              <a:t>?- </a:t>
            </a:r>
            <a:r>
              <a:rPr lang="en-US" b="1" dirty="0" smtClean="0">
                <a:latin typeface="Courier New"/>
                <a:cs typeface="Courier New"/>
              </a:rPr>
              <a:t>s</a:t>
            </a:r>
            <a:r>
              <a:rPr lang="en-US" b="1" dirty="0" smtClean="0">
                <a:latin typeface="Courier New"/>
                <a:ea typeface="Arial" charset="0"/>
                <a:cs typeface="Courier New"/>
              </a:rPr>
              <a:t>(</a:t>
            </a:r>
            <a:r>
              <a:rPr lang="en-US" b="1" dirty="0">
                <a:latin typeface="Courier New"/>
                <a:ea typeface="Arial" charset="0"/>
                <a:cs typeface="Courier New"/>
              </a:rPr>
              <a:t>X,</a:t>
            </a:r>
            <a:r>
              <a:rPr lang="en-US" b="1" dirty="0" smtClean="0">
                <a:latin typeface="Courier New"/>
                <a:ea typeface="Arial" charset="0"/>
                <a:cs typeface="Courier New"/>
              </a:rPr>
              <a:t>[]</a:t>
            </a:r>
            <a:r>
              <a:rPr lang="en-US" b="1" dirty="0">
                <a:latin typeface="Courier New"/>
                <a:ea typeface="Arial" charset="0"/>
                <a:cs typeface="Courier New"/>
              </a:rPr>
              <a:t>).</a:t>
            </a:r>
          </a:p>
          <a:p>
            <a:pPr marL="342900" indent="-342900"/>
            <a:r>
              <a:rPr lang="en-US" b="1" dirty="0">
                <a:latin typeface="Courier New"/>
                <a:ea typeface="Arial" charset="0"/>
                <a:cs typeface="Courier New"/>
              </a:rPr>
              <a:t>?- </a:t>
            </a:r>
            <a:r>
              <a:rPr lang="en-US" b="1" dirty="0" smtClean="0">
                <a:latin typeface="Courier New"/>
                <a:ea typeface="Arial" charset="0"/>
                <a:cs typeface="Courier New"/>
              </a:rPr>
              <a:t>s(</a:t>
            </a:r>
            <a:r>
              <a:rPr lang="en-US" b="1" dirty="0">
                <a:latin typeface="Courier New"/>
                <a:ea typeface="Arial" charset="0"/>
                <a:cs typeface="Courier New"/>
              </a:rPr>
              <a:t>X,Y).</a:t>
            </a:r>
          </a:p>
          <a:p>
            <a:pPr marL="342900" indent="-342900"/>
            <a:endParaRPr lang="en-US" b="1" dirty="0">
              <a:latin typeface="Courier New"/>
              <a:ea typeface="Arial" charset="0"/>
              <a:cs typeface="Courier New"/>
            </a:endParaRPr>
          </a:p>
          <a:p>
            <a:pPr marL="342900" indent="-342900"/>
            <a:r>
              <a:rPr lang="en-US" b="1" dirty="0">
                <a:latin typeface="Courier New"/>
                <a:ea typeface="Arial" charset="0"/>
                <a:cs typeface="Courier New"/>
              </a:rPr>
              <a:t>?- </a:t>
            </a:r>
            <a:r>
              <a:rPr lang="en-US" b="1" dirty="0" smtClean="0">
                <a:latin typeface="Courier New"/>
                <a:cs typeface="Courier New"/>
              </a:rPr>
              <a:t>s(</a:t>
            </a:r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b="1" dirty="0" err="1">
                <a:latin typeface="Courier New"/>
                <a:cs typeface="Courier New"/>
              </a:rPr>
              <a:t>the</a:t>
            </a:r>
            <a:r>
              <a:rPr lang="en-US" b="1" dirty="0" err="1" smtClean="0">
                <a:latin typeface="Courier New"/>
                <a:cs typeface="Courier New"/>
              </a:rPr>
              <a:t>,man</a:t>
            </a:r>
            <a:r>
              <a:rPr lang="en-US" b="1" dirty="0" err="1">
                <a:latin typeface="Courier New"/>
                <a:cs typeface="Courier New"/>
              </a:rPr>
              <a:t>|Y</a:t>
            </a:r>
            <a:r>
              <a:rPr lang="en-US" b="1" dirty="0">
                <a:latin typeface="Courier New"/>
                <a:cs typeface="Courier New"/>
              </a:rPr>
              <a:t>]</a:t>
            </a:r>
            <a:r>
              <a:rPr lang="en-US" b="1" dirty="0" smtClean="0">
                <a:latin typeface="Courier New"/>
                <a:cs typeface="Courier New"/>
              </a:rPr>
              <a:t>,Y</a:t>
            </a:r>
            <a:r>
              <a:rPr lang="en-US" b="1" dirty="0">
                <a:latin typeface="Courier New"/>
                <a:cs typeface="Courier New"/>
              </a:rPr>
              <a:t>).</a:t>
            </a:r>
            <a:r>
              <a:rPr lang="en-US" b="1" dirty="0">
                <a:latin typeface="Courier New"/>
                <a:ea typeface="Arial" charset="0"/>
                <a:cs typeface="Courier New"/>
              </a:rPr>
              <a:t> </a:t>
            </a:r>
          </a:p>
          <a:p>
            <a:pPr marL="342900" indent="-342900"/>
            <a:r>
              <a:rPr lang="en-US" b="1" dirty="0">
                <a:latin typeface="Courier New"/>
                <a:ea typeface="Arial" charset="0"/>
                <a:cs typeface="Courier New"/>
              </a:rPr>
              <a:t>?- </a:t>
            </a:r>
            <a:r>
              <a:rPr lang="en-US" b="1" dirty="0" smtClean="0">
                <a:latin typeface="Courier New"/>
                <a:ea typeface="Arial" charset="0"/>
                <a:cs typeface="Courier New"/>
              </a:rPr>
              <a:t>s(</a:t>
            </a:r>
            <a:r>
              <a:rPr lang="en-US" b="1" dirty="0">
                <a:latin typeface="Courier New"/>
                <a:ea typeface="Arial" charset="0"/>
                <a:cs typeface="Courier New"/>
              </a:rPr>
              <a:t>[</a:t>
            </a:r>
            <a:r>
              <a:rPr lang="en-US" b="1" dirty="0" err="1">
                <a:latin typeface="Courier New"/>
                <a:ea typeface="Arial" charset="0"/>
                <a:cs typeface="Courier New"/>
              </a:rPr>
              <a:t>woman|Y</a:t>
            </a:r>
            <a:r>
              <a:rPr lang="en-US" b="1" dirty="0">
                <a:latin typeface="Courier New"/>
                <a:ea typeface="Arial" charset="0"/>
                <a:cs typeface="Courier New"/>
              </a:rPr>
              <a:t>]</a:t>
            </a:r>
            <a:r>
              <a:rPr lang="en-US" b="1" dirty="0" smtClean="0">
                <a:latin typeface="Courier New"/>
                <a:ea typeface="Arial" charset="0"/>
                <a:cs typeface="Courier New"/>
              </a:rPr>
              <a:t>,Y</a:t>
            </a:r>
            <a:r>
              <a:rPr lang="en-US" b="1" dirty="0">
                <a:latin typeface="Courier New"/>
                <a:ea typeface="Arial" charset="0"/>
                <a:cs typeface="Courier New"/>
              </a:rPr>
              <a:t>)</a:t>
            </a:r>
            <a:r>
              <a:rPr lang="en-US" b="1" dirty="0" smtClean="0">
                <a:latin typeface="Courier New"/>
                <a:ea typeface="Arial" charset="0"/>
                <a:cs typeface="Courier New"/>
              </a:rPr>
              <a:t>.</a:t>
            </a:r>
          </a:p>
          <a:p>
            <a:pPr marL="342900" indent="-342900"/>
            <a:r>
              <a:rPr lang="en-US" b="1" dirty="0">
                <a:latin typeface="Courier New"/>
                <a:ea typeface="Arial" charset="0"/>
                <a:cs typeface="Courier New"/>
              </a:rPr>
              <a:t>?- </a:t>
            </a:r>
            <a:r>
              <a:rPr lang="en-US" b="1" dirty="0" smtClean="0">
                <a:latin typeface="Courier New"/>
                <a:ea typeface="Arial" charset="0"/>
                <a:cs typeface="Courier New"/>
              </a:rPr>
              <a:t>s([</a:t>
            </a:r>
            <a:r>
              <a:rPr lang="en-US" b="1" dirty="0" err="1" smtClean="0">
                <a:latin typeface="Courier New"/>
                <a:ea typeface="Arial" charset="0"/>
                <a:cs typeface="Courier New"/>
              </a:rPr>
              <a:t>a,woman</a:t>
            </a:r>
            <a:r>
              <a:rPr lang="en-US" b="1" dirty="0" err="1">
                <a:latin typeface="Courier New"/>
                <a:ea typeface="Arial" charset="0"/>
                <a:cs typeface="Courier New"/>
              </a:rPr>
              <a:t>|Y</a:t>
            </a:r>
            <a:r>
              <a:rPr lang="en-US" b="1" dirty="0">
                <a:latin typeface="Courier New"/>
                <a:ea typeface="Arial" charset="0"/>
                <a:cs typeface="Courier New"/>
              </a:rPr>
              <a:t>]</a:t>
            </a:r>
            <a:r>
              <a:rPr lang="en-US" b="1" dirty="0" smtClean="0">
                <a:latin typeface="Courier New"/>
                <a:ea typeface="Arial" charset="0"/>
                <a:cs typeface="Courier New"/>
              </a:rPr>
              <a:t>,Y</a:t>
            </a:r>
            <a:r>
              <a:rPr lang="en-US" b="1" dirty="0">
                <a:latin typeface="Courier New"/>
                <a:ea typeface="Arial" charset="0"/>
                <a:cs typeface="Courier New"/>
              </a:rPr>
              <a:t>)</a:t>
            </a:r>
            <a:r>
              <a:rPr lang="en-US" b="1" dirty="0" smtClean="0">
                <a:latin typeface="Courier New"/>
                <a:ea typeface="Arial" charset="0"/>
                <a:cs typeface="Courier New"/>
              </a:rPr>
              <a:t>.</a:t>
            </a:r>
            <a:endParaRPr lang="en-US" b="1" dirty="0">
              <a:latin typeface="Courier New"/>
              <a:ea typeface="Arial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3787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1219200"/>
            <a:ext cx="8610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are the first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response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 Prolog gives to the query 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s(X,[])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04800" y="2590800"/>
            <a:ext cx="4038600" cy="396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 --&gt; 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foo,bar,wiggle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 --&gt; 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choo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].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 --&gt; 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foo,foo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bar --&gt; 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mar,zar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mar --&gt; 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me,my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me --&gt; 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].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my --&gt; [am].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zar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 --&gt; 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blar,car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blar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 --&gt; [a].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car --&gt; [train].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wiggle --&gt; [toot].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wiggle --&gt; 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wiggle,wiggle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19600" y="2635984"/>
            <a:ext cx="3491987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?- s(X,[])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sz="2000" b="1" dirty="0"/>
          </a:p>
          <a:p>
            <a:r>
              <a:rPr lang="en-US" sz="2000" b="1" dirty="0" smtClean="0"/>
              <a:t>X </a:t>
            </a:r>
            <a:r>
              <a:rPr lang="en-US" sz="2000" b="1" dirty="0"/>
              <a:t>= [</a:t>
            </a:r>
            <a:r>
              <a:rPr lang="en-US" sz="2000" b="1" dirty="0" err="1"/>
              <a:t>choo</a:t>
            </a:r>
            <a:r>
              <a:rPr lang="en-US" sz="2000" b="1" dirty="0"/>
              <a:t>, </a:t>
            </a:r>
            <a:r>
              <a:rPr lang="en-US" sz="2000" b="1" dirty="0" err="1"/>
              <a:t>i</a:t>
            </a:r>
            <a:r>
              <a:rPr lang="en-US" sz="2000" b="1" dirty="0"/>
              <a:t>, am, a, train, toot] </a:t>
            </a:r>
            <a:r>
              <a:rPr lang="en-US" sz="2000" b="1" dirty="0" smtClean="0"/>
              <a:t>;</a:t>
            </a:r>
            <a:endParaRPr lang="en-US" sz="2000" b="1" dirty="0"/>
          </a:p>
          <a:p>
            <a:r>
              <a:rPr lang="en-US" sz="2000" b="1" dirty="0" smtClean="0"/>
              <a:t>… </a:t>
            </a:r>
            <a:endParaRPr lang="en-US" sz="2000" b="1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r>
              <a:rPr lang="en-US" dirty="0" smtClean="0"/>
              <a:t>Think-aloud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06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DCGs: second example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371600"/>
            <a:ext cx="5257800" cy="3124200"/>
          </a:xfrm>
        </p:spPr>
        <p:txBody>
          <a:bodyPr>
            <a:normAutofit/>
          </a:bodyPr>
          <a:lstStyle/>
          <a:p>
            <a:r>
              <a:rPr lang="en-US" sz="2400" dirty="0"/>
              <a:t>We added </a:t>
            </a:r>
            <a:r>
              <a:rPr lang="en-US" sz="2400" dirty="0" smtClean="0"/>
              <a:t>some recursive </a:t>
            </a:r>
            <a:r>
              <a:rPr lang="en-US" sz="2400" dirty="0"/>
              <a:t>rules to the grammar</a:t>
            </a:r>
            <a:r>
              <a:rPr lang="en-US" sz="2400" dirty="0" smtClean="0"/>
              <a:t>…</a:t>
            </a:r>
          </a:p>
          <a:p>
            <a:r>
              <a:rPr lang="en-US" sz="2400" dirty="0" smtClean="0"/>
              <a:t>What </a:t>
            </a:r>
            <a:r>
              <a:rPr lang="en-US" sz="2400" dirty="0"/>
              <a:t>does Prolog do with this DCG</a:t>
            </a:r>
            <a:r>
              <a:rPr lang="en-US" sz="2400" dirty="0" smtClean="0"/>
              <a:t>?</a:t>
            </a:r>
          </a:p>
          <a:p>
            <a:endParaRPr lang="en-US" sz="2400" dirty="0" smtClean="0"/>
          </a:p>
          <a:p>
            <a:r>
              <a:rPr lang="en-US" sz="2400" dirty="0" smtClean="0"/>
              <a:t>Same thing happens when we saw left recursion before.</a:t>
            </a:r>
            <a:endParaRPr lang="en-US" sz="2400" dirty="0"/>
          </a:p>
        </p:txBody>
      </p:sp>
      <p:sp>
        <p:nvSpPr>
          <p:cNvPr id="549892" name="Rectangle 4"/>
          <p:cNvSpPr>
            <a:spLocks noChangeArrowheads="1"/>
          </p:cNvSpPr>
          <p:nvPr/>
        </p:nvSpPr>
        <p:spPr bwMode="auto">
          <a:xfrm>
            <a:off x="533400" y="1295400"/>
            <a:ext cx="3048000" cy="44196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 --&gt;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conj,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          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 algn="l"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vp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.</a:t>
            </a:r>
          </a:p>
          <a:p>
            <a:pPr marL="342900" indent="-342900" algn="l"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det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, n.              </a:t>
            </a:r>
            <a:endParaRPr lang="en-US" sz="2000" b="1" dirty="0" smtClean="0">
              <a:latin typeface="Courier New" pitchFamily="49" charset="0"/>
              <a:ea typeface="Arial" charset="0"/>
              <a:cs typeface="Courier New" pitchFamily="49" charset="0"/>
            </a:endParaRPr>
          </a:p>
          <a:p>
            <a:pPr marL="342900" indent="-342900" algn="l">
              <a:buFontTx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v, 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.          </a:t>
            </a:r>
            <a:r>
              <a:rPr lang="en-US" sz="2000" b="1" dirty="0" smtClean="0">
                <a:latin typeface="Courier New" pitchFamily="49" charset="0"/>
                <a:ea typeface="Arial" charset="0"/>
                <a:cs typeface="Courier New" pitchFamily="49" charset="0"/>
              </a:rPr>
              <a:t>   </a:t>
            </a:r>
          </a:p>
          <a:p>
            <a:pPr marL="342900" indent="-342900" algn="l">
              <a:buFontTx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v.</a:t>
            </a:r>
          </a:p>
          <a:p>
            <a:pPr marL="342900" indent="-342900" algn="l"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algn="l"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[the].               </a:t>
            </a:r>
            <a:endParaRPr lang="en-US" sz="2000" b="1" dirty="0" smtClean="0">
              <a:latin typeface="Courier New" pitchFamily="49" charset="0"/>
              <a:ea typeface="Arial" charset="0"/>
              <a:cs typeface="Courier New" pitchFamily="49" charset="0"/>
            </a:endParaRPr>
          </a:p>
          <a:p>
            <a:pPr marL="342900" indent="-342900" algn="l">
              <a:buFontTx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[a].</a:t>
            </a:r>
          </a:p>
          <a:p>
            <a:pPr marL="342900" indent="-342900" algn="l">
              <a:buFontTx/>
              <a:buNone/>
            </a:pP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[man].                </a:t>
            </a:r>
            <a:endParaRPr lang="en-US" sz="2000" b="1" dirty="0" smtClean="0">
              <a:latin typeface="Courier New" pitchFamily="49" charset="0"/>
              <a:ea typeface="Arial" charset="0"/>
              <a:cs typeface="Courier New" pitchFamily="49" charset="0"/>
            </a:endParaRPr>
          </a:p>
          <a:p>
            <a:pPr marL="342900" indent="-342900" algn="l"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Arial" charset="0"/>
                <a:cs typeface="Courier New" pitchFamily="49" charset="0"/>
              </a:rPr>
              <a:t>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[woman].            </a:t>
            </a:r>
            <a:endParaRPr lang="en-US" sz="2000" b="1" dirty="0" smtClean="0">
              <a:latin typeface="Courier New" pitchFamily="49" charset="0"/>
              <a:ea typeface="Arial" charset="0"/>
              <a:cs typeface="Courier New" pitchFamily="49" charset="0"/>
            </a:endParaRPr>
          </a:p>
          <a:p>
            <a:pPr marL="342900" indent="-342900" algn="l"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Arial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[shoots].</a:t>
            </a:r>
          </a:p>
          <a:p>
            <a:pPr marL="342900" indent="-342900" algn="l">
              <a:buFontTx/>
              <a:buNone/>
            </a:pP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conj --&gt; [and].            </a:t>
            </a:r>
            <a:endParaRPr lang="en-US" sz="2000" b="1" dirty="0" smtClean="0">
              <a:latin typeface="Courier New" pitchFamily="49" charset="0"/>
              <a:ea typeface="Arial" charset="0"/>
              <a:cs typeface="Courier New" pitchFamily="49" charset="0"/>
            </a:endParaRPr>
          </a:p>
          <a:p>
            <a:pPr marL="342900" indent="-342900" algn="l"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Arial" charset="0"/>
                <a:cs typeface="Courier New" pitchFamily="49" charset="0"/>
              </a:rPr>
              <a:t>conj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[or].            </a:t>
            </a:r>
            <a:endParaRPr lang="en-US" sz="2000" b="1" dirty="0" smtClean="0">
              <a:latin typeface="Courier New" pitchFamily="49" charset="0"/>
              <a:ea typeface="Arial" charset="0"/>
              <a:cs typeface="Courier New" pitchFamily="49" charset="0"/>
            </a:endParaRPr>
          </a:p>
          <a:p>
            <a:pPr marL="342900" indent="-342900" algn="l"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Arial" charset="0"/>
                <a:cs typeface="Courier New" pitchFamily="49" charset="0"/>
              </a:rPr>
              <a:t>conj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[but]. </a:t>
            </a:r>
          </a:p>
        </p:txBody>
      </p:sp>
    </p:spTree>
    <p:extLst>
      <p:ext uri="{BB962C8B-B14F-4D97-AF65-F5344CB8AC3E}">
        <p14:creationId xmlns:p14="http://schemas.microsoft.com/office/powerpoint/2010/main" val="52617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DCG without left-recursive rules</a:t>
            </a:r>
            <a:endParaRPr lang="en-US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371600"/>
            <a:ext cx="495300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DCGs are not magic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moral: DCGs are a nice notation, but you cannot write arbitrary context-free grammars as a DCG and have it run without problems</a:t>
            </a:r>
          </a:p>
          <a:p>
            <a:r>
              <a:rPr lang="en-US" sz="2400" dirty="0"/>
              <a:t>DCGs are ordinary Prolog rules in disguise</a:t>
            </a:r>
          </a:p>
          <a:p>
            <a:r>
              <a:rPr lang="en-US" sz="2400" dirty="0"/>
              <a:t>So keep an eye out for left-recursion!</a:t>
            </a:r>
          </a:p>
          <a:p>
            <a:endParaRPr lang="en-US" sz="24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371600"/>
            <a:ext cx="3886200" cy="48006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/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--&gt;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simple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Arial" charset="0"/>
                <a:cs typeface="Courier New" pitchFamily="49" charset="0"/>
              </a:rPr>
              <a:t>_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342900" indent="-342900" algn="l">
              <a:buFontTx/>
              <a:buNone/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--&gt;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simple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Arial" charset="0"/>
                <a:cs typeface="Courier New" pitchFamily="49" charset="0"/>
              </a:rPr>
              <a:t>_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conj, s.    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>
              <a:buFontTx/>
              <a:buNone/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simple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Arial" charset="0"/>
                <a:cs typeface="Courier New" pitchFamily="49" charset="0"/>
              </a:rPr>
              <a:t>_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Arial" charset="0"/>
                <a:cs typeface="Courier New" pitchFamily="49" charset="0"/>
              </a:rPr>
              <a:t>--&gt;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Arial" charset="0"/>
                <a:cs typeface="Courier New" pitchFamily="49" charset="0"/>
              </a:rPr>
              <a:t>np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Arial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Arial" charset="0"/>
                <a:cs typeface="Courier New" pitchFamily="49" charset="0"/>
              </a:rPr>
              <a:t>vp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Arial" charset="0"/>
                <a:cs typeface="Courier New" pitchFamily="49" charset="0"/>
              </a:rPr>
              <a:t>.</a:t>
            </a:r>
          </a:p>
          <a:p>
            <a:pPr marL="342900" indent="-342900" algn="l"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det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, n.              </a:t>
            </a:r>
          </a:p>
          <a:p>
            <a:pPr marL="342900" indent="-342900" algn="l"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v, 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.             </a:t>
            </a:r>
          </a:p>
          <a:p>
            <a:pPr marL="342900" indent="-342900" algn="l"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v.</a:t>
            </a:r>
          </a:p>
          <a:p>
            <a:pPr marL="342900" indent="-342900" algn="l"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algn="l"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[the].               </a:t>
            </a:r>
            <a:endParaRPr lang="en-US" sz="2000" b="1" dirty="0" smtClean="0">
              <a:latin typeface="Courier New" pitchFamily="49" charset="0"/>
              <a:ea typeface="Arial" charset="0"/>
              <a:cs typeface="Courier New" pitchFamily="49" charset="0"/>
            </a:endParaRPr>
          </a:p>
          <a:p>
            <a:pPr marL="342900" indent="-342900" algn="l">
              <a:buFontTx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[a].</a:t>
            </a:r>
          </a:p>
          <a:p>
            <a:pPr marL="342900" indent="-342900" algn="l">
              <a:buFontTx/>
              <a:buNone/>
            </a:pP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[man].              </a:t>
            </a:r>
            <a:endParaRPr lang="en-US" sz="2000" b="1" dirty="0" smtClean="0">
              <a:latin typeface="Courier New" pitchFamily="49" charset="0"/>
              <a:ea typeface="Arial" charset="0"/>
              <a:cs typeface="Courier New" pitchFamily="49" charset="0"/>
            </a:endParaRPr>
          </a:p>
          <a:p>
            <a:pPr marL="342900" indent="-342900" algn="l"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Arial" charset="0"/>
                <a:cs typeface="Courier New" pitchFamily="49" charset="0"/>
              </a:rPr>
              <a:t>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[woman].            </a:t>
            </a:r>
            <a:endParaRPr lang="en-US" sz="2000" b="1" dirty="0" smtClean="0">
              <a:latin typeface="Courier New" pitchFamily="49" charset="0"/>
              <a:ea typeface="Arial" charset="0"/>
              <a:cs typeface="Courier New" pitchFamily="49" charset="0"/>
            </a:endParaRPr>
          </a:p>
          <a:p>
            <a:pPr marL="342900" indent="-342900" algn="l"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Arial" charset="0"/>
                <a:cs typeface="Courier New" pitchFamily="49" charset="0"/>
              </a:rPr>
              <a:t>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[shoots].</a:t>
            </a:r>
          </a:p>
          <a:p>
            <a:pPr marL="342900" indent="-342900" algn="l">
              <a:buFontTx/>
              <a:buNone/>
            </a:pP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conj --&gt; [and].          </a:t>
            </a:r>
            <a:endParaRPr lang="en-US" sz="2000" b="1" dirty="0" smtClean="0">
              <a:latin typeface="Courier New" pitchFamily="49" charset="0"/>
              <a:ea typeface="Arial" charset="0"/>
              <a:cs typeface="Courier New" pitchFamily="49" charset="0"/>
            </a:endParaRPr>
          </a:p>
          <a:p>
            <a:pPr marL="342900" indent="-342900" algn="l"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Arial" charset="0"/>
                <a:cs typeface="Courier New" pitchFamily="49" charset="0"/>
              </a:rPr>
              <a:t>conj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[or].            </a:t>
            </a:r>
            <a:endParaRPr lang="en-US" sz="2000" b="1" dirty="0" smtClean="0">
              <a:latin typeface="Courier New" pitchFamily="49" charset="0"/>
              <a:ea typeface="Arial" charset="0"/>
              <a:cs typeface="Courier New" pitchFamily="49" charset="0"/>
            </a:endParaRPr>
          </a:p>
          <a:p>
            <a:pPr marL="342900" indent="-342900" algn="l"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Arial" charset="0"/>
                <a:cs typeface="Courier New" pitchFamily="49" charset="0"/>
              </a:rPr>
              <a:t>conj 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--&gt; [but]. </a:t>
            </a:r>
          </a:p>
        </p:txBody>
      </p:sp>
    </p:spTree>
    <p:extLst>
      <p:ext uri="{BB962C8B-B14F-4D97-AF65-F5344CB8AC3E}">
        <p14:creationId xmlns:p14="http://schemas.microsoft.com/office/powerpoint/2010/main" val="2501347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© Patrick Blackburn, Johan </a:t>
            </a:r>
            <a:r>
              <a:rPr lang="en-GB" dirty="0" err="1"/>
              <a:t>Bos</a:t>
            </a:r>
            <a:r>
              <a:rPr lang="en-GB" dirty="0"/>
              <a:t> &amp; Kristina </a:t>
            </a:r>
            <a:r>
              <a:rPr lang="en-GB" dirty="0" err="1"/>
              <a:t>Striegnitz</a:t>
            </a:r>
            <a:endParaRPr lang="en-GB" dirty="0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DCGs: third example</a:t>
            </a:r>
          </a:p>
        </p:txBody>
      </p:sp>
      <p:sp>
        <p:nvSpPr>
          <p:cNvPr id="577539" name="Rectangle 3"/>
          <p:cNvSpPr>
            <a:spLocks noChangeArrowheads="1"/>
          </p:cNvSpPr>
          <p:nvPr/>
        </p:nvSpPr>
        <p:spPr bwMode="auto">
          <a:xfrm>
            <a:off x="685800" y="2286000"/>
            <a:ext cx="2819400" cy="21336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2800" b="1" dirty="0">
                <a:latin typeface="Courier New" pitchFamily="49" charset="0"/>
                <a:ea typeface="Arial" charset="0"/>
                <a:cs typeface="Courier New" pitchFamily="49" charset="0"/>
              </a:rPr>
              <a:t>--&gt; </a:t>
            </a:r>
            <a:r>
              <a:rPr lang="en-US" sz="2800" b="1" dirty="0" smtClean="0">
                <a:latin typeface="Courier New" pitchFamily="49" charset="0"/>
                <a:ea typeface="Arial" charset="0"/>
                <a:cs typeface="Courier New" pitchFamily="49" charset="0"/>
              </a:rPr>
              <a:t>[].</a:t>
            </a:r>
            <a:endParaRPr lang="en-US" sz="2800" b="1" dirty="0">
              <a:latin typeface="Courier New" pitchFamily="49" charset="0"/>
              <a:ea typeface="Arial" charset="0"/>
              <a:cs typeface="Courier New" pitchFamily="49" charset="0"/>
            </a:endParaRPr>
          </a:p>
          <a:p>
            <a:pPr marL="342900" indent="-342900" algn="l"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2800" b="1" dirty="0">
                <a:latin typeface="Courier New" pitchFamily="49" charset="0"/>
                <a:ea typeface="Arial" charset="0"/>
                <a:cs typeface="Courier New" pitchFamily="49" charset="0"/>
              </a:rPr>
              <a:t>--&gt; </a:t>
            </a:r>
            <a:r>
              <a:rPr lang="en-US" sz="2800" b="1" dirty="0" err="1">
                <a:latin typeface="Courier New" pitchFamily="49" charset="0"/>
                <a:ea typeface="Arial" charset="0"/>
                <a:cs typeface="Courier New" pitchFamily="49" charset="0"/>
              </a:rPr>
              <a:t>l,s,r</a:t>
            </a:r>
            <a:r>
              <a:rPr lang="en-US" sz="2800" b="1" dirty="0">
                <a:latin typeface="Courier New" pitchFamily="49" charset="0"/>
                <a:ea typeface="Arial" charset="0"/>
                <a:cs typeface="Courier New" pitchFamily="49" charset="0"/>
              </a:rPr>
              <a:t>.</a:t>
            </a:r>
          </a:p>
          <a:p>
            <a:pPr marL="342900" indent="-342900" algn="l"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sz="2800" b="1" dirty="0">
                <a:latin typeface="Courier New" pitchFamily="49" charset="0"/>
                <a:ea typeface="Arial" charset="0"/>
                <a:cs typeface="Courier New" pitchFamily="49" charset="0"/>
              </a:rPr>
              <a:t>--&gt; [a].</a:t>
            </a:r>
          </a:p>
          <a:p>
            <a:pPr marL="342900" indent="-342900" algn="l"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r </a:t>
            </a:r>
            <a:r>
              <a:rPr lang="en-US" sz="2800" b="1" dirty="0">
                <a:latin typeface="Courier New" pitchFamily="49" charset="0"/>
                <a:ea typeface="Arial" charset="0"/>
                <a:cs typeface="Courier New" pitchFamily="49" charset="0"/>
              </a:rPr>
              <a:t>--&gt; [b].</a:t>
            </a:r>
          </a:p>
        </p:txBody>
      </p:sp>
      <p:sp>
        <p:nvSpPr>
          <p:cNvPr id="577540" name="Rectangle 4"/>
          <p:cNvSpPr>
            <a:spLocks noChangeArrowheads="1"/>
          </p:cNvSpPr>
          <p:nvPr/>
        </p:nvSpPr>
        <p:spPr bwMode="auto">
          <a:xfrm>
            <a:off x="3657600" y="2057400"/>
            <a:ext cx="4800600" cy="39624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?-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([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a,a,a,b,b,b</a:t>
            </a:r>
            <a:r>
              <a:rPr lang="en-US" sz="2000" b="1" dirty="0" smtClean="0">
                <a:latin typeface="Courier New" pitchFamily="49" charset="0"/>
                <a:ea typeface="Arial" charset="0"/>
                <a:cs typeface="Courier New" pitchFamily="49" charset="0"/>
              </a:rPr>
              <a:t>],[]).</a:t>
            </a:r>
          </a:p>
          <a:p>
            <a:pPr marL="342900" indent="-342900" algn="l"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Arial" charset="0"/>
                <a:cs typeface="Courier New" pitchFamily="49" charset="0"/>
              </a:rPr>
              <a:t>true</a:t>
            </a:r>
          </a:p>
          <a:p>
            <a:pPr marL="342900" indent="-342900" algn="l">
              <a:buFontTx/>
              <a:buNone/>
            </a:pPr>
            <a:endParaRPr lang="en-US" sz="2000" b="1" dirty="0" smtClean="0">
              <a:latin typeface="Courier New" pitchFamily="49" charset="0"/>
              <a:ea typeface="Arial" charset="0"/>
              <a:cs typeface="Courier New" pitchFamily="49" charset="0"/>
            </a:endParaRPr>
          </a:p>
          <a:p>
            <a:pPr marL="342900" indent="-342900" algn="l">
              <a:buFontTx/>
              <a:buNone/>
            </a:pP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?-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b="1" dirty="0">
                <a:latin typeface="Courier New" pitchFamily="49" charset="0"/>
                <a:ea typeface="Arial" charset="0"/>
                <a:cs typeface="Courier New" pitchFamily="49" charset="0"/>
              </a:rPr>
              <a:t>([</a:t>
            </a:r>
            <a:r>
              <a:rPr lang="en-US" sz="2000" b="1" dirty="0" err="1">
                <a:latin typeface="Courier New" pitchFamily="49" charset="0"/>
                <a:ea typeface="Arial" charset="0"/>
                <a:cs typeface="Courier New" pitchFamily="49" charset="0"/>
              </a:rPr>
              <a:t>a,a,a,a,b,b,b</a:t>
            </a:r>
            <a:r>
              <a:rPr lang="en-US" sz="2000" b="1" dirty="0" smtClean="0">
                <a:latin typeface="Courier New" pitchFamily="49" charset="0"/>
                <a:ea typeface="Arial" charset="0"/>
                <a:cs typeface="Courier New" pitchFamily="49" charset="0"/>
              </a:rPr>
              <a:t>],[]).</a:t>
            </a:r>
          </a:p>
          <a:p>
            <a:pPr marL="342900" indent="-342900" algn="l">
              <a:buFontTx/>
              <a:buNone/>
            </a:pPr>
            <a:r>
              <a:rPr lang="en-US" sz="2000" b="1" dirty="0" smtClean="0">
                <a:latin typeface="Courier New" pitchFamily="49" charset="0"/>
                <a:ea typeface="Arial" charset="0"/>
                <a:cs typeface="Courier New" pitchFamily="49" charset="0"/>
              </a:rPr>
              <a:t>false</a:t>
            </a:r>
          </a:p>
          <a:p>
            <a:pPr marL="342900" indent="-342900"/>
            <a:endParaRPr lang="en-US" sz="2000" b="1" dirty="0" smtClean="0">
              <a:latin typeface="Courier New" pitchFamily="49" charset="0"/>
              <a:ea typeface="Arial" charset="0"/>
              <a:cs typeface="Courier New" pitchFamily="49" charset="0"/>
            </a:endParaRPr>
          </a:p>
          <a:p>
            <a:pPr marL="342900" indent="-342900"/>
            <a:r>
              <a:rPr lang="en-US" sz="2000" b="1" dirty="0" smtClean="0">
                <a:latin typeface="Courier New" pitchFamily="49" charset="0"/>
                <a:ea typeface="Arial" charset="0"/>
                <a:cs typeface="Courier New" pitchFamily="49" charset="0"/>
              </a:rPr>
              <a:t>?- s(X,[]).</a:t>
            </a:r>
          </a:p>
          <a:p>
            <a:pPr marL="342900" indent="-342900"/>
            <a:r>
              <a:rPr lang="en-US" sz="2000" b="1" dirty="0" smtClean="0">
                <a:latin typeface="Courier New" pitchFamily="49" charset="0"/>
                <a:ea typeface="Arial" charset="0"/>
                <a:cs typeface="Courier New" pitchFamily="49" charset="0"/>
              </a:rPr>
              <a:t>X = [];</a:t>
            </a:r>
          </a:p>
          <a:p>
            <a:pPr marL="342900" indent="-342900"/>
            <a:r>
              <a:rPr lang="en-US" sz="2000" b="1" dirty="0" smtClean="0">
                <a:latin typeface="Courier New" pitchFamily="49" charset="0"/>
                <a:ea typeface="Arial" charset="0"/>
                <a:cs typeface="Courier New" pitchFamily="49" charset="0"/>
              </a:rPr>
              <a:t>X = [</a:t>
            </a:r>
            <a:r>
              <a:rPr lang="en-US" sz="2000" b="1" dirty="0" err="1" smtClean="0">
                <a:latin typeface="Courier New" pitchFamily="49" charset="0"/>
                <a:ea typeface="Arial" charset="0"/>
                <a:cs typeface="Courier New" pitchFamily="49" charset="0"/>
              </a:rPr>
              <a:t>a,b</a:t>
            </a:r>
            <a:r>
              <a:rPr lang="en-US" sz="2000" b="1" dirty="0" smtClean="0">
                <a:latin typeface="Courier New" pitchFamily="49" charset="0"/>
                <a:ea typeface="Arial" charset="0"/>
                <a:cs typeface="Courier New" pitchFamily="49" charset="0"/>
              </a:rPr>
              <a:t>];</a:t>
            </a:r>
          </a:p>
          <a:p>
            <a:pPr marL="342900" indent="-342900"/>
            <a:r>
              <a:rPr lang="en-US" sz="2000" b="1" dirty="0" smtClean="0">
                <a:latin typeface="Courier New" pitchFamily="49" charset="0"/>
                <a:ea typeface="Arial" charset="0"/>
                <a:cs typeface="Courier New" pitchFamily="49" charset="0"/>
              </a:rPr>
              <a:t>X = [</a:t>
            </a:r>
            <a:r>
              <a:rPr lang="en-US" sz="2000" b="1" dirty="0" err="1" smtClean="0">
                <a:latin typeface="Courier New" pitchFamily="49" charset="0"/>
                <a:ea typeface="Arial" charset="0"/>
                <a:cs typeface="Courier New" pitchFamily="49" charset="0"/>
              </a:rPr>
              <a:t>a,a,b,b</a:t>
            </a:r>
            <a:r>
              <a:rPr lang="en-US" sz="2000" b="1" dirty="0" smtClean="0">
                <a:latin typeface="Courier New" pitchFamily="49" charset="0"/>
                <a:ea typeface="Arial" charset="0"/>
                <a:cs typeface="Courier New" pitchFamily="49" charset="0"/>
              </a:rPr>
              <a:t>];</a:t>
            </a:r>
          </a:p>
          <a:p>
            <a:pPr marL="342900" indent="-342900"/>
            <a:r>
              <a:rPr lang="en-US" sz="2000" b="1" dirty="0" smtClean="0">
                <a:latin typeface="Courier New" pitchFamily="49" charset="0"/>
                <a:ea typeface="Arial" charset="0"/>
                <a:cs typeface="Courier New" pitchFamily="49" charset="0"/>
              </a:rPr>
              <a:t>X = [</a:t>
            </a:r>
            <a:r>
              <a:rPr lang="en-US" sz="2000" b="1" dirty="0" err="1" smtClean="0">
                <a:latin typeface="Courier New" pitchFamily="49" charset="0"/>
                <a:ea typeface="Arial" charset="0"/>
                <a:cs typeface="Courier New" pitchFamily="49" charset="0"/>
              </a:rPr>
              <a:t>a,a,a,b,b,b</a:t>
            </a:r>
            <a:r>
              <a:rPr lang="en-US" sz="2000" b="1" dirty="0" smtClean="0">
                <a:latin typeface="Courier New" pitchFamily="49" charset="0"/>
                <a:ea typeface="Arial" charset="0"/>
                <a:cs typeface="Courier New" pitchFamily="49" charset="0"/>
              </a:rPr>
              <a:t>]</a:t>
            </a:r>
            <a:endParaRPr lang="en-US" sz="2000" b="1" dirty="0">
              <a:latin typeface="Courier New" pitchFamily="49" charset="0"/>
              <a:ea typeface="Arial" charset="0"/>
              <a:cs typeface="Courier New" pitchFamily="49" charset="0"/>
            </a:endParaRPr>
          </a:p>
        </p:txBody>
      </p:sp>
      <p:sp>
        <p:nvSpPr>
          <p:cNvPr id="577541" name="Rectangle 5"/>
          <p:cNvSpPr>
            <a:spLocks noChangeArrowheads="1"/>
          </p:cNvSpPr>
          <p:nvPr/>
        </p:nvSpPr>
        <p:spPr bwMode="auto">
          <a:xfrm>
            <a:off x="1295400" y="1447800"/>
            <a:ext cx="6248400" cy="424732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 smtClean="0">
                <a:solidFill>
                  <a:srgbClr val="7030A0"/>
                </a:solidFill>
                <a:latin typeface="Arial" charset="0"/>
              </a:rPr>
              <a:t>We </a:t>
            </a:r>
            <a:r>
              <a:rPr lang="en-US" sz="2400" b="1" dirty="0">
                <a:solidFill>
                  <a:srgbClr val="7030A0"/>
                </a:solidFill>
                <a:latin typeface="Arial" charset="0"/>
              </a:rPr>
              <a:t>will define the </a:t>
            </a:r>
            <a:r>
              <a:rPr lang="en-US" sz="2400" b="1" dirty="0" smtClean="0">
                <a:solidFill>
                  <a:srgbClr val="7030A0"/>
                </a:solidFill>
                <a:latin typeface="Arial" charset="0"/>
              </a:rPr>
              <a:t>formal language  </a:t>
            </a:r>
            <a:r>
              <a:rPr lang="en-US" sz="2400" b="1" i="1" dirty="0" err="1">
                <a:solidFill>
                  <a:srgbClr val="7030A0"/>
                </a:solidFill>
                <a:latin typeface="Arial" charset="0"/>
              </a:rPr>
              <a:t>a</a:t>
            </a:r>
            <a:r>
              <a:rPr lang="en-US" sz="2400" b="1" i="1" baseline="30000" dirty="0" err="1">
                <a:solidFill>
                  <a:srgbClr val="7030A0"/>
                </a:solidFill>
                <a:latin typeface="Arial" charset="0"/>
              </a:rPr>
              <a:t>n</a:t>
            </a:r>
            <a:r>
              <a:rPr lang="en-US" sz="2400" b="1" i="1" dirty="0" err="1">
                <a:solidFill>
                  <a:srgbClr val="7030A0"/>
                </a:solidFill>
                <a:latin typeface="Arial" charset="0"/>
              </a:rPr>
              <a:t>b</a:t>
            </a:r>
            <a:r>
              <a:rPr lang="en-US" sz="2400" b="1" i="1" baseline="30000" dirty="0" err="1">
                <a:solidFill>
                  <a:srgbClr val="7030A0"/>
                </a:solidFill>
                <a:latin typeface="Arial" charset="0"/>
              </a:rPr>
              <a:t>n</a:t>
            </a:r>
            <a:endParaRPr lang="en-US" sz="2400" b="1" i="1" baseline="30000" dirty="0">
              <a:solidFill>
                <a:srgbClr val="7030A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9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8035925" cy="236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33528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can Java compiler be written in Java?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Let  </a:t>
            </a:r>
            <a:r>
              <a:rPr lang="en-US" b="1" i="1" dirty="0" smtClean="0">
                <a:solidFill>
                  <a:srgbClr val="7030A0"/>
                </a:solidFill>
                <a:latin typeface="Arial" charset="0"/>
              </a:rPr>
              <a:t>a</a:t>
            </a:r>
            <a:r>
              <a:rPr lang="en-US" b="1" i="1" baseline="30000" dirty="0" smtClean="0">
                <a:solidFill>
                  <a:srgbClr val="7030A0"/>
                </a:solidFill>
                <a:latin typeface="Arial" charset="0"/>
              </a:rPr>
              <a:t>n</a:t>
            </a:r>
            <a:r>
              <a:rPr lang="en-US" b="1" i="1" dirty="0" smtClean="0">
                <a:solidFill>
                  <a:srgbClr val="7030A0"/>
                </a:solidFill>
                <a:latin typeface="Arial" charset="0"/>
              </a:rPr>
              <a:t>b</a:t>
            </a:r>
            <a:r>
              <a:rPr lang="en-US" b="1" i="1" baseline="30000" dirty="0" smtClean="0">
                <a:solidFill>
                  <a:srgbClr val="7030A0"/>
                </a:solidFill>
                <a:latin typeface="Arial" charset="0"/>
              </a:rPr>
              <a:t>2n</a:t>
            </a:r>
            <a:r>
              <a:rPr lang="en-US" dirty="0" smtClean="0"/>
              <a:t> be the formal language which contains all strings of the following form: an unbroken block of </a:t>
            </a:r>
            <a:r>
              <a:rPr lang="en-US" b="1" i="1" dirty="0" smtClean="0"/>
              <a:t>a</a:t>
            </a:r>
            <a:r>
              <a:rPr lang="en-US" b="1" dirty="0" smtClean="0"/>
              <a:t>s</a:t>
            </a:r>
            <a:r>
              <a:rPr lang="en-US" dirty="0" smtClean="0"/>
              <a:t> of length </a:t>
            </a:r>
            <a:r>
              <a:rPr lang="en-US" i="1" dirty="0" smtClean="0"/>
              <a:t>n, </a:t>
            </a:r>
            <a:r>
              <a:rPr lang="en-US" dirty="0" smtClean="0"/>
              <a:t>followed by an unbroken block of </a:t>
            </a:r>
            <a:r>
              <a:rPr lang="en-US" b="1" i="1" dirty="0" err="1" smtClean="0"/>
              <a:t>b</a:t>
            </a:r>
            <a:r>
              <a:rPr lang="en-US" b="1" dirty="0" err="1" smtClean="0"/>
              <a:t>s</a:t>
            </a:r>
            <a:r>
              <a:rPr lang="en-US" dirty="0" smtClean="0"/>
              <a:t> of length </a:t>
            </a:r>
            <a:r>
              <a:rPr lang="en-US" i="1" dirty="0" smtClean="0"/>
              <a:t>2n</a:t>
            </a:r>
            <a:r>
              <a:rPr lang="en-US" dirty="0" smtClean="0"/>
              <a:t>, and nothing else. </a:t>
            </a:r>
          </a:p>
          <a:p>
            <a:pPr lvl="1"/>
            <a:r>
              <a:rPr lang="en-US" dirty="0" smtClean="0"/>
              <a:t>For example, </a:t>
            </a:r>
            <a:r>
              <a:rPr lang="en-US" i="1" dirty="0" err="1" smtClean="0"/>
              <a:t>abb</a:t>
            </a:r>
            <a:r>
              <a:rPr lang="en-US" dirty="0" smtClean="0"/>
              <a:t>, </a:t>
            </a:r>
            <a:r>
              <a:rPr lang="en-US" i="1" dirty="0" err="1" smtClean="0"/>
              <a:t>aabbbb</a:t>
            </a:r>
            <a:r>
              <a:rPr lang="en-US" dirty="0" smtClean="0"/>
              <a:t>, and </a:t>
            </a:r>
            <a:r>
              <a:rPr lang="en-US" i="1" dirty="0" err="1" smtClean="0"/>
              <a:t>aaabbbbbb</a:t>
            </a:r>
            <a:r>
              <a:rPr lang="en-US" dirty="0" smtClean="0"/>
              <a:t> belong to </a:t>
            </a:r>
            <a:r>
              <a:rPr lang="en-US" b="1" i="1" dirty="0" smtClean="0">
                <a:solidFill>
                  <a:srgbClr val="7030A0"/>
                </a:solidFill>
                <a:latin typeface="Arial" charset="0"/>
              </a:rPr>
              <a:t>a</a:t>
            </a:r>
            <a:r>
              <a:rPr lang="en-US" b="1" i="1" baseline="30000" dirty="0" smtClean="0">
                <a:solidFill>
                  <a:srgbClr val="7030A0"/>
                </a:solidFill>
                <a:latin typeface="Arial" charset="0"/>
              </a:rPr>
              <a:t>n</a:t>
            </a:r>
            <a:r>
              <a:rPr lang="en-US" b="1" i="1" dirty="0" smtClean="0">
                <a:solidFill>
                  <a:srgbClr val="7030A0"/>
                </a:solidFill>
                <a:latin typeface="Arial" charset="0"/>
              </a:rPr>
              <a:t>b</a:t>
            </a:r>
            <a:r>
              <a:rPr lang="en-US" b="1" i="1" baseline="30000" dirty="0" smtClean="0">
                <a:solidFill>
                  <a:srgbClr val="7030A0"/>
                </a:solidFill>
                <a:latin typeface="Arial" charset="0"/>
              </a:rPr>
              <a:t>2n</a:t>
            </a:r>
            <a:r>
              <a:rPr lang="en-US" dirty="0" smtClean="0"/>
              <a:t>  , and so does the empty string. Write a DCG that generates this language.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19200" y="4495800"/>
            <a:ext cx="3505200" cy="17526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2400" b="1" dirty="0">
                <a:latin typeface="Courier New" pitchFamily="49" charset="0"/>
                <a:ea typeface="Arial" charset="0"/>
                <a:cs typeface="Courier New" pitchFamily="49" charset="0"/>
              </a:rPr>
              <a:t>--&gt; [].</a:t>
            </a:r>
          </a:p>
          <a:p>
            <a:pPr marL="342900" indent="-342900" algn="l"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2400" b="1" dirty="0">
                <a:latin typeface="Courier New" pitchFamily="49" charset="0"/>
                <a:ea typeface="Arial" charset="0"/>
                <a:cs typeface="Courier New" pitchFamily="49" charset="0"/>
              </a:rPr>
              <a:t>--&gt; </a:t>
            </a:r>
            <a:r>
              <a:rPr lang="en-US" sz="2400" b="1" dirty="0" err="1">
                <a:latin typeface="Courier New" pitchFamily="49" charset="0"/>
                <a:ea typeface="Arial" charset="0"/>
                <a:cs typeface="Courier New" pitchFamily="49" charset="0"/>
              </a:rPr>
              <a:t>l,s,</a:t>
            </a:r>
            <a:r>
              <a:rPr lang="en-US" sz="2400" b="1" dirty="0" err="1" smtClean="0">
                <a:latin typeface="Courier New" pitchFamily="49" charset="0"/>
                <a:ea typeface="Arial" charset="0"/>
                <a:cs typeface="Courier New" pitchFamily="49" charset="0"/>
              </a:rPr>
              <a:t>r,r</a:t>
            </a:r>
            <a:r>
              <a:rPr lang="en-US" sz="2400" b="1" dirty="0" smtClean="0">
                <a:latin typeface="Courier New" pitchFamily="49" charset="0"/>
                <a:ea typeface="Arial" charset="0"/>
                <a:cs typeface="Courier New" pitchFamily="49" charset="0"/>
              </a:rPr>
              <a:t>.</a:t>
            </a:r>
            <a:endParaRPr lang="en-US" sz="2400" b="1" dirty="0">
              <a:latin typeface="Courier New" pitchFamily="49" charset="0"/>
              <a:ea typeface="Arial" charset="0"/>
              <a:cs typeface="Courier New" pitchFamily="49" charset="0"/>
            </a:endParaRPr>
          </a:p>
          <a:p>
            <a:pPr marL="342900" indent="-342900" algn="l"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sz="2400" b="1" dirty="0">
                <a:latin typeface="Courier New" pitchFamily="49" charset="0"/>
                <a:ea typeface="Arial" charset="0"/>
                <a:cs typeface="Courier New" pitchFamily="49" charset="0"/>
              </a:rPr>
              <a:t>--&gt; [a].</a:t>
            </a:r>
          </a:p>
          <a:p>
            <a:pPr marL="342900" indent="-342900" algn="l"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 </a:t>
            </a:r>
            <a:r>
              <a:rPr lang="en-US" sz="2400" b="1" dirty="0">
                <a:latin typeface="Courier New" pitchFamily="49" charset="0"/>
                <a:ea typeface="Arial" charset="0"/>
                <a:cs typeface="Courier New" pitchFamily="49" charset="0"/>
              </a:rPr>
              <a:t>--&gt; [b].</a:t>
            </a:r>
          </a:p>
        </p:txBody>
      </p:sp>
    </p:spTree>
    <p:extLst>
      <p:ext uri="{BB962C8B-B14F-4D97-AF65-F5344CB8AC3E}">
        <p14:creationId xmlns:p14="http://schemas.microsoft.com/office/powerpoint/2010/main" val="2362790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573" y="325437"/>
            <a:ext cx="8542337" cy="607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297659" y="325436"/>
            <a:ext cx="997620" cy="7040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5351" y="325437"/>
            <a:ext cx="1812107" cy="7040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Executable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623" y="1616259"/>
            <a:ext cx="1995241" cy="652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Compiler for Java written in 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3311" y="1616259"/>
            <a:ext cx="1585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Very first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Java compiler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2152" y="1246927"/>
            <a:ext cx="151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 compiler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7021" y="482309"/>
            <a:ext cx="1585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Java Compiler written in Java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0828" y="3479046"/>
            <a:ext cx="298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Now we have executable Java Compiler written in Java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438400" y="5486400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source code</a:t>
            </a:r>
          </a:p>
          <a:p>
            <a:r>
              <a:rPr lang="en-US" dirty="0" smtClean="0"/>
              <a:t>Break input into </a:t>
            </a:r>
            <a:r>
              <a:rPr lang="en-US" b="1" dirty="0" smtClean="0"/>
              <a:t>Tokens</a:t>
            </a:r>
          </a:p>
          <a:p>
            <a:r>
              <a:rPr lang="en-US" dirty="0" smtClean="0"/>
              <a:t>Put </a:t>
            </a:r>
            <a:r>
              <a:rPr lang="en-US" b="1" dirty="0" smtClean="0"/>
              <a:t>structure</a:t>
            </a:r>
            <a:r>
              <a:rPr lang="en-US" dirty="0" smtClean="0"/>
              <a:t> on tokens</a:t>
            </a:r>
          </a:p>
          <a:p>
            <a:r>
              <a:rPr lang="en-US" b="1" dirty="0" smtClean="0"/>
              <a:t>Semantic</a:t>
            </a:r>
            <a:r>
              <a:rPr lang="en-US" dirty="0" smtClean="0"/>
              <a:t> analysis (Give meaning)</a:t>
            </a:r>
          </a:p>
          <a:p>
            <a:r>
              <a:rPr lang="en-US" dirty="0" smtClean="0"/>
              <a:t>Produce output (machine code)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076" y="2350661"/>
            <a:ext cx="8385175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1188" y="155223"/>
            <a:ext cx="8739369" cy="230832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b="1" u="sng" dirty="0" smtClean="0">
                <a:solidFill>
                  <a:srgbClr val="FF0000"/>
                </a:solidFill>
              </a:rPr>
              <a:t>Scanner</a:t>
            </a:r>
            <a:r>
              <a:rPr lang="en-US" b="1" dirty="0" smtClean="0">
                <a:solidFill>
                  <a:schemeClr val="tx2"/>
                </a:solidFill>
              </a:rPr>
              <a:t>: read the input text character by character and group into tokens</a:t>
            </a:r>
          </a:p>
          <a:p>
            <a:pPr>
              <a:buFont typeface="Arial"/>
              <a:buChar char="•"/>
            </a:pPr>
            <a:r>
              <a:rPr lang="en-US" b="1" u="sng" dirty="0" smtClean="0">
                <a:solidFill>
                  <a:srgbClr val="FF0000"/>
                </a:solidFill>
              </a:rPr>
              <a:t>Parser</a:t>
            </a:r>
            <a:r>
              <a:rPr lang="en-US" b="1" dirty="0" smtClean="0">
                <a:solidFill>
                  <a:schemeClr val="tx2"/>
                </a:solidFill>
              </a:rPr>
              <a:t>: read tokens and group them into phrases according to the syntax specification (Context Free Grammars)</a:t>
            </a:r>
          </a:p>
          <a:p>
            <a:pPr>
              <a:buFont typeface="Arial"/>
              <a:buChar char="•"/>
            </a:pPr>
            <a:r>
              <a:rPr lang="en-US" b="1" u="sng" dirty="0" smtClean="0">
                <a:solidFill>
                  <a:srgbClr val="FF0000"/>
                </a:solidFill>
              </a:rPr>
              <a:t>Type Checker </a:t>
            </a:r>
            <a:r>
              <a:rPr lang="en-US" b="1" dirty="0" smtClean="0">
                <a:solidFill>
                  <a:schemeClr val="tx2"/>
                </a:solidFill>
              </a:rPr>
              <a:t>(Semantic Analysis): verifies that the construct the node represents is legal and meaningful</a:t>
            </a:r>
          </a:p>
          <a:p>
            <a:pPr>
              <a:buFont typeface="Arial"/>
              <a:buChar char="•"/>
            </a:pPr>
            <a:r>
              <a:rPr lang="en-US" b="1" u="sng" dirty="0" smtClean="0">
                <a:solidFill>
                  <a:srgbClr val="FF0000"/>
                </a:solidFill>
              </a:rPr>
              <a:t>Translator</a:t>
            </a:r>
            <a:r>
              <a:rPr lang="en-US" b="1" dirty="0" smtClean="0">
                <a:solidFill>
                  <a:schemeClr val="tx2"/>
                </a:solidFill>
              </a:rPr>
              <a:t>: translated into Intermediate Code (e.g., tree structure)</a:t>
            </a:r>
          </a:p>
          <a:p>
            <a:pPr>
              <a:buFont typeface="Arial"/>
              <a:buChar char="•"/>
            </a:pPr>
            <a:r>
              <a:rPr lang="en-US" b="1" u="sng" dirty="0" smtClean="0">
                <a:solidFill>
                  <a:srgbClr val="FF0000"/>
                </a:solidFill>
              </a:rPr>
              <a:t>Code Generator</a:t>
            </a:r>
            <a:r>
              <a:rPr lang="en-US" b="1" dirty="0" smtClean="0">
                <a:solidFill>
                  <a:schemeClr val="tx2"/>
                </a:solidFill>
              </a:rPr>
              <a:t>: map into target machine code</a:t>
            </a:r>
          </a:p>
          <a:p>
            <a:pPr>
              <a:buFont typeface="Arial"/>
              <a:buChar char="•"/>
            </a:pPr>
            <a:r>
              <a:rPr lang="en-US" b="1" u="sng" dirty="0" smtClean="0">
                <a:solidFill>
                  <a:srgbClr val="FF0000"/>
                </a:solidFill>
              </a:rPr>
              <a:t>Symbol table</a:t>
            </a:r>
            <a:r>
              <a:rPr lang="en-US" b="1" dirty="0" smtClean="0">
                <a:solidFill>
                  <a:schemeClr val="tx2"/>
                </a:solidFill>
              </a:rPr>
              <a:t>: is a hash-like data structure to store information for identifiers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75" y="1149048"/>
            <a:ext cx="8502160" cy="524300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Transform a character stream into a token stream</a:t>
            </a:r>
          </a:p>
          <a:p>
            <a:r>
              <a:rPr lang="en-US" dirty="0" smtClean="0"/>
              <a:t>Why do we need a formal notations for specifying the structure of tokens?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latin typeface="Courier New"/>
                <a:cs typeface="Courier New"/>
              </a:rPr>
              <a:t>public class test{}</a:t>
            </a:r>
          </a:p>
          <a:p>
            <a:pPr lvl="2"/>
            <a:r>
              <a:rPr lang="en-US" dirty="0" smtClean="0"/>
              <a:t>test{} is not one token</a:t>
            </a:r>
          </a:p>
          <a:p>
            <a:pPr lvl="2"/>
            <a:r>
              <a:rPr lang="en-US" dirty="0" smtClean="0"/>
              <a:t>How to know </a:t>
            </a:r>
            <a:r>
              <a:rPr lang="en-US" b="1" dirty="0" smtClean="0">
                <a:latin typeface="Courier New"/>
                <a:cs typeface="Courier New"/>
              </a:rPr>
              <a:t>test</a:t>
            </a:r>
            <a:r>
              <a:rPr lang="en-US" dirty="0" smtClean="0"/>
              <a:t> is a token?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String constants in C, C++, Java, Pascal, Ada, etc</a:t>
            </a:r>
          </a:p>
          <a:p>
            <a:pPr lvl="2"/>
            <a:r>
              <a:rPr lang="en-US" dirty="0" smtClean="0"/>
              <a:t>Double quote, new line?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rational constants?</a:t>
            </a:r>
          </a:p>
          <a:p>
            <a:pPr lvl="2"/>
            <a:r>
              <a:rPr lang="en-US" dirty="0" smtClean="0"/>
              <a:t>0.0 vs. .0</a:t>
            </a:r>
          </a:p>
          <a:p>
            <a:pPr lvl="2"/>
            <a:r>
              <a:rPr lang="en-US" dirty="0" smtClean="0"/>
              <a:t>0.1 vs. .</a:t>
            </a:r>
            <a:r>
              <a:rPr lang="en-US" dirty="0" smtClean="0"/>
              <a:t>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1100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5144"/>
            <a:ext cx="8418557" cy="4964730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en-US" dirty="0" smtClean="0"/>
              <a:t>What is a language?</a:t>
            </a:r>
          </a:p>
          <a:p>
            <a:pPr marL="914400" lvl="1" indent="-514350"/>
            <a:r>
              <a:rPr lang="en-US" dirty="0" smtClean="0"/>
              <a:t>A set of strings. A string is a sequence of symbols.</a:t>
            </a:r>
          </a:p>
          <a:p>
            <a:pPr marL="514350" indent="-514350"/>
            <a:r>
              <a:rPr lang="en-US" dirty="0" smtClean="0"/>
              <a:t>Context Free Grammar (CFG) is a representation of a language, G=(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N,Σ,P,S)</a:t>
            </a:r>
            <a:endParaRPr lang="en-US" dirty="0" smtClean="0"/>
          </a:p>
          <a:p>
            <a:pPr marL="914400" lvl="1" indent="-514350"/>
            <a:r>
              <a:rPr lang="en-US" u="sng" dirty="0" err="1" smtClean="0"/>
              <a:t>nonterminal</a:t>
            </a:r>
            <a:r>
              <a:rPr lang="en-US" dirty="0" smtClean="0"/>
              <a:t> alphabet (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). Variables of the grammar</a:t>
            </a:r>
          </a:p>
          <a:p>
            <a:pPr marL="914400" lvl="1" indent="-514350"/>
            <a:r>
              <a:rPr lang="en-US" dirty="0" smtClean="0"/>
              <a:t>terminal alphabet (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Σ</a:t>
            </a:r>
            <a:r>
              <a:rPr lang="en-US" dirty="0" smtClean="0"/>
              <a:t>). Set of </a:t>
            </a:r>
            <a:r>
              <a:rPr lang="en-US" u="sng" dirty="0" smtClean="0"/>
              <a:t>tokens</a:t>
            </a:r>
            <a:r>
              <a:rPr lang="en-US" dirty="0" smtClean="0"/>
              <a:t> produced by the scanner</a:t>
            </a:r>
          </a:p>
          <a:p>
            <a:pPr marL="914400" lvl="1" indent="-514350"/>
            <a:r>
              <a:rPr lang="en-US" dirty="0" smtClean="0"/>
              <a:t>rewriting rules (productions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/>
              <a:t>). </a:t>
            </a:r>
          </a:p>
          <a:p>
            <a:pPr marL="914400" lvl="1" indent="-514350"/>
            <a:r>
              <a:rPr lang="en-US" dirty="0" smtClean="0"/>
              <a:t>start symbol (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) that initiates all derivations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Patrick Blackburn, Johan Bos &amp; Kristina Striegnitz</a:t>
            </a:r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Context Free Grammar</a:t>
            </a:r>
            <a:endParaRPr lang="en-US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58674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symbol is used to define the </a:t>
            </a:r>
            <a:r>
              <a:rPr lang="en-US" sz="2400" u="sng" dirty="0">
                <a:sym typeface="Symbol" charset="2"/>
              </a:rPr>
              <a:t>rules</a:t>
            </a:r>
            <a:endParaRPr lang="en-US" sz="2400" u="sng" dirty="0" smtClean="0">
              <a:sym typeface="Symbol" charset="2"/>
            </a:endParaRPr>
          </a:p>
          <a:p>
            <a:r>
              <a:rPr lang="en-US" sz="2400" dirty="0" smtClean="0">
                <a:sym typeface="Symbol" charset="2"/>
              </a:rPr>
              <a:t>Non-terminal symbols </a:t>
            </a:r>
            <a:r>
              <a:rPr lang="en-US" sz="2400" b="1" dirty="0">
                <a:sym typeface="Symbol" charset="2"/>
              </a:rPr>
              <a:t>S</a:t>
            </a:r>
            <a:r>
              <a:rPr lang="en-US" sz="2400" dirty="0" smtClean="0">
                <a:sym typeface="Symbol" charset="2"/>
              </a:rPr>
              <a:t>, </a:t>
            </a:r>
            <a:r>
              <a:rPr lang="en-US" sz="2400" b="1" dirty="0" smtClean="0">
                <a:sym typeface="Symbol" charset="2"/>
              </a:rPr>
              <a:t>NP</a:t>
            </a:r>
            <a:r>
              <a:rPr lang="en-US" sz="2400" dirty="0" smtClean="0">
                <a:sym typeface="Symbol" charset="2"/>
              </a:rPr>
              <a:t>, </a:t>
            </a:r>
            <a:r>
              <a:rPr lang="en-US" sz="2400" b="1" dirty="0" smtClean="0">
                <a:sym typeface="Symbol" charset="2"/>
              </a:rPr>
              <a:t>VP</a:t>
            </a:r>
            <a:r>
              <a:rPr lang="en-US" sz="2400" dirty="0" smtClean="0">
                <a:sym typeface="Symbol" charset="2"/>
              </a:rPr>
              <a:t>, </a:t>
            </a:r>
            <a:r>
              <a:rPr lang="en-US" sz="2400" b="1" dirty="0" smtClean="0">
                <a:sym typeface="Symbol" charset="2"/>
              </a:rPr>
              <a:t>DET</a:t>
            </a:r>
            <a:r>
              <a:rPr lang="en-US" sz="2400" dirty="0" smtClean="0">
                <a:sym typeface="Symbol" charset="2"/>
              </a:rPr>
              <a:t>, </a:t>
            </a:r>
            <a:r>
              <a:rPr lang="en-US" sz="2400" b="1" dirty="0">
                <a:sym typeface="Symbol" charset="2"/>
              </a:rPr>
              <a:t>N</a:t>
            </a:r>
            <a:r>
              <a:rPr lang="en-US" sz="2400" dirty="0" smtClean="0">
                <a:sym typeface="Symbol" charset="2"/>
              </a:rPr>
              <a:t>, </a:t>
            </a:r>
            <a:r>
              <a:rPr lang="en-US" sz="2400" b="1" dirty="0" smtClean="0">
                <a:sym typeface="Symbol" charset="2"/>
              </a:rPr>
              <a:t>V</a:t>
            </a:r>
            <a:endParaRPr lang="en-US" sz="2400" dirty="0" smtClean="0">
              <a:sym typeface="Symbol" charset="2"/>
            </a:endParaRPr>
          </a:p>
          <a:p>
            <a:r>
              <a:rPr lang="en-US" sz="2400" u="sng" dirty="0" smtClean="0">
                <a:sym typeface="Symbol" charset="2"/>
              </a:rPr>
              <a:t>Terminal</a:t>
            </a:r>
            <a:r>
              <a:rPr lang="en-US" sz="2400" dirty="0" smtClean="0">
                <a:sym typeface="Symbol" charset="2"/>
              </a:rPr>
              <a:t> symbols: </a:t>
            </a:r>
            <a:r>
              <a:rPr lang="en-US" sz="2400" i="1" dirty="0" smtClean="0">
                <a:sym typeface="Symbol" charset="2"/>
              </a:rPr>
              <a:t>the</a:t>
            </a:r>
            <a:r>
              <a:rPr lang="en-US" sz="2400" i="1" dirty="0">
                <a:sym typeface="Symbol" charset="2"/>
              </a:rPr>
              <a:t>, a, </a:t>
            </a:r>
            <a:r>
              <a:rPr lang="en-US" sz="2400" i="1" dirty="0" smtClean="0">
                <a:sym typeface="Symbol" charset="2"/>
              </a:rPr>
              <a:t>man, </a:t>
            </a:r>
            <a:r>
              <a:rPr lang="en-US" sz="2400" i="1" dirty="0">
                <a:sym typeface="Symbol" charset="2"/>
              </a:rPr>
              <a:t>woman, </a:t>
            </a:r>
            <a:r>
              <a:rPr lang="en-US" sz="2400" i="1" dirty="0" smtClean="0">
                <a:sym typeface="Symbol" charset="2"/>
              </a:rPr>
              <a:t>shoots</a:t>
            </a:r>
          </a:p>
          <a:p>
            <a:r>
              <a:rPr lang="en-US" sz="2400" dirty="0" smtClean="0"/>
              <a:t>The non-terminal symbols in this grammar have a traditional meaning in linguistics:</a:t>
            </a:r>
          </a:p>
          <a:p>
            <a:pPr lvl="1"/>
            <a:r>
              <a:rPr lang="en-US" sz="2000" b="1" dirty="0" smtClean="0"/>
              <a:t>NP</a:t>
            </a:r>
            <a:r>
              <a:rPr lang="en-US" sz="2000" dirty="0" smtClean="0"/>
              <a:t>:</a:t>
            </a:r>
            <a:r>
              <a:rPr lang="en-US" sz="2000" b="1" dirty="0" smtClean="0"/>
              <a:t>   </a:t>
            </a:r>
            <a:r>
              <a:rPr lang="en-US" sz="2000" dirty="0" smtClean="0"/>
              <a:t>noun phrase	</a:t>
            </a:r>
          </a:p>
          <a:p>
            <a:pPr lvl="1"/>
            <a:r>
              <a:rPr lang="en-US" sz="2000" b="1" dirty="0" smtClean="0"/>
              <a:t>VP</a:t>
            </a:r>
            <a:r>
              <a:rPr lang="en-US" sz="2000" dirty="0" smtClean="0"/>
              <a:t>:</a:t>
            </a:r>
            <a:r>
              <a:rPr lang="en-US" sz="2000" b="1" dirty="0" smtClean="0"/>
              <a:t>   </a:t>
            </a:r>
            <a:r>
              <a:rPr lang="en-US" sz="2000" dirty="0" smtClean="0"/>
              <a:t>verb phrase	</a:t>
            </a:r>
          </a:p>
          <a:p>
            <a:pPr lvl="1"/>
            <a:r>
              <a:rPr lang="en-US" sz="2000" b="1" dirty="0" smtClean="0"/>
              <a:t>DET</a:t>
            </a:r>
            <a:r>
              <a:rPr lang="en-US" sz="2000" dirty="0" smtClean="0"/>
              <a:t>:  determiner</a:t>
            </a:r>
          </a:p>
          <a:p>
            <a:pPr lvl="1"/>
            <a:r>
              <a:rPr lang="en-US" sz="2000" b="1" dirty="0" smtClean="0"/>
              <a:t>N</a:t>
            </a:r>
            <a:r>
              <a:rPr lang="en-US" sz="2000" dirty="0" smtClean="0"/>
              <a:t>:     noun</a:t>
            </a:r>
          </a:p>
          <a:p>
            <a:pPr lvl="1"/>
            <a:r>
              <a:rPr lang="en-US" sz="2000" b="1" dirty="0" smtClean="0"/>
              <a:t>V</a:t>
            </a:r>
            <a:r>
              <a:rPr lang="en-US" sz="2000" dirty="0" smtClean="0"/>
              <a:t>:     verb</a:t>
            </a:r>
          </a:p>
          <a:p>
            <a:pPr lvl="1"/>
            <a:r>
              <a:rPr lang="en-US" sz="2000" b="1" dirty="0" smtClean="0"/>
              <a:t>S</a:t>
            </a:r>
            <a:r>
              <a:rPr lang="en-US" sz="2000" dirty="0" smtClean="0"/>
              <a:t>:     sentence</a:t>
            </a:r>
            <a:r>
              <a:rPr lang="en-US" sz="2000" dirty="0" smtClean="0">
                <a:sym typeface="Symbol" charset="2"/>
              </a:rPr>
              <a:t>  </a:t>
            </a:r>
            <a:endParaRPr lang="en-US" sz="2000" dirty="0">
              <a:sym typeface="Symbol" charset="2"/>
            </a:endParaRP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6553200" y="1676400"/>
            <a:ext cx="2362200" cy="36576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800" dirty="0">
                <a:latin typeface="Arial" charset="0"/>
              </a:rPr>
              <a:t>S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800" dirty="0" err="1">
                <a:latin typeface="Arial" charset="0"/>
                <a:sym typeface="Symbol" charset="2"/>
              </a:rPr>
              <a:t></a:t>
            </a:r>
            <a:r>
              <a:rPr lang="en-US" sz="2800" dirty="0" smtClean="0">
                <a:latin typeface="Arial" charset="0"/>
                <a:sym typeface="Symbol" charset="2"/>
              </a:rPr>
              <a:t> NP VP</a:t>
            </a: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charset="0"/>
                <a:sym typeface="Symbol" charset="2"/>
              </a:rPr>
              <a:t>NP </a:t>
            </a:r>
            <a:r>
              <a:rPr lang="en-US" sz="2800" dirty="0" err="1">
                <a:latin typeface="Arial" charset="0"/>
                <a:sym typeface="Symbol" charset="2"/>
              </a:rPr>
              <a:t></a:t>
            </a:r>
            <a:r>
              <a:rPr lang="en-US" sz="2800" dirty="0" smtClean="0">
                <a:latin typeface="Arial" charset="0"/>
                <a:sym typeface="Symbol" charset="2"/>
              </a:rPr>
              <a:t> DET </a:t>
            </a:r>
            <a:r>
              <a:rPr lang="en-US" sz="2800" dirty="0">
                <a:latin typeface="Arial" charset="0"/>
                <a:sym typeface="Symbol" charset="2"/>
              </a:rPr>
              <a:t>N</a:t>
            </a:r>
            <a:endParaRPr lang="en-US" sz="2800" dirty="0" smtClean="0">
              <a:latin typeface="Arial" charset="0"/>
              <a:sym typeface="Symbol" charset="2"/>
            </a:endParaRP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charset="0"/>
                <a:sym typeface="Symbol" charset="2"/>
              </a:rPr>
              <a:t>VP </a:t>
            </a:r>
            <a:r>
              <a:rPr lang="en-US" sz="2800" dirty="0" err="1">
                <a:latin typeface="Arial" charset="0"/>
                <a:sym typeface="Symbol" charset="2"/>
              </a:rPr>
              <a:t></a:t>
            </a:r>
            <a:r>
              <a:rPr lang="en-US" sz="2800" dirty="0" smtClean="0">
                <a:latin typeface="Arial" charset="0"/>
                <a:sym typeface="Symbol" charset="2"/>
              </a:rPr>
              <a:t> </a:t>
            </a:r>
            <a:r>
              <a:rPr lang="en-US" sz="2800" dirty="0">
                <a:latin typeface="Arial" charset="0"/>
                <a:sym typeface="Symbol" charset="2"/>
              </a:rPr>
              <a:t>V</a:t>
            </a:r>
            <a:r>
              <a:rPr lang="en-US" sz="2800" dirty="0" smtClean="0">
                <a:latin typeface="Arial" charset="0"/>
                <a:sym typeface="Symbol" charset="2"/>
              </a:rPr>
              <a:t> NP</a:t>
            </a: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charset="0"/>
                <a:sym typeface="Symbol" charset="2"/>
              </a:rPr>
              <a:t>VP </a:t>
            </a:r>
            <a:r>
              <a:rPr lang="en-US" sz="2800" dirty="0" err="1">
                <a:latin typeface="Arial" charset="0"/>
                <a:sym typeface="Symbol" charset="2"/>
              </a:rPr>
              <a:t></a:t>
            </a:r>
            <a:r>
              <a:rPr lang="en-US" sz="2800" dirty="0" smtClean="0">
                <a:latin typeface="Arial" charset="0"/>
                <a:sym typeface="Symbol" charset="2"/>
              </a:rPr>
              <a:t> </a:t>
            </a:r>
            <a:r>
              <a:rPr lang="en-US" sz="2800" dirty="0">
                <a:latin typeface="Arial" charset="0"/>
                <a:sym typeface="Symbol" charset="2"/>
              </a:rPr>
              <a:t>V</a:t>
            </a:r>
            <a:endParaRPr lang="en-US" sz="2800" dirty="0" smtClean="0">
              <a:latin typeface="Arial" charset="0"/>
              <a:sym typeface="Symbol" charset="2"/>
            </a:endParaRP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charset="0"/>
                <a:sym typeface="Symbol" charset="2"/>
              </a:rPr>
              <a:t>DET </a:t>
            </a:r>
            <a:r>
              <a:rPr lang="en-US" sz="2800" dirty="0" err="1">
                <a:latin typeface="Arial" charset="0"/>
                <a:sym typeface="Symbol" charset="2"/>
              </a:rPr>
              <a:t></a:t>
            </a:r>
            <a:r>
              <a:rPr lang="en-US" sz="2800" dirty="0">
                <a:latin typeface="Arial" charset="0"/>
                <a:sym typeface="Symbol" charset="2"/>
              </a:rPr>
              <a:t> </a:t>
            </a:r>
            <a:r>
              <a:rPr lang="en-US" sz="2800" i="1" dirty="0">
                <a:latin typeface="Arial" charset="0"/>
                <a:sym typeface="Symbol" charset="2"/>
              </a:rPr>
              <a:t>the</a:t>
            </a:r>
            <a:endParaRPr lang="en-US" sz="2800" i="1" dirty="0" smtClean="0">
              <a:latin typeface="Arial" charset="0"/>
              <a:sym typeface="Symbol" charset="2"/>
            </a:endParaRP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charset="0"/>
                <a:sym typeface="Symbol" charset="2"/>
              </a:rPr>
              <a:t>DET </a:t>
            </a:r>
            <a:r>
              <a:rPr lang="en-US" sz="2800" dirty="0" err="1">
                <a:latin typeface="Arial" charset="0"/>
                <a:sym typeface="Symbol" charset="2"/>
              </a:rPr>
              <a:t></a:t>
            </a:r>
            <a:r>
              <a:rPr lang="en-US" sz="2800" dirty="0">
                <a:latin typeface="Arial" charset="0"/>
                <a:sym typeface="Symbol" charset="2"/>
              </a:rPr>
              <a:t> </a:t>
            </a:r>
            <a:r>
              <a:rPr lang="en-US" sz="2800" i="1" dirty="0">
                <a:latin typeface="Arial" charset="0"/>
                <a:sym typeface="Symbol" charset="2"/>
              </a:rPr>
              <a:t>a</a:t>
            </a:r>
            <a:endParaRPr lang="en-US" sz="2800" i="1" dirty="0" smtClean="0">
              <a:latin typeface="Arial" charset="0"/>
              <a:sym typeface="Symbol" charset="2"/>
            </a:endParaRP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800" dirty="0">
                <a:latin typeface="Arial" charset="0"/>
                <a:sym typeface="Symbol" charset="2"/>
              </a:rPr>
              <a:t>N</a:t>
            </a:r>
            <a:r>
              <a:rPr lang="en-US" sz="2800" dirty="0" smtClean="0">
                <a:latin typeface="Arial" charset="0"/>
                <a:sym typeface="Symbol" charset="2"/>
              </a:rPr>
              <a:t> </a:t>
            </a:r>
            <a:r>
              <a:rPr lang="en-US" sz="2800" dirty="0" err="1">
                <a:latin typeface="Arial" charset="0"/>
                <a:sym typeface="Symbol" charset="2"/>
              </a:rPr>
              <a:t></a:t>
            </a:r>
            <a:r>
              <a:rPr lang="en-US" sz="2800" dirty="0">
                <a:latin typeface="Arial" charset="0"/>
                <a:sym typeface="Symbol" charset="2"/>
              </a:rPr>
              <a:t> </a:t>
            </a:r>
            <a:r>
              <a:rPr lang="en-US" sz="2800" i="1" dirty="0">
                <a:latin typeface="Arial" charset="0"/>
                <a:sym typeface="Symbol" charset="2"/>
              </a:rPr>
              <a:t>man</a:t>
            </a:r>
            <a:endParaRPr lang="en-US" sz="2800" i="1" dirty="0" smtClean="0">
              <a:latin typeface="Arial" charset="0"/>
              <a:sym typeface="Symbol" charset="2"/>
            </a:endParaRP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800" dirty="0">
                <a:latin typeface="Arial" charset="0"/>
                <a:sym typeface="Symbol" charset="2"/>
              </a:rPr>
              <a:t>N</a:t>
            </a:r>
            <a:r>
              <a:rPr lang="en-US" sz="2800" dirty="0" smtClean="0">
                <a:latin typeface="Arial" charset="0"/>
                <a:sym typeface="Symbol" charset="2"/>
              </a:rPr>
              <a:t> </a:t>
            </a:r>
            <a:r>
              <a:rPr lang="en-US" sz="2800" dirty="0" err="1">
                <a:latin typeface="Arial" charset="0"/>
                <a:sym typeface="Symbol" charset="2"/>
              </a:rPr>
              <a:t></a:t>
            </a:r>
            <a:r>
              <a:rPr lang="en-US" sz="2800" dirty="0">
                <a:latin typeface="Arial" charset="0"/>
                <a:sym typeface="Symbol" charset="2"/>
              </a:rPr>
              <a:t> </a:t>
            </a:r>
            <a:r>
              <a:rPr lang="en-US" sz="2800" i="1" dirty="0">
                <a:latin typeface="Arial" charset="0"/>
                <a:sym typeface="Symbol" charset="2"/>
              </a:rPr>
              <a:t>woman</a:t>
            </a:r>
            <a:endParaRPr lang="en-US" sz="2800" i="1" dirty="0" smtClean="0">
              <a:latin typeface="Arial" charset="0"/>
              <a:sym typeface="Symbol" charset="2"/>
            </a:endParaRPr>
          </a:p>
          <a:p>
            <a:pPr marL="342900" indent="-342900" algn="l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charset="0"/>
                <a:sym typeface="Symbol" charset="2"/>
              </a:rPr>
              <a:t>V </a:t>
            </a:r>
            <a:r>
              <a:rPr lang="en-US" sz="2800" dirty="0" err="1" smtClean="0">
                <a:latin typeface="Arial" charset="0"/>
                <a:sym typeface="Symbol" charset="2"/>
              </a:rPr>
              <a:t></a:t>
            </a:r>
            <a:r>
              <a:rPr lang="en-US" sz="2800" dirty="0" smtClean="0">
                <a:latin typeface="Arial" charset="0"/>
                <a:sym typeface="Symbol" charset="2"/>
              </a:rPr>
              <a:t> </a:t>
            </a:r>
            <a:r>
              <a:rPr lang="en-US" sz="2800" i="1" dirty="0">
                <a:latin typeface="Arial" charset="0"/>
                <a:sym typeface="Symbol" charset="2"/>
              </a:rPr>
              <a:t>shoots</a:t>
            </a:r>
            <a:endParaRPr lang="en-US" sz="2800" dirty="0">
              <a:latin typeface="Arial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712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BRUCE@DWGLFCNFUVWXY5MJ" val="3172"/>
  <p:tag name="FIRSTCROFT@8ZKLXZNFUVWXY5M7" val="3181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18310</TotalTime>
  <Words>2500</Words>
  <Application>Microsoft Macintosh PowerPoint</Application>
  <PresentationFormat>On-screen Show (4:3)</PresentationFormat>
  <Paragraphs>342</Paragraphs>
  <Slides>30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COMP340: Programming Languages</vt:lpstr>
      <vt:lpstr>Today</vt:lpstr>
      <vt:lpstr>PowerPoint Presentation</vt:lpstr>
      <vt:lpstr>PowerPoint Presentation</vt:lpstr>
      <vt:lpstr>Steps in compilers</vt:lpstr>
      <vt:lpstr>PowerPoint Presentation</vt:lpstr>
      <vt:lpstr>Scanner</vt:lpstr>
      <vt:lpstr>Context Free Grammar</vt:lpstr>
      <vt:lpstr>Context Free Grammar</vt:lpstr>
      <vt:lpstr>PowerPoint Presentation</vt:lpstr>
      <vt:lpstr>Parse tree: Syntactic structure</vt:lpstr>
      <vt:lpstr>PowerPoint Presentation</vt:lpstr>
      <vt:lpstr>PowerPoint Presentation</vt:lpstr>
      <vt:lpstr>Leftmost Derivations</vt:lpstr>
      <vt:lpstr>Rightmost Derivations</vt:lpstr>
      <vt:lpstr>Derivation</vt:lpstr>
      <vt:lpstr>PowerPoint Presentation</vt:lpstr>
      <vt:lpstr>Other types of Grammars</vt:lpstr>
      <vt:lpstr>Parser</vt:lpstr>
      <vt:lpstr>Compiler Phase</vt:lpstr>
      <vt:lpstr>Example Grammars</vt:lpstr>
      <vt:lpstr>Definite Clause Grammars</vt:lpstr>
      <vt:lpstr>PowerPoint Presentation</vt:lpstr>
      <vt:lpstr>Difference lists vs. DCGs</vt:lpstr>
      <vt:lpstr>DCGs: first example</vt:lpstr>
      <vt:lpstr>Think-aloud exercise</vt:lpstr>
      <vt:lpstr>DCGs: second example</vt:lpstr>
      <vt:lpstr>DCG without left-recursive rules</vt:lpstr>
      <vt:lpstr>DCGs: third example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Seikyung Jung</cp:lastModifiedBy>
  <cp:revision>434</cp:revision>
  <cp:lastPrinted>2015-02-24T17:23:42Z</cp:lastPrinted>
  <dcterms:created xsi:type="dcterms:W3CDTF">2013-04-23T14:13:56Z</dcterms:created>
  <dcterms:modified xsi:type="dcterms:W3CDTF">2015-02-24T17:23:48Z</dcterms:modified>
</cp:coreProperties>
</file>