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9" r:id="rId26"/>
    <p:sldId id="282" r:id="rId27"/>
    <p:sldId id="290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6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9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7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7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877F-BBC6-D542-9C82-A4A7B0DE74B3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B8C5-DDEA-0946-B194-E9F298B5F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control and Authentication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36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weakest link: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education is the most important component</a:t>
            </a:r>
          </a:p>
          <a:p>
            <a:r>
              <a:rPr lang="en-US" dirty="0" smtClean="0"/>
              <a:t>In 2012, </a:t>
            </a:r>
            <a:r>
              <a:rPr lang="en-US" dirty="0" err="1" smtClean="0"/>
              <a:t>Ars</a:t>
            </a:r>
            <a:r>
              <a:rPr lang="en-US" dirty="0" smtClean="0"/>
              <a:t> </a:t>
            </a:r>
            <a:r>
              <a:rPr lang="en-US" dirty="0" err="1" smtClean="0"/>
              <a:t>Technica</a:t>
            </a:r>
            <a:r>
              <a:rPr lang="en-US" dirty="0" smtClean="0"/>
              <a:t> challenged 3 hackers to crack 16,000 hashed and salted passwords</a:t>
            </a:r>
          </a:p>
          <a:p>
            <a:pPr lvl="1"/>
            <a:r>
              <a:rPr lang="en-US" dirty="0" smtClean="0"/>
              <a:t>They got over 90% of them in 20 hours using straight dictionary attacks</a:t>
            </a:r>
          </a:p>
          <a:p>
            <a:r>
              <a:rPr lang="en-US" dirty="0" smtClean="0"/>
              <a:t>Numerous reports have been released indicating that many users choose dictionary words, or awful passwords like 123456 (the most commonly used password according to a number of studies)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6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checkers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of people’s tendency towards bad passwords, algorithms to allow or reject passwords based on how likely they are to be cracked have become common</a:t>
            </a:r>
          </a:p>
          <a:p>
            <a:r>
              <a:rPr lang="en-US" dirty="0" smtClean="0"/>
              <a:t>Various common types:</a:t>
            </a:r>
          </a:p>
          <a:p>
            <a:pPr lvl="1"/>
            <a:r>
              <a:rPr lang="en-US" dirty="0" smtClean="0"/>
              <a:t>Rule enforcement</a:t>
            </a:r>
          </a:p>
          <a:p>
            <a:pPr lvl="1"/>
            <a:r>
              <a:rPr lang="en-US" dirty="0" smtClean="0"/>
              <a:t>Markov models</a:t>
            </a:r>
          </a:p>
          <a:p>
            <a:pPr lvl="1"/>
            <a:r>
              <a:rPr lang="en-US" dirty="0" smtClean="0"/>
              <a:t>Bloom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enforcement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simplest type of checker, and the most common</a:t>
            </a:r>
          </a:p>
          <a:p>
            <a:r>
              <a:rPr lang="en-US" dirty="0" smtClean="0"/>
              <a:t>Based on simple rules</a:t>
            </a:r>
          </a:p>
          <a:p>
            <a:pPr lvl="1"/>
            <a:r>
              <a:rPr lang="en-US" dirty="0" smtClean="0"/>
              <a:t>at least 8 characters</a:t>
            </a:r>
          </a:p>
          <a:p>
            <a:pPr lvl="1"/>
            <a:r>
              <a:rPr lang="en-US" dirty="0" smtClean="0"/>
              <a:t>at least 1 letter and special symbol</a:t>
            </a:r>
          </a:p>
          <a:p>
            <a:pPr lvl="1"/>
            <a:r>
              <a:rPr lang="en-US" dirty="0" smtClean="0"/>
              <a:t>no substrings that are in a stored dictionary</a:t>
            </a:r>
          </a:p>
        </p:txBody>
      </p:sp>
    </p:spTree>
    <p:extLst>
      <p:ext uri="{BB962C8B-B14F-4D97-AF65-F5344CB8AC3E}">
        <p14:creationId xmlns:p14="http://schemas.microsoft.com/office/powerpoint/2010/main" val="366050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567772" cy="52229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Markov models start with a dictionary of passwords</a:t>
            </a:r>
          </a:p>
          <a:p>
            <a:r>
              <a:rPr lang="en-US" dirty="0" smtClean="0"/>
              <a:t>Transitions are based on how common small letter sequences are</a:t>
            </a:r>
          </a:p>
          <a:p>
            <a:pPr lvl="1"/>
            <a:r>
              <a:rPr lang="en-US" dirty="0" smtClean="0"/>
              <a:t>For example, in the one here, there is a 50% chance that a will be followed by b in a word</a:t>
            </a:r>
          </a:p>
          <a:p>
            <a:pPr lvl="1"/>
            <a:r>
              <a:rPr lang="en-US" dirty="0" smtClean="0"/>
              <a:t>This is know as a first order model, since it only looks at pairs</a:t>
            </a:r>
          </a:p>
          <a:p>
            <a:r>
              <a:rPr lang="en-US" dirty="0" smtClean="0"/>
              <a:t>Catches most dictionary passwords, and still fast and fairly use friendly</a:t>
            </a:r>
          </a:p>
          <a:p>
            <a:endParaRPr lang="en-US" dirty="0"/>
          </a:p>
        </p:txBody>
      </p:sp>
      <p:pic>
        <p:nvPicPr>
          <p:cNvPr id="8" name="Content Placeholder 7" descr="18fig05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56" r="-10956"/>
          <a:stretch>
            <a:fillRect/>
          </a:stretch>
        </p:blipFill>
        <p:spPr>
          <a:xfrm>
            <a:off x="4924300" y="1600200"/>
            <a:ext cx="4038600" cy="4525963"/>
          </a:xfrm>
        </p:spPr>
      </p:pic>
    </p:spTree>
    <p:extLst>
      <p:ext uri="{BB962C8B-B14F-4D97-AF65-F5344CB8AC3E}">
        <p14:creationId xmlns:p14="http://schemas.microsoft.com/office/powerpoint/2010/main" val="245620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Another method of attempting to filter out dictionary passwords: Take k independent hash functions.</a:t>
            </a:r>
          </a:p>
          <a:p>
            <a:r>
              <a:rPr lang="en-US" dirty="0" smtClean="0"/>
              <a:t>Hash all of the dictionary passwords and store the records</a:t>
            </a:r>
          </a:p>
          <a:p>
            <a:r>
              <a:rPr lang="en-US" dirty="0" smtClean="0"/>
              <a:t>When a new password is given, its k hash values are computed.  </a:t>
            </a:r>
          </a:p>
          <a:p>
            <a:r>
              <a:rPr lang="en-US" dirty="0" smtClean="0"/>
              <a:t>If all of them equal 1, then it is rejected.</a:t>
            </a:r>
          </a:p>
          <a:p>
            <a:r>
              <a:rPr lang="en-US" dirty="0" smtClean="0"/>
              <a:t>Note: Could reject good passwords, but will reject bad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9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Bloom filters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behind them draws on probability and the assumption that we have “good” hash functions, but in the end: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P[false positive] = (1-e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kD</a:t>
            </a:r>
            <a:r>
              <a:rPr lang="en-US" baseline="30000" dirty="0" smtClean="0"/>
              <a:t>/N)</a:t>
            </a:r>
            <a:r>
              <a:rPr lang="en-US" dirty="0" smtClean="0"/>
              <a:t>)</a:t>
            </a:r>
            <a:r>
              <a:rPr lang="en-US" baseline="30000" dirty="0" smtClean="0"/>
              <a:t>k</a:t>
            </a:r>
            <a:endParaRPr lang="en-US" dirty="0" smtClean="0"/>
          </a:p>
          <a:p>
            <a:pPr lvl="1"/>
            <a:r>
              <a:rPr lang="en-US" dirty="0" smtClean="0"/>
              <a:t>Where k = the number of hash functions </a:t>
            </a:r>
          </a:p>
          <a:p>
            <a:pPr lvl="1"/>
            <a:r>
              <a:rPr lang="en-US" dirty="0" smtClean="0"/>
              <a:t>N = the number of bits in the hash table </a:t>
            </a:r>
          </a:p>
          <a:p>
            <a:pPr lvl="1"/>
            <a:r>
              <a:rPr lang="en-US" dirty="0" smtClean="0"/>
              <a:t>and D = the number of words in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6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Bloom filters will save time and space:</a:t>
            </a:r>
          </a:p>
          <a:p>
            <a:r>
              <a:rPr lang="en-US" dirty="0" smtClean="0"/>
              <a:t>A simple example: consider a dictionary of 1 million words</a:t>
            </a:r>
          </a:p>
          <a:p>
            <a:pPr lvl="1"/>
            <a:r>
              <a:rPr lang="en-US" dirty="0" smtClean="0"/>
              <a:t>Takes about 8MB of storage</a:t>
            </a:r>
          </a:p>
          <a:p>
            <a:r>
              <a:rPr lang="en-US" dirty="0" smtClean="0"/>
              <a:t>Suppose we use a Bloom filter and want a at most a 1% chance of rejecting a password not in the database, and decide on 6 hash functions</a:t>
            </a:r>
          </a:p>
          <a:p>
            <a:pPr lvl="1"/>
            <a:r>
              <a:rPr lang="en-US" dirty="0" smtClean="0"/>
              <a:t>Only need a hash table of 9.6*10^6 bits, or around 1.2 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alternatives: 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Otherwise known as something you possess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RSA fobs</a:t>
            </a:r>
          </a:p>
          <a:p>
            <a:pPr lvl="1"/>
            <a:r>
              <a:rPr lang="en-US" dirty="0" smtClean="0"/>
              <a:t>id cards</a:t>
            </a:r>
          </a:p>
          <a:p>
            <a:pPr lvl="1"/>
            <a:r>
              <a:rPr lang="en-US" dirty="0" smtClean="0"/>
              <a:t>text message authentication</a:t>
            </a:r>
          </a:p>
          <a:p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Mainly theft</a:t>
            </a:r>
          </a:p>
          <a:p>
            <a:pPr lvl="1"/>
            <a:r>
              <a:rPr lang="en-US" dirty="0" smtClean="0"/>
              <a:t>Loss is also a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0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Biometric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Something you are or do</a:t>
            </a:r>
          </a:p>
          <a:p>
            <a:pPr lvl="1"/>
            <a:r>
              <a:rPr lang="en-US" dirty="0" smtClean="0"/>
              <a:t>voice authentication</a:t>
            </a:r>
          </a:p>
          <a:p>
            <a:pPr lvl="1"/>
            <a:r>
              <a:rPr lang="en-US" dirty="0" smtClean="0"/>
              <a:t>fingerprints</a:t>
            </a:r>
          </a:p>
          <a:p>
            <a:pPr lvl="1"/>
            <a:r>
              <a:rPr lang="en-US" dirty="0" smtClean="0"/>
              <a:t>retina scans</a:t>
            </a:r>
          </a:p>
          <a:p>
            <a:r>
              <a:rPr lang="en-US" dirty="0" smtClean="0"/>
              <a:t>Hard to steal</a:t>
            </a:r>
          </a:p>
          <a:p>
            <a:r>
              <a:rPr lang="en-US" dirty="0" smtClean="0"/>
              <a:t>Expensive</a:t>
            </a:r>
          </a:p>
          <a:p>
            <a:r>
              <a:rPr lang="en-US" dirty="0" smtClean="0"/>
              <a:t>People do change, so can be hard to make this effective</a:t>
            </a:r>
          </a:p>
          <a:p>
            <a:r>
              <a:rPr lang="en-US" dirty="0" smtClean="0"/>
              <a:t>Possible (although not easy) to fool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9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3 main types of access control policies used in modern computing systems</a:t>
            </a:r>
          </a:p>
          <a:p>
            <a:pPr marL="514350" indent="-514350">
              <a:buAutoNum type="arabicPeriod"/>
            </a:pPr>
            <a:r>
              <a:rPr lang="en-US" dirty="0" smtClean="0"/>
              <a:t>Discretionary Access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Mandatory Access Control</a:t>
            </a:r>
          </a:p>
          <a:p>
            <a:pPr marL="514350" indent="-514350">
              <a:buAutoNum type="arabicPeriod"/>
            </a:pPr>
            <a:r>
              <a:rPr lang="en-US" dirty="0" smtClean="0"/>
              <a:t>Role Based Access Control</a:t>
            </a:r>
          </a:p>
          <a:p>
            <a:pPr marL="0" indent="0">
              <a:buNone/>
            </a:pPr>
            <a:r>
              <a:rPr lang="en-US" dirty="0" smtClean="0"/>
              <a:t>(These aren’t necessarily mutually exclusive, either – modern </a:t>
            </a:r>
            <a:r>
              <a:rPr lang="en-US" dirty="0" err="1" smtClean="0"/>
              <a:t>OSes</a:t>
            </a:r>
            <a:r>
              <a:rPr lang="en-US" dirty="0" smtClean="0"/>
              <a:t> often use a hybrid of these.)</a:t>
            </a:r>
          </a:p>
        </p:txBody>
      </p:sp>
    </p:spTree>
    <p:extLst>
      <p:ext uri="{BB962C8B-B14F-4D97-AF65-F5344CB8AC3E}">
        <p14:creationId xmlns:p14="http://schemas.microsoft.com/office/powerpoint/2010/main" val="204729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main variants: </a:t>
            </a:r>
          </a:p>
          <a:p>
            <a:r>
              <a:rPr lang="en-US" dirty="0"/>
              <a:t>S</a:t>
            </a:r>
            <a:r>
              <a:rPr lang="en-US" dirty="0" smtClean="0"/>
              <a:t>ymmetric </a:t>
            </a:r>
          </a:p>
          <a:p>
            <a:pPr lvl="1"/>
            <a:r>
              <a:rPr lang="en-US" dirty="0" smtClean="0"/>
              <a:t>AES, DES, 3DES</a:t>
            </a:r>
          </a:p>
          <a:p>
            <a:r>
              <a:rPr lang="en-US" dirty="0" smtClean="0"/>
              <a:t>Asymmetric</a:t>
            </a:r>
          </a:p>
          <a:p>
            <a:pPr lvl="1"/>
            <a:r>
              <a:rPr lang="en-US" dirty="0" smtClean="0"/>
              <a:t>RSA, DH, ECDH</a:t>
            </a:r>
          </a:p>
          <a:p>
            <a:r>
              <a:rPr lang="en-US" dirty="0" smtClean="0"/>
              <a:t>Tradeoffs: speed, security, cost</a:t>
            </a:r>
          </a:p>
          <a:p>
            <a:r>
              <a:rPr lang="en-US" dirty="0" smtClean="0"/>
              <a:t>Big takeaway: Don’t ever implement these on your own!</a:t>
            </a:r>
          </a:p>
          <a:p>
            <a:pPr lvl="1"/>
            <a:r>
              <a:rPr lang="en-US" dirty="0" smtClean="0"/>
              <a:t>Also, be careful which implementation you choose.</a:t>
            </a:r>
          </a:p>
          <a:p>
            <a:r>
              <a:rPr lang="en-US" dirty="0" smtClean="0"/>
              <a:t>Also: don’t design them on your own, either!</a:t>
            </a:r>
          </a:p>
        </p:txBody>
      </p:sp>
    </p:spTree>
    <p:extLst>
      <p:ext uri="{BB962C8B-B14F-4D97-AF65-F5344CB8AC3E}">
        <p14:creationId xmlns:p14="http://schemas.microsoft.com/office/powerpoint/2010/main" val="190578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subject is either a process or a user</a:t>
            </a:r>
          </a:p>
          <a:p>
            <a:r>
              <a:rPr lang="en-US" dirty="0" smtClean="0"/>
              <a:t>An object is a resource</a:t>
            </a:r>
          </a:p>
          <a:p>
            <a:r>
              <a:rPr lang="en-US" dirty="0" smtClean="0"/>
              <a:t>Definition: Access rights describe ways in which subjects may interact with objects</a:t>
            </a:r>
          </a:p>
          <a:p>
            <a:r>
              <a:rPr lang="en-US" dirty="0" smtClean="0"/>
              <a:t>Note: often 3 classes: owner, group, and world, which subjects may belong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7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ccess-control-presentation-75-63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02" y="1638529"/>
            <a:ext cx="5283278" cy="396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Discretionary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5043447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Most common in modern </a:t>
            </a:r>
            <a:r>
              <a:rPr lang="en-US" sz="3100" dirty="0" smtClean="0"/>
              <a:t>OS</a:t>
            </a:r>
          </a:p>
          <a:p>
            <a:r>
              <a:rPr lang="en-US" sz="3100" dirty="0" smtClean="0"/>
              <a:t>Based on a subject’s identity combined with access rights stating what each subject is allowed to do</a:t>
            </a:r>
          </a:p>
          <a:p>
            <a:r>
              <a:rPr lang="en-US" sz="3100" dirty="0" smtClean="0"/>
              <a:t>In this model, an entity may be given access rights which allow it to give another subject access rights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55273" y="4916633"/>
            <a:ext cx="4038600" cy="13769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These rights are often encoded in a matrix representation, proposed by Lawson in 1971.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1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practice, these matrices tend to be very sparse.</a:t>
            </a:r>
          </a:p>
          <a:p>
            <a:pPr lvl="1"/>
            <a:r>
              <a:rPr lang="en-US" dirty="0" smtClean="0"/>
              <a:t>Think about how many users or files there are even our our </a:t>
            </a:r>
            <a:r>
              <a:rPr lang="en-US" dirty="0" err="1" smtClean="0"/>
              <a:t>linux</a:t>
            </a:r>
            <a:r>
              <a:rPr lang="en-US" dirty="0" smtClean="0"/>
              <a:t> servers</a:t>
            </a:r>
          </a:p>
          <a:p>
            <a:r>
              <a:rPr lang="en-US" dirty="0" smtClean="0"/>
              <a:t>Option 1: access control lists (as in Windows)</a:t>
            </a:r>
          </a:p>
          <a:p>
            <a:pPr lvl="1"/>
            <a:r>
              <a:rPr lang="en-US" dirty="0" smtClean="0"/>
              <a:t>Each file stores a list of user access entries</a:t>
            </a:r>
          </a:p>
          <a:p>
            <a:r>
              <a:rPr lang="en-US" dirty="0" smtClean="0"/>
              <a:t>Option 2: capability lists</a:t>
            </a:r>
          </a:p>
          <a:p>
            <a:pPr lvl="1"/>
            <a:r>
              <a:rPr lang="en-US" dirty="0" smtClean="0"/>
              <a:t>Each user has a list of objects along with access rights</a:t>
            </a:r>
          </a:p>
          <a:p>
            <a:r>
              <a:rPr lang="en-US" dirty="0" smtClean="0"/>
              <a:t>Pros and cons?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2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 models are focuses on protecting information and classification levels.</a:t>
            </a:r>
          </a:p>
          <a:p>
            <a:pPr lvl="1"/>
            <a:r>
              <a:rPr lang="en-US" dirty="0" smtClean="0"/>
              <a:t>Inspired by government classifications: top secret, secret, unclassified.</a:t>
            </a:r>
          </a:p>
          <a:p>
            <a:pPr lvl="1"/>
            <a:r>
              <a:rPr lang="en-US" dirty="0" smtClean="0"/>
              <a:t>But might not be these!  Just a set of levels</a:t>
            </a:r>
          </a:p>
          <a:p>
            <a:r>
              <a:rPr lang="en-US" dirty="0" smtClean="0"/>
              <a:t>MAC assumes a partially ordered set on levels:</a:t>
            </a:r>
          </a:p>
          <a:p>
            <a:pPr lvl="1"/>
            <a:r>
              <a:rPr lang="en-US" dirty="0" smtClean="0"/>
              <a:t>Think something like &lt;=, but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two things might not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comparable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86" y="4543778"/>
            <a:ext cx="2284669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42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619922" cy="5159022"/>
          </a:xfrm>
        </p:spPr>
        <p:txBody>
          <a:bodyPr>
            <a:normAutofit/>
          </a:bodyPr>
          <a:lstStyle/>
          <a:p>
            <a:r>
              <a:rPr lang="en-US" dirty="0" smtClean="0"/>
              <a:t>Two rules:</a:t>
            </a:r>
          </a:p>
          <a:p>
            <a:pPr lvl="1"/>
            <a:r>
              <a:rPr lang="en-US" dirty="0" smtClean="0"/>
              <a:t>Simple security property: a user u can read an object o only if L(o) ≤ L(u)</a:t>
            </a:r>
          </a:p>
          <a:p>
            <a:pPr lvl="1"/>
            <a:r>
              <a:rPr lang="en-US" dirty="0" smtClean="0"/>
              <a:t>*-property: A user can write (edit/create) an object only if L(u) ≤ L(o)</a:t>
            </a:r>
          </a:p>
          <a:p>
            <a:r>
              <a:rPr lang="en-US" dirty="0" smtClean="0"/>
              <a:t>Essentially, this protects information from “leaking down”</a:t>
            </a:r>
          </a:p>
          <a:p>
            <a:pPr lvl="1"/>
            <a:r>
              <a:rPr lang="en-US" dirty="0" smtClean="0"/>
              <a:t>Note: communication is one way in this model</a:t>
            </a:r>
            <a:endParaRPr lang="en-US" dirty="0"/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31" r="-4703" b="-26454"/>
          <a:stretch/>
        </p:blipFill>
        <p:spPr>
          <a:xfrm>
            <a:off x="5077122" y="1749777"/>
            <a:ext cx="4066878" cy="4094163"/>
          </a:xfrm>
        </p:spPr>
      </p:pic>
    </p:spTree>
    <p:extLst>
      <p:ext uri="{BB962C8B-B14F-4D97-AF65-F5344CB8AC3E}">
        <p14:creationId xmlns:p14="http://schemas.microsoft.com/office/powerpoint/2010/main" val="354404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BLP Model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1876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practical applications, implemented as follows:</a:t>
            </a:r>
          </a:p>
          <a:p>
            <a:pPr lvl="1"/>
            <a:r>
              <a:rPr lang="en-US" dirty="0" smtClean="0"/>
              <a:t>Define a set of basic levels B with a linear order</a:t>
            </a:r>
          </a:p>
          <a:p>
            <a:pPr lvl="1"/>
            <a:r>
              <a:rPr lang="en-US" dirty="0" smtClean="0"/>
              <a:t>Define a collection of categories (or compartments) S</a:t>
            </a:r>
          </a:p>
          <a:p>
            <a:pPr lvl="1"/>
            <a:r>
              <a:rPr lang="en-US" dirty="0" smtClean="0"/>
              <a:t>A security level L(x) is now a pair (b(x), S(x)), where b(x) is in B and S(x) is a subset of S</a:t>
            </a:r>
          </a:p>
          <a:p>
            <a:pPr lvl="1"/>
            <a:r>
              <a:rPr lang="en-US" dirty="0" smtClean="0"/>
              <a:t>Level of x precedes level of y if the b(x) ≤ b(y) and S(x) is a subset of S(y)</a:t>
            </a:r>
          </a:p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8" name="Picture 7" descr="NL.accessControl.m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33" y="4445614"/>
            <a:ext cx="57912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689"/>
          </a:xfrm>
        </p:spPr>
        <p:txBody>
          <a:bodyPr>
            <a:normAutofit/>
          </a:bodyPr>
          <a:lstStyle/>
          <a:p>
            <a:r>
              <a:rPr lang="en-US" dirty="0" smtClean="0"/>
              <a:t>Addresses integrity rather than confidentiality</a:t>
            </a:r>
          </a:p>
          <a:p>
            <a:r>
              <a:rPr lang="en-US" dirty="0" smtClean="0"/>
              <a:t>Reverses the rules from BLP: no read down, no write up</a:t>
            </a:r>
          </a:p>
          <a:p>
            <a:r>
              <a:rPr lang="en-US" dirty="0" smtClean="0"/>
              <a:t>Idea is that data at a higher level is more likely to be secure:</a:t>
            </a:r>
          </a:p>
          <a:p>
            <a:pPr lvl="1"/>
            <a:r>
              <a:rPr lang="en-US" dirty="0" smtClean="0"/>
              <a:t>Example: a data center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is less likely to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compromised than a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laptop</a:t>
            </a:r>
            <a:endParaRPr lang="en-US" dirty="0"/>
          </a:p>
        </p:txBody>
      </p:sp>
      <p:pic>
        <p:nvPicPr>
          <p:cNvPr id="10" name="Picture 9" descr="5635.image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85" y="4439584"/>
            <a:ext cx="3984015" cy="22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85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BLP versus </a:t>
            </a:r>
            <a:r>
              <a:rPr lang="en-US" dirty="0" err="1" smtClean="0"/>
              <a:t>Biba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real sense, BLP is just concerned with protecting the confidentiality of data, where </a:t>
            </a:r>
            <a:r>
              <a:rPr lang="en-US" dirty="0" err="1" smtClean="0"/>
              <a:t>Biba</a:t>
            </a:r>
            <a:r>
              <a:rPr lang="en-US" dirty="0" smtClean="0"/>
              <a:t> is worried about integrity:</a:t>
            </a:r>
            <a:endParaRPr lang="en-US" dirty="0"/>
          </a:p>
        </p:txBody>
      </p:sp>
      <p:pic>
        <p:nvPicPr>
          <p:cNvPr id="4" name="Picture 3" descr="BLPvBip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00" y="3499043"/>
            <a:ext cx="6328249" cy="30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6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Clark-Wilson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security levels, this model deals with integrity in a system with transactions.</a:t>
            </a:r>
          </a:p>
          <a:p>
            <a:pPr lvl="1"/>
            <a:r>
              <a:rPr lang="en-US" dirty="0" smtClean="0"/>
              <a:t>Integrity constraints for the system that must be satisfied for the state to be valid.</a:t>
            </a:r>
          </a:p>
          <a:p>
            <a:pPr lvl="1"/>
            <a:r>
              <a:rPr lang="en-US" dirty="0" smtClean="0"/>
              <a:t>Certification methods that verify that transactions meet integrity constraints.</a:t>
            </a:r>
          </a:p>
          <a:p>
            <a:pPr lvl="1"/>
            <a:r>
              <a:rPr lang="en-US" dirty="0" smtClean="0"/>
              <a:t>Separation of duty so that a user cannot both execute a transaction and certify it.</a:t>
            </a:r>
          </a:p>
          <a:p>
            <a:r>
              <a:rPr lang="en-US" dirty="0" smtClean="0"/>
              <a:t>Primary use is in something like banking.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64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Wall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Brewer and Nash (or Chinese wall) model is used to eliminate conflicts of interest among classes of data/groups.</a:t>
            </a:r>
            <a:endParaRPr lang="en-US" dirty="0"/>
          </a:p>
        </p:txBody>
      </p:sp>
      <p:pic>
        <p:nvPicPr>
          <p:cNvPr id="4" name="Picture 3" descr="chinese-w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3344904"/>
            <a:ext cx="7112000" cy="29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5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Definition: The prevention of unauthorized use of a resource, including the prevention of use in an unauthorized manner</a:t>
            </a:r>
          </a:p>
          <a:p>
            <a:r>
              <a:rPr lang="en-US" dirty="0" smtClean="0"/>
              <a:t>Probably the central element of computer security!</a:t>
            </a:r>
          </a:p>
          <a:p>
            <a:r>
              <a:rPr lang="en-US" dirty="0" smtClean="0"/>
              <a:t>Incorporates:	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Audit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6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MAC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themselves, we don’t often see pure MAC</a:t>
            </a:r>
          </a:p>
          <a:p>
            <a:pPr lvl="1"/>
            <a:r>
              <a:rPr lang="en-US" dirty="0" smtClean="0"/>
              <a:t>Too rigid</a:t>
            </a:r>
          </a:p>
          <a:p>
            <a:pPr lvl="1"/>
            <a:r>
              <a:rPr lang="en-US" dirty="0" smtClean="0"/>
              <a:t>Difficult to make usable</a:t>
            </a:r>
          </a:p>
          <a:p>
            <a:r>
              <a:rPr lang="en-US" dirty="0" smtClean="0"/>
              <a:t>But more often, it is used in combination with DAC on modern operating systems</a:t>
            </a:r>
          </a:p>
          <a:p>
            <a:r>
              <a:rPr lang="en-US" dirty="0" smtClean="0"/>
              <a:t>And is still seen in specialized systems, where data confidentiality is the key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2"/>
            <a:ext cx="8229600" cy="48420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Role based access control defines role hierarchies and constraints.</a:t>
            </a:r>
          </a:p>
          <a:p>
            <a:pPr lvl="1"/>
            <a:r>
              <a:rPr lang="en-US" dirty="0" smtClean="0"/>
              <a:t>Roles can be inherited, with junior/senior relationships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Also can have hierarchies, so that anything above has rights of the class below</a:t>
            </a:r>
            <a:endParaRPr lang="en-US" dirty="0" smtClean="0"/>
          </a:p>
          <a:p>
            <a:r>
              <a:rPr lang="en-US" dirty="0" smtClean="0"/>
              <a:t>Often roles are constrained, so that users cannot have conflicts of interest.</a:t>
            </a:r>
          </a:p>
          <a:p>
            <a:pPr lvl="1"/>
            <a:r>
              <a:rPr lang="en-US" dirty="0" smtClean="0"/>
              <a:t>Example: a grader shouldn’t also be a student in a class.</a:t>
            </a:r>
          </a:p>
          <a:p>
            <a:pPr lvl="1"/>
            <a:r>
              <a:rPr lang="en-US" dirty="0" smtClean="0"/>
              <a:t>Can be dynamic or static in setup.</a:t>
            </a:r>
          </a:p>
          <a:p>
            <a:r>
              <a:rPr lang="en-US" dirty="0" smtClean="0"/>
              <a:t>Example: Windows security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64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RBAC advantages and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Advantage: no matter which access control framework you use to store rights, total number of rules tends to be reduced</a:t>
            </a:r>
          </a:p>
          <a:p>
            <a:pPr lvl="1"/>
            <a:r>
              <a:rPr lang="en-US" dirty="0" smtClean="0"/>
              <a:t>Total number of roles is generally smaller than the number of users</a:t>
            </a:r>
          </a:p>
          <a:p>
            <a:pPr lvl="1"/>
            <a:r>
              <a:rPr lang="en-US" dirty="0" smtClean="0"/>
              <a:t>Overhead is also smaller, since lookup tables are smaller</a:t>
            </a:r>
          </a:p>
          <a:p>
            <a:r>
              <a:rPr lang="en-US" dirty="0" smtClean="0"/>
              <a:t>Disadvantage: new and not widely used!  </a:t>
            </a:r>
            <a:endParaRPr lang="en-US" dirty="0"/>
          </a:p>
          <a:p>
            <a:pPr lvl="1"/>
            <a:r>
              <a:rPr lang="en-US" dirty="0" smtClean="0"/>
              <a:t>Has been built into Windows 7 and on in a limited way, but DAC model is still dominant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basic strategies:</a:t>
            </a:r>
          </a:p>
          <a:p>
            <a:pPr lvl="1"/>
            <a:r>
              <a:rPr lang="en-US" dirty="0" smtClean="0"/>
              <a:t>Something you know</a:t>
            </a:r>
          </a:p>
          <a:p>
            <a:pPr lvl="1"/>
            <a:r>
              <a:rPr lang="en-US" dirty="0" smtClean="0"/>
              <a:t>Something you possess</a:t>
            </a:r>
          </a:p>
          <a:p>
            <a:pPr lvl="1"/>
            <a:r>
              <a:rPr lang="en-US" dirty="0" smtClean="0"/>
              <a:t>Something you are</a:t>
            </a:r>
          </a:p>
          <a:p>
            <a:pPr lvl="1"/>
            <a:r>
              <a:rPr lang="en-US" dirty="0" smtClean="0"/>
              <a:t>Something you do</a:t>
            </a:r>
          </a:p>
          <a:p>
            <a:r>
              <a:rPr lang="en-US" dirty="0" smtClean="0"/>
              <a:t>Which is the most commonly used in your experience?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34"/>
            <a:ext cx="8229600" cy="5204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Many common attacks:</a:t>
            </a:r>
          </a:p>
          <a:p>
            <a:pPr lvl="1"/>
            <a:r>
              <a:rPr lang="en-US" dirty="0" smtClean="0"/>
              <a:t>Brute force or dictionary attacks</a:t>
            </a:r>
          </a:p>
          <a:p>
            <a:pPr lvl="1"/>
            <a:r>
              <a:rPr lang="en-US" dirty="0" smtClean="0"/>
              <a:t>Key loggers</a:t>
            </a:r>
          </a:p>
          <a:p>
            <a:pPr lvl="1"/>
            <a:r>
              <a:rPr lang="en-US" dirty="0" smtClean="0"/>
              <a:t>Shoulder surfing</a:t>
            </a:r>
          </a:p>
          <a:p>
            <a:pPr lvl="1"/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Protocol specific attacks</a:t>
            </a:r>
            <a:endParaRPr lang="en-US" dirty="0"/>
          </a:p>
          <a:p>
            <a:r>
              <a:rPr lang="en-US" dirty="0" smtClean="0"/>
              <a:t>Also many defenses:</a:t>
            </a:r>
          </a:p>
          <a:p>
            <a:pPr lvl="1"/>
            <a:r>
              <a:rPr lang="en-US" dirty="0" smtClean="0"/>
              <a:t>cap the number of logins</a:t>
            </a:r>
          </a:p>
          <a:p>
            <a:pPr lvl="1"/>
            <a:r>
              <a:rPr lang="en-US" dirty="0" smtClean="0"/>
              <a:t>force secure passwords</a:t>
            </a:r>
          </a:p>
          <a:p>
            <a:pPr lvl="1"/>
            <a:r>
              <a:rPr lang="en-US" dirty="0" smtClean="0"/>
              <a:t>change passwords often</a:t>
            </a:r>
          </a:p>
          <a:p>
            <a:pPr lvl="1"/>
            <a:r>
              <a:rPr lang="en-US" dirty="0" smtClean="0"/>
              <a:t>incorporate challenge questions</a:t>
            </a:r>
          </a:p>
          <a:p>
            <a:pPr lvl="1"/>
            <a:r>
              <a:rPr lang="en-US" dirty="0" smtClean="0"/>
              <a:t>picture recognition</a:t>
            </a:r>
          </a:p>
          <a:p>
            <a:pPr lvl="1"/>
            <a:r>
              <a:rPr lang="en-US" dirty="0" smtClean="0"/>
              <a:t>educate your user base</a:t>
            </a:r>
          </a:p>
        </p:txBody>
      </p:sp>
    </p:spTree>
    <p:extLst>
      <p:ext uri="{BB962C8B-B14F-4D97-AF65-F5344CB8AC3E}">
        <p14:creationId xmlns:p14="http://schemas.microsoft.com/office/powerpoint/2010/main" val="398850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Hashed password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increase security, only hashed versions of passwords are EVER saved.</a:t>
            </a:r>
          </a:p>
          <a:p>
            <a:r>
              <a:rPr lang="en-US" dirty="0" smtClean="0"/>
              <a:t>Why – and </a:t>
            </a:r>
            <a:r>
              <a:rPr lang="en-US" dirty="0"/>
              <a:t>i</a:t>
            </a:r>
            <a:r>
              <a:rPr lang="en-US" dirty="0" smtClean="0"/>
              <a:t>s this enough?  </a:t>
            </a:r>
          </a:p>
          <a:p>
            <a:pPr lvl="1"/>
            <a:r>
              <a:rPr lang="en-US" dirty="0" smtClean="0"/>
              <a:t>Suppose I get a encrypted password file.  How could I attack it, assuming I know the hash function used?</a:t>
            </a:r>
          </a:p>
          <a:p>
            <a:pPr lvl="1"/>
            <a:r>
              <a:rPr lang="en-US" dirty="0" smtClean="0"/>
              <a:t>(This is reasonable, by the way – all Linux systems use the same one, for example.)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1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salts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chooses a random number s, called the salt, for each use</a:t>
            </a:r>
          </a:p>
          <a:p>
            <a:pPr lvl="1"/>
            <a:r>
              <a:rPr lang="en-US" dirty="0" smtClean="0"/>
              <a:t>computes h(</a:t>
            </a:r>
            <a:r>
              <a:rPr lang="en-US" dirty="0" err="1" smtClean="0"/>
              <a:t>p,s</a:t>
            </a:r>
            <a:r>
              <a:rPr lang="en-US" dirty="0" smtClean="0"/>
              <a:t>) and stores that result</a:t>
            </a:r>
          </a:p>
          <a:p>
            <a:r>
              <a:rPr lang="en-US" dirty="0" smtClean="0"/>
              <a:t>Note that this salt must then be stored in order to re-compute the hashed value at time of login</a:t>
            </a:r>
          </a:p>
          <a:p>
            <a:pPr lvl="1"/>
            <a:r>
              <a:rPr lang="en-US" dirty="0" smtClean="0"/>
              <a:t>Usually stored in plaintext, in fact</a:t>
            </a:r>
          </a:p>
          <a:p>
            <a:pPr lvl="1"/>
            <a:r>
              <a:rPr lang="en-US" dirty="0" smtClean="0"/>
              <a:t>So what does this protect against?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in 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passwords are often 8 digits, so a 56 bit value</a:t>
            </a:r>
          </a:p>
          <a:p>
            <a:r>
              <a:rPr lang="en-US" dirty="0" smtClean="0"/>
              <a:t>12 bit salt value is added, usually based on account creation time</a:t>
            </a:r>
          </a:p>
          <a:p>
            <a:pPr lvl="1"/>
            <a:r>
              <a:rPr lang="en-US" dirty="0" smtClean="0"/>
              <a:t>so not really random, but “random enough”</a:t>
            </a:r>
          </a:p>
          <a:p>
            <a:r>
              <a:rPr lang="en-US" dirty="0" smtClean="0"/>
              <a:t>Hash function is based on DES, run 25 times</a:t>
            </a:r>
          </a:p>
          <a:p>
            <a:r>
              <a:rPr lang="en-US" dirty="0" smtClean="0"/>
              <a:t>Resulting 64 bit value is converted to an 11 character sequence</a:t>
            </a:r>
          </a:p>
          <a:p>
            <a:r>
              <a:rPr lang="en-US" dirty="0" smtClean="0"/>
              <a:t>Sounds impressive, right?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2003, a supercomputer managed over 500 million password </a:t>
            </a:r>
            <a:r>
              <a:rPr lang="en-US" dirty="0" err="1" smtClean="0"/>
              <a:t>tguesses</a:t>
            </a:r>
            <a:r>
              <a:rPr lang="en-US" dirty="0" smtClean="0"/>
              <a:t> in 80 minutes</a:t>
            </a:r>
          </a:p>
          <a:p>
            <a:pPr lvl="1"/>
            <a:r>
              <a:rPr lang="en-US" dirty="0" smtClean="0"/>
              <a:t>(Back then, a regular machine could have don the same in a month of so)</a:t>
            </a:r>
          </a:p>
          <a:p>
            <a:r>
              <a:rPr lang="en-US" dirty="0" smtClean="0"/>
              <a:t>Stronger variants of password verification essentially just use stronger and slower hashing algorithm</a:t>
            </a:r>
          </a:p>
          <a:p>
            <a:pPr lvl="1"/>
            <a:r>
              <a:rPr lang="en-US" dirty="0" smtClean="0"/>
              <a:t>One even just runs a dummy for loop to slow down automated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78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1752</Words>
  <Application>Microsoft Macintosh PowerPoint</Application>
  <PresentationFormat>On-screen Show (4:3)</PresentationFormat>
  <Paragraphs>204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Access control and Authentication</vt:lpstr>
      <vt:lpstr>Recap of Crypto</vt:lpstr>
      <vt:lpstr>Access control</vt:lpstr>
      <vt:lpstr>Authentication</vt:lpstr>
      <vt:lpstr>Passwords</vt:lpstr>
      <vt:lpstr>Hashed password files</vt:lpstr>
      <vt:lpstr>Solution: salts </vt:lpstr>
      <vt:lpstr>Passwords in Unix</vt:lpstr>
      <vt:lpstr>Fast attacks</vt:lpstr>
      <vt:lpstr>The weakest link: users</vt:lpstr>
      <vt:lpstr>Password checkers</vt:lpstr>
      <vt:lpstr>Rule enforcement</vt:lpstr>
      <vt:lpstr>Markov model</vt:lpstr>
      <vt:lpstr>Bloom filters</vt:lpstr>
      <vt:lpstr>Bloom filters continued</vt:lpstr>
      <vt:lpstr>Why bother?</vt:lpstr>
      <vt:lpstr>Other alternatives: token based authentication</vt:lpstr>
      <vt:lpstr>Biometric authentication</vt:lpstr>
      <vt:lpstr>Access Control Policies</vt:lpstr>
      <vt:lpstr>Terminology</vt:lpstr>
      <vt:lpstr>Discretionary Access Control</vt:lpstr>
      <vt:lpstr>Implementation</vt:lpstr>
      <vt:lpstr>Mandatory Access Control</vt:lpstr>
      <vt:lpstr>Bell-La Padula Model</vt:lpstr>
      <vt:lpstr>BLP Model in practice</vt:lpstr>
      <vt:lpstr>Biba Model</vt:lpstr>
      <vt:lpstr>BLP versus Biba</vt:lpstr>
      <vt:lpstr>Clark-Wilson model</vt:lpstr>
      <vt:lpstr>Chinese Wall model</vt:lpstr>
      <vt:lpstr>Uses of MAC </vt:lpstr>
      <vt:lpstr>RBAC</vt:lpstr>
      <vt:lpstr>RBAC advantages and disadvantages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control and Authentication</dc:title>
  <dc:creator>Default User</dc:creator>
  <cp:lastModifiedBy>Default User</cp:lastModifiedBy>
  <cp:revision>18</cp:revision>
  <dcterms:created xsi:type="dcterms:W3CDTF">2016-08-30T14:21:13Z</dcterms:created>
  <dcterms:modified xsi:type="dcterms:W3CDTF">2016-09-01T14:06:05Z</dcterms:modified>
</cp:coreProperties>
</file>