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81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6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4B65-100F-034D-B38E-18D4B18A7BC0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BD19A-54BB-6F4D-B559-93982E563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3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4B65-100F-034D-B38E-18D4B18A7BC0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BD19A-54BB-6F4D-B559-93982E563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45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4B65-100F-034D-B38E-18D4B18A7BC0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BD19A-54BB-6F4D-B559-93982E563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2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4B65-100F-034D-B38E-18D4B18A7BC0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BD19A-54BB-6F4D-B559-93982E563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56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4B65-100F-034D-B38E-18D4B18A7BC0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BD19A-54BB-6F4D-B559-93982E563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39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4B65-100F-034D-B38E-18D4B18A7BC0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BD19A-54BB-6F4D-B559-93982E563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121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4B65-100F-034D-B38E-18D4B18A7BC0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BD19A-54BB-6F4D-B559-93982E563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798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4B65-100F-034D-B38E-18D4B18A7BC0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BD19A-54BB-6F4D-B559-93982E563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12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4B65-100F-034D-B38E-18D4B18A7BC0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BD19A-54BB-6F4D-B559-93982E563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65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4B65-100F-034D-B38E-18D4B18A7BC0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BD19A-54BB-6F4D-B559-93982E563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27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4B65-100F-034D-B38E-18D4B18A7BC0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BD19A-54BB-6F4D-B559-93982E563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1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C4B65-100F-034D-B38E-18D4B18A7BC0}" type="datetimeFigureOut">
              <a:rPr lang="en-US" smtClean="0"/>
              <a:t>11/21/16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BD19A-54BB-6F4D-B559-93982E563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10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Some topics in application level 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</a:p>
          <a:p>
            <a:r>
              <a:rPr lang="en-US" dirty="0" err="1" smtClean="0"/>
              <a:t>Sendmail</a:t>
            </a:r>
            <a:endParaRPr lang="en-US" dirty="0" smtClean="0"/>
          </a:p>
          <a:p>
            <a:r>
              <a:rPr lang="en-US" dirty="0" smtClean="0"/>
              <a:t>DRM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935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Netflix and IMDB both released databases of user habits</a:t>
            </a:r>
          </a:p>
          <a:p>
            <a:pPr lvl="1"/>
            <a:r>
              <a:rPr lang="en-US" dirty="0" smtClean="0"/>
              <a:t>Netflix left off all user info, but in IMDB that information can be left on (at user’s discretion)</a:t>
            </a:r>
          </a:p>
          <a:p>
            <a:pPr lvl="1"/>
            <a:r>
              <a:rPr lang="en-US" dirty="0" smtClean="0"/>
              <a:t>Researchers at UT Austin managed to determine a Netflix user based on the IMDB data</a:t>
            </a:r>
          </a:p>
          <a:p>
            <a:r>
              <a:rPr lang="en-US" dirty="0" smtClean="0"/>
              <a:t>Medical encounter database:</a:t>
            </a:r>
          </a:p>
          <a:p>
            <a:pPr lvl="1"/>
            <a:r>
              <a:rPr lang="en-US" dirty="0" err="1" smtClean="0"/>
              <a:t>Anonymized</a:t>
            </a:r>
            <a:r>
              <a:rPr lang="en-US" dirty="0" smtClean="0"/>
              <a:t> insurance database kept birthday, sex and zip code</a:t>
            </a:r>
          </a:p>
          <a:p>
            <a:pPr lvl="1"/>
            <a:r>
              <a:rPr lang="en-US" dirty="0" smtClean="0"/>
              <a:t>Researcher from CMU linked this with voter registration records and found the medical record of the governor of Massachusetts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134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Protecting against inference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Standard techniques:</a:t>
            </a:r>
          </a:p>
          <a:p>
            <a:pPr lvl="1"/>
            <a:r>
              <a:rPr lang="en-US" dirty="0" smtClean="0"/>
              <a:t>Cell suppression: some cells are removed in the published version, to make inference attacks harder</a:t>
            </a:r>
          </a:p>
          <a:p>
            <a:pPr lvl="1"/>
            <a:r>
              <a:rPr lang="en-US" dirty="0" smtClean="0"/>
              <a:t>Generalization: Instead of specific values, ranges are included in the released database</a:t>
            </a:r>
          </a:p>
          <a:p>
            <a:pPr lvl="2"/>
            <a:r>
              <a:rPr lang="en-US" dirty="0" smtClean="0"/>
              <a:t>Example: Age range rather than specific age</a:t>
            </a:r>
          </a:p>
          <a:p>
            <a:pPr lvl="1"/>
            <a:r>
              <a:rPr lang="en-US" dirty="0" smtClean="0"/>
              <a:t>Noise addition: Every value in the database has a small(</a:t>
            </a:r>
            <a:r>
              <a:rPr lang="en-US" dirty="0" err="1" smtClean="0"/>
              <a:t>ish</a:t>
            </a:r>
            <a:r>
              <a:rPr lang="en-US" dirty="0" smtClean="0"/>
              <a:t>) random number added to it</a:t>
            </a:r>
          </a:p>
          <a:p>
            <a:pPr lvl="2"/>
            <a:r>
              <a:rPr lang="en-US" dirty="0" smtClean="0"/>
              <a:t>Goal: Average doesn’t change, but each individual entry does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151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Downside of obfuscation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of these, the data becomes less specific, so there is a trade-off.</a:t>
            </a:r>
          </a:p>
          <a:p>
            <a:pPr lvl="1"/>
            <a:r>
              <a:rPr lang="en-US" dirty="0" smtClean="0"/>
              <a:t>In the extreme, data is so blurred that it is useless.</a:t>
            </a:r>
          </a:p>
          <a:p>
            <a:r>
              <a:rPr lang="en-US" dirty="0" smtClean="0"/>
              <a:t>No widely accepted standard, and this is a hot area of research</a:t>
            </a:r>
          </a:p>
          <a:p>
            <a:r>
              <a:rPr lang="en-US" dirty="0" smtClean="0"/>
              <a:t>Many are focused on what formal requirements we should have, as well as more and more sophisticated attacks.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074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</a:t>
            </a:r>
            <a:r>
              <a:rPr lang="en-US" dirty="0" err="1" smtClean="0"/>
              <a:t>anonymization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Database is secure if any possible SELECT query will return at least k records, where k is some threshold</a:t>
            </a:r>
          </a:p>
          <a:p>
            <a:r>
              <a:rPr lang="en-US" dirty="0" smtClean="0"/>
              <a:t>Often accomplished by adding fake data to the database</a:t>
            </a:r>
          </a:p>
          <a:p>
            <a:pPr lvl="1"/>
            <a:r>
              <a:rPr lang="en-US" dirty="0" smtClean="0"/>
              <a:t>But as little fake data as possible</a:t>
            </a:r>
          </a:p>
          <a:p>
            <a:r>
              <a:rPr lang="en-US" dirty="0" smtClean="0"/>
              <a:t>One of the earliest notions of how privacy is “good enough” in a database</a:t>
            </a:r>
          </a:p>
          <a:p>
            <a:pPr lvl="1"/>
            <a:r>
              <a:rPr lang="en-US" dirty="0" smtClean="0"/>
              <a:t>Heavily criticized but still used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533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Differential privacy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any record R in the database and sensitive property P, the probability p that R is in the database and the probability p’ that R is not in the database differ by at most some </a:t>
            </a:r>
            <a:r>
              <a:rPr lang="en-US" dirty="0" err="1" smtClean="0"/>
              <a:t>ε</a:t>
            </a:r>
            <a:endParaRPr lang="en-US" dirty="0" smtClean="0"/>
          </a:p>
          <a:p>
            <a:pPr lvl="1"/>
            <a:r>
              <a:rPr lang="en-US" dirty="0" smtClean="0"/>
              <a:t>Essentially, given two very similar databases, the probability that a query will look the same from each is very high</a:t>
            </a:r>
          </a:p>
          <a:p>
            <a:r>
              <a:rPr lang="en-US" dirty="0" smtClean="0"/>
              <a:t>Considerably more sophisticated, but also harder to work with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210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874635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Various protocols are involved in email</a:t>
            </a:r>
          </a:p>
          <a:p>
            <a:r>
              <a:rPr lang="en-US" dirty="0" smtClean="0"/>
              <a:t>SMTP: simple mail transfer protocol</a:t>
            </a:r>
          </a:p>
          <a:p>
            <a:pPr lvl="1"/>
            <a:r>
              <a:rPr lang="en-US" dirty="0" smtClean="0"/>
              <a:t>Responsible for delivering message from client to recipient’s mail server</a:t>
            </a:r>
          </a:p>
          <a:p>
            <a:pPr lvl="1"/>
            <a:r>
              <a:rPr lang="en-US" dirty="0" smtClean="0"/>
              <a:t>Text based, application layer protocol that uses TCP</a:t>
            </a:r>
          </a:p>
          <a:p>
            <a:r>
              <a:rPr lang="en-US" dirty="0" smtClean="0"/>
              <a:t>POP and IMAP</a:t>
            </a:r>
          </a:p>
          <a:p>
            <a:pPr lvl="1"/>
            <a:r>
              <a:rPr lang="en-US" dirty="0" smtClean="0"/>
              <a:t>Both responsible for delivering mail from server to recipient</a:t>
            </a:r>
          </a:p>
          <a:p>
            <a:pPr lvl="1"/>
            <a:r>
              <a:rPr lang="en-US" dirty="0" smtClean="0"/>
              <a:t>POP is older, and designed for dial-up</a:t>
            </a:r>
          </a:p>
          <a:p>
            <a:pPr lvl="1"/>
            <a:r>
              <a:rPr lang="en-US" dirty="0" smtClean="0"/>
              <a:t>IMAP better since it can coordinate both on and off-line, so it maintains a persistent connection when possible</a:t>
            </a:r>
          </a:p>
          <a:p>
            <a:pPr lvl="1"/>
            <a:r>
              <a:rPr lang="en-US" dirty="0" smtClean="0"/>
              <a:t>IMAP also allows for client-side search of server records</a:t>
            </a:r>
          </a:p>
        </p:txBody>
      </p:sp>
    </p:spTree>
    <p:extLst>
      <p:ext uri="{BB962C8B-B14F-4D97-AF65-F5344CB8AC3E}">
        <p14:creationId xmlns:p14="http://schemas.microsoft.com/office/powerpoint/2010/main" val="1295580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85154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None of these protocols have any security built in</a:t>
            </a:r>
          </a:p>
          <a:p>
            <a:pPr lvl="1"/>
            <a:r>
              <a:rPr lang="en-US" dirty="0" smtClean="0"/>
              <a:t>So vulnerable to sniffing, etc.</a:t>
            </a:r>
          </a:p>
          <a:p>
            <a:r>
              <a:rPr lang="en-US" dirty="0" smtClean="0"/>
              <a:t>Encryption is almost always incorporated</a:t>
            </a:r>
          </a:p>
          <a:p>
            <a:pPr lvl="1"/>
            <a:r>
              <a:rPr lang="en-US" dirty="0" smtClean="0"/>
              <a:t>Usually at the </a:t>
            </a:r>
            <a:r>
              <a:rPr lang="en-US" dirty="0"/>
              <a:t>t</a:t>
            </a:r>
            <a:r>
              <a:rPr lang="en-US" dirty="0" smtClean="0"/>
              <a:t>ransport layer and not just encryption of the messages</a:t>
            </a:r>
          </a:p>
          <a:p>
            <a:pPr lvl="1"/>
            <a:r>
              <a:rPr lang="en-US" dirty="0" smtClean="0"/>
              <a:t>Most use SSL/TLS for TCP traffic</a:t>
            </a:r>
          </a:p>
          <a:p>
            <a:r>
              <a:rPr lang="en-US" dirty="0" smtClean="0"/>
              <a:t>However, must then trust the server</a:t>
            </a:r>
          </a:p>
          <a:p>
            <a:pPr lvl="1"/>
            <a:r>
              <a:rPr lang="en-US" dirty="0" smtClean="0"/>
              <a:t>So ISP employee can probably read everything on that ISP’s mail server</a:t>
            </a:r>
          </a:p>
          <a:p>
            <a:pPr lvl="1"/>
            <a:r>
              <a:rPr lang="en-US" dirty="0" smtClean="0"/>
              <a:t>Additional implications for government access,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645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PGP – end to end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49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One system to address this is PGP encryption</a:t>
            </a:r>
          </a:p>
          <a:p>
            <a:r>
              <a:rPr lang="en-US" dirty="0" smtClean="0"/>
              <a:t>Public key system to encrypt and/or digitally sign emails end to end</a:t>
            </a:r>
          </a:p>
          <a:p>
            <a:r>
              <a:rPr lang="en-US" dirty="0" smtClean="0"/>
              <a:t>Relies on notion of web of trust to avoid man-in-the-middle attacks</a:t>
            </a:r>
          </a:p>
          <a:p>
            <a:pPr lvl="1"/>
            <a:r>
              <a:rPr lang="en-US" dirty="0" smtClean="0"/>
              <a:t>Public keys can be digitally signed by other trusted users (called introducers)</a:t>
            </a:r>
          </a:p>
          <a:p>
            <a:pPr lvl="1"/>
            <a:r>
              <a:rPr lang="en-US" dirty="0" smtClean="0"/>
              <a:t>After using the system for a while, the user will have a collection of trusted keys and can then introduce 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337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extension of the original email protocol (SMTP) that allows exchange of more kinds of files</a:t>
            </a:r>
          </a:p>
          <a:p>
            <a:pPr lvl="1"/>
            <a:r>
              <a:rPr lang="en-US" dirty="0" smtClean="0"/>
              <a:t>E.g. audio, images, applications</a:t>
            </a:r>
          </a:p>
          <a:p>
            <a:r>
              <a:rPr lang="en-US" dirty="0" smtClean="0"/>
              <a:t>MIME header goes at the beginning of any message, and clients use that to render or display appropriately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732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s/MIME – message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7638"/>
            <a:ext cx="4038600" cy="521401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Method to sign a message in order to authenticate the sender</a:t>
            </a:r>
          </a:p>
          <a:p>
            <a:r>
              <a:rPr lang="en-US" dirty="0" smtClean="0"/>
              <a:t>Again relies upon public key cryptography</a:t>
            </a:r>
          </a:p>
          <a:p>
            <a:pPr lvl="1"/>
            <a:r>
              <a:rPr lang="en-US" dirty="0" smtClean="0"/>
              <a:t>Key either transmitted securely or attested by an authority that is trusted</a:t>
            </a:r>
          </a:p>
          <a:p>
            <a:r>
              <a:rPr lang="en-US" dirty="0" smtClean="0"/>
              <a:t>Email is structured according to MIME standard, and then signature given at end</a:t>
            </a:r>
            <a:endParaRPr lang="en-US" dirty="0"/>
          </a:p>
        </p:txBody>
      </p:sp>
      <p:pic>
        <p:nvPicPr>
          <p:cNvPr id="6" name="Content Placeholder 5" descr="figure_01.gif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20" r="-2237"/>
          <a:stretch/>
        </p:blipFill>
        <p:spPr>
          <a:xfrm>
            <a:off x="4495801" y="1600200"/>
            <a:ext cx="4382154" cy="4525963"/>
          </a:xfrm>
        </p:spPr>
      </p:pic>
    </p:spTree>
    <p:extLst>
      <p:ext uri="{BB962C8B-B14F-4D97-AF65-F5344CB8AC3E}">
        <p14:creationId xmlns:p14="http://schemas.microsoft.com/office/powerpoint/2010/main" val="1420545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We’ve already seen the basics of SQL injections attacks</a:t>
            </a:r>
          </a:p>
          <a:p>
            <a:r>
              <a:rPr lang="en-US" dirty="0" smtClean="0"/>
              <a:t>But there are other ways to “attack” databases (in SQL or other versions)</a:t>
            </a:r>
          </a:p>
          <a:p>
            <a:r>
              <a:rPr lang="en-US" dirty="0" smtClean="0"/>
              <a:t>A few additional issues:</a:t>
            </a:r>
          </a:p>
          <a:p>
            <a:pPr lvl="1"/>
            <a:r>
              <a:rPr lang="en-US" dirty="0" smtClean="0"/>
              <a:t>Updates and two phase commits</a:t>
            </a:r>
          </a:p>
          <a:p>
            <a:pPr lvl="1"/>
            <a:r>
              <a:rPr lang="en-US" dirty="0" smtClean="0"/>
              <a:t>Access control</a:t>
            </a:r>
          </a:p>
          <a:p>
            <a:pPr lvl="1"/>
            <a:r>
              <a:rPr lang="en-US" dirty="0" smtClean="0"/>
              <a:t>Information privacy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723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Keys Identified Mail (DKM)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Method to authenticate a mail agent</a:t>
            </a:r>
          </a:p>
          <a:p>
            <a:pPr lvl="1"/>
            <a:r>
              <a:rPr lang="en-US" dirty="0" smtClean="0"/>
              <a:t>A signing entity (usually server of the sender) adds a signature</a:t>
            </a:r>
          </a:p>
          <a:p>
            <a:r>
              <a:rPr lang="en-US" dirty="0" smtClean="0"/>
              <a:t>DNS based for distribution of public keys of the signing entities</a:t>
            </a:r>
          </a:p>
          <a:p>
            <a:pPr lvl="1"/>
            <a:r>
              <a:rPr lang="en-US" dirty="0" smtClean="0"/>
              <a:t>And hence </a:t>
            </a:r>
          </a:p>
          <a:p>
            <a:pPr marL="457200" lvl="1" indent="0">
              <a:buNone/>
            </a:pPr>
            <a:r>
              <a:rPr lang="en-US" dirty="0" smtClean="0"/>
              <a:t>   vulnerable to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DNS attacks</a:t>
            </a:r>
          </a:p>
          <a:p>
            <a:endParaRPr lang="en-US" dirty="0"/>
          </a:p>
        </p:txBody>
      </p:sp>
      <p:pic>
        <p:nvPicPr>
          <p:cNvPr id="5" name="Picture 4" descr="dkim-rep-overview-flat_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481" y="4259465"/>
            <a:ext cx="5056319" cy="250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7320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DKIM 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 is ridiculously easy to alter the FROM field on an email, and DKIM has been useful for stopping this</a:t>
            </a:r>
          </a:p>
          <a:p>
            <a:pPr lvl="1"/>
            <a:r>
              <a:rPr lang="en-US" dirty="0" smtClean="0"/>
              <a:t>Example: Gmail now rejects any messages from eBay or PayPal that don’t have a valid DKIM signature to verify their origin</a:t>
            </a:r>
          </a:p>
          <a:p>
            <a:r>
              <a:rPr lang="en-US" dirty="0" smtClean="0"/>
              <a:t>But not foolproof: can still have spammer make an ad at a reputable domain so that they get a signed copy of the message</a:t>
            </a:r>
          </a:p>
          <a:p>
            <a:r>
              <a:rPr lang="en-US" dirty="0" smtClean="0"/>
              <a:t>Also not MIME-aware, which allows some potential for rewriting and breaking signatures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977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rights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DRM aims to protect copyrighted content</a:t>
            </a:r>
          </a:p>
          <a:p>
            <a:pPr lvl="1"/>
            <a:r>
              <a:rPr lang="en-US" dirty="0" smtClean="0"/>
              <a:t>It is a general practice, and not a technical protocol</a:t>
            </a:r>
          </a:p>
          <a:p>
            <a:pPr lvl="1"/>
            <a:r>
              <a:rPr lang="en-US" dirty="0" smtClean="0"/>
              <a:t>Implemented in many ways</a:t>
            </a:r>
          </a:p>
          <a:p>
            <a:pPr lvl="1"/>
            <a:r>
              <a:rPr lang="en-US" dirty="0" smtClean="0"/>
              <a:t>Controversial!</a:t>
            </a:r>
            <a:endParaRPr lang="en-US" dirty="0"/>
          </a:p>
        </p:txBody>
      </p:sp>
      <p:pic>
        <p:nvPicPr>
          <p:cNvPr id="4" name="Picture 3" descr="imgr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017" y="2692531"/>
            <a:ext cx="2540000" cy="2540000"/>
          </a:xfrm>
          <a:prstGeom prst="rect">
            <a:avLst/>
          </a:prstGeom>
        </p:spPr>
      </p:pic>
      <p:pic>
        <p:nvPicPr>
          <p:cNvPr id="5" name="Picture 4" descr="imgr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140" y="4280002"/>
            <a:ext cx="2343181" cy="2291569"/>
          </a:xfrm>
          <a:prstGeom prst="rect">
            <a:avLst/>
          </a:prstGeom>
        </p:spPr>
      </p:pic>
      <p:pic>
        <p:nvPicPr>
          <p:cNvPr id="6" name="Picture 5" descr="imgr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912" y="4809125"/>
            <a:ext cx="1873228" cy="1428610"/>
          </a:xfrm>
          <a:prstGeom prst="rect">
            <a:avLst/>
          </a:prstGeom>
        </p:spPr>
      </p:pic>
      <p:pic>
        <p:nvPicPr>
          <p:cNvPr id="8" name="Picture 7" descr="xkcd_dr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66" y="4510937"/>
            <a:ext cx="3232367" cy="206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194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DRM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simply encrypt digital media, and then build the decryption key into authorized players</a:t>
            </a:r>
          </a:p>
          <a:p>
            <a:pPr lvl="1"/>
            <a:r>
              <a:rPr lang="en-US" dirty="0" smtClean="0"/>
              <a:t>Generally, the file can only be played on the device that downloaded it, since player is the only one that can decrypt the decryption key</a:t>
            </a:r>
          </a:p>
          <a:p>
            <a:pPr lvl="1"/>
            <a:r>
              <a:rPr lang="en-US" dirty="0" smtClean="0"/>
              <a:t>Minimizes vulnerability, since if that system is compromised, only gain access to the files that player has downloaded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508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 DRM: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84951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 2002, DRM on audio CDs became standard.</a:t>
            </a:r>
          </a:p>
          <a:p>
            <a:r>
              <a:rPr lang="en-US" dirty="0" smtClean="0"/>
              <a:t>In 2005, Sony included DRM by default</a:t>
            </a:r>
          </a:p>
          <a:p>
            <a:pPr lvl="1"/>
            <a:r>
              <a:rPr lang="en-US" dirty="0" smtClean="0"/>
              <a:t>Inserting a CD in Windows XP default configuration led to automatic installation</a:t>
            </a:r>
          </a:p>
          <a:p>
            <a:pPr lvl="1"/>
            <a:r>
              <a:rPr lang="en-US" dirty="0" smtClean="0"/>
              <a:t>So DRM software installed itself silently, and “hid” itself (like a rootkit)</a:t>
            </a:r>
          </a:p>
          <a:p>
            <a:pPr lvl="1"/>
            <a:r>
              <a:rPr lang="en-US" dirty="0" smtClean="0"/>
              <a:t>Later, researchers found that this code had a vulnerability, so that users were compromised without their knowledge</a:t>
            </a:r>
          </a:p>
          <a:p>
            <a:pPr lvl="1"/>
            <a:r>
              <a:rPr lang="en-US" dirty="0" smtClean="0"/>
              <a:t>Led to lawsuits and eventual patching and halting of the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1196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DVD DRM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DVDs use the Content Scrambling System (CSS), where licensed DVD players contained decryption key (and all communication was encrypted)</a:t>
            </a:r>
          </a:p>
          <a:p>
            <a:pPr lvl="1"/>
            <a:r>
              <a:rPr lang="en-US" dirty="0" smtClean="0"/>
              <a:t>Based on secrecy of the protocol, and so of course was broken</a:t>
            </a:r>
          </a:p>
          <a:p>
            <a:pPr lvl="1"/>
            <a:r>
              <a:rPr lang="en-US" dirty="0" smtClean="0"/>
              <a:t>Still the default, however</a:t>
            </a:r>
          </a:p>
          <a:p>
            <a:r>
              <a:rPr lang="en-US" dirty="0" err="1" smtClean="0"/>
              <a:t>Blueray</a:t>
            </a:r>
            <a:r>
              <a:rPr lang="en-US" dirty="0" smtClean="0"/>
              <a:t> uses AACS, which is similar but is publicly available</a:t>
            </a:r>
          </a:p>
          <a:p>
            <a:pPr lvl="1"/>
            <a:r>
              <a:rPr lang="en-US" dirty="0" smtClean="0"/>
              <a:t>Also uses stronger encryption and keys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1273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DRM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DRM also exists on iTunes content </a:t>
            </a:r>
          </a:p>
          <a:p>
            <a:pPr lvl="1"/>
            <a:r>
              <a:rPr lang="en-US" dirty="0" smtClean="0"/>
              <a:t>Called </a:t>
            </a:r>
            <a:r>
              <a:rPr lang="en-US" dirty="0" err="1" smtClean="0"/>
              <a:t>FairPlay</a:t>
            </a:r>
            <a:r>
              <a:rPr lang="en-US" dirty="0" smtClean="0"/>
              <a:t>, and encrypts track so that only purchaser can play the content</a:t>
            </a:r>
          </a:p>
          <a:p>
            <a:pPr lvl="1"/>
            <a:r>
              <a:rPr lang="en-US" dirty="0" smtClean="0"/>
              <a:t>Although music is currently DRM free</a:t>
            </a:r>
          </a:p>
          <a:p>
            <a:r>
              <a:rPr lang="en-US" dirty="0" smtClean="0"/>
              <a:t>Netflix and </a:t>
            </a:r>
            <a:r>
              <a:rPr lang="en-US" dirty="0" err="1" smtClean="0"/>
              <a:t>Hulu</a:t>
            </a:r>
            <a:r>
              <a:rPr lang="en-US" dirty="0" smtClean="0"/>
              <a:t> use DRM to keep content restricted to up-to-date account holders</a:t>
            </a:r>
          </a:p>
          <a:p>
            <a:r>
              <a:rPr lang="en-US" dirty="0" err="1" smtClean="0"/>
              <a:t>Ebooks</a:t>
            </a:r>
            <a:r>
              <a:rPr lang="en-US" dirty="0" smtClean="0"/>
              <a:t> incorporate similar versions of </a:t>
            </a:r>
            <a:r>
              <a:rPr lang="en-US" smtClean="0"/>
              <a:t>this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339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Large scale distributed databases come with issues relating to multiple updates</a:t>
            </a:r>
          </a:p>
          <a:p>
            <a:pPr lvl="1"/>
            <a:r>
              <a:rPr lang="en-US" dirty="0" smtClean="0"/>
              <a:t>Two people can access/modify a record at the same time</a:t>
            </a:r>
          </a:p>
          <a:p>
            <a:pPr lvl="1"/>
            <a:r>
              <a:rPr lang="en-US" dirty="0" smtClean="0"/>
              <a:t>Get many of the same issues that arise with parallel processors and shared resources.</a:t>
            </a:r>
          </a:p>
          <a:p>
            <a:r>
              <a:rPr lang="en-US" dirty="0" smtClean="0"/>
              <a:t>Even if multiple alterations don’t conflict, still have to deal with network or computer failure mid-commit </a:t>
            </a:r>
          </a:p>
          <a:p>
            <a:pPr lvl="1"/>
            <a:r>
              <a:rPr lang="en-US" dirty="0" smtClean="0"/>
              <a:t>Goal: avoid leaving the database in an inconsistent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286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phase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solution in most databases is a particular update protocol:</a:t>
            </a:r>
          </a:p>
          <a:p>
            <a:r>
              <a:rPr lang="en-US" dirty="0" smtClean="0"/>
              <a:t>1. Request phase: all parts of the database that need to change are flagged</a:t>
            </a:r>
          </a:p>
          <a:p>
            <a:pPr lvl="1"/>
            <a:r>
              <a:rPr lang="en-US" dirty="0" smtClean="0"/>
              <a:t>Result is either complete success or it aborts</a:t>
            </a:r>
          </a:p>
          <a:p>
            <a:pPr lvl="1"/>
            <a:r>
              <a:rPr lang="en-US" dirty="0" smtClean="0"/>
              <a:t>If it aborts, all changes are reset </a:t>
            </a:r>
          </a:p>
          <a:p>
            <a:r>
              <a:rPr lang="en-US" dirty="0" smtClean="0"/>
              <a:t>2. Commit phase: changes are performed on the database</a:t>
            </a:r>
          </a:p>
          <a:p>
            <a:pPr lvl="1"/>
            <a:r>
              <a:rPr lang="en-US" dirty="0" smtClean="0"/>
              <a:t>If successful, all flags are released.  </a:t>
            </a:r>
            <a:endParaRPr lang="en-US" dirty="0"/>
          </a:p>
          <a:p>
            <a:pPr lvl="1"/>
            <a:r>
              <a:rPr lang="en-US" dirty="0" smtClean="0"/>
              <a:t>If it aborts, it again rolls back all changes to before phase 1.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450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 in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Access control sometimes comes from the OS level, but additional controls are built into many database systems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Separate ACL system</a:t>
            </a:r>
          </a:p>
          <a:p>
            <a:pPr lvl="1"/>
            <a:r>
              <a:rPr lang="en-US" dirty="0" smtClean="0"/>
              <a:t>Often separate web-based side from back-end, to minimize vulnerabilities </a:t>
            </a:r>
          </a:p>
          <a:p>
            <a:pPr lvl="1"/>
            <a:r>
              <a:rPr lang="en-US" dirty="0" smtClean="0"/>
              <a:t>First principles used: least privilege and separation of privilege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446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 in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Discretionary based: owner/creator can grant privileges to others</a:t>
            </a:r>
          </a:p>
          <a:p>
            <a:r>
              <a:rPr lang="en-US" dirty="0" smtClean="0"/>
              <a:t>Example command: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latin typeface="Consolas"/>
                <a:cs typeface="Consolas"/>
              </a:rPr>
              <a:t>GRANT SELECT on (table) TO (user)</a:t>
            </a:r>
          </a:p>
          <a:p>
            <a:pPr lvl="1"/>
            <a:r>
              <a:rPr lang="en-US" dirty="0" smtClean="0">
                <a:cs typeface="Consolas"/>
              </a:rPr>
              <a:t>Also have a PUBLIC keyword</a:t>
            </a:r>
          </a:p>
          <a:p>
            <a:r>
              <a:rPr lang="en-US" dirty="0" smtClean="0">
                <a:cs typeface="Consolas"/>
              </a:rPr>
              <a:t>Also can create a virtual subset of the data, called a view, so that user can get full access to only a subset of the data</a:t>
            </a:r>
          </a:p>
          <a:p>
            <a:pPr lvl="1"/>
            <a:r>
              <a:rPr lang="en-US" dirty="0" smtClean="0">
                <a:cs typeface="Consolas"/>
              </a:rPr>
              <a:t>Think personnel records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675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Privilege delegation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also give other users permission to delegate, with the command WITH GRANT OPTION</a:t>
            </a:r>
          </a:p>
          <a:p>
            <a:r>
              <a:rPr lang="en-US" dirty="0" smtClean="0"/>
              <a:t>This can later be revoked, which means the application needs to track who has been granted access and when</a:t>
            </a:r>
          </a:p>
          <a:p>
            <a:pPr lvl="1"/>
            <a:r>
              <a:rPr lang="en-US" dirty="0" smtClean="0"/>
              <a:t>If Alice is granted access and gives it to Bob, but later loses her access, need to revoke Bob’s access also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527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Sensitive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Databases can be encrypted, or (more commonly) certain entries can be encrypted</a:t>
            </a:r>
          </a:p>
          <a:p>
            <a:pPr lvl="1"/>
            <a:r>
              <a:rPr lang="en-US" dirty="0" smtClean="0"/>
              <a:t>Obvious example: passwords</a:t>
            </a:r>
          </a:p>
          <a:p>
            <a:r>
              <a:rPr lang="en-US" dirty="0" smtClean="0"/>
              <a:t>Can also store entire encrypted files but give decryption key only to users, so that the information cannot be compromised</a:t>
            </a:r>
          </a:p>
          <a:p>
            <a:r>
              <a:rPr lang="en-US" dirty="0" smtClean="0"/>
              <a:t>However, more complex questions arise when we want aggregated data available, but not individual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017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Privacy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If databases containing private information are released, certain fields can be sanitized</a:t>
            </a:r>
          </a:p>
          <a:p>
            <a:pPr lvl="1"/>
            <a:r>
              <a:rPr lang="en-US" dirty="0" smtClean="0"/>
              <a:t>SSNs, names, addresses, etc.</a:t>
            </a:r>
          </a:p>
          <a:p>
            <a:r>
              <a:rPr lang="en-US" dirty="0" smtClean="0"/>
              <a:t>However, inference attacks are still possible</a:t>
            </a:r>
          </a:p>
          <a:p>
            <a:pPr lvl="1"/>
            <a:r>
              <a:rPr lang="en-US" dirty="0" smtClean="0"/>
              <a:t>Goal is to use database information as well as public information to learn more about underlying data</a:t>
            </a:r>
          </a:p>
          <a:p>
            <a:pPr lvl="1"/>
            <a:r>
              <a:rPr lang="en-US" dirty="0" smtClean="0"/>
              <a:t>Example: employee records</a:t>
            </a:r>
          </a:p>
          <a:p>
            <a:pPr lvl="1"/>
            <a:r>
              <a:rPr lang="en-US" dirty="0" smtClean="0"/>
              <a:t>Medical records, GIS data, and communication records are becoming particularly important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751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1210</TotalTime>
  <Words>1560</Words>
  <Application>Microsoft Macintosh PowerPoint</Application>
  <PresentationFormat>On-screen Show (4:3)</PresentationFormat>
  <Paragraphs>157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Some topics in application level security</vt:lpstr>
      <vt:lpstr>More on databases</vt:lpstr>
      <vt:lpstr>Updating databases</vt:lpstr>
      <vt:lpstr>Two phase commit</vt:lpstr>
      <vt:lpstr>Access control in databases</vt:lpstr>
      <vt:lpstr>Access control in SQL</vt:lpstr>
      <vt:lpstr>Privilege delegation</vt:lpstr>
      <vt:lpstr>Sensitive data</vt:lpstr>
      <vt:lpstr>Privacy protection</vt:lpstr>
      <vt:lpstr>Two examples</vt:lpstr>
      <vt:lpstr>Protecting against inference attacks</vt:lpstr>
      <vt:lpstr>Downside of obfuscation</vt:lpstr>
      <vt:lpstr>K-anonymization</vt:lpstr>
      <vt:lpstr>Differential privacy</vt:lpstr>
      <vt:lpstr>Email protocols</vt:lpstr>
      <vt:lpstr>Email security</vt:lpstr>
      <vt:lpstr>PGP – end to end encryption</vt:lpstr>
      <vt:lpstr>MIME</vt:lpstr>
      <vt:lpstr>s/MIME – message authentication</vt:lpstr>
      <vt:lpstr>Domain Keys Identified Mail (DKM)</vt:lpstr>
      <vt:lpstr>DKIM pros and cons</vt:lpstr>
      <vt:lpstr>Digital rights management</vt:lpstr>
      <vt:lpstr>Simple DRM</vt:lpstr>
      <vt:lpstr>CD DRM: history</vt:lpstr>
      <vt:lpstr>DVD DRM</vt:lpstr>
      <vt:lpstr>Other DRM types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topics in application level security</dc:title>
  <dc:creator>Default User</dc:creator>
  <cp:lastModifiedBy>Default User</cp:lastModifiedBy>
  <cp:revision>13</cp:revision>
  <dcterms:created xsi:type="dcterms:W3CDTF">2015-04-16T13:34:27Z</dcterms:created>
  <dcterms:modified xsi:type="dcterms:W3CDTF">2016-11-22T15:14:19Z</dcterms:modified>
</cp:coreProperties>
</file>