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0" r:id="rId13"/>
    <p:sldId id="261" r:id="rId14"/>
    <p:sldId id="262" r:id="rId15"/>
    <p:sldId id="263" r:id="rId16"/>
    <p:sldId id="265" r:id="rId17"/>
    <p:sldId id="264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4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5854-F4E0-E44A-98B9-69CD236D6D64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B90E-11D7-3043-B9F1-D0AC9E46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5854-F4E0-E44A-98B9-69CD236D6D64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B90E-11D7-3043-B9F1-D0AC9E46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4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5854-F4E0-E44A-98B9-69CD236D6D64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B90E-11D7-3043-B9F1-D0AC9E46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7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5854-F4E0-E44A-98B9-69CD236D6D64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B90E-11D7-3043-B9F1-D0AC9E46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2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5854-F4E0-E44A-98B9-69CD236D6D64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B90E-11D7-3043-B9F1-D0AC9E46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3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5854-F4E0-E44A-98B9-69CD236D6D64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B90E-11D7-3043-B9F1-D0AC9E46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5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5854-F4E0-E44A-98B9-69CD236D6D64}" type="datetimeFigureOut">
              <a:rPr lang="en-US" smtClean="0"/>
              <a:t>8/29/16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B90E-11D7-3043-B9F1-D0AC9E46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5854-F4E0-E44A-98B9-69CD236D6D64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B90E-11D7-3043-B9F1-D0AC9E46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5854-F4E0-E44A-98B9-69CD236D6D64}" type="datetimeFigureOut">
              <a:rPr lang="en-US" smtClean="0"/>
              <a:t>8/29/16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B90E-11D7-3043-B9F1-D0AC9E46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6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5854-F4E0-E44A-98B9-69CD236D6D64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B90E-11D7-3043-B9F1-D0AC9E46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3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5854-F4E0-E44A-98B9-69CD236D6D64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B90E-11D7-3043-B9F1-D0AC9E46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4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F5854-F4E0-E44A-98B9-69CD236D6D64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B90E-11D7-3043-B9F1-D0AC9E46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5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Asymmetric 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discrete log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problem that we “think” is hard</a:t>
            </a:r>
          </a:p>
          <a:p>
            <a:pPr lvl="1"/>
            <a:r>
              <a:rPr lang="en-US" dirty="0" smtClean="0"/>
              <a:t>Similar to factoring</a:t>
            </a:r>
          </a:p>
          <a:p>
            <a:r>
              <a:rPr lang="en-US" dirty="0" smtClean="0"/>
              <a:t>Note that there ARE ways to attack this – it is not NP-Hard, but there are no known fast algorithms</a:t>
            </a:r>
          </a:p>
          <a:p>
            <a:r>
              <a:rPr lang="en-US" dirty="0" smtClean="0"/>
              <a:t>Stronger generalizations work in groups other than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, like something called elliptic curves</a:t>
            </a:r>
          </a:p>
          <a:p>
            <a:pPr lvl="1"/>
            <a:r>
              <a:rPr lang="en-US" dirty="0" smtClean="0"/>
              <a:t>A bit beyond this course, though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7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</a:t>
            </a:r>
            <a:r>
              <a:rPr lang="en-US" dirty="0" err="1" smtClean="0"/>
              <a:t>Diffie</a:t>
            </a:r>
            <a:r>
              <a:rPr lang="en-US" dirty="0" smtClean="0"/>
              <a:t>-Hellman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Shortly after this protocol first came out, RSA was first released</a:t>
            </a:r>
          </a:p>
          <a:p>
            <a:r>
              <a:rPr lang="en-US" dirty="0" smtClean="0"/>
              <a:t>Stronger in many ways: it can be used to encrypt messages</a:t>
            </a:r>
          </a:p>
          <a:p>
            <a:r>
              <a:rPr lang="en-US" dirty="0" smtClean="0"/>
              <a:t>However, it usually isn’t!</a:t>
            </a:r>
          </a:p>
          <a:p>
            <a:pPr lvl="1"/>
            <a:r>
              <a:rPr lang="en-US" dirty="0" smtClean="0"/>
              <a:t>Slower than symmetric key encryption</a:t>
            </a:r>
          </a:p>
          <a:p>
            <a:pPr lvl="1"/>
            <a:r>
              <a:rPr lang="en-US" dirty="0" smtClean="0"/>
              <a:t>Easier to attack</a:t>
            </a:r>
          </a:p>
          <a:p>
            <a:r>
              <a:rPr lang="en-US" dirty="0" smtClean="0"/>
              <a:t>RSA is also built on hardness of factoring numbers</a:t>
            </a:r>
          </a:p>
          <a:p>
            <a:r>
              <a:rPr lang="en-US" dirty="0" smtClean="0"/>
              <a:t>(Note: I’m going over RSA the algorithm, not RSA the company – they are different)</a:t>
            </a:r>
          </a:p>
        </p:txBody>
      </p:sp>
    </p:spTree>
    <p:extLst>
      <p:ext uri="{BB962C8B-B14F-4D97-AF65-F5344CB8AC3E}">
        <p14:creationId xmlns:p14="http://schemas.microsoft.com/office/powerpoint/2010/main" val="36279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RSA: General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Alice looks up Bob’s public key, E</a:t>
            </a:r>
            <a:r>
              <a:rPr lang="en-US" baseline="-25000" dirty="0" smtClean="0"/>
              <a:t>B</a:t>
            </a:r>
            <a:r>
              <a:rPr lang="en-US" dirty="0" smtClean="0"/>
              <a:t>, in a directory</a:t>
            </a:r>
          </a:p>
          <a:p>
            <a:r>
              <a:rPr lang="en-US" dirty="0" smtClean="0"/>
              <a:t>Alice uses a known algorithm to encode a message m, resulting in E</a:t>
            </a:r>
            <a:r>
              <a:rPr lang="en-US" baseline="-25000" dirty="0" smtClean="0"/>
              <a:t>B</a:t>
            </a:r>
            <a:r>
              <a:rPr lang="en-US" dirty="0" smtClean="0"/>
              <a:t>(m)</a:t>
            </a:r>
          </a:p>
          <a:p>
            <a:r>
              <a:rPr lang="en-US" dirty="0" smtClean="0"/>
              <a:t>Bob then uses his private key D</a:t>
            </a:r>
            <a:r>
              <a:rPr lang="en-US" baseline="-25000" dirty="0" smtClean="0"/>
              <a:t>B</a:t>
            </a:r>
            <a:r>
              <a:rPr lang="en-US" dirty="0" smtClean="0"/>
              <a:t> to decode, so that D</a:t>
            </a:r>
            <a:r>
              <a:rPr lang="en-US" baseline="-25000" dirty="0" smtClean="0"/>
              <a:t>B</a:t>
            </a:r>
            <a:r>
              <a:rPr lang="en-US" dirty="0" smtClean="0"/>
              <a:t>(E</a:t>
            </a:r>
            <a:r>
              <a:rPr lang="en-US" baseline="-25000" dirty="0" smtClean="0"/>
              <a:t>B</a:t>
            </a:r>
            <a:r>
              <a:rPr lang="en-US" dirty="0" smtClean="0"/>
              <a:t>(m)) = m</a:t>
            </a:r>
          </a:p>
          <a:p>
            <a:r>
              <a:rPr lang="en-US" dirty="0" smtClean="0"/>
              <a:t>Idea: Alice can only give away m and E</a:t>
            </a:r>
            <a:r>
              <a:rPr lang="en-US" baseline="-25000" dirty="0" smtClean="0"/>
              <a:t>B</a:t>
            </a:r>
            <a:r>
              <a:rPr lang="en-US" dirty="0" smtClean="0"/>
              <a:t>(m), but no one else can decode without D</a:t>
            </a:r>
            <a:r>
              <a:rPr lang="en-US" baseline="-25000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4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 Number theory!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The Euler phi function </a:t>
            </a:r>
            <a:r>
              <a:rPr lang="en-US" dirty="0" err="1" smtClean="0"/>
              <a:t>φ</a:t>
            </a:r>
            <a:r>
              <a:rPr lang="en-US" dirty="0" smtClean="0"/>
              <a:t>(n) is defined as the number of integers less than n that are relatively prime to n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err="1" smtClean="0"/>
              <a:t>φ</a:t>
            </a:r>
            <a:r>
              <a:rPr lang="en-US" dirty="0" smtClean="0"/>
              <a:t>(7) = ?</a:t>
            </a:r>
          </a:p>
          <a:p>
            <a:pPr lvl="1"/>
            <a:r>
              <a:rPr lang="en-US" dirty="0" err="1" smtClean="0"/>
              <a:t>φ</a:t>
            </a:r>
            <a:r>
              <a:rPr lang="en-US" dirty="0" smtClean="0"/>
              <a:t>(6)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3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Lemma: If p is prime, then </a:t>
            </a:r>
            <a:r>
              <a:rPr lang="en-US" dirty="0" err="1" smtClean="0"/>
              <a:t>φ</a:t>
            </a:r>
            <a:r>
              <a:rPr lang="en-US" dirty="0" smtClean="0"/>
              <a:t>(p) = p-1</a:t>
            </a:r>
          </a:p>
          <a:p>
            <a:r>
              <a:rPr lang="en-US" dirty="0" smtClean="0"/>
              <a:t>Lemma: If p and q are both prime, then </a:t>
            </a:r>
            <a:r>
              <a:rPr lang="en-US" dirty="0" err="1" smtClean="0"/>
              <a:t>φ</a:t>
            </a:r>
            <a:r>
              <a:rPr lang="en-US" dirty="0" smtClean="0"/>
              <a:t>(p*q) = </a:t>
            </a:r>
            <a:r>
              <a:rPr lang="en-US" dirty="0" err="1" smtClean="0"/>
              <a:t>φ</a:t>
            </a:r>
            <a:r>
              <a:rPr lang="en-US" dirty="0" smtClean="0"/>
              <a:t>(p)*</a:t>
            </a:r>
            <a:r>
              <a:rPr lang="en-US" dirty="0" err="1" smtClean="0"/>
              <a:t>φ</a:t>
            </a:r>
            <a:r>
              <a:rPr lang="en-US" dirty="0" smtClean="0"/>
              <a:t>(q) = (p-1)(q-1)</a:t>
            </a:r>
          </a:p>
          <a:p>
            <a:pPr lvl="1"/>
            <a:r>
              <a:rPr lang="en-US" dirty="0" smtClean="0"/>
              <a:t>Sketch of proof:  What are p*q’s factors?</a:t>
            </a:r>
          </a:p>
        </p:txBody>
      </p:sp>
    </p:spTree>
    <p:extLst>
      <p:ext uri="{BB962C8B-B14F-4D97-AF65-F5344CB8AC3E}">
        <p14:creationId xmlns:p14="http://schemas.microsoft.com/office/powerpoint/2010/main" val="3885902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Theorem: If a and n positive integers with a relatively prime to n (so that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a,n</a:t>
            </a:r>
            <a:r>
              <a:rPr lang="en-US" dirty="0" smtClean="0"/>
              <a:t>) = 1), then </a:t>
            </a:r>
            <a:r>
              <a:rPr lang="en-US" dirty="0" err="1" smtClean="0"/>
              <a:t>a</a:t>
            </a:r>
            <a:r>
              <a:rPr lang="en-US" baseline="30000" dirty="0" err="1" smtClean="0"/>
              <a:t>φ</a:t>
            </a:r>
            <a:r>
              <a:rPr lang="en-US" baseline="30000" dirty="0" smtClean="0"/>
              <a:t>(n) </a:t>
            </a:r>
            <a:r>
              <a:rPr lang="en-US" dirty="0" smtClean="0"/>
              <a:t>= 1 mod n</a:t>
            </a:r>
          </a:p>
          <a:p>
            <a:r>
              <a:rPr lang="en-US" dirty="0" smtClean="0"/>
              <a:t>Example: Let n = 7 and a = 3:</a:t>
            </a:r>
          </a:p>
          <a:p>
            <a:endParaRPr lang="en-US" dirty="0" smtClean="0"/>
          </a:p>
          <a:p>
            <a:r>
              <a:rPr lang="en-US" dirty="0" smtClean="0"/>
              <a:t>Another: Let n = 12 and a=5: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8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we care?  Inverses!</a:t>
            </a:r>
          </a:p>
          <a:p>
            <a:pPr lvl="1"/>
            <a:r>
              <a:rPr lang="en-US" dirty="0" smtClean="0"/>
              <a:t>a and </a:t>
            </a:r>
            <a:r>
              <a:rPr lang="en-US" dirty="0" err="1" smtClean="0"/>
              <a:t>a</a:t>
            </a:r>
            <a:r>
              <a:rPr lang="en-US" baseline="30000" dirty="0" err="1" smtClean="0"/>
              <a:t>φ</a:t>
            </a:r>
            <a:r>
              <a:rPr lang="en-US" baseline="30000" dirty="0" smtClean="0"/>
              <a:t>(n)-1 </a:t>
            </a:r>
            <a:r>
              <a:rPr lang="en-US" dirty="0" smtClean="0"/>
              <a:t>will be inverses to each other modulo n</a:t>
            </a:r>
          </a:p>
          <a:p>
            <a:pPr lvl="1"/>
            <a:r>
              <a:rPr lang="en-US" dirty="0" smtClean="0"/>
              <a:t>So if a is relatively prime to n, then there exists some b such that </a:t>
            </a:r>
            <a:r>
              <a:rPr lang="en-US" dirty="0" err="1" smtClean="0"/>
              <a:t>ab</a:t>
            </a:r>
            <a:r>
              <a:rPr lang="en-US" dirty="0"/>
              <a:t> </a:t>
            </a:r>
            <a:r>
              <a:rPr lang="en-US" dirty="0" smtClean="0"/>
              <a:t>= 1 mod n</a:t>
            </a:r>
          </a:p>
          <a:p>
            <a:pPr lvl="1"/>
            <a:r>
              <a:rPr lang="en-US" dirty="0" smtClean="0"/>
              <a:t>Just set b = </a:t>
            </a:r>
            <a:r>
              <a:rPr lang="en-US" dirty="0" err="1" smtClean="0"/>
              <a:t>a</a:t>
            </a:r>
            <a:r>
              <a:rPr lang="en-US" baseline="30000" dirty="0" err="1" smtClean="0"/>
              <a:t>φ</a:t>
            </a:r>
            <a:r>
              <a:rPr lang="en-US" baseline="30000" dirty="0" smtClean="0"/>
              <a:t>(n)-1</a:t>
            </a:r>
          </a:p>
          <a:p>
            <a:r>
              <a:rPr lang="en-US" dirty="0" smtClean="0"/>
              <a:t>A corollary: 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dirty="0" smtClean="0"/>
              <a:t> mod n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baseline="30000" dirty="0" smtClean="0"/>
              <a:t> mod</a:t>
            </a:r>
            <a:r>
              <a:rPr lang="en-US" baseline="30000" dirty="0"/>
              <a:t> </a:t>
            </a:r>
            <a:r>
              <a:rPr lang="en-US" baseline="30000" dirty="0" err="1" smtClean="0"/>
              <a:t>φ</a:t>
            </a:r>
            <a:r>
              <a:rPr lang="en-US" baseline="30000" dirty="0" smtClean="0"/>
              <a:t>(n)</a:t>
            </a:r>
            <a:r>
              <a:rPr lang="en-US" dirty="0" smtClean="0"/>
              <a:t> mod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28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RSA (</a:t>
            </a:r>
            <a:r>
              <a:rPr lang="en-US" dirty="0" err="1" smtClean="0"/>
              <a:t>Rivest</a:t>
            </a:r>
            <a:r>
              <a:rPr lang="en-US" dirty="0" smtClean="0"/>
              <a:t> Shamir </a:t>
            </a:r>
            <a:r>
              <a:rPr lang="en-US" dirty="0" err="1" smtClean="0"/>
              <a:t>Adelmann</a:t>
            </a:r>
            <a:r>
              <a:rPr lang="en-US" dirty="0" smtClean="0"/>
              <a:t>) 1978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Bob generates two primes p and q</a:t>
            </a:r>
          </a:p>
          <a:p>
            <a:pPr lvl="1"/>
            <a:r>
              <a:rPr lang="en-US" dirty="0" smtClean="0"/>
              <a:t>Computes n = p*q and </a:t>
            </a:r>
            <a:r>
              <a:rPr lang="en-US" dirty="0" err="1" smtClean="0"/>
              <a:t>φ</a:t>
            </a:r>
            <a:r>
              <a:rPr lang="en-US" dirty="0" smtClean="0"/>
              <a:t>(n) = (p-1)(q-1)</a:t>
            </a:r>
          </a:p>
          <a:p>
            <a:r>
              <a:rPr lang="en-US" dirty="0" smtClean="0"/>
              <a:t>Bob then picks e relatively prime to </a:t>
            </a:r>
            <a:r>
              <a:rPr lang="en-US" dirty="0" err="1" smtClean="0"/>
              <a:t>φ</a:t>
            </a:r>
            <a:r>
              <a:rPr lang="en-US" dirty="0" smtClean="0"/>
              <a:t>(n) and finds a d such that e*d = 1 mod </a:t>
            </a:r>
            <a:r>
              <a:rPr lang="en-US" dirty="0" err="1" smtClean="0"/>
              <a:t>φ</a:t>
            </a:r>
            <a:r>
              <a:rPr lang="en-US" dirty="0" smtClean="0"/>
              <a:t>(n) </a:t>
            </a:r>
          </a:p>
          <a:p>
            <a:pPr lvl="1"/>
            <a:r>
              <a:rPr lang="en-US" dirty="0" smtClean="0"/>
              <a:t>He can do this, because he knows </a:t>
            </a:r>
            <a:r>
              <a:rPr lang="en-US" dirty="0" err="1" smtClean="0"/>
              <a:t>φ</a:t>
            </a:r>
            <a:r>
              <a:rPr lang="en-US" dirty="0" smtClean="0"/>
              <a:t>(n) – use Euclidean algorithm</a:t>
            </a:r>
          </a:p>
          <a:p>
            <a:r>
              <a:rPr lang="en-US" dirty="0" smtClean="0"/>
              <a:t>d is now D</a:t>
            </a:r>
            <a:r>
              <a:rPr lang="en-US" baseline="-25000" dirty="0" smtClean="0"/>
              <a:t>B</a:t>
            </a:r>
            <a:r>
              <a:rPr lang="en-US" dirty="0" smtClean="0"/>
              <a:t>, Bob’s private key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e,n</a:t>
            </a:r>
            <a:r>
              <a:rPr lang="en-US" dirty="0" smtClean="0"/>
              <a:t>) are his public key</a:t>
            </a:r>
          </a:p>
          <a:p>
            <a:pPr lvl="1"/>
            <a:r>
              <a:rPr lang="en-US" dirty="0" smtClean="0"/>
              <a:t>Essentially can forget about </a:t>
            </a:r>
            <a:r>
              <a:rPr lang="en-US" dirty="0" err="1" smtClean="0"/>
              <a:t>p,q</a:t>
            </a:r>
            <a:r>
              <a:rPr lang="en-US" dirty="0" smtClean="0"/>
              <a:t>, and </a:t>
            </a:r>
            <a:r>
              <a:rPr lang="en-US" dirty="0" err="1" smtClean="0"/>
              <a:t>φ</a:t>
            </a:r>
            <a:r>
              <a:rPr lang="en-US" dirty="0" smtClean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36988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RSA: encrypting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go to Alice, who has a message m, as well as e and n</a:t>
            </a:r>
          </a:p>
          <a:p>
            <a:r>
              <a:rPr lang="en-US" dirty="0" smtClean="0"/>
              <a:t>To encrypt, Alice computes C = m</a:t>
            </a:r>
            <a:r>
              <a:rPr lang="en-US" baseline="30000" dirty="0" smtClean="0"/>
              <a:t>e</a:t>
            </a:r>
            <a:r>
              <a:rPr lang="en-US" dirty="0" smtClean="0"/>
              <a:t> mod n and sends C to Bob</a:t>
            </a:r>
          </a:p>
          <a:p>
            <a:r>
              <a:rPr lang="en-US" dirty="0" smtClean="0"/>
              <a:t>Bob then takes C and computes C</a:t>
            </a:r>
            <a:r>
              <a:rPr lang="en-US" baseline="30000" dirty="0" smtClean="0"/>
              <a:t>d</a:t>
            </a:r>
            <a:r>
              <a:rPr lang="en-US" dirty="0" smtClean="0"/>
              <a:t> mod n</a:t>
            </a:r>
          </a:p>
          <a:p>
            <a:r>
              <a:rPr lang="en-US" dirty="0" smtClean="0"/>
              <a:t>Claim: M = C</a:t>
            </a:r>
            <a:r>
              <a:rPr lang="en-US" baseline="30000" dirty="0" smtClean="0"/>
              <a:t>d</a:t>
            </a:r>
            <a:r>
              <a:rPr lang="en-US" dirty="0" smtClean="0"/>
              <a:t> mod n</a:t>
            </a:r>
          </a:p>
          <a:p>
            <a:r>
              <a:rPr lang="en-US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08600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RSA: double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578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Well: C</a:t>
            </a:r>
            <a:r>
              <a:rPr lang="en-US" baseline="30000" dirty="0" smtClean="0"/>
              <a:t>d</a:t>
            </a:r>
            <a:r>
              <a:rPr lang="en-US" dirty="0" smtClean="0"/>
              <a:t> mod n = (M</a:t>
            </a:r>
            <a:r>
              <a:rPr lang="en-US" baseline="30000" dirty="0" smtClean="0"/>
              <a:t>e</a:t>
            </a:r>
            <a:r>
              <a:rPr lang="en-US" dirty="0" smtClean="0"/>
              <a:t>)</a:t>
            </a:r>
            <a:r>
              <a:rPr lang="en-US" baseline="30000" dirty="0" smtClean="0"/>
              <a:t>d</a:t>
            </a:r>
            <a:r>
              <a:rPr lang="en-US" dirty="0" smtClean="0"/>
              <a:t> mod n = M</a:t>
            </a:r>
            <a:r>
              <a:rPr lang="en-US" baseline="30000" dirty="0" smtClean="0"/>
              <a:t>ed</a:t>
            </a:r>
            <a:r>
              <a:rPr lang="en-US" dirty="0" smtClean="0"/>
              <a:t> mod n</a:t>
            </a:r>
          </a:p>
          <a:p>
            <a:r>
              <a:rPr lang="en-US" dirty="0" smtClean="0"/>
              <a:t>One way to see it: </a:t>
            </a:r>
          </a:p>
          <a:p>
            <a:pPr lvl="1"/>
            <a:r>
              <a:rPr lang="en-US" dirty="0" smtClean="0"/>
              <a:t>Euler’s </a:t>
            </a:r>
            <a:r>
              <a:rPr lang="en-US" dirty="0" smtClean="0"/>
              <a:t>Theorem corollary – can take exponent mod </a:t>
            </a:r>
            <a:r>
              <a:rPr lang="en-US" dirty="0" err="1" smtClean="0"/>
              <a:t>φ</a:t>
            </a:r>
            <a:r>
              <a:rPr lang="en-US" dirty="0" smtClean="0"/>
              <a:t>(n): 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dirty="0" smtClean="0"/>
              <a:t> mod n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baseline="30000" dirty="0" smtClean="0"/>
              <a:t> mod </a:t>
            </a:r>
            <a:r>
              <a:rPr lang="en-US" baseline="30000" dirty="0" err="1" smtClean="0"/>
              <a:t>φ</a:t>
            </a:r>
            <a:r>
              <a:rPr lang="en-US" baseline="30000" dirty="0" smtClean="0"/>
              <a:t>(n)</a:t>
            </a:r>
            <a:r>
              <a:rPr lang="en-US" dirty="0" smtClean="0"/>
              <a:t> mod n</a:t>
            </a:r>
          </a:p>
          <a:p>
            <a:pPr lvl="1"/>
            <a:r>
              <a:rPr lang="en-US" dirty="0" smtClean="0"/>
              <a:t>So, here: M</a:t>
            </a:r>
            <a:r>
              <a:rPr lang="en-US" baseline="30000" dirty="0" smtClean="0"/>
              <a:t>ed</a:t>
            </a:r>
            <a:r>
              <a:rPr lang="en-US" dirty="0" smtClean="0"/>
              <a:t> mod n = M</a:t>
            </a:r>
            <a:r>
              <a:rPr lang="en-US" baseline="30000" dirty="0" smtClean="0"/>
              <a:t>ed mod </a:t>
            </a:r>
            <a:r>
              <a:rPr lang="en-US" baseline="30000" dirty="0" err="1" smtClean="0"/>
              <a:t>φ</a:t>
            </a:r>
            <a:r>
              <a:rPr lang="en-US" baseline="30000" dirty="0" smtClean="0"/>
              <a:t>(n)</a:t>
            </a:r>
            <a:r>
              <a:rPr lang="en-US" dirty="0" smtClean="0"/>
              <a:t> mod n = M</a:t>
            </a:r>
            <a:r>
              <a:rPr lang="en-US" baseline="30000" dirty="0" smtClean="0"/>
              <a:t>1</a:t>
            </a:r>
            <a:r>
              <a:rPr lang="en-US" dirty="0" smtClean="0"/>
              <a:t> mod n = M.</a:t>
            </a:r>
          </a:p>
          <a:p>
            <a:r>
              <a:rPr lang="en-US" dirty="0" smtClean="0"/>
              <a:t>Another way: </a:t>
            </a:r>
          </a:p>
          <a:p>
            <a:pPr lvl="1"/>
            <a:r>
              <a:rPr lang="en-US" dirty="0" smtClean="0"/>
              <a:t>know </a:t>
            </a:r>
            <a:r>
              <a:rPr lang="en-US" dirty="0" err="1" smtClean="0"/>
              <a:t>ed</a:t>
            </a:r>
            <a:r>
              <a:rPr lang="en-US" dirty="0" smtClean="0"/>
              <a:t> = 1 mod </a:t>
            </a:r>
            <a:r>
              <a:rPr lang="en-US" dirty="0" err="1" smtClean="0"/>
              <a:t>φ</a:t>
            </a:r>
            <a:r>
              <a:rPr lang="en-US" dirty="0" smtClean="0"/>
              <a:t>(n), so (by definition) have </a:t>
            </a:r>
            <a:r>
              <a:rPr lang="en-US" dirty="0" err="1" smtClean="0"/>
              <a:t>ed</a:t>
            </a:r>
            <a:r>
              <a:rPr lang="en-US" dirty="0" smtClean="0"/>
              <a:t> = 1 + </a:t>
            </a:r>
            <a:r>
              <a:rPr lang="en-US" dirty="0" err="1" smtClean="0"/>
              <a:t>kφ</a:t>
            </a:r>
            <a:r>
              <a:rPr lang="en-US" dirty="0" smtClean="0"/>
              <a:t>(n) for some value k</a:t>
            </a:r>
          </a:p>
          <a:p>
            <a:pPr lvl="1"/>
            <a:r>
              <a:rPr lang="en-US" dirty="0" smtClean="0"/>
              <a:t>Then M</a:t>
            </a:r>
            <a:r>
              <a:rPr lang="en-US" baseline="30000" dirty="0" smtClean="0"/>
              <a:t>ed</a:t>
            </a:r>
            <a:r>
              <a:rPr lang="en-US" dirty="0" smtClean="0"/>
              <a:t> = M</a:t>
            </a:r>
            <a:r>
              <a:rPr lang="en-US" baseline="30000" dirty="0" smtClean="0"/>
              <a:t>1+kφ(n)</a:t>
            </a:r>
            <a:r>
              <a:rPr lang="en-US" dirty="0" smtClean="0"/>
              <a:t> mod n = M</a:t>
            </a:r>
            <a:r>
              <a:rPr lang="en-US" baseline="30000" dirty="0" smtClean="0"/>
              <a:t>1</a:t>
            </a:r>
            <a:r>
              <a:rPr lang="en-US" dirty="0" smtClean="0"/>
              <a:t> + </a:t>
            </a:r>
            <a:r>
              <a:rPr lang="en-US" dirty="0" err="1" smtClean="0"/>
              <a:t>M</a:t>
            </a:r>
            <a:r>
              <a:rPr lang="en-US" baseline="30000" dirty="0" err="1" smtClean="0"/>
              <a:t>kφ</a:t>
            </a:r>
            <a:r>
              <a:rPr lang="en-US" baseline="30000" dirty="0" smtClean="0"/>
              <a:t>(n)</a:t>
            </a:r>
            <a:r>
              <a:rPr lang="en-US" dirty="0" smtClean="0"/>
              <a:t> mod n, and </a:t>
            </a:r>
            <a:r>
              <a:rPr lang="en-US" dirty="0" err="1" smtClean="0"/>
              <a:t>M</a:t>
            </a:r>
            <a:r>
              <a:rPr lang="en-US" baseline="30000" dirty="0" err="1" smtClean="0"/>
              <a:t>φ</a:t>
            </a:r>
            <a:r>
              <a:rPr lang="en-US" baseline="30000" dirty="0" smtClean="0"/>
              <a:t>(n)</a:t>
            </a:r>
            <a:r>
              <a:rPr lang="en-US" dirty="0" smtClean="0"/>
              <a:t> = 1 mod n </a:t>
            </a:r>
            <a:endParaRPr lang="en-US" baseline="30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28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Essay due</a:t>
            </a:r>
          </a:p>
          <a:p>
            <a:r>
              <a:rPr lang="en-US" dirty="0" smtClean="0"/>
              <a:t>Next homework – crypto (on paper)</a:t>
            </a:r>
          </a:p>
          <a:p>
            <a:r>
              <a:rPr lang="en-US" dirty="0" smtClean="0"/>
              <a:t>This week: more on encryption and authentication, then on to 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92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RSA: double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Catch – need M relatively prime to n.</a:t>
            </a:r>
          </a:p>
          <a:p>
            <a:pPr lvl="1"/>
            <a:r>
              <a:rPr lang="en-US" dirty="0" smtClean="0"/>
              <a:t>Likely to be true, but we still want it to work</a:t>
            </a:r>
          </a:p>
          <a:p>
            <a:r>
              <a:rPr lang="en-US" dirty="0" smtClean="0"/>
              <a:t>Luckily, still works if not relatively prime!  We know it is still relatively prime to either p or q, since both are prime.</a:t>
            </a:r>
          </a:p>
          <a:p>
            <a:r>
              <a:rPr lang="en-US" dirty="0" smtClean="0"/>
              <a:t>(Math is a bit more complex, but not hard to walk through the equations.)</a:t>
            </a:r>
          </a:p>
          <a:p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716317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 of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Public knowledge: (</a:t>
            </a:r>
            <a:r>
              <a:rPr lang="en-US" dirty="0" err="1" smtClean="0"/>
              <a:t>e,n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hard is it to get d?</a:t>
            </a:r>
          </a:p>
          <a:p>
            <a:pPr lvl="1"/>
            <a:r>
              <a:rPr lang="en-US" dirty="0" smtClean="0"/>
              <a:t>Recall: d is the value that is d’s inverse mod </a:t>
            </a:r>
            <a:r>
              <a:rPr lang="en-US" dirty="0" err="1" smtClean="0"/>
              <a:t>φ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This is easy if you know </a:t>
            </a:r>
            <a:r>
              <a:rPr lang="en-US" dirty="0" err="1" smtClean="0"/>
              <a:t>φ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Use the extended Euclidean algorithm</a:t>
            </a:r>
          </a:p>
          <a:p>
            <a:r>
              <a:rPr lang="en-US" dirty="0" smtClean="0"/>
              <a:t>How can you get </a:t>
            </a:r>
            <a:r>
              <a:rPr lang="en-US" dirty="0" err="1" smtClean="0"/>
              <a:t>φ</a:t>
            </a:r>
            <a:r>
              <a:rPr lang="en-US" dirty="0" smtClean="0"/>
              <a:t>(n) from (</a:t>
            </a:r>
            <a:r>
              <a:rPr lang="en-US" dirty="0" err="1" smtClean="0"/>
              <a:t>e,n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Answer: factoring!</a:t>
            </a:r>
          </a:p>
          <a:p>
            <a:r>
              <a:rPr lang="en-US" dirty="0" smtClean="0"/>
              <a:t>Pretty good, though: no 512 bit number has yet been factored (I think…)</a:t>
            </a:r>
          </a:p>
        </p:txBody>
      </p:sp>
    </p:spTree>
    <p:extLst>
      <p:ext uri="{BB962C8B-B14F-4D97-AF65-F5344CB8AC3E}">
        <p14:creationId xmlns:p14="http://schemas.microsoft.com/office/powerpoint/2010/main" val="62004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a lot of attacks on RSA</a:t>
            </a:r>
          </a:p>
          <a:p>
            <a:r>
              <a:rPr lang="en-US" dirty="0" smtClean="0"/>
              <a:t>Some examples:</a:t>
            </a:r>
          </a:p>
          <a:p>
            <a:pPr lvl="1"/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choose “bad” values of n: easier to factor sometimes, especially if n isn’t big enough</a:t>
            </a:r>
          </a:p>
          <a:p>
            <a:pPr lvl="1"/>
            <a:r>
              <a:rPr lang="en-US" dirty="0" smtClean="0"/>
              <a:t>Franklin-Reiter related message attack: If messages are related – for example, M</a:t>
            </a:r>
            <a:r>
              <a:rPr lang="en-US" baseline="-25000" dirty="0" smtClean="0"/>
              <a:t>1</a:t>
            </a:r>
            <a:r>
              <a:rPr lang="en-US" dirty="0" smtClean="0"/>
              <a:t> = f(M</a:t>
            </a:r>
            <a:r>
              <a:rPr lang="en-US" baseline="-25000" dirty="0" smtClean="0"/>
              <a:t>2</a:t>
            </a:r>
            <a:r>
              <a:rPr lang="en-US" dirty="0" smtClean="0"/>
              <a:t>) for some polynomial f – then original messages can be recovered</a:t>
            </a:r>
          </a:p>
          <a:p>
            <a:r>
              <a:rPr lang="en-US" dirty="0" smtClean="0"/>
              <a:t>Many more, depending on implementation.</a:t>
            </a:r>
          </a:p>
          <a:p>
            <a:r>
              <a:rPr lang="en-US" dirty="0" smtClean="0"/>
              <a:t>In fact, “textbook” RSA, which we just went through, is considered insecure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5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Improvements: </a:t>
            </a:r>
            <a:r>
              <a:rPr lang="en-US" dirty="0" err="1" smtClean="0"/>
              <a:t>Elgamal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Elgamel</a:t>
            </a:r>
            <a:r>
              <a:rPr lang="en-US" dirty="0" smtClean="0"/>
              <a:t> cryptosystem (named after its inventor) adds randomness to the basic structure of RSA</a:t>
            </a:r>
          </a:p>
          <a:p>
            <a:pPr lvl="1"/>
            <a:r>
              <a:rPr lang="en-US" dirty="0" smtClean="0"/>
              <a:t>Result: encrypting the same message will give a different cipher text</a:t>
            </a:r>
          </a:p>
          <a:p>
            <a:pPr lvl="1"/>
            <a:r>
              <a:rPr lang="en-US" dirty="0" smtClean="0"/>
              <a:t>Alice will need a different random number each time, though, or won’t be more secure</a:t>
            </a:r>
          </a:p>
          <a:p>
            <a:r>
              <a:rPr lang="en-US" dirty="0" smtClean="0"/>
              <a:t>Nicely set up: </a:t>
            </a:r>
            <a:r>
              <a:rPr lang="en-US" dirty="0" err="1" smtClean="0"/>
              <a:t>encryptor</a:t>
            </a:r>
            <a:r>
              <a:rPr lang="en-US" dirty="0" smtClean="0"/>
              <a:t> (Alice) doesn’t need to know secret key, and </a:t>
            </a:r>
            <a:r>
              <a:rPr lang="en-US" dirty="0" err="1" smtClean="0"/>
              <a:t>decryptor</a:t>
            </a:r>
            <a:r>
              <a:rPr lang="en-US" dirty="0" smtClean="0"/>
              <a:t> (Bob) won’t need to know the random value</a:t>
            </a:r>
          </a:p>
          <a:p>
            <a:pPr lvl="1"/>
            <a:r>
              <a:rPr lang="en-US" dirty="0" smtClean="0"/>
              <a:t>Alice does need to send two things instead of one, but result is much more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55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Cryptographic hash functions are functions that take an input and return a fixed size alphanumeric string, call the hash value</a:t>
            </a:r>
          </a:p>
          <a:p>
            <a:pPr lvl="1"/>
            <a:r>
              <a:rPr lang="en-US" dirty="0" smtClean="0"/>
              <a:t>Also message digest, digital fingerprint, digest, and checksum</a:t>
            </a:r>
          </a:p>
          <a:p>
            <a:r>
              <a:rPr lang="en-US" dirty="0"/>
              <a:t>O</a:t>
            </a:r>
            <a:r>
              <a:rPr lang="en-US" dirty="0" smtClean="0"/>
              <a:t>ften used as signatures: provides reason to believe message has not been changed</a:t>
            </a:r>
          </a:p>
          <a:p>
            <a:pPr lvl="1"/>
            <a:r>
              <a:rPr lang="en-US" dirty="0" smtClean="0"/>
              <a:t>Also passwords, etc.</a:t>
            </a:r>
          </a:p>
          <a:p>
            <a:pPr lvl="1"/>
            <a:r>
              <a:rPr lang="en-US" dirty="0" smtClean="0"/>
              <a:t>Outside of security world also!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00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a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 things are unchanged from data structures!  </a:t>
            </a:r>
          </a:p>
          <a:p>
            <a:r>
              <a:rPr lang="en-US" dirty="0" smtClean="0"/>
              <a:t>Goals of  hash function:</a:t>
            </a:r>
          </a:p>
          <a:p>
            <a:pPr lvl="1"/>
            <a:r>
              <a:rPr lang="en-US" dirty="0" smtClean="0"/>
              <a:t>Easy to calculate</a:t>
            </a:r>
          </a:p>
          <a:p>
            <a:pPr lvl="1"/>
            <a:r>
              <a:rPr lang="en-US" dirty="0" smtClean="0"/>
              <a:t>Computationally difficult to calculate an input text that would generate any given hash output</a:t>
            </a:r>
          </a:p>
          <a:p>
            <a:pPr lvl="1"/>
            <a:r>
              <a:rPr lang="en-US" dirty="0" smtClean="0"/>
              <a:t>Extremely unlikely that two different message would give the same hash</a:t>
            </a:r>
          </a:p>
          <a:p>
            <a:r>
              <a:rPr lang="en-US" dirty="0" smtClean="0"/>
              <a:t>Essentially, these are deterministic functions that somehow behave randomly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22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636"/>
            <a:ext cx="8229600" cy="48186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NIST also had a call to standardize modern hashes, in 2007</a:t>
            </a:r>
          </a:p>
          <a:p>
            <a:r>
              <a:rPr lang="en-US" dirty="0" smtClean="0"/>
              <a:t>Results: 3 different algorithms SHA (with a number at the end)</a:t>
            </a:r>
          </a:p>
          <a:p>
            <a:pPr lvl="1"/>
            <a:r>
              <a:rPr lang="en-US" dirty="0" smtClean="0"/>
              <a:t>SHA-256 employs a compression function with inputs of size 512 bits and outputs 256 bits</a:t>
            </a:r>
          </a:p>
          <a:p>
            <a:pPr lvl="1"/>
            <a:r>
              <a:rPr lang="en-US" dirty="0" smtClean="0"/>
              <a:t>SHA-512 takes 1024 and outputs 512</a:t>
            </a:r>
          </a:p>
          <a:p>
            <a:r>
              <a:rPr lang="en-US" dirty="0" smtClean="0"/>
              <a:t>MD5 is sometimes also used, but is widely considered to be insecure</a:t>
            </a:r>
          </a:p>
          <a:p>
            <a:pPr lvl="1"/>
            <a:r>
              <a:rPr lang="en-US" dirty="0" smtClean="0"/>
              <a:t>Known attack where given two messages, one can compute two suffixes such that they collide</a:t>
            </a:r>
          </a:p>
          <a:p>
            <a:pPr lvl="1"/>
            <a:r>
              <a:rPr lang="en-US" dirty="0" smtClean="0"/>
              <a:t>Result: can compute (for example) different PDF files with the same 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89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programmer or user of cryptography, you should know the major packages!</a:t>
            </a:r>
          </a:p>
          <a:p>
            <a:r>
              <a:rPr lang="en-US" dirty="0" smtClean="0"/>
              <a:t>NSA Suite B is modern standard:</a:t>
            </a:r>
          </a:p>
          <a:p>
            <a:pPr lvl="1"/>
            <a:r>
              <a:rPr lang="en-US" dirty="0" smtClean="0"/>
              <a:t>Encryption: AES</a:t>
            </a:r>
          </a:p>
          <a:p>
            <a:pPr lvl="1"/>
            <a:r>
              <a:rPr lang="en-US" dirty="0" smtClean="0"/>
              <a:t>Signatures: Elliptic curves </a:t>
            </a:r>
            <a:r>
              <a:rPr lang="en-US" dirty="0" err="1" smtClean="0"/>
              <a:t>Diffie</a:t>
            </a:r>
            <a:r>
              <a:rPr lang="en-US" dirty="0" smtClean="0"/>
              <a:t>-Hellman: variant of </a:t>
            </a:r>
            <a:r>
              <a:rPr lang="en-US" dirty="0" err="1" smtClean="0"/>
              <a:t>Diffie</a:t>
            </a:r>
            <a:r>
              <a:rPr lang="en-US" dirty="0" smtClean="0"/>
              <a:t>-Hellman that uses those elliptic curve groups I briefly mentioned last week</a:t>
            </a:r>
          </a:p>
          <a:p>
            <a:pPr lvl="1"/>
            <a:r>
              <a:rPr lang="en-US" dirty="0" smtClean="0"/>
              <a:t>Hashing: SHA</a:t>
            </a:r>
          </a:p>
        </p:txBody>
      </p:sp>
    </p:spTree>
    <p:extLst>
      <p:ext uri="{BB962C8B-B14F-4D97-AF65-F5344CB8AC3E}">
        <p14:creationId xmlns:p14="http://schemas.microsoft.com/office/powerpoint/2010/main" val="797794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no RSA!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RSA is the most widely used in the transport layer</a:t>
            </a:r>
          </a:p>
          <a:p>
            <a:pPr lvl="1"/>
            <a:r>
              <a:rPr lang="en-US" dirty="0" smtClean="0"/>
              <a:t>This is where website traffic lives, and we’ll talk more about it later in the course</a:t>
            </a:r>
          </a:p>
          <a:p>
            <a:r>
              <a:rPr lang="en-US" dirty="0" smtClean="0"/>
              <a:t>Why??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45" y="4044019"/>
            <a:ext cx="51816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48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 is used in websites, smart cards, at the OS level, and in many other places</a:t>
            </a:r>
          </a:p>
          <a:p>
            <a:r>
              <a:rPr lang="en-US" dirty="0" smtClean="0"/>
              <a:t>Main reasons: speed, cost, legacy issues, etc.</a:t>
            </a:r>
            <a:endParaRPr lang="en-US" dirty="0"/>
          </a:p>
        </p:txBody>
      </p:sp>
      <p:pic>
        <p:nvPicPr>
          <p:cNvPr id="4" name="Picture 3" descr="Screen Shot 2016-08-30 at 8.59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96" y="3246570"/>
            <a:ext cx="5478618" cy="31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3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time: symmetric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shared knowledge of a private key</a:t>
            </a:r>
          </a:p>
          <a:p>
            <a:r>
              <a:rPr lang="en-US" dirty="0" smtClean="0"/>
              <a:t>BUT: protocol itself is not generally kept secret</a:t>
            </a:r>
          </a:p>
          <a:p>
            <a:r>
              <a:rPr lang="en-US" dirty="0" smtClean="0"/>
              <a:t>Very secure: </a:t>
            </a:r>
          </a:p>
          <a:p>
            <a:pPr lvl="1"/>
            <a:r>
              <a:rPr lang="en-US" dirty="0" smtClean="0"/>
              <a:t>For example, a 128-bit key in AES would take roughly 1 billion billion (est. 1.02 * 10</a:t>
            </a:r>
            <a:r>
              <a:rPr lang="en-US" baseline="30000" dirty="0" smtClean="0"/>
              <a:t>18</a:t>
            </a:r>
            <a:r>
              <a:rPr lang="en-US" dirty="0" smtClean="0"/>
              <a:t>) years to crack on a 2012 supercomputer</a:t>
            </a:r>
          </a:p>
          <a:p>
            <a:r>
              <a:rPr lang="en-US" dirty="0" smtClean="0"/>
              <a:t>Simple and easy to implement – XORs,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163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public key cryptography</a:t>
            </a:r>
          </a:p>
          <a:p>
            <a:pPr lvl="1"/>
            <a:r>
              <a:rPr lang="en-US" dirty="0" smtClean="0"/>
              <a:t>Alice publishes something openly</a:t>
            </a:r>
          </a:p>
          <a:p>
            <a:pPr lvl="1"/>
            <a:r>
              <a:rPr lang="en-US" dirty="0" smtClean="0"/>
              <a:t>Bob can then send messages to Alice using this public key</a:t>
            </a:r>
          </a:p>
          <a:p>
            <a:r>
              <a:rPr lang="en-US" dirty="0" smtClean="0"/>
              <a:t>Huge and recent development</a:t>
            </a:r>
          </a:p>
          <a:p>
            <a:pPr lvl="1"/>
            <a:r>
              <a:rPr lang="en-US" dirty="0" smtClean="0"/>
              <a:t>“New directions in cryptography”, by </a:t>
            </a:r>
            <a:r>
              <a:rPr lang="en-US" dirty="0" err="1" smtClean="0"/>
              <a:t>Diffie</a:t>
            </a:r>
            <a:r>
              <a:rPr lang="en-US" dirty="0" smtClean="0"/>
              <a:t> and Hellman, 1976</a:t>
            </a:r>
          </a:p>
          <a:p>
            <a:pPr lvl="1"/>
            <a:r>
              <a:rPr lang="en-US" dirty="0" smtClean="0"/>
              <a:t>Daily conspiracy tidbit: Actually developed by UK government researchers in secret in 1973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 where p is either prime or a power of a prime (</a:t>
            </a:r>
            <a:r>
              <a:rPr lang="en-US" dirty="0" err="1" smtClean="0"/>
              <a:t>q</a:t>
            </a:r>
            <a:r>
              <a:rPr lang="en-US" baseline="30000" dirty="0" err="1" smtClean="0"/>
              <a:t>k</a:t>
            </a:r>
            <a:r>
              <a:rPr lang="en-US" dirty="0"/>
              <a:t> </a:t>
            </a:r>
            <a:r>
              <a:rPr lang="en-US" dirty="0" smtClean="0"/>
              <a:t>with q prime)</a:t>
            </a:r>
          </a:p>
          <a:p>
            <a:r>
              <a:rPr lang="en-US" dirty="0" smtClean="0"/>
              <a:t>We saw last time that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 is a finite field:</a:t>
            </a:r>
          </a:p>
          <a:p>
            <a:pPr lvl="1"/>
            <a:r>
              <a:rPr lang="en-US" dirty="0" smtClean="0"/>
              <a:t>Nice + and * operations</a:t>
            </a:r>
          </a:p>
          <a:p>
            <a:pPr lvl="1"/>
            <a:r>
              <a:rPr lang="en-US" dirty="0" smtClean="0"/>
              <a:t>Has multiplicative inverses, as well: </a:t>
            </a:r>
          </a:p>
          <a:p>
            <a:pPr lvl="2"/>
            <a:r>
              <a:rPr lang="en-US" dirty="0" smtClean="0"/>
              <a:t>Take 2x = 1 mod 5</a:t>
            </a:r>
          </a:p>
          <a:p>
            <a:pPr lvl="2"/>
            <a:r>
              <a:rPr lang="en-US" dirty="0" smtClean="0"/>
              <a:t>What is 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9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Diffie</a:t>
            </a:r>
            <a:r>
              <a:rPr lang="en-US" dirty="0" smtClean="0"/>
              <a:t>-Hellman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p prime, and s &lt; p (both public)</a:t>
            </a:r>
          </a:p>
          <a:p>
            <a:r>
              <a:rPr lang="en-US" dirty="0" smtClean="0"/>
              <a:t>Privately, Alice chooses a &lt; p and Bob chooses b &lt; p</a:t>
            </a:r>
          </a:p>
          <a:p>
            <a:r>
              <a:rPr lang="en-US" dirty="0" smtClean="0"/>
              <a:t>Alice computes A = </a:t>
            </a:r>
            <a:r>
              <a:rPr lang="en-US" dirty="0" err="1" smtClean="0"/>
              <a:t>s</a:t>
            </a:r>
            <a:r>
              <a:rPr lang="en-US" baseline="30000" dirty="0" err="1" smtClean="0"/>
              <a:t>a</a:t>
            </a:r>
            <a:r>
              <a:rPr lang="en-US" dirty="0" smtClean="0"/>
              <a:t> mod p and posts it</a:t>
            </a:r>
          </a:p>
          <a:p>
            <a:r>
              <a:rPr lang="en-US" dirty="0" smtClean="0"/>
              <a:t>Bob computes B = </a:t>
            </a:r>
            <a:r>
              <a:rPr lang="en-US" dirty="0" err="1" smtClean="0"/>
              <a:t>s</a:t>
            </a:r>
            <a:r>
              <a:rPr lang="en-US" baseline="30000" dirty="0" err="1" smtClean="0"/>
              <a:t>b</a:t>
            </a:r>
            <a:r>
              <a:rPr lang="en-US" dirty="0" smtClean="0"/>
              <a:t> mod p and posts it</a:t>
            </a:r>
          </a:p>
          <a:p>
            <a:r>
              <a:rPr lang="en-US" dirty="0" smtClean="0"/>
              <a:t>Alice computes the secret key B</a:t>
            </a:r>
            <a:r>
              <a:rPr lang="en-US" baseline="30000" dirty="0" smtClean="0"/>
              <a:t>a</a:t>
            </a:r>
            <a:endParaRPr lang="en-US" dirty="0" smtClean="0"/>
          </a:p>
          <a:p>
            <a:r>
              <a:rPr lang="en-US" dirty="0" smtClean="0"/>
              <a:t>Bob computes the secret key </a:t>
            </a:r>
            <a:r>
              <a:rPr lang="en-US" dirty="0" err="1" smtClean="0"/>
              <a:t>A</a:t>
            </a:r>
            <a:r>
              <a:rPr lang="en-US" baseline="30000" dirty="0" err="1" smtClean="0"/>
              <a:t>b</a:t>
            </a:r>
            <a:endParaRPr lang="en-US" baseline="30000" dirty="0" smtClean="0"/>
          </a:p>
          <a:p>
            <a:r>
              <a:rPr lang="en-US" dirty="0" smtClean="0"/>
              <a:t>Claim: B</a:t>
            </a:r>
            <a:r>
              <a:rPr lang="en-US" baseline="30000" dirty="0" smtClean="0"/>
              <a:t>a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30000" dirty="0" err="1" smtClean="0"/>
              <a:t>b</a:t>
            </a:r>
            <a:r>
              <a:rPr lang="en-US" dirty="0" smtClean="0"/>
              <a:t>, so they agree on a common secret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0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s = 2, p = 29</a:t>
            </a:r>
          </a:p>
          <a:p>
            <a:r>
              <a:rPr lang="en-US" dirty="0" smtClean="0"/>
              <a:t>Alice likes a = 3</a:t>
            </a:r>
          </a:p>
          <a:p>
            <a:r>
              <a:rPr lang="en-US" dirty="0" smtClean="0"/>
              <a:t>Bob likes b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8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common key is k = s</a:t>
            </a:r>
            <a:r>
              <a:rPr lang="en-US" baseline="30000" dirty="0" smtClean="0"/>
              <a:t>ab</a:t>
            </a:r>
            <a:r>
              <a:rPr lang="en-US" dirty="0" smtClean="0"/>
              <a:t> mod p</a:t>
            </a:r>
          </a:p>
          <a:p>
            <a:r>
              <a:rPr lang="en-US" dirty="0" smtClean="0"/>
              <a:t>Recap: public info is p, s, A = </a:t>
            </a:r>
            <a:r>
              <a:rPr lang="en-US" dirty="0" err="1" smtClean="0"/>
              <a:t>s</a:t>
            </a:r>
            <a:r>
              <a:rPr lang="en-US" baseline="30000" dirty="0" err="1" smtClean="0"/>
              <a:t>a</a:t>
            </a:r>
            <a:r>
              <a:rPr lang="en-US" dirty="0" smtClean="0"/>
              <a:t>, and B = </a:t>
            </a:r>
            <a:r>
              <a:rPr lang="en-US" dirty="0" err="1" smtClean="0"/>
              <a:t>s</a:t>
            </a:r>
            <a:r>
              <a:rPr lang="en-US" baseline="30000" dirty="0" err="1" smtClean="0"/>
              <a:t>b</a:t>
            </a:r>
            <a:endParaRPr lang="en-US" dirty="0" smtClean="0"/>
          </a:p>
          <a:p>
            <a:pPr lvl="1"/>
            <a:r>
              <a:rPr lang="en-US" dirty="0" smtClean="0"/>
              <a:t>a, b, and k are all private</a:t>
            </a:r>
          </a:p>
          <a:p>
            <a:r>
              <a:rPr lang="en-US" dirty="0" smtClean="0"/>
              <a:t>What can an attacker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8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its base, the key to why this is hard is something called the discrete logarithm problem.</a:t>
            </a:r>
          </a:p>
          <a:p>
            <a:pPr lvl="1"/>
            <a:r>
              <a:rPr lang="en-US" dirty="0" smtClean="0"/>
              <a:t>Remember logarithms?</a:t>
            </a:r>
          </a:p>
          <a:p>
            <a:pPr lvl="1"/>
            <a:r>
              <a:rPr lang="en-US" dirty="0" smtClean="0"/>
              <a:t>Log</a:t>
            </a:r>
            <a:r>
              <a:rPr lang="en-US" baseline="-25000" dirty="0" smtClean="0"/>
              <a:t>10</a:t>
            </a:r>
            <a:r>
              <a:rPr lang="en-US" dirty="0"/>
              <a:t> </a:t>
            </a:r>
            <a:r>
              <a:rPr lang="en-US" dirty="0" smtClean="0"/>
              <a:t>1000 = ?</a:t>
            </a:r>
          </a:p>
          <a:p>
            <a:pPr lvl="1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1024 = ?</a:t>
            </a:r>
          </a:p>
          <a:p>
            <a:r>
              <a:rPr lang="en-US" dirty="0" smtClean="0"/>
              <a:t>Here, we want discrete logs: </a:t>
            </a:r>
          </a:p>
          <a:p>
            <a:pPr lvl="1"/>
            <a:r>
              <a:rPr lang="en-US" dirty="0" smtClean="0"/>
              <a:t>given A, find log</a:t>
            </a:r>
            <a:r>
              <a:rPr lang="en-US" baseline="-25000" dirty="0" smtClean="0"/>
              <a:t>s</a:t>
            </a:r>
            <a:r>
              <a:rPr lang="en-US" dirty="0" smtClean="0"/>
              <a:t> A = log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30000" dirty="0" err="1" smtClean="0"/>
              <a:t>a</a:t>
            </a:r>
            <a:r>
              <a:rPr lang="en-US" dirty="0" smtClean="0"/>
              <a:t> = a, all modulo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0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1820</Words>
  <Application>Microsoft Macintosh PowerPoint</Application>
  <PresentationFormat>On-screen Show (4:3)</PresentationFormat>
  <Paragraphs>171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Asymmetric Encryption</vt:lpstr>
      <vt:lpstr>Announcements</vt:lpstr>
      <vt:lpstr>Last time: symmetric key cryptography</vt:lpstr>
      <vt:lpstr>Asymmetric key cryptography</vt:lpstr>
      <vt:lpstr>Diffie-Hellman key exchange</vt:lpstr>
      <vt:lpstr>The Diffie-Hellman protocol</vt:lpstr>
      <vt:lpstr>Example:</vt:lpstr>
      <vt:lpstr>Why does this work?</vt:lpstr>
      <vt:lpstr>Hardness</vt:lpstr>
      <vt:lpstr>The discrete log problem</vt:lpstr>
      <vt:lpstr>Beyond Diffie-Hellman</vt:lpstr>
      <vt:lpstr>RSA: General overview</vt:lpstr>
      <vt:lpstr>How?  Number theory!</vt:lpstr>
      <vt:lpstr>Phi function</vt:lpstr>
      <vt:lpstr>Euler’s Theorem</vt:lpstr>
      <vt:lpstr>Euler’s Theorem</vt:lpstr>
      <vt:lpstr>RSA (Rivest Shamir Adelmann) 1978</vt:lpstr>
      <vt:lpstr>RSA: encrypting</vt:lpstr>
      <vt:lpstr>RSA: double check</vt:lpstr>
      <vt:lpstr>RSA: double check</vt:lpstr>
      <vt:lpstr>The security of RSA</vt:lpstr>
      <vt:lpstr>Cautions</vt:lpstr>
      <vt:lpstr>Improvements: Elgamal</vt:lpstr>
      <vt:lpstr>Hashing</vt:lpstr>
      <vt:lpstr>Goals of a hash</vt:lpstr>
      <vt:lpstr>Hashing standards</vt:lpstr>
      <vt:lpstr>Takeaway message</vt:lpstr>
      <vt:lpstr>Note: no RSA!</vt:lpstr>
      <vt:lpstr>Why RSA?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Encryption</dc:title>
  <dc:creator>Default User</dc:creator>
  <cp:lastModifiedBy>Default User</cp:lastModifiedBy>
  <cp:revision>15</cp:revision>
  <dcterms:created xsi:type="dcterms:W3CDTF">2016-08-29T16:41:54Z</dcterms:created>
  <dcterms:modified xsi:type="dcterms:W3CDTF">2016-08-30T14:05:33Z</dcterms:modified>
</cp:coreProperties>
</file>