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84AB-A2C7-7142-AE02-152719608B6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corp.com/amazeme.exe?profile=info/luser.tx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corp.com/amazeme.exe?profile=info/luser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material by Prof. Vern </a:t>
            </a:r>
            <a:r>
              <a:rPr lang="en-US" dirty="0" err="1" smtClean="0"/>
              <a:t>Paxson</a:t>
            </a:r>
            <a:r>
              <a:rPr lang="en-US" dirty="0" smtClean="0"/>
              <a:t>, UC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650"/>
            <a:ext cx="8229600" cy="54205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need to touch or trust end systems</a:t>
            </a:r>
          </a:p>
          <a:p>
            <a:pPr lvl="2"/>
            <a:r>
              <a:rPr lang="en-US" dirty="0" smtClean="0"/>
              <a:t>Can “bolt on” security</a:t>
            </a:r>
          </a:p>
          <a:p>
            <a:pPr lvl="1"/>
            <a:r>
              <a:rPr lang="en-US" dirty="0" smtClean="0"/>
              <a:t>Cheap: cover many systems </a:t>
            </a:r>
            <a:r>
              <a:rPr lang="en-US" dirty="0" smtClean="0"/>
              <a:t>w</a:t>
            </a:r>
            <a:r>
              <a:rPr lang="en-US" dirty="0" smtClean="0"/>
              <a:t>ith a </a:t>
            </a:r>
            <a:r>
              <a:rPr lang="en-US" dirty="0" smtClean="0"/>
              <a:t>single </a:t>
            </a:r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Cheap: centralized management</a:t>
            </a:r>
          </a:p>
          <a:p>
            <a:r>
              <a:rPr lang="en-US" dirty="0" smtClean="0"/>
              <a:t>Possible cons:</a:t>
            </a:r>
          </a:p>
          <a:p>
            <a:pPr lvl="1"/>
            <a:r>
              <a:rPr lang="en-US" dirty="0" smtClean="0"/>
              <a:t>Scan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”? What about other sensitive files?</a:t>
            </a:r>
          </a:p>
          <a:p>
            <a:pPr lvl="1"/>
            <a:r>
              <a:rPr lang="en-US" dirty="0" smtClean="0"/>
              <a:t>Scan for “../../”?</a:t>
            </a:r>
          </a:p>
          <a:p>
            <a:pPr lvl="2"/>
            <a:r>
              <a:rPr lang="en-US" dirty="0" smtClean="0"/>
              <a:t>Sometimes seen in </a:t>
            </a:r>
            <a:r>
              <a:rPr lang="en-US" dirty="0" smtClean="0"/>
              <a:t>legitimate </a:t>
            </a:r>
            <a:r>
              <a:rPr lang="en-US" dirty="0" smtClean="0"/>
              <a:t>requests (= false positive)</a:t>
            </a:r>
          </a:p>
          <a:p>
            <a:pPr lvl="1"/>
            <a:r>
              <a:rPr lang="en-US" dirty="0" smtClean="0"/>
              <a:t>What about “%2e%2e%2f%2e%2e%2f”? (= evasion)</a:t>
            </a:r>
          </a:p>
          <a:p>
            <a:pPr lvl="2"/>
            <a:r>
              <a:rPr lang="en-US" dirty="0" smtClean="0"/>
              <a:t>Okay, need to do full HTTP parsing</a:t>
            </a:r>
          </a:p>
          <a:p>
            <a:pPr lvl="1"/>
            <a:r>
              <a:rPr lang="en-US" dirty="0" smtClean="0"/>
              <a:t>What about “..///.///..////”?</a:t>
            </a:r>
          </a:p>
          <a:p>
            <a:pPr lvl="2"/>
            <a:r>
              <a:rPr lang="en-US" dirty="0" smtClean="0"/>
              <a:t>Okay, need to understand Unix filename semantics too!</a:t>
            </a:r>
          </a:p>
          <a:p>
            <a:pPr lvl="1"/>
            <a:r>
              <a:rPr lang="en-US" dirty="0" smtClean="0"/>
              <a:t>What if it’s HTTPS and not HTTP?</a:t>
            </a:r>
          </a:p>
          <a:p>
            <a:pPr lvl="2"/>
            <a:r>
              <a:rPr lang="en-US" dirty="0" smtClean="0"/>
              <a:t>Need access to decrypted text / session key - yuck!</a:t>
            </a:r>
          </a:p>
        </p:txBody>
      </p:sp>
    </p:spTree>
    <p:extLst>
      <p:ext uri="{BB962C8B-B14F-4D97-AF65-F5344CB8AC3E}">
        <p14:creationId xmlns:p14="http://schemas.microsoft.com/office/powerpoint/2010/main" val="346443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#2: instrument the web server</a:t>
            </a:r>
          </a:p>
          <a:p>
            <a:pPr lvl="1"/>
            <a:r>
              <a:rPr lang="en-US" dirty="0" smtClean="0"/>
              <a:t>Host-based IDS (sometimes called “HIDS”)</a:t>
            </a:r>
          </a:p>
          <a:p>
            <a:pPr lvl="1"/>
            <a:r>
              <a:rPr lang="en-US" dirty="0" smtClean="0"/>
              <a:t>Scan </a:t>
            </a:r>
            <a:r>
              <a:rPr lang="en-US" dirty="0" smtClean="0"/>
              <a:t>arguments </a:t>
            </a:r>
            <a:r>
              <a:rPr lang="en-US" dirty="0" smtClean="0"/>
              <a:t>sent to back-end programs, and look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 and/or “../../”</a:t>
            </a:r>
          </a:p>
          <a:p>
            <a:r>
              <a:rPr lang="en-US" dirty="0" smtClean="0"/>
              <a:t>Big picture again: what does this one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65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924"/>
            <a:ext cx="8229600" cy="51265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problems with HTTP complexities like %-escapes</a:t>
            </a:r>
          </a:p>
          <a:p>
            <a:pPr lvl="1"/>
            <a:r>
              <a:rPr lang="en-US" dirty="0" smtClean="0"/>
              <a:t>Works for encrypted HTTPS!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Have to add code to each (possibly different) web server</a:t>
            </a:r>
          </a:p>
          <a:p>
            <a:pPr lvl="2"/>
            <a:r>
              <a:rPr lang="en-US" dirty="0" smtClean="0"/>
              <a:t>And that effort only helps with detecting web server attacks</a:t>
            </a:r>
          </a:p>
          <a:p>
            <a:pPr lvl="1"/>
            <a:r>
              <a:rPr lang="en-US" dirty="0" smtClean="0"/>
              <a:t>Still have to consider Unix filename semantics (“..////.//”)</a:t>
            </a:r>
          </a:p>
          <a:p>
            <a:pPr lvl="1"/>
            <a:r>
              <a:rPr lang="en-US" dirty="0" smtClean="0"/>
              <a:t>Still have to consider other sensitive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(Still) detecting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#3: each night, script runs to analyze log files generated by web servers</a:t>
            </a:r>
          </a:p>
          <a:p>
            <a:pPr lvl="1"/>
            <a:r>
              <a:rPr lang="en-US" dirty="0" smtClean="0"/>
              <a:t>Again scan </a:t>
            </a:r>
            <a:r>
              <a:rPr lang="en-US" dirty="0" smtClean="0"/>
              <a:t>arguments </a:t>
            </a:r>
            <a:r>
              <a:rPr lang="en-US" dirty="0" smtClean="0"/>
              <a:t>sent to back-end programs</a:t>
            </a:r>
          </a:p>
          <a:p>
            <a:r>
              <a:rPr lang="en-US" dirty="0" smtClean="0"/>
              <a:t>Big picture…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4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3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5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Cheap: web servers generally already have such logging facilities built into them</a:t>
            </a:r>
          </a:p>
          <a:p>
            <a:pPr lvl="1"/>
            <a:r>
              <a:rPr lang="en-US" dirty="0" smtClean="0"/>
              <a:t>No problems like %-escapes, encrypted HTTPS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Again must consider filename tricks, other sensitive files</a:t>
            </a:r>
          </a:p>
          <a:p>
            <a:pPr lvl="1"/>
            <a:r>
              <a:rPr lang="en-US" dirty="0" smtClean="0"/>
              <a:t>Can’t block attacks &amp; prevent from happening</a:t>
            </a:r>
          </a:p>
          <a:p>
            <a:pPr lvl="1"/>
            <a:r>
              <a:rPr lang="en-US" dirty="0" smtClean="0"/>
              <a:t>Detection delayed, so attack damage may compound</a:t>
            </a:r>
          </a:p>
          <a:p>
            <a:pPr lvl="1"/>
            <a:r>
              <a:rPr lang="en-US" dirty="0" smtClean="0"/>
              <a:t>If the attack is a compromise, then malware might be able to alter the logs before they’re analyzed</a:t>
            </a:r>
          </a:p>
          <a:p>
            <a:pPr lvl="2"/>
            <a:r>
              <a:rPr lang="en-US" dirty="0" smtClean="0"/>
              <a:t>(Not really a problem for directory traversal information leak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6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ways to detect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#4: monitor system call activity of backend processes</a:t>
            </a:r>
          </a:p>
          <a:p>
            <a:pPr lvl="1"/>
            <a:r>
              <a:rPr lang="en-US" dirty="0" smtClean="0"/>
              <a:t>Look for access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r>
              <a:rPr lang="en-US" dirty="0" smtClean="0"/>
              <a:t>Picture is similar to the last approach, but timing differs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4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3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7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4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issues with any HTTP complexities</a:t>
            </a:r>
          </a:p>
          <a:p>
            <a:pPr lvl="1"/>
            <a:r>
              <a:rPr lang="en-US" dirty="0" smtClean="0"/>
              <a:t>May avoid issues with filename tricks</a:t>
            </a:r>
          </a:p>
          <a:p>
            <a:pPr lvl="1"/>
            <a:r>
              <a:rPr lang="en-US" dirty="0" smtClean="0"/>
              <a:t>Attack only leads to an “alert” if attack succeeded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Might have to analyze a huge amount of data</a:t>
            </a:r>
          </a:p>
          <a:p>
            <a:pPr lvl="1"/>
            <a:r>
              <a:rPr lang="en-US" dirty="0" smtClean="0"/>
              <a:t>Maybe other processes make legit accesses to the sensitive files (false positives)</a:t>
            </a:r>
          </a:p>
          <a:p>
            <a:pPr lvl="1"/>
            <a:r>
              <a:rPr lang="en-US" dirty="0" smtClean="0"/>
              <a:t>Maybe we’d like to detect attempts even if they fail?</a:t>
            </a:r>
          </a:p>
          <a:p>
            <a:pPr lvl="2"/>
            <a:r>
              <a:rPr lang="en-US" dirty="0" smtClean="0"/>
              <a:t>“situational awareness”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363"/>
            <a:ext cx="8229600" cy="48861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Given a choice, we’d like our systems to be airtight-secure</a:t>
            </a:r>
          </a:p>
          <a:p>
            <a:pPr lvl="1"/>
            <a:r>
              <a:rPr lang="en-US" dirty="0" smtClean="0"/>
              <a:t> But often we don’t have that choice</a:t>
            </a:r>
          </a:p>
          <a:p>
            <a:pPr lvl="1"/>
            <a:r>
              <a:rPr lang="en-US" dirty="0" smtClean="0"/>
              <a:t>#1 reason why not: cost (in different dimensions)</a:t>
            </a:r>
          </a:p>
          <a:p>
            <a:r>
              <a:rPr lang="en-US" dirty="0" smtClean="0"/>
              <a:t>A (messy) alternative: detect misuse rather than build a system that can’t be misused</a:t>
            </a:r>
          </a:p>
          <a:p>
            <a:pPr lvl="1"/>
            <a:r>
              <a:rPr lang="en-US" dirty="0" smtClean="0"/>
              <a:t>Upon detection: clean up damage, maybe block incipient “intrusion”</a:t>
            </a:r>
          </a:p>
          <a:p>
            <a:pPr lvl="1"/>
            <a:r>
              <a:rPr lang="en-US" dirty="0" smtClean="0"/>
              <a:t>Note: can be prudent for us to do this even if we think system is solid - defense in depth</a:t>
            </a:r>
          </a:p>
          <a:p>
            <a:pPr lvl="1"/>
            <a:r>
              <a:rPr lang="en-US" dirty="0" smtClean="0"/>
              <a:t>Note: “misuse” might be about policy rather than security</a:t>
            </a:r>
          </a:p>
          <a:p>
            <a:pPr lvl="2"/>
            <a:r>
              <a:rPr lang="en-US" dirty="0" smtClean="0"/>
              <a:t>E.g. your own employees shouldn’t be using file-sharing apps</a:t>
            </a:r>
          </a:p>
          <a:p>
            <a:r>
              <a:rPr lang="en-US" dirty="0" smtClean="0"/>
              <a:t>Problem space:</a:t>
            </a:r>
          </a:p>
          <a:p>
            <a:pPr lvl="1"/>
            <a:r>
              <a:rPr lang="en-US" dirty="0" smtClean="0"/>
              <a:t>Lacks principles</a:t>
            </a:r>
          </a:p>
          <a:p>
            <a:pPr lvl="1"/>
            <a:r>
              <a:rPr lang="en-US" dirty="0" smtClean="0"/>
              <a:t>Has many dimensions (where to monitor, how to look for problems, how much accuracy required, what can attackers due to elude us)</a:t>
            </a:r>
          </a:p>
          <a:p>
            <a:pPr lvl="1"/>
            <a:r>
              <a:rPr lang="en-US" dirty="0" smtClean="0"/>
              <a:t>Is messy and in practice also very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an attack succeeded?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2575" y="1600200"/>
            <a:ext cx="3740721" cy="4525963"/>
          </a:xfrm>
        </p:spPr>
        <p:txBody>
          <a:bodyPr/>
          <a:lstStyle/>
          <a:p>
            <a:r>
              <a:rPr lang="en-US" dirty="0" smtClean="0"/>
              <a:t>Instrumenting web server:</a:t>
            </a:r>
          </a:p>
          <a:p>
            <a:pPr lvl="1"/>
            <a:r>
              <a:rPr lang="en-US" dirty="0" smtClean="0"/>
              <a:t>Need to inspect bin/</a:t>
            </a:r>
            <a:r>
              <a:rPr lang="en-US" dirty="0" err="1" smtClean="0"/>
              <a:t>amazeme</a:t>
            </a:r>
            <a:r>
              <a:rPr lang="en-US" dirty="0" smtClean="0"/>
              <a:t> ’s output</a:t>
            </a:r>
          </a:p>
          <a:p>
            <a:pPr lvl="1"/>
            <a:r>
              <a:rPr lang="en-US" dirty="0" smtClean="0"/>
              <a:t>What do we look for?</a:t>
            </a:r>
          </a:p>
          <a:p>
            <a:r>
              <a:rPr lang="en-US" dirty="0" smtClean="0"/>
              <a:t>Can’t just assume failure = empty output from bin/</a:t>
            </a:r>
            <a:r>
              <a:rPr lang="en-US" dirty="0" err="1" smtClean="0"/>
              <a:t>amazeme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" name="Picture 5" descr="Screen Shot 2015-04-21 at 9.3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79" y="2316376"/>
            <a:ext cx="4883009" cy="2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penetration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rather than detect attacks, launch them yourself!</a:t>
            </a:r>
          </a:p>
          <a:p>
            <a:pPr lvl="1"/>
            <a:r>
              <a:rPr lang="en-US" dirty="0" smtClean="0"/>
              <a:t>Vulnerability scanning: use a tool to probe your own systems with a wide range of attacks, fix any that succeed</a:t>
            </a:r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Accurate: if your scanning tool is good, it finds real problems</a:t>
            </a:r>
          </a:p>
          <a:p>
            <a:pPr lvl="1"/>
            <a:r>
              <a:rPr lang="en-US" dirty="0" smtClean="0"/>
              <a:t>Proactive: can prevent future misuse</a:t>
            </a:r>
          </a:p>
          <a:p>
            <a:pPr lvl="1"/>
            <a:r>
              <a:rPr lang="en-US" dirty="0" smtClean="0"/>
              <a:t>Intelligence: can ignore IDS alarms that you know can’t succeed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Can take a lot of work</a:t>
            </a:r>
          </a:p>
          <a:p>
            <a:pPr lvl="1"/>
            <a:r>
              <a:rPr lang="en-US" dirty="0" smtClean="0"/>
              <a:t>Not so helpful for systems you can’t modify</a:t>
            </a:r>
          </a:p>
          <a:p>
            <a:pPr lvl="1"/>
            <a:r>
              <a:rPr lang="en-US" dirty="0" smtClean="0"/>
              <a:t>Dangerous for disruptive attacks, and you might not know which these are!</a:t>
            </a:r>
          </a:p>
          <a:p>
            <a:r>
              <a:rPr lang="en-US" dirty="0" smtClean="0"/>
              <a:t>In practice, this approach is prudent and widely used today</a:t>
            </a:r>
          </a:p>
        </p:txBody>
      </p:sp>
    </p:spTree>
    <p:extLst>
      <p:ext uri="{BB962C8B-B14F-4D97-AF65-F5344CB8AC3E}">
        <p14:creationId xmlns:p14="http://schemas.microsoft.com/office/powerpoint/2010/main" val="27411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956"/>
            <a:ext cx="8229600" cy="48209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types of detector errors:</a:t>
            </a:r>
          </a:p>
          <a:p>
            <a:pPr lvl="1"/>
            <a:r>
              <a:rPr lang="en-US" dirty="0" smtClean="0"/>
              <a:t>False positive (FP): alerting about a problem when in fact there was no problem</a:t>
            </a:r>
          </a:p>
          <a:p>
            <a:pPr lvl="1"/>
            <a:r>
              <a:rPr lang="en-US" dirty="0" smtClean="0"/>
              <a:t>False negative (FN): failing to alert about a problem when in fact there was a problem</a:t>
            </a:r>
          </a:p>
          <a:p>
            <a:r>
              <a:rPr lang="en-US" dirty="0" smtClean="0"/>
              <a:t>Detector accuracy is often assessed in terms of rates at which these occur: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Ι</a:t>
            </a:r>
            <a:r>
              <a:rPr lang="en-US" dirty="0" smtClean="0"/>
              <a:t> to be the event of an instance of intrusive behavior occurring (something we want to detect)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Α</a:t>
            </a:r>
            <a:r>
              <a:rPr lang="en-US" dirty="0" smtClean="0"/>
              <a:t> to be the event of detector generating alarm</a:t>
            </a:r>
          </a:p>
          <a:p>
            <a:r>
              <a:rPr lang="en-US" dirty="0" smtClean="0"/>
              <a:t>Define:</a:t>
            </a:r>
          </a:p>
          <a:p>
            <a:pPr lvl="1"/>
            <a:r>
              <a:rPr lang="en-US" dirty="0" smtClean="0"/>
              <a:t>False positive rate = P[</a:t>
            </a:r>
            <a:r>
              <a:rPr lang="en-US" dirty="0" err="1" smtClean="0"/>
              <a:t>Α</a:t>
            </a:r>
            <a:r>
              <a:rPr lang="en-US" dirty="0" smtClean="0"/>
              <a:t>|¬ </a:t>
            </a:r>
            <a:r>
              <a:rPr lang="en-US" dirty="0" err="1" smtClean="0"/>
              <a:t>Ι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False negative rate = P[¬</a:t>
            </a:r>
            <a:r>
              <a:rPr lang="en-US" dirty="0" err="1" smtClean="0"/>
              <a:t>Α</a:t>
            </a:r>
            <a:r>
              <a:rPr lang="en-US" dirty="0" smtClean="0"/>
              <a:t>| </a:t>
            </a:r>
            <a:r>
              <a:rPr lang="en-US" dirty="0" err="1" smtClean="0"/>
              <a:t>Ι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6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9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Perfect detection is impossible!</a:t>
            </a:r>
          </a:p>
          <a:p>
            <a:r>
              <a:rPr lang="en-US" dirty="0" smtClean="0"/>
              <a:t>The art of a good detector is achieving an effective balance between FPs and FNs</a:t>
            </a:r>
          </a:p>
          <a:p>
            <a:pPr lvl="1"/>
            <a:r>
              <a:rPr lang="en-US" dirty="0" smtClean="0"/>
              <a:t>Suppose our detector has an FP rate of 0.1% and an FN rate of 2%. Is it good enough? Which is better, a very low FP rate or a very low FN rate?</a:t>
            </a:r>
          </a:p>
          <a:p>
            <a:r>
              <a:rPr lang="en-US" dirty="0" smtClean="0"/>
              <a:t>Well, this depends on the cost of each type of error </a:t>
            </a:r>
          </a:p>
          <a:p>
            <a:r>
              <a:rPr lang="en-US" dirty="0" smtClean="0"/>
              <a:t>E.g., FP might lead to paging a duty officer and consuming hour of their time; FN might lead to $10K cleaning up compromised system that was missed</a:t>
            </a:r>
          </a:p>
          <a:p>
            <a:pPr lvl="1"/>
            <a:r>
              <a:rPr lang="en-US" dirty="0" smtClean="0"/>
              <a:t>but also critically depends on the rate at which actual attacks occur in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3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rate and what it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1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our detector has a FP rate of 0.1% (!) and a FN rate of 2% (not bad!)</a:t>
            </a:r>
          </a:p>
          <a:p>
            <a:pPr lvl="1"/>
            <a:r>
              <a:rPr lang="en-US" dirty="0" smtClean="0"/>
              <a:t>Scenario #1: our server receives 1,000 URLs/day, and 5 of them are attacks</a:t>
            </a:r>
          </a:p>
          <a:p>
            <a:pPr lvl="1"/>
            <a:r>
              <a:rPr lang="en-US" dirty="0" smtClean="0"/>
              <a:t>Expected # FPs each day = 0.1% * 995 ≈ 1</a:t>
            </a:r>
          </a:p>
          <a:p>
            <a:pPr lvl="1"/>
            <a:r>
              <a:rPr lang="en-US" dirty="0" smtClean="0"/>
              <a:t>Expected # FNs each day = 2% * 5 = 0.1 (&lt; 1/week)</a:t>
            </a:r>
          </a:p>
          <a:p>
            <a:pPr lvl="1"/>
            <a:r>
              <a:rPr lang="en-US" dirty="0" smtClean="0"/>
              <a:t>Pretty good!</a:t>
            </a:r>
          </a:p>
          <a:p>
            <a:r>
              <a:rPr lang="en-US" dirty="0" smtClean="0"/>
              <a:t>Scenario #2: our server receives 10,000,000 URLs/day, and 5 of them are attacks</a:t>
            </a:r>
          </a:p>
          <a:p>
            <a:pPr lvl="1"/>
            <a:r>
              <a:rPr lang="en-US" dirty="0" smtClean="0"/>
              <a:t>Expected # FPs each day ≈ 10,000 :-(</a:t>
            </a:r>
          </a:p>
          <a:p>
            <a:r>
              <a:rPr lang="en-US" dirty="0" smtClean="0"/>
              <a:t>Nothing changed about the detector; only our environment changed</a:t>
            </a:r>
          </a:p>
          <a:p>
            <a:pPr lvl="1"/>
            <a:r>
              <a:rPr lang="en-US" dirty="0" smtClean="0"/>
              <a:t>Accurate detection very challenging when base rate of activity we want to detect is quite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versus 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4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can detect attacks, how about blocking them?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Not a possibility for retrospective analysis (e.g., nightly job that looks at logs)</a:t>
            </a:r>
          </a:p>
          <a:p>
            <a:pPr lvl="1"/>
            <a:r>
              <a:rPr lang="en-US" dirty="0" smtClean="0"/>
              <a:t>Quite hard for detector that’s not in the data path - how can NIDS that passively monitors traffic block attacks?</a:t>
            </a:r>
          </a:p>
          <a:p>
            <a:pPr lvl="2"/>
            <a:r>
              <a:rPr lang="en-US" dirty="0" smtClean="0"/>
              <a:t>Change firewall rules dynamically; forge RST packets</a:t>
            </a:r>
          </a:p>
          <a:p>
            <a:pPr lvl="2"/>
            <a:r>
              <a:rPr lang="en-US" dirty="0" smtClean="0"/>
              <a:t>And still there’s a race regarding what attacker does before block</a:t>
            </a:r>
          </a:p>
          <a:p>
            <a:pPr lvl="1"/>
            <a:r>
              <a:rPr lang="en-US" dirty="0" smtClean="0"/>
              <a:t>False positives get more expensive</a:t>
            </a:r>
          </a:p>
          <a:p>
            <a:pPr lvl="2"/>
            <a:r>
              <a:rPr lang="en-US" dirty="0" smtClean="0"/>
              <a:t>You don’t just bug an operator, you damage production activity</a:t>
            </a:r>
          </a:p>
          <a:p>
            <a:r>
              <a:rPr lang="en-US" dirty="0" smtClean="0"/>
              <a:t>Today’s technology/products pretty much all offer blocking</a:t>
            </a:r>
          </a:p>
          <a:p>
            <a:r>
              <a:rPr lang="en-US" dirty="0" smtClean="0"/>
              <a:t>– Intrusion prevention systems (IPS - “eye-pee-</a:t>
            </a:r>
            <a:r>
              <a:rPr lang="en-US" dirty="0" err="1" smtClean="0"/>
              <a:t>ess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Signature-based: look for activity that matches the structure of a known attack</a:t>
            </a:r>
          </a:p>
          <a:p>
            <a:r>
              <a:rPr lang="en-US" dirty="0" smtClean="0"/>
              <a:t>Example (from the freeware Snort NIDS):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latin typeface="Consolas"/>
                <a:cs typeface="Consolas"/>
              </a:rPr>
              <a:t>alert </a:t>
            </a:r>
            <a:r>
              <a:rPr lang="en-US" sz="2800" dirty="0" err="1" smtClean="0">
                <a:latin typeface="Consolas"/>
                <a:cs typeface="Consolas"/>
              </a:rPr>
              <a:t>tcp</a:t>
            </a:r>
            <a:r>
              <a:rPr lang="en-US" sz="2800" dirty="0" smtClean="0">
                <a:latin typeface="Consolas"/>
                <a:cs typeface="Consolas"/>
              </a:rPr>
              <a:t> $EXTERNAL_NET any -&gt; $HOME_NET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139 </a:t>
            </a:r>
            <a:r>
              <a:rPr lang="en-US" sz="2800" dirty="0" err="1" smtClean="0">
                <a:latin typeface="Consolas"/>
                <a:cs typeface="Consolas"/>
              </a:rPr>
              <a:t>flow:to_server,established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content:"|eb2f 5feb 4a5e 89fb 893e 89f2|"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msg</a:t>
            </a:r>
            <a:r>
              <a:rPr lang="en-US" sz="2800" dirty="0" smtClean="0">
                <a:latin typeface="Consolas"/>
                <a:cs typeface="Consolas"/>
              </a:rPr>
              <a:t>:"EXPLOIT x86 </a:t>
            </a:r>
            <a:r>
              <a:rPr lang="en-US" sz="2800" dirty="0" err="1" smtClean="0">
                <a:latin typeface="Consolas"/>
                <a:cs typeface="Consolas"/>
              </a:rPr>
              <a:t>linux</a:t>
            </a:r>
            <a:r>
              <a:rPr lang="en-US" sz="2800" dirty="0" smtClean="0">
                <a:latin typeface="Consolas"/>
                <a:cs typeface="Consolas"/>
              </a:rPr>
              <a:t> samba overflow"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reference:bugtraq,1816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reference:cve,CVE-1999-0811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classtype:attempted-admin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215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Signature-based detection,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81" y="1417638"/>
            <a:ext cx="8573621" cy="48259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Conceptually simple</a:t>
            </a:r>
          </a:p>
          <a:p>
            <a:pPr lvl="1"/>
            <a:r>
              <a:rPr lang="en-US" dirty="0" smtClean="0"/>
              <a:t>Takes care of known attacks (of which there are zillions)</a:t>
            </a:r>
          </a:p>
          <a:p>
            <a:pPr lvl="1"/>
            <a:r>
              <a:rPr lang="en-US" dirty="0" smtClean="0"/>
              <a:t>Easy to share signatures, build up libraries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Blind to novel attacks</a:t>
            </a:r>
          </a:p>
          <a:p>
            <a:pPr lvl="1"/>
            <a:r>
              <a:rPr lang="en-US" dirty="0" smtClean="0"/>
              <a:t>Might even miss variants of known attacks (“..///.//../”)</a:t>
            </a:r>
          </a:p>
          <a:p>
            <a:pPr lvl="2"/>
            <a:r>
              <a:rPr lang="en-US" dirty="0" smtClean="0"/>
              <a:t>Of which there are zillions</a:t>
            </a:r>
          </a:p>
          <a:p>
            <a:pPr lvl="1"/>
            <a:r>
              <a:rPr lang="en-US" dirty="0" smtClean="0"/>
              <a:t>Simpler versions look at low-level syntax, not semantics</a:t>
            </a:r>
          </a:p>
          <a:p>
            <a:pPr lvl="2"/>
            <a:r>
              <a:rPr lang="en-US" dirty="0" smtClean="0"/>
              <a:t>Can lead to weak power (either misses variants, or generates lots of false positives)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5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14" y="1417638"/>
            <a:ext cx="8631019" cy="51081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Idea: don’t match on known attacks, match on known problems</a:t>
            </a:r>
          </a:p>
          <a:p>
            <a:r>
              <a:rPr lang="en-US" dirty="0" smtClean="0"/>
              <a:t>Example (also from Snort):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</a:t>
            </a:r>
            <a:r>
              <a:rPr lang="en-US" sz="2900" dirty="0" smtClean="0">
                <a:latin typeface="Consolas"/>
                <a:cs typeface="Consolas"/>
              </a:rPr>
              <a:t>alert </a:t>
            </a:r>
            <a:r>
              <a:rPr lang="en-US" sz="2900" dirty="0" err="1" smtClean="0">
                <a:latin typeface="Consolas"/>
                <a:cs typeface="Consolas"/>
              </a:rPr>
              <a:t>tcp</a:t>
            </a:r>
            <a:r>
              <a:rPr lang="en-US" sz="2900" dirty="0" smtClean="0">
                <a:latin typeface="Consolas"/>
                <a:cs typeface="Consolas"/>
              </a:rPr>
              <a:t> $EXTERNAL_NET any -&gt; $HTTP_SERVERS 80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</a:t>
            </a:r>
            <a:r>
              <a:rPr lang="en-US" sz="2900" dirty="0" err="1" smtClean="0">
                <a:latin typeface="Consolas"/>
                <a:cs typeface="Consolas"/>
              </a:rPr>
              <a:t>uricontent</a:t>
            </a:r>
            <a:r>
              <a:rPr lang="en-US" sz="2900" dirty="0" smtClean="0">
                <a:latin typeface="Consolas"/>
                <a:cs typeface="Consolas"/>
              </a:rPr>
              <a:t>: ".</a:t>
            </a:r>
            <a:r>
              <a:rPr lang="en-US" sz="2900" dirty="0" err="1" smtClean="0">
                <a:latin typeface="Consolas"/>
                <a:cs typeface="Consolas"/>
              </a:rPr>
              <a:t>ida</a:t>
            </a:r>
            <a:r>
              <a:rPr lang="en-US" sz="2900" dirty="0" smtClean="0">
                <a:latin typeface="Consolas"/>
                <a:cs typeface="Consolas"/>
              </a:rPr>
              <a:t>?"; </a:t>
            </a:r>
            <a:r>
              <a:rPr lang="en-US" sz="2900" dirty="0" err="1" smtClean="0">
                <a:latin typeface="Consolas"/>
                <a:cs typeface="Consolas"/>
              </a:rPr>
              <a:t>nocase</a:t>
            </a:r>
            <a:r>
              <a:rPr lang="en-US" sz="2900" dirty="0" smtClean="0">
                <a:latin typeface="Consolas"/>
                <a:cs typeface="Consolas"/>
              </a:rPr>
              <a:t>; </a:t>
            </a:r>
            <a:r>
              <a:rPr lang="en-US" sz="2900" dirty="0" err="1" smtClean="0">
                <a:latin typeface="Consolas"/>
                <a:cs typeface="Consolas"/>
              </a:rPr>
              <a:t>dsize</a:t>
            </a:r>
            <a:r>
              <a:rPr lang="en-US" sz="2900" dirty="0" smtClean="0">
                <a:latin typeface="Consolas"/>
                <a:cs typeface="Consolas"/>
              </a:rPr>
              <a:t>: &gt; 239; </a:t>
            </a:r>
            <a:r>
              <a:rPr lang="en-US" sz="2900" dirty="0" err="1" smtClean="0">
                <a:latin typeface="Consolas"/>
                <a:cs typeface="Consolas"/>
              </a:rPr>
              <a:t>flags:A</a:t>
            </a:r>
            <a:r>
              <a:rPr lang="en-US" sz="2900" dirty="0" smtClean="0">
                <a:latin typeface="Consolas"/>
                <a:cs typeface="Consolas"/>
              </a:rPr>
              <a:t>+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dirty="0" err="1" smtClean="0">
                <a:latin typeface="Consolas"/>
                <a:cs typeface="Consolas"/>
              </a:rPr>
              <a:t>msg</a:t>
            </a:r>
            <a:r>
              <a:rPr lang="en-US" sz="2900" dirty="0" smtClean="0">
                <a:latin typeface="Consolas"/>
                <a:cs typeface="Consolas"/>
              </a:rPr>
              <a:t>:"Web-IIS ISAPI .</a:t>
            </a:r>
            <a:r>
              <a:rPr lang="en-US" sz="2900" dirty="0" err="1" smtClean="0">
                <a:latin typeface="Consolas"/>
                <a:cs typeface="Consolas"/>
              </a:rPr>
              <a:t>ida</a:t>
            </a:r>
            <a:r>
              <a:rPr lang="en-US" sz="2900" dirty="0" smtClean="0">
                <a:latin typeface="Consolas"/>
                <a:cs typeface="Consolas"/>
              </a:rPr>
              <a:t> attempt”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reference:bugtraq,1816 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reference:cve,CAN-2000-0071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dirty="0" err="1" smtClean="0">
                <a:latin typeface="Consolas"/>
                <a:cs typeface="Consolas"/>
              </a:rPr>
              <a:t>classtype:attempted-admin</a:t>
            </a:r>
            <a:endParaRPr lang="en-US" sz="2900" dirty="0" smtClean="0">
              <a:latin typeface="Consolas"/>
              <a:cs typeface="Consolas"/>
            </a:endParaRPr>
          </a:p>
          <a:p>
            <a:r>
              <a:rPr lang="en-US" dirty="0" smtClean="0"/>
              <a:t>That is, match URIs that invoke *.</a:t>
            </a:r>
            <a:r>
              <a:rPr lang="en-US" dirty="0" err="1" smtClean="0"/>
              <a:t>ida</a:t>
            </a:r>
            <a:r>
              <a:rPr lang="en-US" dirty="0" smtClean="0"/>
              <a:t>?*, have more than 239 bytes of payload, and have ACK set (maybe others too)</a:t>
            </a:r>
          </a:p>
          <a:p>
            <a:r>
              <a:rPr lang="en-US" dirty="0" smtClean="0"/>
              <a:t>This example detects any* attempt to exploit a particular buffer overflow in IIS web servers</a:t>
            </a:r>
          </a:p>
          <a:p>
            <a:pPr lvl="1"/>
            <a:r>
              <a:rPr lang="en-US" dirty="0" smtClean="0"/>
              <a:t>Used by the “Code Red” worm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signatures,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70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Conceptually fairly simple</a:t>
            </a:r>
          </a:p>
          <a:p>
            <a:pPr lvl="1"/>
            <a:r>
              <a:rPr lang="en-US" dirty="0" smtClean="0"/>
              <a:t>Takes care of known attacks</a:t>
            </a:r>
          </a:p>
          <a:p>
            <a:pPr lvl="1"/>
            <a:r>
              <a:rPr lang="en-US" dirty="0" smtClean="0"/>
              <a:t>Easy to share signatures, build up libraries</a:t>
            </a:r>
          </a:p>
          <a:p>
            <a:pPr lvl="1"/>
            <a:r>
              <a:rPr lang="en-US" dirty="0" smtClean="0"/>
              <a:t>Can detect variants of known attacks</a:t>
            </a:r>
          </a:p>
          <a:p>
            <a:pPr lvl="1"/>
            <a:r>
              <a:rPr lang="en-US" dirty="0" smtClean="0"/>
              <a:t>Much more concise than per-attack signatures</a:t>
            </a:r>
          </a:p>
          <a:p>
            <a:r>
              <a:rPr lang="en-US" dirty="0" smtClean="0"/>
              <a:t>What’s problematic?</a:t>
            </a:r>
          </a:p>
          <a:p>
            <a:pPr lvl="1"/>
            <a:r>
              <a:rPr lang="en-US" dirty="0" smtClean="0"/>
              <a:t>Can’t detect novel attacks (new vulnerabilities)</a:t>
            </a:r>
          </a:p>
          <a:p>
            <a:pPr lvl="1"/>
            <a:r>
              <a:rPr lang="en-US" dirty="0" smtClean="0"/>
              <a:t>Signatures can be hard to write / express</a:t>
            </a:r>
          </a:p>
          <a:p>
            <a:r>
              <a:rPr lang="en-US" dirty="0" smtClean="0"/>
              <a:t>Can’t just observe an attack that works, need to delve into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you’ve been hired to provide computer security for some company which we’ll call </a:t>
            </a:r>
            <a:r>
              <a:rPr lang="en-US" dirty="0" err="1" smtClean="0"/>
              <a:t>FooCorp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offer web-based services via backend programs invoked via URLs: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foocorp.com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amazeme.exe?profile</a:t>
            </a:r>
            <a:r>
              <a:rPr lang="en-US" dirty="0" smtClean="0">
                <a:hlinkClick r:id="rId2"/>
              </a:rPr>
              <a:t>=info/</a:t>
            </a:r>
            <a:r>
              <a:rPr lang="en-US" dirty="0" err="1" smtClean="0">
                <a:hlinkClick r:id="rId2"/>
              </a:rPr>
              <a:t>luser.txt</a:t>
            </a:r>
            <a:endParaRPr lang="en-US" dirty="0" smtClean="0"/>
          </a:p>
          <a:p>
            <a:pPr lvl="1"/>
            <a:r>
              <a:rPr lang="en-US" dirty="0" smtClean="0"/>
              <a:t>Script makes sure that “profile” arg. is a relative 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attacks look peculiar.</a:t>
            </a:r>
          </a:p>
          <a:p>
            <a:r>
              <a:rPr lang="en-US" dirty="0" smtClean="0"/>
              <a:t>High-level approach: develop a model of normal behavior (say based on analyzing historical logs).  Flag activity that deviates from it.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maybe look at distribution of characters in URL parameters, learn that some are rare and/or don’t occur repeatedly</a:t>
            </a:r>
          </a:p>
          <a:p>
            <a:pPr lvl="1"/>
            <a:r>
              <a:rPr lang="en-US" dirty="0" smtClean="0"/>
              <a:t>If we happen to learn that ‘.’s have this property, then could detect the attack even without knowing it exists</a:t>
            </a:r>
          </a:p>
          <a:p>
            <a:r>
              <a:rPr lang="en-US" dirty="0"/>
              <a:t>B</a:t>
            </a:r>
            <a:r>
              <a:rPr lang="en-US" dirty="0" smtClean="0"/>
              <a:t>ig benefit: potential detection of a wide range of attacks, including novel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70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Can fail to detect known attacks</a:t>
            </a:r>
          </a:p>
          <a:p>
            <a:pPr lvl="1"/>
            <a:r>
              <a:rPr lang="en-US" dirty="0" smtClean="0"/>
              <a:t>Can fail to detect novel attacks, if don’t happen to look peculiar along measured dimension</a:t>
            </a:r>
          </a:p>
          <a:p>
            <a:pPr lvl="1"/>
            <a:r>
              <a:rPr lang="en-US" dirty="0" smtClean="0"/>
              <a:t>What happens if the historical data you train on includes attacks?</a:t>
            </a:r>
          </a:p>
          <a:p>
            <a:pPr lvl="1"/>
            <a:r>
              <a:rPr lang="en-US" dirty="0" smtClean="0"/>
              <a:t>Base Rate Fallacy particularly acute: if prevalence of attacks is low, then you’re more often going to see benign outliers</a:t>
            </a:r>
          </a:p>
          <a:p>
            <a:pPr lvl="2"/>
            <a:r>
              <a:rPr lang="en-US" dirty="0" smtClean="0"/>
              <a:t>High FP rate</a:t>
            </a:r>
          </a:p>
          <a:p>
            <a:pPr lvl="2"/>
            <a:r>
              <a:rPr lang="en-US" dirty="0" smtClean="0"/>
              <a:t>OR: require such a stringent deviation from “normal” that most attacks are missed (high FN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495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Idea: don’t learn what’s normal; specify what’s allowed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decide that all URL parameters sent to </a:t>
            </a:r>
            <a:r>
              <a:rPr lang="en-US" dirty="0" err="1" smtClean="0"/>
              <a:t>foocorp.com</a:t>
            </a:r>
            <a:r>
              <a:rPr lang="en-US" dirty="0" smtClean="0"/>
              <a:t> servers must have at most one ‘/’ in them</a:t>
            </a:r>
          </a:p>
          <a:p>
            <a:pPr lvl="1"/>
            <a:r>
              <a:rPr lang="en-US" dirty="0" smtClean="0"/>
              <a:t>Flag any arriving </a:t>
            </a:r>
            <a:r>
              <a:rPr lang="en-US" dirty="0" err="1" smtClean="0"/>
              <a:t>param</a:t>
            </a:r>
            <a:r>
              <a:rPr lang="en-US" dirty="0" smtClean="0"/>
              <a:t> with &gt; 1 slash as an attack</a:t>
            </a:r>
          </a:p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Can detect novel attacks</a:t>
            </a:r>
          </a:p>
          <a:p>
            <a:pPr lvl="1"/>
            <a:r>
              <a:rPr lang="en-US" dirty="0" smtClean="0"/>
              <a:t>Can have low false positives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FooCorp</a:t>
            </a:r>
            <a:r>
              <a:rPr lang="en-US" dirty="0" smtClean="0"/>
              <a:t> audits its web pages to make sure they comply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Expensive: lots of labor to derive specifications and keep them up to date as things change (“churn”)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don’t look for attacks, look for evidence of compromise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inspect all output web traffic for any lines that match a </a:t>
            </a:r>
            <a:r>
              <a:rPr lang="en-US" dirty="0" err="1" smtClean="0"/>
              <a:t>passwd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Example for monitoring user shell keystrokes: </a:t>
            </a:r>
            <a:r>
              <a:rPr lang="en-US" dirty="0" smtClean="0">
                <a:latin typeface="Consolas"/>
                <a:cs typeface="Consolas"/>
              </a:rPr>
              <a:t>unset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HISTFILE</a:t>
            </a:r>
          </a:p>
          <a:p>
            <a:r>
              <a:rPr lang="en-US" dirty="0" smtClean="0"/>
              <a:t>Example for catching code injection: look at sequences of system calls, flag any that prior analysis of a given program shows it can’t generate</a:t>
            </a:r>
          </a:p>
          <a:p>
            <a:pPr lvl="1"/>
            <a:r>
              <a:rPr lang="en-US" dirty="0" smtClean="0"/>
              <a:t>E.g., observe process executing read(), open(), write(), fork(), exec() …</a:t>
            </a:r>
          </a:p>
          <a:p>
            <a:pPr lvl="1"/>
            <a:r>
              <a:rPr lang="en-US" dirty="0" smtClean="0"/>
              <a:t>… but there’s no code path in the (original) program that calls those in exactly that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45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based: pro/con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133"/>
            <a:ext cx="8229600" cy="52324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What’s nice about this approach?</a:t>
            </a:r>
          </a:p>
          <a:p>
            <a:pPr lvl="1"/>
            <a:r>
              <a:rPr lang="en-US" dirty="0" smtClean="0"/>
              <a:t>Can detect a wide range of novel attacks</a:t>
            </a:r>
          </a:p>
          <a:p>
            <a:pPr lvl="1"/>
            <a:r>
              <a:rPr lang="en-US" dirty="0" smtClean="0"/>
              <a:t>Can have low false positives</a:t>
            </a:r>
          </a:p>
          <a:p>
            <a:pPr lvl="2"/>
            <a:r>
              <a:rPr lang="en-US" dirty="0" smtClean="0"/>
              <a:t>Depending on degree to which behavior is distinctive</a:t>
            </a:r>
          </a:p>
          <a:p>
            <a:pPr lvl="2"/>
            <a:r>
              <a:rPr lang="en-US" dirty="0" smtClean="0"/>
              <a:t>E.g., for system call profiling: no false positives!</a:t>
            </a:r>
          </a:p>
          <a:p>
            <a:pPr lvl="1"/>
            <a:r>
              <a:rPr lang="en-US" dirty="0" smtClean="0"/>
              <a:t>Can be cheap to implement</a:t>
            </a:r>
          </a:p>
          <a:p>
            <a:pPr lvl="2"/>
            <a:r>
              <a:rPr lang="en-US" dirty="0" smtClean="0"/>
              <a:t>E.g., system call profiling can be mechanized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ost facto detection: discovers that you definitely have a problem, w/ no opportunity to prevent it</a:t>
            </a:r>
          </a:p>
          <a:p>
            <a:pPr lvl="1"/>
            <a:r>
              <a:rPr lang="en-US" dirty="0" smtClean="0"/>
              <a:t>Brittle: for some behaviors, attacker can maybe avoid it</a:t>
            </a:r>
          </a:p>
          <a:p>
            <a:pPr lvl="2"/>
            <a:r>
              <a:rPr lang="en-US" dirty="0" smtClean="0"/>
              <a:t>Easy enough to not type “unset HISTFILE”</a:t>
            </a:r>
          </a:p>
          <a:p>
            <a:pPr lvl="2"/>
            <a:r>
              <a:rPr lang="en-US" dirty="0" smtClean="0"/>
              <a:t>How could they evade system call profiling?</a:t>
            </a:r>
          </a:p>
          <a:p>
            <a:pPr lvl="3"/>
            <a:r>
              <a:rPr lang="en-US" dirty="0" smtClean="0"/>
              <a:t>Mimicry: adapt injected code to comply w/ allowed call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1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21 at 9.1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904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you’ve been hired to provide computer security for some company which we’ll call </a:t>
            </a:r>
            <a:r>
              <a:rPr lang="en-US" dirty="0" err="1" smtClean="0"/>
              <a:t>FooCorp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offer web-based services via backend programs invoked via URLs: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foocorp.com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amazeme.exe?profile</a:t>
            </a:r>
            <a:r>
              <a:rPr lang="en-US" dirty="0" smtClean="0">
                <a:hlinkClick r:id="rId2"/>
              </a:rPr>
              <a:t>=info/</a:t>
            </a:r>
            <a:r>
              <a:rPr lang="en-US" dirty="0" err="1" smtClean="0">
                <a:hlinkClick r:id="rId2"/>
              </a:rPr>
              <a:t>luser.txt</a:t>
            </a:r>
            <a:endParaRPr lang="en-US" dirty="0" smtClean="0"/>
          </a:p>
          <a:p>
            <a:pPr lvl="1"/>
            <a:r>
              <a:rPr lang="en-US" dirty="0" smtClean="0"/>
              <a:t>Script makes sure that “profile” arg. is a relative filename</a:t>
            </a:r>
          </a:p>
          <a:p>
            <a:r>
              <a:rPr lang="en-US" dirty="0" smtClean="0"/>
              <a:t>Due to installed base issues, you can’t alter backend components like </a:t>
            </a:r>
            <a:r>
              <a:rPr lang="en-US" dirty="0" err="1" smtClean="0"/>
              <a:t>amazeme.exe</a:t>
            </a:r>
            <a:endParaRPr lang="en-US" dirty="0" smtClean="0"/>
          </a:p>
          <a:p>
            <a:pPr lvl="1"/>
            <a:r>
              <a:rPr lang="en-US" dirty="0" smtClean="0"/>
              <a:t>One of the zillion of attacks you’re worried about is information leakage via directory traversal:</a:t>
            </a:r>
          </a:p>
          <a:p>
            <a:pPr lvl="1"/>
            <a:r>
              <a:rPr lang="en-US" dirty="0" smtClean="0"/>
              <a:t>E.g. GET /</a:t>
            </a:r>
            <a:r>
              <a:rPr lang="en-US" dirty="0" err="1" smtClean="0"/>
              <a:t>amazeme.exe?profile</a:t>
            </a:r>
            <a:r>
              <a:rPr lang="en-US" dirty="0" smtClean="0"/>
              <a:t>=../../../../../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detect this type of attack?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#1: look at the network traffic</a:t>
            </a:r>
          </a:p>
          <a:p>
            <a:pPr lvl="1"/>
            <a:r>
              <a:rPr lang="en-US" dirty="0" smtClean="0"/>
              <a:t>Design a “NIDS”</a:t>
            </a:r>
          </a:p>
          <a:p>
            <a:pPr lvl="1"/>
            <a:r>
              <a:rPr lang="en-US" dirty="0" smtClean="0"/>
              <a:t>Scan HTTP requests</a:t>
            </a:r>
          </a:p>
          <a:p>
            <a:pPr lvl="1"/>
            <a:r>
              <a:rPr lang="en-US" dirty="0" smtClean="0"/>
              <a:t>Look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 and/or “../../”</a:t>
            </a:r>
          </a:p>
          <a:p>
            <a:r>
              <a:rPr lang="en-US" dirty="0" smtClean="0"/>
              <a:t>Think about our structure for a minute – where would this be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6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2442</Words>
  <Application>Microsoft Macintosh PowerPoint</Application>
  <PresentationFormat>On-screen Show (4:3)</PresentationFormat>
  <Paragraphs>236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Detecting attacks</vt:lpstr>
      <vt:lpstr>Detecting Attacks</vt:lpstr>
      <vt:lpstr>Example scenario</vt:lpstr>
      <vt:lpstr>PowerPoint Presentation</vt:lpstr>
      <vt:lpstr>PowerPoint Presentation</vt:lpstr>
      <vt:lpstr>Example scenario</vt:lpstr>
      <vt:lpstr>PowerPoint Presentation</vt:lpstr>
      <vt:lpstr>How can we detect this type of attack?</vt:lpstr>
      <vt:lpstr>PowerPoint Presentation</vt:lpstr>
      <vt:lpstr>Pros and Cons</vt:lpstr>
      <vt:lpstr>Detecting the attack</vt:lpstr>
      <vt:lpstr>PowerPoint Presentation</vt:lpstr>
      <vt:lpstr>Approach 2 pros and cons</vt:lpstr>
      <vt:lpstr>(Still) detecting the attack</vt:lpstr>
      <vt:lpstr>PowerPoint Presentation</vt:lpstr>
      <vt:lpstr>Approach 3 pros and cons</vt:lpstr>
      <vt:lpstr>More ways to detect the attack</vt:lpstr>
      <vt:lpstr>PowerPoint Presentation</vt:lpstr>
      <vt:lpstr>Approach 4 pros and cons</vt:lpstr>
      <vt:lpstr>How do we know if an attack succeeded?</vt:lpstr>
      <vt:lpstr>Back to penetration testing</vt:lpstr>
      <vt:lpstr>Detection Accuracy</vt:lpstr>
      <vt:lpstr>Detection Tradeoffs</vt:lpstr>
      <vt:lpstr>Base rate and what it means</vt:lpstr>
      <vt:lpstr>IDS versus IPS</vt:lpstr>
      <vt:lpstr>Examples of detection</vt:lpstr>
      <vt:lpstr>Signature-based detection, cont</vt:lpstr>
      <vt:lpstr>Vulnerability signatures</vt:lpstr>
      <vt:lpstr>Vulnerability signatures, cont</vt:lpstr>
      <vt:lpstr>Anomaly based detection</vt:lpstr>
      <vt:lpstr>Anomaly detection: drawbacks</vt:lpstr>
      <vt:lpstr>Specification based detection</vt:lpstr>
      <vt:lpstr>Behavioral detection</vt:lpstr>
      <vt:lpstr>Behavioral based: pro/con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attacks</dc:title>
  <dc:creator>Default User</dc:creator>
  <cp:lastModifiedBy>Default User</cp:lastModifiedBy>
  <cp:revision>8</cp:revision>
  <dcterms:created xsi:type="dcterms:W3CDTF">2015-04-21T14:12:09Z</dcterms:created>
  <dcterms:modified xsi:type="dcterms:W3CDTF">2016-11-07T20:25:06Z</dcterms:modified>
</cp:coreProperties>
</file>