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notesMasterIdLst>
    <p:notesMasterId r:id="rId41"/>
  </p:notesMasterIdLst>
  <p:sldIdLst>
    <p:sldId id="431" r:id="rId2"/>
    <p:sldId id="403" r:id="rId3"/>
    <p:sldId id="437" r:id="rId4"/>
    <p:sldId id="404" r:id="rId5"/>
    <p:sldId id="421" r:id="rId6"/>
    <p:sldId id="405" r:id="rId7"/>
    <p:sldId id="406" r:id="rId8"/>
    <p:sldId id="422" r:id="rId9"/>
    <p:sldId id="407" r:id="rId10"/>
    <p:sldId id="438" r:id="rId11"/>
    <p:sldId id="408" r:id="rId12"/>
    <p:sldId id="439" r:id="rId13"/>
    <p:sldId id="409" r:id="rId14"/>
    <p:sldId id="411" r:id="rId15"/>
    <p:sldId id="410" r:id="rId16"/>
    <p:sldId id="434" r:id="rId17"/>
    <p:sldId id="435" r:id="rId18"/>
    <p:sldId id="412" r:id="rId19"/>
    <p:sldId id="413" r:id="rId20"/>
    <p:sldId id="414" r:id="rId21"/>
    <p:sldId id="415" r:id="rId22"/>
    <p:sldId id="416" r:id="rId23"/>
    <p:sldId id="417" r:id="rId24"/>
    <p:sldId id="418" r:id="rId25"/>
    <p:sldId id="420" r:id="rId26"/>
    <p:sldId id="423" r:id="rId27"/>
    <p:sldId id="436" r:id="rId28"/>
    <p:sldId id="424" r:id="rId29"/>
    <p:sldId id="425" r:id="rId30"/>
    <p:sldId id="426" r:id="rId31"/>
    <p:sldId id="427" r:id="rId32"/>
    <p:sldId id="428" r:id="rId33"/>
    <p:sldId id="430" r:id="rId34"/>
    <p:sldId id="440" r:id="rId35"/>
    <p:sldId id="429" r:id="rId36"/>
    <p:sldId id="433" r:id="rId37"/>
    <p:sldId id="432" r:id="rId38"/>
    <p:sldId id="441" r:id="rId39"/>
    <p:sldId id="442" r:id="rId40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13" autoAdjust="0"/>
  </p:normalViewPr>
  <p:slideViewPr>
    <p:cSldViewPr>
      <p:cViewPr varScale="1">
        <p:scale>
          <a:sx n="114" d="100"/>
          <a:sy n="114" d="100"/>
        </p:scale>
        <p:origin x="-24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9" d="100"/>
          <a:sy n="119" d="100"/>
        </p:scale>
        <p:origin x="-232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fld id="{FF40149B-8BD5-094C-B8FD-9439504DF4E5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04914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" charset="-128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ECE0D-560F-504B-A113-6EAFE5BC7E0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45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F0FF78-4CAC-6D43-9D7B-83EE8DE7FE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9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EBB399-C918-CC4F-87FE-94C5E3FAE79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70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A76A0C-F9C3-6348-9AD6-6323B04D7DA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5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0CD735-1EC8-1B4F-815D-0507B3B2874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52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893CE7-89F8-044E-B4BB-F22D4670FA1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40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09720-A294-ED48-8DEB-8B3AE9513F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10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5DBA74-9607-DB4F-8FD4-3FEDBD9EE5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8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CB98B-F490-3D40-9D02-BA65F95A1DD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6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3D857-276C-4744-BA6D-97BDC74BBD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2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C08AFA-94DC-B04D-BACA-69B0BD67E5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5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972A4A2-81EF-F946-AC9C-9F4BD7E0972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54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archives.cnn.com/2001/TECH/internet/11/19/hack.history.idg/index.html" TargetMode="External"/><Relationship Id="rId3" Type="http://schemas.openxmlformats.org/officeDocument/2006/relationships/hyperlink" Target="http://www.sptimes.com/Hackers/history.hacking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historical 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Sources: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Wikipedia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hlinkClick r:id="rId2"/>
              </a:rPr>
              <a:t>http://archives.cnn.com/2001/TECH/internet/11/19/hack.history.idg/index.html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hlinkClick r:id="rId3"/>
              </a:rPr>
              <a:t>http://www.sptimes.com/Hackers/history.hacking.html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http://</a:t>
            </a:r>
            <a:r>
              <a:rPr lang="en-US" dirty="0" err="1" smtClean="0"/>
              <a:t>www.centos.org</a:t>
            </a:r>
            <a:r>
              <a:rPr lang="en-US" dirty="0" smtClean="0"/>
              <a:t>/docs/4/4.5/</a:t>
            </a:r>
            <a:r>
              <a:rPr lang="en-US" dirty="0" err="1" smtClean="0"/>
              <a:t>Security_Guide</a:t>
            </a:r>
            <a:r>
              <a:rPr lang="en-US" dirty="0" smtClean="0"/>
              <a:t>/s2-sgs-ov-cs-how.html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Various other web sources, both for content and images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54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1980’s: a </a:t>
            </a:r>
            <a:r>
              <a:rPr lang="en-US" dirty="0" smtClean="0"/>
              <a:t>hacking “</a:t>
            </a:r>
            <a:r>
              <a:rPr lang="en-US" dirty="0" smtClean="0"/>
              <a:t>golden age”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68052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earliest hacking club </a:t>
            </a:r>
            <a:r>
              <a:rPr lang="en-US" dirty="0"/>
              <a:t>is the Chaos Computer Club (in Germany)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smtClean="0"/>
              <a:t>1981, the </a:t>
            </a:r>
            <a:r>
              <a:rPr lang="en-US" dirty="0" err="1" smtClean="0"/>
              <a:t>Warelords</a:t>
            </a:r>
            <a:r>
              <a:rPr lang="en-US" dirty="0" smtClean="0"/>
              <a:t> form (in St. Louis), founded by Black Bark.   They broke into many large systems, including the White House and Southwestern Bell.</a:t>
            </a:r>
          </a:p>
          <a:p>
            <a:r>
              <a:rPr lang="en-US" dirty="0" smtClean="0"/>
              <a:t>In 1982, the 414’s broke into 60 computer systems such as Los Alamos to Memorial Sloan-Kettering Cancer Center; this attack led to a Newsweek front cover “Beware: Hackers at Play”, as well as emergency hearings and several new laws.  </a:t>
            </a:r>
            <a:endParaRPr lang="en-US" dirty="0" smtClean="0"/>
          </a:p>
          <a:p>
            <a:r>
              <a:rPr lang="en-US" dirty="0" smtClean="0"/>
              <a:t>In 1983-4, Fred Cohen introduces the term “computer virus” for the first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861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58906"/>
            <a:ext cx="3754761" cy="6818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1983-1984: pop culture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6453" t="9" r="-60791" b="-76407"/>
          <a:stretch/>
        </p:blipFill>
        <p:spPr>
          <a:xfrm>
            <a:off x="4211960" y="332656"/>
            <a:ext cx="4248150" cy="583723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1484784"/>
            <a:ext cx="4114801" cy="5040559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movie </a:t>
            </a:r>
            <a:r>
              <a:rPr lang="en-US" sz="1800" dirty="0" err="1" smtClean="0"/>
              <a:t>WarGames</a:t>
            </a:r>
            <a:r>
              <a:rPr lang="en-US" sz="1800" dirty="0" smtClean="0"/>
              <a:t> came out and introduced the hacker phenomenon; mass paranoia about computer vulnerabilities was the main result.</a:t>
            </a:r>
          </a:p>
          <a:p>
            <a:endParaRPr lang="en-US" sz="1800" dirty="0"/>
          </a:p>
          <a:p>
            <a:r>
              <a:rPr lang="en-US" sz="1800" dirty="0" smtClean="0"/>
              <a:t>The magazine 2600 began in 1984, followed closely by the online ‘</a:t>
            </a:r>
            <a:r>
              <a:rPr lang="en-US" sz="1800" dirty="0" err="1" smtClean="0"/>
              <a:t>zine</a:t>
            </a:r>
            <a:r>
              <a:rPr lang="en-US" sz="1800" dirty="0" smtClean="0"/>
              <a:t> </a:t>
            </a:r>
            <a:r>
              <a:rPr lang="en-US" sz="1800" dirty="0" err="1" smtClean="0"/>
              <a:t>Phrack</a:t>
            </a:r>
            <a:r>
              <a:rPr lang="en-US" sz="1800" dirty="0" smtClean="0"/>
              <a:t>.  Both allowed the dissemination of tips and instructions for would-be hackers, as well as address relevant issues and intensifying the subculture.</a:t>
            </a:r>
          </a:p>
          <a:p>
            <a:endParaRPr lang="en-US" sz="1800" dirty="0"/>
          </a:p>
          <a:p>
            <a:r>
              <a:rPr lang="en-US" sz="1800" dirty="0" smtClean="0"/>
              <a:t>William Gibson popularized the term “cyberspace” through his science fiction novels.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2636912"/>
            <a:ext cx="2511105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89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Viruses and hacking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1984, British hackers are arrested for breaking into Prince Phillip’s email</a:t>
            </a:r>
          </a:p>
          <a:p>
            <a:pPr lvl="1"/>
            <a:r>
              <a:rPr lang="en-US" dirty="0" smtClean="0"/>
              <a:t>Inspires the UK Computer Misuse Act directly afterwards</a:t>
            </a:r>
          </a:p>
          <a:p>
            <a:r>
              <a:rPr lang="en-US" dirty="0" smtClean="0"/>
              <a:t>1985-6: First PC virus, named Brain</a:t>
            </a:r>
          </a:p>
          <a:p>
            <a:pPr lvl="1"/>
            <a:r>
              <a:rPr lang="en-US" dirty="0" smtClean="0"/>
              <a:t>Intended to track a heart monitoring program for the IBM PC</a:t>
            </a:r>
          </a:p>
          <a:p>
            <a:pPr lvl="1"/>
            <a:r>
              <a:rPr lang="en-US" dirty="0" smtClean="0"/>
              <a:t>Uses stealth techniques, and written by two brothers in Pakistan</a:t>
            </a:r>
          </a:p>
          <a:p>
            <a:pPr lvl="1"/>
            <a:r>
              <a:rPr lang="en-US" dirty="0" smtClean="0"/>
              <a:t>Unintentional – it actually displayed a message that had the writers’ names and phone number</a:t>
            </a:r>
          </a:p>
          <a:p>
            <a:pPr lvl="1"/>
            <a:r>
              <a:rPr lang="en-US" dirty="0" smtClean="0"/>
              <a:t>They’re still in business!  </a:t>
            </a:r>
            <a:r>
              <a:rPr lang="en-US" dirty="0" err="1" smtClean="0"/>
              <a:t>www.brain.net.pk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04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8215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1986-7: </a:t>
            </a:r>
            <a:r>
              <a:rPr lang="en-US" dirty="0" smtClean="0"/>
              <a:t>The Computer Fraud and Abuse 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Computer Fraud and Abuse Act finally makes it an outright crime to break into a computer system, punishable by jail time and fines.  </a:t>
            </a:r>
          </a:p>
          <a:p>
            <a:pPr lvl="1"/>
            <a:r>
              <a:rPr lang="en-US" dirty="0" smtClean="0"/>
              <a:t>However, does NOT cover juveniles.  </a:t>
            </a:r>
            <a:endParaRPr lang="en-US" dirty="0" smtClean="0"/>
          </a:p>
          <a:p>
            <a:pPr lvl="1"/>
            <a:r>
              <a:rPr lang="en-US" dirty="0" smtClean="0"/>
              <a:t>It had been amended at least 6 times since then.</a:t>
            </a:r>
          </a:p>
          <a:p>
            <a:r>
              <a:rPr lang="en-US" dirty="0" smtClean="0"/>
              <a:t>Really only covers “protected computers”</a:t>
            </a:r>
          </a:p>
          <a:p>
            <a:pPr lvl="1"/>
            <a:r>
              <a:rPr lang="en-US" dirty="0" smtClean="0"/>
              <a:t>Used by the government or financial institution</a:t>
            </a:r>
          </a:p>
          <a:p>
            <a:pPr lvl="1"/>
            <a:r>
              <a:rPr lang="en-US" dirty="0" smtClean="0"/>
              <a:t>Used in interstate or foreign commerce or communication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6042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58906"/>
            <a:ext cx="3602039" cy="753870"/>
          </a:xfrm>
        </p:spPr>
        <p:txBody>
          <a:bodyPr/>
          <a:lstStyle/>
          <a:p>
            <a:r>
              <a:rPr lang="en-US" dirty="0" smtClean="0"/>
              <a:t>Also in 1986…</a:t>
            </a:r>
            <a:endParaRPr lang="en-US" dirty="0"/>
          </a:p>
        </p:txBody>
      </p:sp>
      <p:pic>
        <p:nvPicPr>
          <p:cNvPr id="5" name="Content Placeholder 4" descr="Screen Shot 2013-04-03 at 2.41.12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9" r="10739"/>
          <a:stretch/>
        </p:blipFill>
        <p:spPr>
          <a:xfrm>
            <a:off x="4211960" y="692696"/>
            <a:ext cx="4745257" cy="543346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544" y="1628800"/>
            <a:ext cx="3602039" cy="4752528"/>
          </a:xfrm>
        </p:spPr>
        <p:txBody>
          <a:bodyPr>
            <a:normAutofit/>
          </a:bodyPr>
          <a:lstStyle/>
          <a:p>
            <a:r>
              <a:rPr lang="en-US" dirty="0" smtClean="0"/>
              <a:t>The Mentor was arrested, and subsequently wrote an article in </a:t>
            </a:r>
            <a:r>
              <a:rPr lang="en-US" dirty="0" err="1" smtClean="0"/>
              <a:t>Phrack</a:t>
            </a:r>
            <a:r>
              <a:rPr lang="en-US" dirty="0" smtClean="0"/>
              <a:t> which became famous: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This is our world now... the world of the electron and the switch, </a:t>
            </a:r>
            <a:r>
              <a:rPr lang="en-US" dirty="0" smtClean="0"/>
              <a:t>the beauty </a:t>
            </a:r>
            <a:r>
              <a:rPr lang="en-US" dirty="0"/>
              <a:t>of the baud.  We make use of a service already existing without </a:t>
            </a:r>
            <a:r>
              <a:rPr lang="en-US" dirty="0" smtClean="0"/>
              <a:t>paying for </a:t>
            </a:r>
            <a:r>
              <a:rPr lang="en-US" dirty="0"/>
              <a:t>what could be dirt-cheap if it wasn't run by profiteering gluttons, </a:t>
            </a:r>
            <a:r>
              <a:rPr lang="en-US" dirty="0" smtClean="0"/>
              <a:t>and you </a:t>
            </a:r>
            <a:r>
              <a:rPr lang="en-US" dirty="0"/>
              <a:t>call us criminals.  We explore... and you call us criminals.  We </a:t>
            </a:r>
            <a:r>
              <a:rPr lang="en-US" dirty="0" smtClean="0"/>
              <a:t>seek </a:t>
            </a:r>
            <a:r>
              <a:rPr lang="en-US" dirty="0"/>
              <a:t> </a:t>
            </a:r>
            <a:r>
              <a:rPr lang="en-US" dirty="0" smtClean="0"/>
              <a:t>after </a:t>
            </a:r>
            <a:r>
              <a:rPr lang="en-US" dirty="0"/>
              <a:t>knowledge... and you call us criminals.  We exist without skin color</a:t>
            </a:r>
            <a:r>
              <a:rPr lang="en-US" dirty="0" smtClean="0"/>
              <a:t>, without </a:t>
            </a:r>
            <a:r>
              <a:rPr lang="en-US" dirty="0"/>
              <a:t>nationality, without religious bias... and you call us </a:t>
            </a:r>
            <a:r>
              <a:rPr lang="en-US" dirty="0" smtClean="0"/>
              <a:t>criminals. You </a:t>
            </a:r>
            <a:r>
              <a:rPr lang="en-US" dirty="0"/>
              <a:t>build atomic bombs, you wage wars, you murder, cheat, and lie to </a:t>
            </a:r>
            <a:r>
              <a:rPr lang="en-US" dirty="0" smtClean="0"/>
              <a:t>us and </a:t>
            </a:r>
            <a:r>
              <a:rPr lang="en-US" dirty="0"/>
              <a:t>try to make us believe it's for our own good, yet we're the </a:t>
            </a:r>
            <a:r>
              <a:rPr lang="en-US" dirty="0" smtClean="0"/>
              <a:t>criminals.”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650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1988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39952"/>
          </a:xfrm>
        </p:spPr>
        <p:txBody>
          <a:bodyPr>
            <a:normAutofit/>
          </a:bodyPr>
          <a:lstStyle/>
          <a:p>
            <a:r>
              <a:rPr lang="en-US" dirty="0" smtClean="0"/>
              <a:t>Robert Morris launched his worm on </a:t>
            </a:r>
            <a:r>
              <a:rPr lang="en-US" dirty="0" err="1" smtClean="0"/>
              <a:t>ARPAnet</a:t>
            </a:r>
            <a:r>
              <a:rPr lang="en-US" dirty="0" smtClean="0"/>
              <a:t>, providing the first prosecution under the Computer Fraud and Abuse Act.  He is sentenced to 3 years probation and a $10,000 fine, and he is dismissed from Cornell.</a:t>
            </a:r>
          </a:p>
          <a:p>
            <a:r>
              <a:rPr lang="en-US" dirty="0" smtClean="0"/>
              <a:t>The first significant computer crime against a bank occurred: $70,000,000 at First National Bank of Chicago.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7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1988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39952"/>
          </a:xfrm>
        </p:spPr>
        <p:txBody>
          <a:bodyPr>
            <a:normAutofit/>
          </a:bodyPr>
          <a:lstStyle/>
          <a:p>
            <a:r>
              <a:rPr lang="en-US" dirty="0" smtClean="0"/>
              <a:t>The Computer Emergency Response Team (CERT) is formed by U.S. defense agencies at Carnegie Mellon University; it is tasked with investigating the growing area of network-based attacks on computers. </a:t>
            </a:r>
            <a:endParaRPr lang="en-US" dirty="0" smtClean="0"/>
          </a:p>
          <a:p>
            <a:pPr lvl="1"/>
            <a:r>
              <a:rPr lang="en-US" dirty="0" smtClean="0"/>
              <a:t>Still located at Carnegie Mellon University.</a:t>
            </a:r>
            <a:endParaRPr lang="en-US" dirty="0" smtClean="0"/>
          </a:p>
          <a:p>
            <a:r>
              <a:rPr lang="en-US" dirty="0" smtClean="0"/>
              <a:t>Other worms follow, such as Father </a:t>
            </a:r>
            <a:r>
              <a:rPr lang="en-US" dirty="0" smtClean="0"/>
              <a:t>Christmas.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242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Cuckoo’s egg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5050904" cy="532859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 1989, Clifford Stoll published his book chronicling his efforts to track a hacker that acquired root access in Lawrence Berkeley National Laboratory.</a:t>
            </a:r>
          </a:p>
          <a:p>
            <a:pPr lvl="1"/>
            <a:r>
              <a:rPr lang="en-US" dirty="0" smtClean="0"/>
              <a:t>Found a 75 cent accounting error.</a:t>
            </a:r>
          </a:p>
          <a:p>
            <a:pPr lvl="1"/>
            <a:r>
              <a:rPr lang="en-US" dirty="0" smtClean="0"/>
              <a:t>Resulting in catching a German hacker who had compromised numerous military bases and was selling information to the KGB.</a:t>
            </a:r>
          </a:p>
          <a:p>
            <a:pPr lvl="1"/>
            <a:r>
              <a:rPr lang="en-US" dirty="0" smtClean="0"/>
              <a:t>One of the first successful honeypots, and is perhaps the first documented computer break-in recorded.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580112" y="1600200"/>
            <a:ext cx="3106688" cy="4525963"/>
          </a:xfrm>
        </p:spPr>
        <p:txBody>
          <a:bodyPr>
            <a:normAutofit fontScale="92500"/>
          </a:bodyPr>
          <a:lstStyle/>
          <a:p>
            <a:endParaRPr lang="en-US" dirty="0"/>
          </a:p>
        </p:txBody>
      </p:sp>
      <p:pic>
        <p:nvPicPr>
          <p:cNvPr id="6" name="Picture 5" descr="the-cuckoo-eg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916832"/>
            <a:ext cx="2277945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00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WANK worm: political hacking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1029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first politically motivated worm was the WANK worm, released in 1989 on the </a:t>
            </a:r>
            <a:r>
              <a:rPr lang="en-US" dirty="0" err="1" smtClean="0"/>
              <a:t>DECnet</a:t>
            </a:r>
            <a:r>
              <a:rPr lang="en-US" dirty="0" smtClean="0"/>
              <a:t>, primarily the component connecting NASA and DOE.</a:t>
            </a:r>
          </a:p>
          <a:p>
            <a:r>
              <a:rPr lang="en-US" dirty="0" smtClean="0"/>
              <a:t>Never caught the authors, but they were believed to be Australians who went by Electron and Phoenix.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4725144"/>
            <a:ext cx="4824536" cy="190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60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1990: Operation </a:t>
            </a:r>
            <a:r>
              <a:rPr lang="en-US" dirty="0" err="1" smtClean="0"/>
              <a:t>Sundevil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399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special team operated by the </a:t>
            </a:r>
            <a:r>
              <a:rPr lang="en-US" dirty="0"/>
              <a:t>S</a:t>
            </a:r>
            <a:r>
              <a:rPr lang="en-US" dirty="0" smtClean="0"/>
              <a:t>ecret Service conducts raids in at 14 major cities.  Targets include members of the Legion of Doom and other prominent hacking groups.  </a:t>
            </a:r>
          </a:p>
          <a:p>
            <a:r>
              <a:rPr lang="en-US" dirty="0" smtClean="0"/>
              <a:t>One target is also Steve Jackson Games.  (Ever played Munchkin?)  They actually seized a role playing book, GUPRS </a:t>
            </a:r>
            <a:r>
              <a:rPr lang="en-US" dirty="0" err="1" smtClean="0"/>
              <a:t>Cyperpunk</a:t>
            </a:r>
            <a:r>
              <a:rPr lang="en-US" dirty="0" smtClean="0"/>
              <a:t>, perhaps fearing it was hacking handbook.</a:t>
            </a:r>
          </a:p>
          <a:p>
            <a:r>
              <a:rPr lang="en-US" dirty="0" smtClean="0"/>
              <a:t>This incident directly results in the formation of the Electronic Frontier Foundation (EFF).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8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58906"/>
            <a:ext cx="3602039" cy="75387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The 1930’s: </a:t>
            </a:r>
            <a:br>
              <a:rPr lang="en-US" sz="3200" dirty="0" smtClean="0"/>
            </a:br>
            <a:r>
              <a:rPr lang="en-US" sz="3200" dirty="0" smtClean="0"/>
              <a:t>Wartime efforts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rcRect t="12049" b="12049"/>
          <a:stretch>
            <a:fillRect/>
          </a:stretch>
        </p:blipFill>
        <p:spPr>
          <a:xfrm>
            <a:off x="4427984" y="692696"/>
            <a:ext cx="4629569" cy="528945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1556792"/>
            <a:ext cx="3754761" cy="4968552"/>
          </a:xfrm>
        </p:spPr>
        <p:txBody>
          <a:bodyPr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dirty="0" smtClean="0"/>
              <a:t>One of the first relevant “computer” attacks was against the Enigma machine.</a:t>
            </a:r>
            <a:endParaRPr lang="en-US" sz="1800" dirty="0"/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Based on the work of Polish cryptologists </a:t>
            </a:r>
            <a:r>
              <a:rPr lang="en-US" sz="1800" dirty="0" err="1" smtClean="0"/>
              <a:t>Rejewski</a:t>
            </a:r>
            <a:r>
              <a:rPr lang="en-US" sz="1800" dirty="0" smtClean="0"/>
              <a:t>, </a:t>
            </a:r>
            <a:r>
              <a:rPr lang="en-US" sz="1800" dirty="0" err="1" smtClean="0"/>
              <a:t>Zygalski</a:t>
            </a:r>
            <a:r>
              <a:rPr lang="en-US" sz="1800" dirty="0" smtClean="0"/>
              <a:t>, and </a:t>
            </a:r>
            <a:r>
              <a:rPr lang="en-US" sz="1800" dirty="0" err="1" smtClean="0"/>
              <a:t>Rozycki</a:t>
            </a:r>
            <a:r>
              <a:rPr lang="en-US" sz="1800" dirty="0" smtClean="0"/>
              <a:t>, researchers at Bletchley Park (including Turing, </a:t>
            </a:r>
            <a:r>
              <a:rPr lang="en-US" sz="1800" dirty="0" err="1" smtClean="0"/>
              <a:t>Welchman</a:t>
            </a:r>
            <a:r>
              <a:rPr lang="en-US" sz="1800" dirty="0" smtClean="0"/>
              <a:t> and Keen) develop the Bombe.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Based on a technique known as cribbing, where you assume the message contains some text analysts can guess.  (Small key space didn’t help either.)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5531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1993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Sneakers is released – brings cryptography and penetration testing to the public eye</a:t>
            </a:r>
          </a:p>
          <a:p>
            <a:r>
              <a:rPr lang="en-US" dirty="0" smtClean="0"/>
              <a:t>Hacker Kevin </a:t>
            </a:r>
            <a:r>
              <a:rPr lang="en-US" dirty="0" err="1" smtClean="0"/>
              <a:t>Poulsen</a:t>
            </a:r>
            <a:r>
              <a:rPr lang="en-US" dirty="0" smtClean="0"/>
              <a:t> (along with friends) rigs a phone system to let in only their calls, and “win” tons of stuff.  </a:t>
            </a:r>
            <a:r>
              <a:rPr lang="en-US" dirty="0" err="1" smtClean="0"/>
              <a:t>Poulsen</a:t>
            </a:r>
            <a:r>
              <a:rPr lang="en-US" dirty="0" smtClean="0"/>
              <a:t> is convicted to 5 years in prison.</a:t>
            </a:r>
          </a:p>
          <a:p>
            <a:r>
              <a:rPr lang="en-US" dirty="0" smtClean="0"/>
              <a:t>The hacking convention </a:t>
            </a:r>
            <a:r>
              <a:rPr lang="en-US" dirty="0" err="1" smtClean="0"/>
              <a:t>Defcon</a:t>
            </a:r>
            <a:r>
              <a:rPr lang="en-US" dirty="0" smtClean="0"/>
              <a:t> happens in Las Vegas for the first time.  (Meant to be a one-time goodbye to BBSs, but it is so popular that it becomes annual.)</a:t>
            </a:r>
          </a:p>
        </p:txBody>
      </p:sp>
    </p:spTree>
    <p:extLst>
      <p:ext uri="{BB962C8B-B14F-4D97-AF65-F5344CB8AC3E}">
        <p14:creationId xmlns:p14="http://schemas.microsoft.com/office/powerpoint/2010/main" val="961678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1994: The “web”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en-US" dirty="0" smtClean="0"/>
              <a:t>A new browser, Netscape Navigator, revolutionizes internet usage.  Hackers adopt this new venue and migrate the BBSs over to webpages very quickly.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652565"/>
            <a:ext cx="4745980" cy="318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2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1995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/>
          <a:lstStyle/>
          <a:p>
            <a:r>
              <a:rPr lang="en-US" dirty="0" smtClean="0"/>
              <a:t>Hackers is released!  (A personal favorite)</a:t>
            </a:r>
          </a:p>
          <a:p>
            <a:r>
              <a:rPr lang="en-US" dirty="0" smtClean="0"/>
              <a:t>Perhaps more vitally, the famous hacker Kevin </a:t>
            </a:r>
            <a:r>
              <a:rPr lang="en-US" dirty="0" err="1" smtClean="0"/>
              <a:t>Mitnick</a:t>
            </a:r>
            <a:r>
              <a:rPr lang="en-US" dirty="0" smtClean="0"/>
              <a:t> is captured and charged with stealing 20,000 credit card numbers.  He is kept imprisoned for 4 years without a trial.  </a:t>
            </a:r>
          </a:p>
          <a:p>
            <a:pPr lvl="1"/>
            <a:r>
              <a:rPr lang="en-US" dirty="0" smtClean="0"/>
              <a:t>Finally sentenced in 1999 and released shortly after.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4437112"/>
            <a:ext cx="2378395" cy="22048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4509120"/>
            <a:ext cx="2759688" cy="206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00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Cybercrime continues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515719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 1994-1995, Russian hackers steal over $10 million from Citibank and transfer it all over the world.</a:t>
            </a:r>
          </a:p>
          <a:p>
            <a:pPr lvl="1"/>
            <a:r>
              <a:rPr lang="en-US" dirty="0" smtClean="0"/>
              <a:t>The ringleader, Vladimir Levin, used his work laptop after hours to manage the operation.</a:t>
            </a:r>
          </a:p>
          <a:p>
            <a:pPr lvl="1"/>
            <a:r>
              <a:rPr lang="en-US" dirty="0" smtClean="0"/>
              <a:t>He is tried in the US and sentenced to 3 years in prison; in addition, authorities recover all but $400,000 of the stolen money.</a:t>
            </a:r>
          </a:p>
          <a:p>
            <a:r>
              <a:rPr lang="en-US" dirty="0" smtClean="0"/>
              <a:t>In 1996, a group of hackers deface the DOJ, CIA, and Air Force websites.  </a:t>
            </a:r>
          </a:p>
          <a:p>
            <a:r>
              <a:rPr lang="en-US" dirty="0" smtClean="0"/>
              <a:t>The US General Accounting Office estimates there are 250,000 attempts to break into the Defense department, and estimate that 65% are successful.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54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crime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Mp3’s are released and gain popularity in the mid-90’s.  This leads to a slew of new </a:t>
            </a:r>
            <a:r>
              <a:rPr lang="en-US" dirty="0" err="1" smtClean="0"/>
              <a:t>filesharing</a:t>
            </a:r>
            <a:r>
              <a:rPr lang="en-US" dirty="0" smtClean="0"/>
              <a:t>, as well as crackdowns led by the RIAA.</a:t>
            </a:r>
          </a:p>
          <a:p>
            <a:r>
              <a:rPr lang="en-US" dirty="0" smtClean="0"/>
              <a:t>In late 90’s, security goes more mainstream.  (</a:t>
            </a:r>
            <a:r>
              <a:rPr lang="en-US" dirty="0" err="1" smtClean="0"/>
              <a:t>Superbowl</a:t>
            </a:r>
            <a:r>
              <a:rPr lang="en-US" dirty="0" smtClean="0"/>
              <a:t> ads even come out!)  The release of Windows 98 leads to a host of publicly shared vulnerabilities.   </a:t>
            </a:r>
          </a:p>
          <a:p>
            <a:r>
              <a:rPr lang="en-US" dirty="0" err="1" smtClean="0"/>
              <a:t>AOHell</a:t>
            </a:r>
            <a:r>
              <a:rPr lang="en-US" dirty="0" smtClean="0"/>
              <a:t>, a suite of tools specifically targeting America Online, makes it easy for script kiddies to join the game on their favorite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4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CDC and </a:t>
            </a:r>
            <a:r>
              <a:rPr lang="en-US" dirty="0" err="1" smtClean="0"/>
              <a:t>BackOrifice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1998, the </a:t>
            </a:r>
            <a:r>
              <a:rPr lang="en-US" dirty="0"/>
              <a:t>Cult of the Dead Cow, a hacking group, released a “</a:t>
            </a:r>
            <a:r>
              <a:rPr lang="en-US" dirty="0" err="1"/>
              <a:t>trojan</a:t>
            </a:r>
            <a:r>
              <a:rPr lang="en-US" dirty="0"/>
              <a:t> horse” program.  Once installed on Windows 95 or 98, the program allows unauthorized access (on port 31337, of course).  </a:t>
            </a:r>
          </a:p>
          <a:p>
            <a:r>
              <a:rPr lang="en-US" dirty="0" smtClean="0"/>
              <a:t>Humorously, would have made a great remote administration tool if they had only marketed it!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772816"/>
            <a:ext cx="1872208" cy="18722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3789040"/>
            <a:ext cx="2775055" cy="278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64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90’s: the government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96855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May 1998, the members of the group </a:t>
            </a:r>
            <a:r>
              <a:rPr lang="en-US" dirty="0" err="1" smtClean="0"/>
              <a:t>LOpht</a:t>
            </a:r>
            <a:r>
              <a:rPr lang="en-US" dirty="0" smtClean="0"/>
              <a:t> testify to the US </a:t>
            </a:r>
            <a:r>
              <a:rPr lang="en-US" dirty="0"/>
              <a:t>C</a:t>
            </a:r>
            <a:r>
              <a:rPr lang="en-US" dirty="0" smtClean="0"/>
              <a:t>ongressional Government Affairs Committee, stating that they could take down the internet in less than 30 minutes.</a:t>
            </a:r>
          </a:p>
          <a:p>
            <a:r>
              <a:rPr lang="en-US" dirty="0" smtClean="0"/>
              <a:t>A few months later, Janet Reno (the US Attorney General announces the creation of the National Infrastructure Protection Center, which  is tasked with protecting the nation’s telecommunications, technology and transportation sectors.</a:t>
            </a:r>
          </a:p>
          <a:p>
            <a:r>
              <a:rPr lang="en-US" dirty="0" smtClean="0"/>
              <a:t>In 1999, President Clinton launched a $1.46 billion initiative to improve computer security in the U.S.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94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Solar Sunrise in 1998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Feb. 1998, a series of coordinated attacks against </a:t>
            </a:r>
            <a:r>
              <a:rPr lang="en-US" dirty="0" err="1" smtClean="0"/>
              <a:t>DoD</a:t>
            </a:r>
            <a:r>
              <a:rPr lang="en-US" dirty="0" smtClean="0"/>
              <a:t> targets began</a:t>
            </a:r>
          </a:p>
          <a:p>
            <a:pPr lvl="1"/>
            <a:r>
              <a:rPr lang="en-US" dirty="0" smtClean="0"/>
              <a:t>Used well known OS vulnerability</a:t>
            </a:r>
          </a:p>
          <a:p>
            <a:pPr lvl="1"/>
            <a:r>
              <a:rPr lang="en-US" dirty="0" smtClean="0"/>
              <a:t>At least 11 attacks following the same profile </a:t>
            </a:r>
          </a:p>
          <a:p>
            <a:pPr lvl="1"/>
            <a:r>
              <a:rPr lang="en-US" dirty="0" smtClean="0"/>
              <a:t>Widespread, and appeared to come from around the world</a:t>
            </a:r>
          </a:p>
          <a:p>
            <a:pPr lvl="1"/>
            <a:r>
              <a:rPr lang="en-US" dirty="0" smtClean="0"/>
              <a:t>Got hundreds of network passwords (on unclassified networks)</a:t>
            </a:r>
          </a:p>
          <a:p>
            <a:r>
              <a:rPr lang="en-US" dirty="0" smtClean="0"/>
              <a:t>A 24 emergency watch involving multiple law enforcement agencies began</a:t>
            </a:r>
          </a:p>
          <a:p>
            <a:r>
              <a:rPr lang="en-US" dirty="0" smtClean="0"/>
              <a:t>Occurred during preparation for military actions against Iraq, so serious concerns about origin</a:t>
            </a:r>
          </a:p>
          <a:p>
            <a:r>
              <a:rPr lang="en-US" dirty="0" smtClean="0"/>
              <a:t>Finally caught 3 teenagers who did it all – 2 U.S. and 1 Israeli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59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of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1999, the Legion of the Underground (</a:t>
            </a:r>
            <a:r>
              <a:rPr lang="en-US" dirty="0" err="1" smtClean="0"/>
              <a:t>LoU</a:t>
            </a:r>
            <a:r>
              <a:rPr lang="en-US" dirty="0" smtClean="0"/>
              <a:t>) declares “war” against Iraq and China because of civil rights violations in those countries.</a:t>
            </a:r>
          </a:p>
          <a:p>
            <a:r>
              <a:rPr lang="en-US" dirty="0" smtClean="0"/>
              <a:t>Shortly after, 2600, the Chaos Computer Club, the CDC, </a:t>
            </a:r>
            <a:r>
              <a:rPr lang="en-US" dirty="0" err="1" smtClean="0"/>
              <a:t>Phrack</a:t>
            </a:r>
            <a:r>
              <a:rPr lang="en-US" dirty="0" smtClean="0"/>
              <a:t>, </a:t>
            </a:r>
            <a:r>
              <a:rPr lang="en-US" dirty="0" err="1" smtClean="0"/>
              <a:t>LOpht</a:t>
            </a:r>
            <a:r>
              <a:rPr lang="en-US" dirty="0" smtClean="0"/>
              <a:t>, and several other groups release a joint statement condemning this action:</a:t>
            </a:r>
          </a:p>
          <a:p>
            <a:pPr lvl="1"/>
            <a:r>
              <a:rPr lang="en-US" dirty="0" smtClean="0"/>
              <a:t>"</a:t>
            </a:r>
            <a:r>
              <a:rPr lang="en-US" dirty="0"/>
              <a:t>One cannot legitimately hope to improve a </a:t>
            </a:r>
            <a:r>
              <a:rPr lang="en-US" dirty="0" smtClean="0"/>
              <a:t>nation's free </a:t>
            </a:r>
            <a:r>
              <a:rPr lang="en-US" dirty="0"/>
              <a:t>access to information by working to disable its data networks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LoU</a:t>
            </a:r>
            <a:r>
              <a:rPr lang="en-US" dirty="0" smtClean="0"/>
              <a:t> responded by withdrawing their declaration.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72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viruses and worms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75252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1999, the Melissa virus became the most costly virus to date.  (Ran inside Word 97 or 2000.)</a:t>
            </a:r>
          </a:p>
          <a:p>
            <a:pPr lvl="1"/>
            <a:r>
              <a:rPr lang="en-US" dirty="0" smtClean="0"/>
              <a:t>Created by David Smith, and not originally intended to cause damage.  However, the infected emails from the program overloaded the internet very quickly.</a:t>
            </a:r>
          </a:p>
          <a:p>
            <a:r>
              <a:rPr lang="en-US" dirty="0" smtClean="0"/>
              <a:t>Closely followed by the ILOVEYOU worm, which used VBS in an email attachment to run a program that would propagate the program.</a:t>
            </a:r>
          </a:p>
          <a:p>
            <a:pPr lvl="1"/>
            <a:r>
              <a:rPr lang="en-US" dirty="0" smtClean="0"/>
              <a:t>Estimated to cost billions in the US alone.</a:t>
            </a:r>
          </a:p>
          <a:p>
            <a:pPr lvl="1"/>
            <a:r>
              <a:rPr lang="en-US" dirty="0" smtClean="0"/>
              <a:t>The two Filipino men who wrote it were released by the local government, since there were no laws against malware at the time.  (That quickly changed.)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8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computers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1946: ENIAC designed – the first all electronic computer</a:t>
            </a:r>
          </a:p>
          <a:p>
            <a:r>
              <a:rPr lang="en-US" dirty="0" smtClean="0"/>
              <a:t>Following by many others, such as UNIVAC in 1951</a:t>
            </a:r>
          </a:p>
          <a:p>
            <a:r>
              <a:rPr lang="en-US" dirty="0" smtClean="0"/>
              <a:t>At this point, computer security boils down to physical security, since there are only a few computers in the world, and there is no concept of networking or remote connection.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70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Developments in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2000, Jonathan James became the first juvenile to be imprisoned for hacking. </a:t>
            </a:r>
            <a:r>
              <a:rPr lang="en-US" dirty="0"/>
              <a:t> </a:t>
            </a:r>
            <a:r>
              <a:rPr lang="en-US" dirty="0" smtClean="0"/>
              <a:t>He served 6 months (followed by 6 months house arrest) after breaking into several government systems, including key NASA systems for the space station.</a:t>
            </a:r>
          </a:p>
          <a:p>
            <a:pPr lvl="1"/>
            <a:r>
              <a:rPr lang="en-US" dirty="0" smtClean="0"/>
              <a:t>As an adult, he would have served 10 years, but this still set a precedent for future cases.</a:t>
            </a:r>
          </a:p>
          <a:p>
            <a:r>
              <a:rPr lang="en-US" dirty="0" smtClean="0"/>
              <a:t>In 2001, </a:t>
            </a:r>
            <a:r>
              <a:rPr lang="en-US" dirty="0"/>
              <a:t>Russian programmer </a:t>
            </a:r>
            <a:r>
              <a:rPr lang="en-US" dirty="0" smtClean="0"/>
              <a:t>Dmitry </a:t>
            </a:r>
            <a:r>
              <a:rPr lang="en-US" dirty="0" err="1" smtClean="0"/>
              <a:t>Sklyarov</a:t>
            </a:r>
            <a:r>
              <a:rPr lang="en-US" dirty="0" smtClean="0"/>
              <a:t> </a:t>
            </a:r>
            <a:r>
              <a:rPr lang="en-US" dirty="0"/>
              <a:t>is arrested at the annual Def Con hacker convention. He is the first person criminally charged with violating the Digital Millennium Copyright Act (DMCA</a:t>
            </a:r>
            <a:r>
              <a:rPr lang="en-US" dirty="0" smtClean="0"/>
              <a:t>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404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and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2001, Microsoft is the target of a new type of DNS attack.  It is caught quickly, but destroys all access to Microsoft websites for several days.</a:t>
            </a:r>
          </a:p>
          <a:p>
            <a:r>
              <a:rPr lang="en-US" dirty="0" smtClean="0"/>
              <a:t>Around the same time, Bill Gates declares that MS will begin securing all products and services, and invests in a large training and quality control campaign (discussed in a previous lecture). </a:t>
            </a:r>
          </a:p>
          <a:p>
            <a:r>
              <a:rPr lang="en-US" dirty="0" smtClean="0"/>
              <a:t>Just a few months later, a paper is released on “shatter attacks”, exploiting a vulnerability in poorly installed applications on Windows.  MS comes under fire (again).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328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Politics again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2001, political tensions between Chinese and the US resulted in “The Sixth </a:t>
            </a:r>
            <a:r>
              <a:rPr lang="en-US" dirty="0" err="1" smtClean="0"/>
              <a:t>Cyberware</a:t>
            </a:r>
            <a:r>
              <a:rPr lang="en-US" dirty="0" smtClean="0"/>
              <a:t>”, where groups from both countries tried to deface websites in the other country.</a:t>
            </a:r>
          </a:p>
          <a:p>
            <a:r>
              <a:rPr lang="en-US" dirty="0" smtClean="0"/>
              <a:t>In 2003, the group Anonymous formed.  Originally focused on entertainment, but later (around 2008) began to focus on international “</a:t>
            </a:r>
            <a:r>
              <a:rPr lang="en-US" dirty="0" err="1" smtClean="0"/>
              <a:t>hacktivism</a:t>
            </a:r>
            <a:r>
              <a:rPr lang="en-US" dirty="0" smtClean="0"/>
              <a:t>”, acting in protest to many different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524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7525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the U.S., export laws for technology become laughable.   Originally set up in the 80’s, technology has far surpassed what is reasonable. (See commercials of the time.)</a:t>
            </a:r>
          </a:p>
          <a:p>
            <a:r>
              <a:rPr lang="en-US" dirty="0" smtClean="0"/>
              <a:t>Encryption law is even further behind; </a:t>
            </a:r>
            <a:r>
              <a:rPr lang="en-US" dirty="0" err="1" smtClean="0"/>
              <a:t>cDc</a:t>
            </a:r>
            <a:r>
              <a:rPr lang="en-US" dirty="0" smtClean="0"/>
              <a:t> and their offshoot group </a:t>
            </a:r>
            <a:r>
              <a:rPr lang="en-US" dirty="0" err="1" smtClean="0"/>
              <a:t>Hacktivismo</a:t>
            </a:r>
            <a:r>
              <a:rPr lang="en-US" dirty="0" smtClean="0"/>
              <a:t> are not given permission by Dept. of Commerce to export strong encryption tools until 2003.</a:t>
            </a:r>
          </a:p>
          <a:p>
            <a:r>
              <a:rPr lang="en-US" dirty="0" smtClean="0"/>
              <a:t>Even today, modern trends in development worldwide make enforcing laws quite difficult.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406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Famous US Government hacks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 Dec. 2006, NASA actually blocked all emails with attachments out of fear they’d hack the shuttle launches; Business week also announced the shuttle plans had been stolen by foreign intruders.</a:t>
            </a:r>
          </a:p>
          <a:p>
            <a:r>
              <a:rPr lang="en-US" dirty="0" smtClean="0"/>
              <a:t>In 2007, the Secretary of Defense’s email account was hacked by foreign intruders as part of a larger hack on the Pentagon.</a:t>
            </a:r>
          </a:p>
          <a:p>
            <a:r>
              <a:rPr lang="en-US" dirty="0" smtClean="0"/>
              <a:t>In summer 2008, the databases of both major presidential campaigns were hacked by unknown foreign intruders.</a:t>
            </a:r>
          </a:p>
          <a:p>
            <a:r>
              <a:rPr lang="en-US" dirty="0" smtClean="0"/>
              <a:t>Many other countries report similar hacks.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90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896544"/>
          </a:xfrm>
        </p:spPr>
        <p:txBody>
          <a:bodyPr>
            <a:normAutofit/>
          </a:bodyPr>
          <a:lstStyle/>
          <a:p>
            <a:r>
              <a:rPr lang="en-US" dirty="0" smtClean="0"/>
              <a:t>Over the next few years (and into current time), a long list of worms, attacks, and legal battles continue.  </a:t>
            </a:r>
          </a:p>
          <a:p>
            <a:r>
              <a:rPr lang="en-US" dirty="0" smtClean="0"/>
              <a:t>Increasing focus is on credit card numbers and similar personal information, with high profile cases like those targeting Bank of America, Sony, and an Israeli sports web site.  </a:t>
            </a:r>
          </a:p>
          <a:p>
            <a:pPr lvl="1"/>
            <a:r>
              <a:rPr lang="en-US" dirty="0" smtClean="0"/>
              <a:t>Too many serious viruses and worms to list – all protocols, mainly web-based.</a:t>
            </a:r>
          </a:p>
        </p:txBody>
      </p:sp>
    </p:spTree>
    <p:extLst>
      <p:ext uri="{BB962C8B-B14F-4D97-AF65-F5344CB8AC3E}">
        <p14:creationId xmlns:p14="http://schemas.microsoft.com/office/powerpoint/2010/main" val="1813014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Breach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2013, hackers were able to lift “track data”, which enables attackers to create and sell counterfeit credit cards.</a:t>
            </a:r>
          </a:p>
          <a:p>
            <a:pPr lvl="1"/>
            <a:r>
              <a:rPr lang="en-US" dirty="0" smtClean="0"/>
              <a:t>Worse than just card data!</a:t>
            </a:r>
          </a:p>
          <a:p>
            <a:pPr lvl="1"/>
            <a:r>
              <a:rPr lang="en-US" dirty="0" smtClean="0"/>
              <a:t>Cost upwards of 8 billion for Target to cleanup.</a:t>
            </a:r>
          </a:p>
          <a:p>
            <a:pPr lvl="1"/>
            <a:r>
              <a:rPr lang="en-US" dirty="0" smtClean="0"/>
              <a:t>CEO resigned in the aftermath.</a:t>
            </a:r>
          </a:p>
          <a:p>
            <a:r>
              <a:rPr lang="en-US" dirty="0" smtClean="0"/>
              <a:t>Quite sophisticated compared to previous attacks: </a:t>
            </a:r>
          </a:p>
          <a:p>
            <a:pPr lvl="1"/>
            <a:r>
              <a:rPr lang="en-US" dirty="0" smtClean="0"/>
              <a:t>Using code that targeted 3</a:t>
            </a:r>
            <a:r>
              <a:rPr lang="en-US" baseline="30000" dirty="0" smtClean="0"/>
              <a:t>rd</a:t>
            </a:r>
            <a:r>
              <a:rPr lang="en-US" dirty="0" smtClean="0"/>
              <a:t> party heating and ventilation supplier.</a:t>
            </a:r>
          </a:p>
          <a:p>
            <a:pPr lvl="1"/>
            <a:r>
              <a:rPr lang="en-US" dirty="0" smtClean="0"/>
              <a:t>The attack grabbed credit card numbers at the precise moment when they were present on the system and not encrypted.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816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965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first mobile malware reported was </a:t>
            </a:r>
            <a:r>
              <a:rPr lang="en-US" dirty="0" err="1" smtClean="0"/>
              <a:t>Cabir</a:t>
            </a:r>
            <a:r>
              <a:rPr lang="en-US" dirty="0" smtClean="0"/>
              <a:t>, about 10 years ago.  </a:t>
            </a:r>
          </a:p>
          <a:p>
            <a:pPr lvl="1"/>
            <a:r>
              <a:rPr lang="en-US" dirty="0" smtClean="0"/>
              <a:t>A worm targeting the </a:t>
            </a:r>
            <a:r>
              <a:rPr lang="en-US" dirty="0" err="1" smtClean="0"/>
              <a:t>Symbion</a:t>
            </a:r>
            <a:r>
              <a:rPr lang="en-US" dirty="0" smtClean="0"/>
              <a:t> series 60 phones.</a:t>
            </a:r>
          </a:p>
          <a:p>
            <a:pPr lvl="1"/>
            <a:r>
              <a:rPr lang="en-US" dirty="0" smtClean="0"/>
              <a:t>Spread using Bluetooth OBEX push protocol.</a:t>
            </a:r>
          </a:p>
          <a:p>
            <a:r>
              <a:rPr lang="en-US" dirty="0" smtClean="0"/>
              <a:t>Currently, security lab Sophos reports more than 2000 pieces of mobile malware per day, targeting all mobile platforms.</a:t>
            </a:r>
          </a:p>
          <a:p>
            <a:r>
              <a:rPr lang="en-US" dirty="0" smtClean="0"/>
              <a:t>Major issue: users are reluctant to run virus scanners, due to lack of awareness (and perhaps concerns for battery, etc.)</a:t>
            </a:r>
          </a:p>
          <a:p>
            <a:pPr lvl="1"/>
            <a:r>
              <a:rPr lang="en-US" dirty="0" smtClean="0"/>
              <a:t>Plus, concerns over network threats and physical threats that are unique to phones.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98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2013, Edward Snowden flew to Hong Kong in May, and in June revealed thousands of classified documents to 3 journalists.</a:t>
            </a:r>
          </a:p>
          <a:p>
            <a:pPr lvl="1"/>
            <a:r>
              <a:rPr lang="en-US" dirty="0" smtClean="0"/>
              <a:t>Main reports were on the PRISM electronic data mining program and other programs funded by the US and its allies</a:t>
            </a:r>
            <a:endParaRPr lang="en-US" dirty="0"/>
          </a:p>
        </p:txBody>
      </p:sp>
      <p:pic>
        <p:nvPicPr>
          <p:cNvPr id="4" name="Picture 3" descr="US_intelligence_budg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797152"/>
            <a:ext cx="4608512" cy="195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32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FBI and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2015, a debate broke out about encryption on the Apple </a:t>
            </a:r>
            <a:r>
              <a:rPr lang="en-US" dirty="0" err="1" smtClean="0"/>
              <a:t>Iphone</a:t>
            </a:r>
            <a:endParaRPr lang="en-US" dirty="0" smtClean="0"/>
          </a:p>
          <a:p>
            <a:pPr lvl="1"/>
            <a:r>
              <a:rPr lang="en-US" dirty="0" smtClean="0"/>
              <a:t>A judge asked Apple to help the FBI to gain access to encrypted data during a criminal investigation</a:t>
            </a:r>
          </a:p>
          <a:p>
            <a:pPr lvl="1"/>
            <a:r>
              <a:rPr lang="en-US" dirty="0" smtClean="0"/>
              <a:t>Apple refused, citing privacy concerns for its customers.</a:t>
            </a:r>
          </a:p>
          <a:p>
            <a:r>
              <a:rPr lang="en-US" dirty="0" smtClean="0"/>
              <a:t>This is far from the first such case – every tech company gets such requests.</a:t>
            </a:r>
          </a:p>
          <a:p>
            <a:pPr lvl="1"/>
            <a:r>
              <a:rPr lang="en-US" dirty="0"/>
              <a:t>See https://</a:t>
            </a:r>
            <a:r>
              <a:rPr lang="en-US" dirty="0" err="1"/>
              <a:t>www.eff.org</a:t>
            </a:r>
            <a:r>
              <a:rPr lang="en-US" dirty="0"/>
              <a:t>/who-has-your-back-government-data-requests-</a:t>
            </a:r>
            <a:r>
              <a:rPr lang="en-US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4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1960’s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term “hacker” originates, based on a nickname for model train enthusiasts at MIT who hacked their trains to perform better. </a:t>
            </a:r>
          </a:p>
          <a:p>
            <a:r>
              <a:rPr lang="en-US" dirty="0" smtClean="0"/>
              <a:t>Members of this group moved to the mainframe on campus and begin creating shortcuts and customizations.</a:t>
            </a:r>
          </a:p>
          <a:p>
            <a:r>
              <a:rPr lang="en-US" dirty="0" smtClean="0"/>
              <a:t>One of the first reported vulnerabilities is here, on the </a:t>
            </a:r>
            <a:r>
              <a:rPr lang="en-US" dirty="0" err="1" smtClean="0"/>
              <a:t>Multics</a:t>
            </a:r>
            <a:r>
              <a:rPr lang="en-US" dirty="0" smtClean="0"/>
              <a:t> CTSS running on an IBM 7094.  (When multiple instances of a test editor were invoked, the password file would display.)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6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 the 1960’s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DoD</a:t>
            </a:r>
            <a:r>
              <a:rPr lang="en-US" dirty="0" smtClean="0"/>
              <a:t> creates </a:t>
            </a:r>
            <a:r>
              <a:rPr lang="en-US" dirty="0" err="1" smtClean="0"/>
              <a:t>ARPANet</a:t>
            </a:r>
            <a:r>
              <a:rPr lang="en-US" dirty="0" smtClean="0"/>
              <a:t>, based on a paper in 1962</a:t>
            </a:r>
            <a:r>
              <a:rPr lang="en-US" dirty="0"/>
              <a:t>.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It</a:t>
            </a:r>
            <a:r>
              <a:rPr lang="en-US" dirty="0" smtClean="0"/>
              <a:t> </a:t>
            </a:r>
            <a:r>
              <a:rPr lang="en-US" dirty="0" smtClean="0"/>
              <a:t>is used in research and academia as a way to exchange information.  This is the initial carrier network which later became the internet.</a:t>
            </a:r>
          </a:p>
          <a:p>
            <a:r>
              <a:rPr lang="en-US" dirty="0" smtClean="0"/>
              <a:t>Ken Thompson develops UNIX, widely thought of as the most hacker friendly OS because of is accessible tools and supportive user community.  </a:t>
            </a:r>
          </a:p>
          <a:p>
            <a:r>
              <a:rPr lang="en-US" dirty="0" smtClean="0"/>
              <a:t>Around the same time, Dennis Ritchie develops C.  (Enough said.)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00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1960’s and 70’s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5626968" cy="49685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John Draper, aka “Captain Crunch”, finds a way to fool payphones into allowing free calls.</a:t>
            </a:r>
          </a:p>
          <a:p>
            <a:r>
              <a:rPr lang="en-US" dirty="0" smtClean="0"/>
              <a:t>The article about him in Esquire magazine popularized the phreaking movement, which became closely tied to later hacking communities as phone networks because further digitized.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780928"/>
            <a:ext cx="2643483" cy="25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9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60’s and 70’s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075240" cy="3962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Their success was based on realizing that certain frequencies (notably 2600Hz) would access AT&amp;T’s long distance switching system.</a:t>
            </a:r>
          </a:p>
          <a:p>
            <a:pPr lvl="1"/>
            <a:r>
              <a:rPr lang="en-US" dirty="0" smtClean="0"/>
              <a:t>They used a toy whistle from a cereal box.</a:t>
            </a:r>
          </a:p>
          <a:p>
            <a:r>
              <a:rPr lang="en-US" dirty="0" smtClean="0"/>
              <a:t>Many clubs form and begin creating “blue boxes” based on the Esquire magazine instructions – including two kids in California who go by “Berkeley Blue” and “Oak </a:t>
            </a:r>
            <a:r>
              <a:rPr lang="en-US" dirty="0" err="1" smtClean="0"/>
              <a:t>Toebark</a:t>
            </a:r>
            <a:r>
              <a:rPr lang="en-US" dirty="0" smtClean="0"/>
              <a:t>”.  (Hint: you’ve heard of these guys.)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0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 1970’s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6119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On the technical side, the telnet protocol for </a:t>
            </a:r>
            <a:r>
              <a:rPr lang="en-US" dirty="0" err="1" smtClean="0"/>
              <a:t>ARPANet</a:t>
            </a:r>
            <a:r>
              <a:rPr lang="en-US" dirty="0" smtClean="0"/>
              <a:t> gave public access to </a:t>
            </a:r>
            <a:r>
              <a:rPr lang="en-US" dirty="0" err="1" smtClean="0"/>
              <a:t>ARPANet</a:t>
            </a:r>
            <a:r>
              <a:rPr lang="en-US" dirty="0" smtClean="0"/>
              <a:t>.  (Also arguably the most insecure protocol out there!)</a:t>
            </a:r>
          </a:p>
          <a:p>
            <a:r>
              <a:rPr lang="en-US" dirty="0" smtClean="0"/>
              <a:t>Jobs and Wozniak made the first personal computer and began marketing it for home users.</a:t>
            </a:r>
          </a:p>
          <a:p>
            <a:r>
              <a:rPr lang="en-US" dirty="0" smtClean="0"/>
              <a:t>USENET is created, hosting bulletin-board-style (BBS) systems for communications between users.  This quickly become the most popular forum for online communication.</a:t>
            </a:r>
          </a:p>
          <a:p>
            <a:r>
              <a:rPr lang="en-US" dirty="0" smtClean="0"/>
              <a:t>Asymmetric encryption is developed (</a:t>
            </a:r>
            <a:r>
              <a:rPr lang="en-US" dirty="0" err="1" smtClean="0"/>
              <a:t>Diffie</a:t>
            </a:r>
            <a:r>
              <a:rPr lang="en-US" dirty="0" smtClean="0"/>
              <a:t>-Hellman)</a:t>
            </a:r>
            <a:r>
              <a:rPr lang="en-US" dirty="0" smtClean="0"/>
              <a:t>.</a:t>
            </a:r>
          </a:p>
          <a:p>
            <a:r>
              <a:rPr lang="en-US" dirty="0" smtClean="0"/>
              <a:t>1976: DES is approved.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80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68052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advent of the personal </a:t>
            </a:r>
            <a:r>
              <a:rPr lang="en-US" dirty="0" smtClean="0"/>
              <a:t>computer in 1975:</a:t>
            </a:r>
          </a:p>
          <a:p>
            <a:pPr lvl="1"/>
            <a:r>
              <a:rPr lang="en-US" dirty="0" smtClean="0"/>
              <a:t>The Altair 8800, followed in 1976 by the Apple I and in 1877 by the Apple II</a:t>
            </a:r>
          </a:p>
          <a:p>
            <a:r>
              <a:rPr lang="en-US" dirty="0" smtClean="0"/>
              <a:t>In 1982, the first 3 Apple computer viruses are found</a:t>
            </a:r>
          </a:p>
          <a:p>
            <a:r>
              <a:rPr lang="en-US" dirty="0" smtClean="0"/>
              <a:t>In the same year, the first “worm” is created in Xerox for distributed computation; they get out of control and force shutdown of multiple systems.</a:t>
            </a:r>
          </a:p>
          <a:p>
            <a:r>
              <a:rPr lang="en-US" dirty="0" smtClean="0"/>
              <a:t>(Side note: in the same year, TCP/IP is designed, and the internet truly launches.)</a:t>
            </a:r>
          </a:p>
        </p:txBody>
      </p:sp>
    </p:spTree>
    <p:extLst>
      <p:ext uri="{BB962C8B-B14F-4D97-AF65-F5344CB8AC3E}">
        <p14:creationId xmlns:p14="http://schemas.microsoft.com/office/powerpoint/2010/main" val="3921928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3652</TotalTime>
  <Words>3198</Words>
  <Application>Microsoft Macintosh PowerPoint</Application>
  <PresentationFormat>On-screen Show (4:3)</PresentationFormat>
  <Paragraphs>188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A historical overview</vt:lpstr>
      <vt:lpstr>The 1930’s:  Wartime efforts</vt:lpstr>
      <vt:lpstr>First computers</vt:lpstr>
      <vt:lpstr>The 1960’s</vt:lpstr>
      <vt:lpstr>More in the 1960’s</vt:lpstr>
      <vt:lpstr>The 1960’s and 70’s</vt:lpstr>
      <vt:lpstr>The 60’s and 70’s continued</vt:lpstr>
      <vt:lpstr>More in 1970’s</vt:lpstr>
      <vt:lpstr>Personal computers</vt:lpstr>
      <vt:lpstr>The 1980’s: a hacking “golden age”</vt:lpstr>
      <vt:lpstr>1983-1984: pop culture</vt:lpstr>
      <vt:lpstr>Viruses and hacking</vt:lpstr>
      <vt:lpstr>1986-7: The Computer Fraud and Abuse Act</vt:lpstr>
      <vt:lpstr>Also in 1986…</vt:lpstr>
      <vt:lpstr>1988</vt:lpstr>
      <vt:lpstr>1988</vt:lpstr>
      <vt:lpstr>The Cuckoo’s egg</vt:lpstr>
      <vt:lpstr>WANK worm: political hacking</vt:lpstr>
      <vt:lpstr>1990: Operation Sundevil</vt:lpstr>
      <vt:lpstr>1993</vt:lpstr>
      <vt:lpstr>1994: The “web”</vt:lpstr>
      <vt:lpstr>1995</vt:lpstr>
      <vt:lpstr>Cybercrime continues</vt:lpstr>
      <vt:lpstr>More crime</vt:lpstr>
      <vt:lpstr>CDC and BackOrifice</vt:lpstr>
      <vt:lpstr>Late 90’s: the government</vt:lpstr>
      <vt:lpstr>Solar Sunrise in 1998</vt:lpstr>
      <vt:lpstr>Declaration of War</vt:lpstr>
      <vt:lpstr>More viruses and worms</vt:lpstr>
      <vt:lpstr>Developments in law</vt:lpstr>
      <vt:lpstr>Microsoft and security</vt:lpstr>
      <vt:lpstr>Politics again</vt:lpstr>
      <vt:lpstr>Export Law</vt:lpstr>
      <vt:lpstr>Famous US Government hacks</vt:lpstr>
      <vt:lpstr>Modern trends</vt:lpstr>
      <vt:lpstr>Target Breach</vt:lpstr>
      <vt:lpstr>Mobile security</vt:lpstr>
      <vt:lpstr>Privacy concerns</vt:lpstr>
      <vt:lpstr>The FBI and encryption</vt:lpstr>
    </vt:vector>
  </TitlesOfParts>
  <Manager/>
  <Company>Computer Science, UNSW@ADFA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18 Lecture Overheads</dc:subject>
  <dc:creator>Dr Lawrie Brown</dc:creator>
  <cp:keywords/>
  <dc:description/>
  <cp:lastModifiedBy>Default User</cp:lastModifiedBy>
  <cp:revision>99</cp:revision>
  <cp:lastPrinted>2007-07-18T04:45:50Z</cp:lastPrinted>
  <dcterms:created xsi:type="dcterms:W3CDTF">2012-04-30T01:24:02Z</dcterms:created>
  <dcterms:modified xsi:type="dcterms:W3CDTF">2016-11-29T15:19:43Z</dcterms:modified>
  <cp:category/>
</cp:coreProperties>
</file>