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9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0" r:id="rId33"/>
    <p:sldId id="286" r:id="rId34"/>
    <p:sldId id="287" r:id="rId35"/>
    <p:sldId id="288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E419D-C468-1D4D-9731-DA0A7FBFBE3B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AFED-E926-684F-9E8D-46BC1C8FE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5810250" y="193675"/>
            <a:ext cx="11622088" cy="87169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09440" y="2768318"/>
            <a:ext cx="7087080" cy="260403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4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4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9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4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8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0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7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2B8D-684B-E44C-B1CA-26555EB03B1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DCC34-8758-D445-945B-7AD3FF549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testing</a:t>
            </a:r>
            <a:br>
              <a:rPr lang="en-US" dirty="0" smtClean="0"/>
            </a:br>
            <a:r>
              <a:rPr lang="en-US" dirty="0" smtClean="0"/>
              <a:t>SQL Injections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82"/>
            <a:ext cx="8229600" cy="500901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Whenever an application gets input, there is always a possibility of introducing malicious code</a:t>
            </a:r>
          </a:p>
          <a:p>
            <a:pPr lvl="1"/>
            <a:r>
              <a:rPr lang="en-US" dirty="0" smtClean="0"/>
              <a:t>These points are called the attack surface.</a:t>
            </a:r>
          </a:p>
          <a:p>
            <a:r>
              <a:rPr lang="en-US" dirty="0" smtClean="0"/>
              <a:t>Fuzzing is a means of automating the injection of unexpected input</a:t>
            </a:r>
          </a:p>
          <a:p>
            <a:pPr lvl="1"/>
            <a:r>
              <a:rPr lang="en-US" dirty="0" smtClean="0"/>
              <a:t>Originated in 1988 with Miller at University of Wisconsin</a:t>
            </a:r>
          </a:p>
          <a:p>
            <a:pPr lvl="1"/>
            <a:r>
              <a:rPr lang="en-US" dirty="0" smtClean="0"/>
              <a:t>Early work included random unstructured testing and a set of tools to evaluate software on many systems, along with analysis of the kinds of errors that were uncovered during the test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8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8682"/>
            <a:ext cx="8229600" cy="5009015"/>
          </a:xfrm>
        </p:spPr>
        <p:txBody>
          <a:bodyPr>
            <a:normAutofit/>
          </a:bodyPr>
          <a:lstStyle/>
          <a:p>
            <a:r>
              <a:rPr lang="en-US" dirty="0" smtClean="0"/>
              <a:t>Idea:</a:t>
            </a:r>
            <a:r>
              <a:rPr lang="en-US" dirty="0"/>
              <a:t> </a:t>
            </a:r>
            <a:r>
              <a:rPr lang="en-US" dirty="0" smtClean="0"/>
              <a:t>Repeatedly </a:t>
            </a:r>
            <a:r>
              <a:rPr lang="en-US" dirty="0" smtClean="0"/>
              <a:t>run the program with many different inputs, recording crashes and error messages</a:t>
            </a:r>
          </a:p>
          <a:p>
            <a:pPr lvl="1"/>
            <a:r>
              <a:rPr lang="en-US" dirty="0" smtClean="0"/>
              <a:t>Often developed for specific programs, protocols, or formats</a:t>
            </a:r>
          </a:p>
          <a:p>
            <a:pPr lvl="2"/>
            <a:r>
              <a:rPr lang="en-US" dirty="0" smtClean="0"/>
              <a:t>i.e. </a:t>
            </a:r>
            <a:r>
              <a:rPr lang="en-US" dirty="0"/>
              <a:t>w</a:t>
            </a:r>
            <a:r>
              <a:rPr lang="en-US" dirty="0" smtClean="0"/>
              <a:t>eb</a:t>
            </a:r>
            <a:r>
              <a:rPr lang="en-US" dirty="0" smtClean="0"/>
              <a:t>-</a:t>
            </a:r>
            <a:r>
              <a:rPr lang="en-US" dirty="0" smtClean="0"/>
              <a:t>based </a:t>
            </a:r>
            <a:r>
              <a:rPr lang="en-US" dirty="0" smtClean="0"/>
              <a:t>or </a:t>
            </a:r>
            <a:r>
              <a:rPr lang="en-US" dirty="0"/>
              <a:t>f</a:t>
            </a:r>
            <a:r>
              <a:rPr lang="en-US" dirty="0" smtClean="0"/>
              <a:t>ile based</a:t>
            </a:r>
          </a:p>
          <a:p>
            <a:pPr lvl="1"/>
            <a:r>
              <a:rPr lang="en-US" dirty="0" smtClean="0"/>
              <a:t>Two main types:</a:t>
            </a:r>
          </a:p>
          <a:p>
            <a:pPr lvl="2"/>
            <a:r>
              <a:rPr lang="en-US" dirty="0" smtClean="0"/>
              <a:t>Mutation based</a:t>
            </a:r>
          </a:p>
          <a:p>
            <a:pPr lvl="2"/>
            <a:r>
              <a:rPr lang="en-US" dirty="0" smtClean="0"/>
              <a:t>Generation-based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Standard HTTP GET request: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r>
              <a:rPr lang="en-US" dirty="0" smtClean="0"/>
              <a:t>Essentially, a “verb” that describes an action, plus optional arguments that modify that verb</a:t>
            </a:r>
          </a:p>
          <a:p>
            <a:r>
              <a:rPr lang="en-US" dirty="0" smtClean="0"/>
              <a:t>Several possible methods:</a:t>
            </a:r>
          </a:p>
          <a:p>
            <a:pPr lvl="1"/>
            <a:r>
              <a:rPr lang="en-US" dirty="0" smtClean="0"/>
              <a:t>GET, POST, PUT, DELETE, OPTIONS, CONNECT, HEAD, and TRACE</a:t>
            </a:r>
          </a:p>
          <a:p>
            <a:pPr lvl="1"/>
            <a:r>
              <a:rPr lang="en-US" dirty="0" smtClean="0"/>
              <a:t>Other legal possibilities, because HTTP allows new ones to be added</a:t>
            </a:r>
          </a:p>
        </p:txBody>
      </p:sp>
    </p:spTree>
    <p:extLst>
      <p:ext uri="{BB962C8B-B14F-4D97-AF65-F5344CB8AC3E}">
        <p14:creationId xmlns:p14="http://schemas.microsoft.com/office/powerpoint/2010/main" val="4063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Anomalous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Various options to detect different errors:</a:t>
            </a:r>
          </a:p>
          <a:p>
            <a:pPr lvl="1"/>
            <a:r>
              <a:rPr lang="en-US" dirty="0" smtClean="0"/>
              <a:t>AA…AAA 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///////</a:t>
            </a:r>
            <a:r>
              <a:rPr lang="en-US" dirty="0" err="1" smtClean="0"/>
              <a:t>index.html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%</a:t>
            </a:r>
            <a:r>
              <a:rPr lang="en-US" dirty="0" err="1" smtClean="0"/>
              <a:t>n%n%n%n%n%n.html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AAAAAAAAAA.html</a:t>
            </a:r>
            <a:r>
              <a:rPr lang="en-US" dirty="0" smtClean="0"/>
              <a:t> HTTP/1.1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HTTTTTTTTP/1.1</a:t>
            </a:r>
          </a:p>
          <a:p>
            <a:pPr lvl="1"/>
            <a:r>
              <a:rPr lang="en-US" dirty="0" smtClean="0"/>
              <a:t>GET /</a:t>
            </a:r>
            <a:r>
              <a:rPr lang="en-US" dirty="0" err="1" smtClean="0"/>
              <a:t>index.html</a:t>
            </a:r>
            <a:r>
              <a:rPr lang="en-US" dirty="0" smtClean="0"/>
              <a:t> HTTP/1.1.1.1.1.1.1</a:t>
            </a:r>
          </a:p>
          <a:p>
            <a:r>
              <a:rPr lang="en-US" dirty="0" smtClean="0"/>
              <a:t>Essentially, hunting for overflows or other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based: take a well formed input, and randomly permute</a:t>
            </a:r>
          </a:p>
          <a:p>
            <a:r>
              <a:rPr lang="en-US" dirty="0" smtClean="0"/>
              <a:t>Don’t need much knowledge of input structure</a:t>
            </a:r>
          </a:p>
          <a:p>
            <a:pPr lvl="1"/>
            <a:r>
              <a:rPr lang="en-US" dirty="0" smtClean="0"/>
              <a:t>May fail some protocols that have challenge/response format</a:t>
            </a:r>
          </a:p>
          <a:p>
            <a:r>
              <a:rPr lang="en-US" dirty="0" smtClean="0"/>
              <a:t>Tools: ZZUF</a:t>
            </a:r>
            <a:endParaRPr lang="en-US" dirty="0"/>
          </a:p>
        </p:txBody>
      </p:sp>
      <p:pic>
        <p:nvPicPr>
          <p:cNvPr id="4" name="Picture 3" descr="caca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4" y="5336433"/>
            <a:ext cx="3173538" cy="1108660"/>
          </a:xfrm>
          <a:prstGeom prst="rect">
            <a:avLst/>
          </a:prstGeom>
        </p:spPr>
      </p:pic>
      <p:pic>
        <p:nvPicPr>
          <p:cNvPr id="5" name="Picture 4" descr="zzuf_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038" y="4337426"/>
            <a:ext cx="3229490" cy="210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5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pdf</a:t>
            </a:r>
            <a:r>
              <a:rPr lang="en-US" dirty="0" smtClean="0"/>
              <a:t> viewer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8573"/>
            <a:ext cx="8229600" cy="4597590"/>
          </a:xfrm>
        </p:spPr>
        <p:txBody>
          <a:bodyPr>
            <a:normAutofit/>
          </a:bodyPr>
          <a:lstStyle/>
          <a:p>
            <a:r>
              <a:rPr lang="en-US" dirty="0" smtClean="0"/>
              <a:t>Google for </a:t>
            </a:r>
            <a:r>
              <a:rPr lang="en-US" dirty="0" err="1" smtClean="0"/>
              <a:t>pdf</a:t>
            </a:r>
            <a:endParaRPr lang="en-US" dirty="0" smtClean="0"/>
          </a:p>
          <a:p>
            <a:r>
              <a:rPr lang="en-US" dirty="0" smtClean="0"/>
              <a:t>Crawl results and build a set of samples</a:t>
            </a:r>
          </a:p>
          <a:p>
            <a:r>
              <a:rPr lang="en-US" dirty="0" smtClean="0"/>
              <a:t>Use tool to:</a:t>
            </a:r>
          </a:p>
          <a:p>
            <a:pPr lvl="1"/>
            <a:r>
              <a:rPr lang="en-US" dirty="0" smtClean="0"/>
              <a:t>Grab  file</a:t>
            </a:r>
          </a:p>
          <a:p>
            <a:pPr lvl="1"/>
            <a:r>
              <a:rPr lang="en-US" dirty="0" smtClean="0"/>
              <a:t>Mutate it</a:t>
            </a:r>
          </a:p>
          <a:p>
            <a:pPr lvl="1"/>
            <a:r>
              <a:rPr lang="en-US" dirty="0" smtClean="0"/>
              <a:t>Feed to the program</a:t>
            </a:r>
          </a:p>
          <a:p>
            <a:pPr lvl="1"/>
            <a:r>
              <a:rPr lang="en-US" dirty="0" smtClean="0"/>
              <a:t>Record if crashed</a:t>
            </a:r>
          </a:p>
        </p:txBody>
      </p:sp>
    </p:spTree>
    <p:extLst>
      <p:ext uri="{BB962C8B-B14F-4D97-AF65-F5344CB8AC3E}">
        <p14:creationId xmlns:p14="http://schemas.microsoft.com/office/powerpoint/2010/main" val="98500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cases are made from description of the format, such as documentation, RFC, etc.</a:t>
            </a:r>
          </a:p>
          <a:p>
            <a:r>
              <a:rPr lang="en-US" dirty="0" smtClean="0"/>
              <a:t>Anomalies then can be added into any possible spot in the input</a:t>
            </a:r>
          </a:p>
          <a:p>
            <a:pPr lvl="1"/>
            <a:r>
              <a:rPr lang="en-US" dirty="0" smtClean="0"/>
              <a:t>More like my GET example earlier</a:t>
            </a:r>
          </a:p>
          <a:p>
            <a:r>
              <a:rPr lang="en-US" dirty="0" smtClean="0"/>
              <a:t>In general, better results than random, since the knowledge of the protocol is built in</a:t>
            </a:r>
          </a:p>
          <a:p>
            <a:pPr lvl="1"/>
            <a:r>
              <a:rPr lang="en-US" dirty="0" smtClean="0"/>
              <a:t>But requires user to have that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812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generation based fuzzing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popular ones</a:t>
            </a:r>
          </a:p>
          <a:p>
            <a:r>
              <a:rPr lang="en-US" dirty="0" smtClean="0"/>
              <a:t>Example: Spike</a:t>
            </a:r>
          </a:p>
          <a:p>
            <a:pPr lvl="1"/>
            <a:r>
              <a:rPr lang="en-US" dirty="0" smtClean="0"/>
              <a:t>Allows some automated tested of common fuzzing bugs</a:t>
            </a:r>
          </a:p>
          <a:p>
            <a:pPr lvl="1"/>
            <a:r>
              <a:rPr lang="en-US" dirty="0" smtClean="0"/>
              <a:t>Basically a C API</a:t>
            </a:r>
          </a:p>
          <a:p>
            <a:pPr lvl="1"/>
            <a:r>
              <a:rPr lang="en-US" dirty="0" smtClean="0"/>
              <a:t>Data structure is a SPIKE</a:t>
            </a:r>
            <a:endParaRPr lang="en-US" dirty="0"/>
          </a:p>
          <a:p>
            <a:pPr lvl="1"/>
            <a:r>
              <a:rPr lang="en-US" dirty="0" smtClean="0"/>
              <a:t>SPIKE utility routines make dealing with binary data, network code, and common </a:t>
            </a:r>
            <a:r>
              <a:rPr lang="en-US" dirty="0" err="1" smtClean="0"/>
              <a:t>marshalling</a:t>
            </a:r>
            <a:r>
              <a:rPr lang="en-US" dirty="0" smtClean="0"/>
              <a:t> routines easy</a:t>
            </a:r>
          </a:p>
          <a:p>
            <a:pPr lvl="1"/>
            <a:r>
              <a:rPr lang="en-US" dirty="0" smtClean="0"/>
              <a:t>SPIKE fuzzing framework automates iterating through all potential problem spots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2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81063" y="642938"/>
            <a:ext cx="7372350" cy="520700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dirty="0">
                <a:latin typeface="Helvetica" charset="0"/>
              </a:rPr>
              <a:t>Fuzzing Framework SPIKE calls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81063" y="1436688"/>
            <a:ext cx="7372350" cy="43989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900" dirty="0" err="1" smtClean="0">
                <a:latin typeface="Helvetica" charset="0"/>
              </a:rPr>
              <a:t>s_string_variable</a:t>
            </a:r>
            <a:r>
              <a:rPr lang="en-GB" sz="2900" dirty="0">
                <a:latin typeface="Helvetica" charset="0"/>
              </a:rPr>
              <a:t>(</a:t>
            </a:r>
            <a:r>
              <a:rPr lang="ja-JP" altLang="en-GB" sz="2900" dirty="0">
                <a:latin typeface="Arial"/>
              </a:rPr>
              <a:t>“”</a:t>
            </a:r>
            <a:r>
              <a:rPr lang="en-GB" sz="2900" dirty="0">
                <a:latin typeface="Helvetica" charset="0"/>
              </a:rPr>
              <a:t>);</a:t>
            </a:r>
          </a:p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900" dirty="0" err="1" smtClean="0">
                <a:latin typeface="Helvetica" charset="0"/>
              </a:rPr>
              <a:t>s_string_repeat</a:t>
            </a:r>
            <a:r>
              <a:rPr lang="en-GB" sz="2900" dirty="0">
                <a:latin typeface="Helvetica" charset="0"/>
              </a:rPr>
              <a:t>(</a:t>
            </a:r>
            <a:r>
              <a:rPr lang="ja-JP" altLang="en-GB" sz="2900" dirty="0">
                <a:latin typeface="Arial"/>
              </a:rPr>
              <a:t>“</a:t>
            </a:r>
            <a:r>
              <a:rPr lang="en-GB" sz="2900" dirty="0">
                <a:latin typeface="Helvetica" charset="0"/>
              </a:rPr>
              <a:t>A</a:t>
            </a:r>
            <a:r>
              <a:rPr lang="ja-JP" altLang="en-GB" sz="2900" dirty="0">
                <a:latin typeface="Arial"/>
              </a:rPr>
              <a:t>”</a:t>
            </a:r>
            <a:r>
              <a:rPr lang="en-GB" sz="2900" dirty="0">
                <a:latin typeface="Helvetica" charset="0"/>
              </a:rPr>
              <a:t>,5000); 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>
                <a:latin typeface="Helvetica" charset="0"/>
              </a:rPr>
              <a:t>Equivalent to </a:t>
            </a:r>
            <a:r>
              <a:rPr lang="en-GB" sz="2300" dirty="0" err="1">
                <a:latin typeface="Helvetica" charset="0"/>
              </a:rPr>
              <a:t>s_push</a:t>
            </a:r>
            <a:r>
              <a:rPr lang="en-GB" sz="2300" dirty="0">
                <a:latin typeface="Helvetica" charset="0"/>
              </a:rPr>
              <a:t>("</a:t>
            </a:r>
            <a:r>
              <a:rPr lang="en-GB" sz="2300" dirty="0" err="1">
                <a:latin typeface="Helvetica" charset="0"/>
              </a:rPr>
              <a:t>perl</a:t>
            </a:r>
            <a:r>
              <a:rPr lang="en-GB" sz="2300" dirty="0">
                <a:latin typeface="Helvetica" charset="0"/>
              </a:rPr>
              <a:t> -e 'print </a:t>
            </a:r>
            <a:r>
              <a:rPr lang="ja-JP" altLang="en-GB" sz="2300" dirty="0">
                <a:latin typeface="Arial"/>
              </a:rPr>
              <a:t>“</a:t>
            </a:r>
            <a:r>
              <a:rPr lang="en-GB" sz="2300" dirty="0">
                <a:latin typeface="Helvetica" charset="0"/>
              </a:rPr>
              <a:t>A</a:t>
            </a:r>
            <a:r>
              <a:rPr lang="ja-JP" altLang="en-GB" sz="2300" dirty="0">
                <a:latin typeface="Arial"/>
              </a:rPr>
              <a:t>”</a:t>
            </a:r>
            <a:r>
              <a:rPr lang="en-GB" sz="2300" dirty="0">
                <a:latin typeface="Helvetica" charset="0"/>
              </a:rPr>
              <a:t> x 5000</a:t>
            </a:r>
            <a:r>
              <a:rPr lang="ja-JP" altLang="en-GB" sz="2300" dirty="0">
                <a:latin typeface="Arial"/>
              </a:rPr>
              <a:t>’”</a:t>
            </a:r>
            <a:r>
              <a:rPr lang="en-GB" sz="2300" dirty="0">
                <a:latin typeface="Helvetica" charset="0"/>
              </a:rPr>
              <a:t>)</a:t>
            </a:r>
          </a:p>
          <a:p>
            <a:pPr>
              <a:lnSpc>
                <a:spcPct val="93000"/>
              </a:lnSpc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3000" dirty="0" smtClean="0">
                <a:latin typeface="Helvetica" charset="0"/>
              </a:rPr>
              <a:t>While </a:t>
            </a:r>
            <a:r>
              <a:rPr lang="en-GB" sz="3000" dirty="0">
                <a:latin typeface="Helvetica" charset="0"/>
              </a:rPr>
              <a:t>loop support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 err="1">
                <a:latin typeface="Helvetica" charset="0"/>
              </a:rPr>
              <a:t>s_incrementfuzzstring</a:t>
            </a:r>
            <a:r>
              <a:rPr lang="en-GB" sz="2300" dirty="0">
                <a:latin typeface="Helvetica" charset="0"/>
              </a:rPr>
              <a:t>();</a:t>
            </a:r>
          </a:p>
          <a:p>
            <a:pPr marL="558800" lvl="1" indent="-34290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300" dirty="0" err="1">
                <a:latin typeface="Helvetica" charset="0"/>
              </a:rPr>
              <a:t>s_incrementfuzzvariable</a:t>
            </a:r>
            <a:r>
              <a:rPr lang="en-GB" sz="2300" dirty="0">
                <a:latin typeface="Helvetica" charset="0"/>
              </a:rPr>
              <a:t>()</a:t>
            </a:r>
            <a:r>
              <a:rPr lang="en-GB" sz="2300" dirty="0" smtClean="0">
                <a:latin typeface="Helvetica" charset="0"/>
              </a:rPr>
              <a:t>;</a:t>
            </a:r>
          </a:p>
          <a:p>
            <a:pPr marL="15875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r>
              <a:rPr lang="en-GB" sz="2800" dirty="0" smtClean="0">
                <a:latin typeface="Helvetica" charset="0"/>
              </a:rPr>
              <a:t>Uses same set of fuzz strings to locate common web server overflows, format string bugs, </a:t>
            </a:r>
            <a:r>
              <a:rPr lang="en-GB" sz="2800" dirty="0" err="1" smtClean="0">
                <a:latin typeface="Helvetica" charset="0"/>
              </a:rPr>
              <a:t>etc</a:t>
            </a:r>
            <a:endParaRPr lang="en-GB" sz="2800" dirty="0" smtClean="0">
              <a:latin typeface="Helvetica" charset="0"/>
            </a:endParaRPr>
          </a:p>
          <a:p>
            <a:pPr marL="158750">
              <a:lnSpc>
                <a:spcPct val="93000"/>
              </a:lnSpc>
              <a:buClr>
                <a:srgbClr val="000000"/>
              </a:buClr>
              <a:buSzPct val="45000"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endParaRPr lang="en-GB" sz="2700" dirty="0">
              <a:latin typeface="Helvetica" charset="0"/>
            </a:endParaRPr>
          </a:p>
          <a:p>
            <a:pPr marL="0" indent="0">
              <a:lnSpc>
                <a:spcPct val="93000"/>
              </a:lnSpc>
              <a:buSzPct val="45000"/>
              <a:buFont typeface="StarSymbol" charset="0"/>
              <a:buNone/>
              <a:tabLst>
                <a:tab pos="163513" algn="l"/>
                <a:tab pos="612775" algn="l"/>
                <a:tab pos="1062038" algn="l"/>
                <a:tab pos="1511300" algn="l"/>
                <a:tab pos="1960563" algn="l"/>
                <a:tab pos="2409825" algn="l"/>
                <a:tab pos="2859088" algn="l"/>
                <a:tab pos="3308350" algn="l"/>
                <a:tab pos="3757613" algn="l"/>
                <a:tab pos="4206875" algn="l"/>
                <a:tab pos="4656138" algn="l"/>
                <a:tab pos="5105400" algn="l"/>
                <a:tab pos="5554663" algn="l"/>
                <a:tab pos="6003925" algn="l"/>
                <a:tab pos="6453188" algn="l"/>
                <a:tab pos="6902450" algn="l"/>
                <a:tab pos="7351713" algn="l"/>
                <a:tab pos="7800975" algn="l"/>
                <a:tab pos="8250238" algn="l"/>
                <a:tab pos="8699500" algn="l"/>
              </a:tabLst>
            </a:pPr>
            <a:endParaRPr lang="en-GB" sz="2300" dirty="0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75031"/>
      </p:ext>
    </p:extLst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is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Code coverage is the question of how much code has been tested or executed.  </a:t>
            </a:r>
          </a:p>
          <a:p>
            <a:r>
              <a:rPr lang="en-US" dirty="0" smtClean="0"/>
              <a:t>Profiling tools exist for this in almost every language, with numerous metrics tested or examined.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overag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200"/>
            <a:ext cx="3715807" cy="2693960"/>
          </a:xfrm>
          <a:prstGeom prst="rect">
            <a:avLst/>
          </a:prstGeom>
        </p:spPr>
      </p:pic>
      <p:pic>
        <p:nvPicPr>
          <p:cNvPr id="7" name="Picture 6" descr="Code_Covera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567236"/>
            <a:ext cx="4026424" cy="18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vulnerabilities:</a:t>
            </a:r>
          </a:p>
          <a:p>
            <a:pPr lvl="1"/>
            <a:r>
              <a:rPr lang="en-US" dirty="0" smtClean="0"/>
              <a:t>Buffer overflows</a:t>
            </a:r>
          </a:p>
          <a:p>
            <a:pPr lvl="1"/>
            <a:r>
              <a:rPr lang="en-US" dirty="0" smtClean="0"/>
              <a:t>String formatting</a:t>
            </a:r>
          </a:p>
          <a:p>
            <a:pPr lvl="1"/>
            <a:r>
              <a:rPr lang="en-US" dirty="0" smtClean="0"/>
              <a:t>Overflow</a:t>
            </a:r>
          </a:p>
          <a:p>
            <a:r>
              <a:rPr lang="en-US" dirty="0" smtClean="0"/>
              <a:t>Last time: runtime detection</a:t>
            </a:r>
          </a:p>
          <a:p>
            <a:pPr lvl="1"/>
            <a:r>
              <a:rPr lang="en-US" dirty="0" smtClean="0"/>
              <a:t>Bounds checking</a:t>
            </a:r>
          </a:p>
          <a:p>
            <a:pPr lvl="1"/>
            <a:r>
              <a:rPr lang="en-US" dirty="0" err="1" smtClean="0"/>
              <a:t>Stackguard</a:t>
            </a:r>
            <a:r>
              <a:rPr lang="en-US" dirty="0" smtClean="0"/>
              <a:t> (for some types of attacks)</a:t>
            </a:r>
          </a:p>
          <a:p>
            <a:pPr lvl="1"/>
            <a:r>
              <a:rPr lang="en-US" dirty="0" smtClean="0"/>
              <a:t>Randomization and canaries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70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code coverage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Line/block coverage</a:t>
            </a:r>
          </a:p>
          <a:p>
            <a:pPr lvl="1"/>
            <a:r>
              <a:rPr lang="en-US" dirty="0" smtClean="0"/>
              <a:t>Measures how many lines of source code have been run</a:t>
            </a:r>
          </a:p>
          <a:p>
            <a:r>
              <a:rPr lang="en-US" dirty="0" smtClean="0"/>
              <a:t>Branch coverage</a:t>
            </a:r>
          </a:p>
          <a:p>
            <a:pPr lvl="1"/>
            <a:r>
              <a:rPr lang="en-US" dirty="0" smtClean="0"/>
              <a:t>How many branches in code have been covered (conditional jumps)</a:t>
            </a:r>
          </a:p>
          <a:p>
            <a:r>
              <a:rPr lang="en-US" dirty="0" smtClean="0"/>
              <a:t>Path coverage</a:t>
            </a:r>
          </a:p>
          <a:p>
            <a:pPr lvl="1"/>
            <a:r>
              <a:rPr lang="en-US" dirty="0" smtClean="0"/>
              <a:t>How many different paths have been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56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nsolas"/>
                <a:cs typeface="Consolas"/>
              </a:rPr>
              <a:t>if (a &gt; 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a = 2;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if (b &gt; 2)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smtClean="0">
                <a:latin typeface="Consolas"/>
                <a:cs typeface="Consolas"/>
              </a:rPr>
              <a:t>   b = 2;</a:t>
            </a:r>
          </a:p>
          <a:p>
            <a:r>
              <a:rPr lang="en-US" dirty="0" smtClean="0">
                <a:cs typeface="Consolas"/>
              </a:rPr>
              <a:t>Requires:</a:t>
            </a:r>
          </a:p>
          <a:p>
            <a:pPr lvl="1"/>
            <a:r>
              <a:rPr lang="en-US" dirty="0" smtClean="0">
                <a:cs typeface="Consolas"/>
              </a:rPr>
              <a:t>1 test case for line coverage</a:t>
            </a:r>
          </a:p>
          <a:p>
            <a:pPr lvl="1"/>
            <a:r>
              <a:rPr lang="en-US" dirty="0" smtClean="0">
                <a:cs typeface="Consolas"/>
              </a:rPr>
              <a:t>2 test cases for branch coverage</a:t>
            </a:r>
          </a:p>
          <a:p>
            <a:pPr lvl="1"/>
            <a:r>
              <a:rPr lang="en-US" dirty="0" smtClean="0">
                <a:cs typeface="Consolas"/>
              </a:rPr>
              <a:t>4 test cases for path coverage</a:t>
            </a:r>
          </a:p>
        </p:txBody>
      </p:sp>
    </p:spTree>
    <p:extLst>
      <p:ext uri="{BB962C8B-B14F-4D97-AF65-F5344CB8AC3E}">
        <p14:creationId xmlns:p14="http://schemas.microsoft.com/office/powerpoint/2010/main" val="160016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coverage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Tells you if getting stuck somewhere</a:t>
            </a:r>
          </a:p>
          <a:p>
            <a:pPr lvl="1"/>
            <a:r>
              <a:rPr lang="en-US" dirty="0" smtClean="0"/>
              <a:t>Might indicate benefits from different types of </a:t>
            </a:r>
            <a:r>
              <a:rPr lang="en-US" dirty="0" err="1" smtClean="0"/>
              <a:t>fuzzers</a:t>
            </a:r>
            <a:r>
              <a:rPr lang="en-US" dirty="0" smtClean="0"/>
              <a:t>, as well as comparisons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Code can be covered but not reveal bugs!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93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family of bugs that generally arise from </a:t>
            </a:r>
            <a:r>
              <a:rPr lang="en-US" dirty="0" err="1" smtClean="0"/>
              <a:t>unsanitized</a:t>
            </a:r>
            <a:r>
              <a:rPr lang="en-US" dirty="0" smtClean="0"/>
              <a:t> inputs being accepted</a:t>
            </a:r>
          </a:p>
          <a:p>
            <a:pPr lvl="1"/>
            <a:r>
              <a:rPr lang="en-US" dirty="0" smtClean="0"/>
              <a:t>Today: SQL </a:t>
            </a:r>
            <a:r>
              <a:rPr lang="en-US" dirty="0" smtClean="0"/>
              <a:t>injections</a:t>
            </a:r>
          </a:p>
          <a:p>
            <a:r>
              <a:rPr lang="en-US" dirty="0" smtClean="0"/>
              <a:t>Related:</a:t>
            </a:r>
          </a:p>
          <a:p>
            <a:pPr lvl="1"/>
            <a:r>
              <a:rPr lang="en-US" dirty="0" smtClean="0"/>
              <a:t>XSS: cross site scripting</a:t>
            </a:r>
          </a:p>
          <a:p>
            <a:pPr lvl="1"/>
            <a:r>
              <a:rPr lang="en-US" dirty="0" smtClean="0"/>
              <a:t>HTTP response splitting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most common types, simply because databases running on webservers are one of the most common things out there!</a:t>
            </a:r>
          </a:p>
          <a:p>
            <a:r>
              <a:rPr lang="en-US" dirty="0" smtClean="0"/>
              <a:t>Based on how SQL works as a language</a:t>
            </a:r>
          </a:p>
          <a:p>
            <a:r>
              <a:rPr lang="en-US" dirty="0" smtClean="0"/>
              <a:t>Basic SQL:</a:t>
            </a:r>
          </a:p>
          <a:p>
            <a:pPr lvl="1"/>
            <a:r>
              <a:rPr lang="en-US" dirty="0" smtClean="0"/>
              <a:t>Set of statements to interact with a database:</a:t>
            </a:r>
          </a:p>
          <a:p>
            <a:pPr lvl="2"/>
            <a:r>
              <a:rPr lang="en-US" dirty="0" smtClean="0"/>
              <a:t>SELECT, DELETE, INSERT,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54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nsolas"/>
                <a:cs typeface="Consolas"/>
              </a:rPr>
              <a:t>CREATE Table Cities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{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CityID</a:t>
            </a:r>
            <a:r>
              <a:rPr lang="en-US" dirty="0" smtClean="0">
                <a:latin typeface="Consolas"/>
                <a:cs typeface="Consolas"/>
              </a:rPr>
              <a:t> INT,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</a:t>
            </a:r>
            <a:r>
              <a:rPr lang="en-US" dirty="0" err="1" smtClean="0">
                <a:latin typeface="Consolas"/>
                <a:cs typeface="Consolas"/>
              </a:rPr>
              <a:t>CityName</a:t>
            </a:r>
            <a:r>
              <a:rPr lang="en-US" dirty="0" smtClean="0">
                <a:latin typeface="Consolas"/>
                <a:cs typeface="Consolas"/>
              </a:rPr>
              <a:t> VARCHAR(200),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 State VARCHAR(200)</a:t>
            </a:r>
          </a:p>
          <a:p>
            <a:pPr marL="0" indent="0">
              <a:buNone/>
            </a:pPr>
            <a:r>
              <a:rPr lang="en-US" dirty="0" smtClean="0">
                <a:latin typeface="Consolas"/>
                <a:cs typeface="Consolas"/>
              </a:rPr>
              <a:t> } </a:t>
            </a:r>
          </a:p>
          <a:p>
            <a:r>
              <a:rPr lang="en-US" dirty="0" smtClean="0">
                <a:cs typeface="Consolas"/>
              </a:rPr>
              <a:t>Creates a simple table, which you can then interact with via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4215563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(1, ‘Los Angeles’, ‘California’)</a:t>
            </a:r>
          </a:p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(2, ‘New York’, ‘New York’)</a:t>
            </a:r>
          </a:p>
          <a:p>
            <a:r>
              <a:rPr lang="en-US" sz="2400" dirty="0" smtClean="0">
                <a:latin typeface="Consolas"/>
                <a:cs typeface="Consolas"/>
              </a:rPr>
              <a:t>INSERT INTO Cities (</a:t>
            </a:r>
            <a:r>
              <a:rPr lang="en-US" sz="2400" dirty="0" err="1" smtClean="0">
                <a:latin typeface="Consolas"/>
                <a:cs typeface="Consolas"/>
              </a:rPr>
              <a:t>CityID</a:t>
            </a:r>
            <a:r>
              <a:rPr lang="en-US" sz="2400" dirty="0" smtClean="0">
                <a:latin typeface="Consolas"/>
                <a:cs typeface="Consolas"/>
              </a:rPr>
              <a:t>, </a:t>
            </a:r>
            <a:r>
              <a:rPr lang="en-US" sz="2400" dirty="0" err="1" smtClean="0">
                <a:latin typeface="Consolas"/>
                <a:cs typeface="Consolas"/>
              </a:rPr>
              <a:t>CityName</a:t>
            </a:r>
            <a:r>
              <a:rPr lang="en-US" sz="2400" dirty="0" smtClean="0">
                <a:latin typeface="Consolas"/>
                <a:cs typeface="Consolas"/>
              </a:rPr>
              <a:t>, State) VALUES (3, ‘Chicago’, ‘Illinois’)</a:t>
            </a:r>
          </a:p>
          <a:p>
            <a:r>
              <a:rPr lang="en-US" sz="2400" dirty="0" smtClean="0">
                <a:cs typeface="Consolas"/>
              </a:rPr>
              <a:t>(You can then use select to display data, which can be fed back to web server)</a:t>
            </a:r>
            <a:endParaRPr lang="en-US" sz="2400" dirty="0">
              <a:cs typeface="Consolas"/>
            </a:endParaRPr>
          </a:p>
        </p:txBody>
      </p:sp>
      <p:pic>
        <p:nvPicPr>
          <p:cNvPr id="4" name="Picture 3" descr="Screen Shot 2015-02-19 at 10.49.5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436" y="4605144"/>
            <a:ext cx="2939720" cy="183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5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inputs are accepted from the internet, these can actually affect your table if you aren’t careful!</a:t>
            </a:r>
            <a:endParaRPr lang="en-US" dirty="0"/>
          </a:p>
        </p:txBody>
      </p:sp>
      <p:pic>
        <p:nvPicPr>
          <p:cNvPr id="4" name="Picture 3" descr="exploits_of_a_m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2" y="3440355"/>
            <a:ext cx="8458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645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be more sophisticated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AND, OR, and other quantifiers allows fairly complex concatenations of commands </a:t>
            </a:r>
          </a:p>
          <a:p>
            <a:pPr lvl="1"/>
            <a:r>
              <a:rPr lang="en-US" dirty="0" smtClean="0"/>
              <a:t>Not all of which you want to restrict away</a:t>
            </a:r>
          </a:p>
          <a:p>
            <a:pPr lvl="1"/>
            <a:r>
              <a:rPr lang="en-US" dirty="0" smtClean="0"/>
              <a:t>Many “restricted” keywords are perfectly acceptable English inputs!</a:t>
            </a:r>
          </a:p>
          <a:p>
            <a:r>
              <a:rPr lang="en-US" dirty="0" smtClean="0"/>
              <a:t>Simple example:</a:t>
            </a:r>
          </a:p>
          <a:p>
            <a:pPr lvl="1"/>
            <a:r>
              <a:rPr lang="en-US" dirty="0" smtClean="0"/>
              <a:t>SELECT * FROM Users WHERE </a:t>
            </a:r>
            <a:r>
              <a:rPr lang="en-US" dirty="0" err="1" smtClean="0"/>
              <a:t>UserId</a:t>
            </a:r>
            <a:r>
              <a:rPr lang="en-US" dirty="0" smtClean="0"/>
              <a:t> = 105 or 1=1</a:t>
            </a:r>
          </a:p>
          <a:p>
            <a:pPr lvl="1"/>
            <a:r>
              <a:rPr lang="en-US" dirty="0" smtClean="0"/>
              <a:t>Why is this a bug?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6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SQL, WHERE “”=“” is always true</a:t>
            </a:r>
          </a:p>
          <a:p>
            <a:r>
              <a:rPr lang="en-US" dirty="0" smtClean="0"/>
              <a:t>Server code:</a:t>
            </a:r>
          </a:p>
          <a:p>
            <a:pPr lvl="1"/>
            <a:r>
              <a:rPr lang="en-US" sz="2000" dirty="0" err="1" smtClean="0"/>
              <a:t>uName</a:t>
            </a:r>
            <a:r>
              <a:rPr lang="en-US" sz="2000" dirty="0" smtClean="0"/>
              <a:t> = </a:t>
            </a:r>
            <a:r>
              <a:rPr lang="en-US" sz="2000" dirty="0" err="1" smtClean="0"/>
              <a:t>getRequestString</a:t>
            </a:r>
            <a:r>
              <a:rPr lang="en-US" sz="2000" dirty="0" smtClean="0"/>
              <a:t>("</a:t>
            </a:r>
            <a:r>
              <a:rPr lang="en-US" sz="2000" dirty="0" err="1" smtClean="0"/>
              <a:t>UserName</a:t>
            </a:r>
            <a:r>
              <a:rPr lang="en-US" sz="2000" dirty="0" smtClean="0"/>
              <a:t>");</a:t>
            </a:r>
          </a:p>
          <a:p>
            <a:pPr marL="457200" lvl="1" indent="0"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uPass</a:t>
            </a:r>
            <a:r>
              <a:rPr lang="en-US" sz="2000" dirty="0" smtClean="0"/>
              <a:t> = </a:t>
            </a:r>
            <a:r>
              <a:rPr lang="en-US" sz="2000" dirty="0" err="1" smtClean="0"/>
              <a:t>getRequestString</a:t>
            </a:r>
            <a:r>
              <a:rPr lang="en-US" sz="2000" dirty="0" smtClean="0"/>
              <a:t>("</a:t>
            </a:r>
            <a:r>
              <a:rPr lang="en-US" sz="2000" dirty="0" err="1" smtClean="0"/>
              <a:t>UserPass</a:t>
            </a:r>
            <a:r>
              <a:rPr lang="en-US" sz="2000" dirty="0" smtClean="0"/>
              <a:t>");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sql</a:t>
            </a:r>
            <a:r>
              <a:rPr lang="en-US" sz="2000" dirty="0" smtClean="0"/>
              <a:t> = "SELECT * FROM Users WHERE Name ='" +     </a:t>
            </a:r>
            <a:r>
              <a:rPr lang="en-US" sz="2000" dirty="0" err="1" smtClean="0"/>
              <a:t>uName</a:t>
            </a:r>
            <a:r>
              <a:rPr lang="en-US" sz="2000" dirty="0" smtClean="0"/>
              <a:t> + "' AND Pass ='" + </a:t>
            </a:r>
            <a:r>
              <a:rPr lang="en-US" sz="2000" dirty="0" err="1" smtClean="0"/>
              <a:t>uPass</a:t>
            </a:r>
            <a:r>
              <a:rPr lang="en-US" sz="2000" dirty="0" smtClean="0"/>
              <a:t> + "'”</a:t>
            </a:r>
          </a:p>
          <a:p>
            <a:r>
              <a:rPr lang="en-US" sz="3600" dirty="0" smtClean="0"/>
              <a:t>Then simply insert “ or “”=“ into the box</a:t>
            </a:r>
          </a:p>
          <a:p>
            <a:r>
              <a:rPr lang="en-US" sz="3600" dirty="0" smtClean="0"/>
              <a:t>Result:</a:t>
            </a:r>
          </a:p>
          <a:p>
            <a:pPr lvl="1"/>
            <a:r>
              <a:rPr lang="en-US" sz="2400" dirty="0" smtClean="0">
                <a:latin typeface="Consolas"/>
                <a:cs typeface="Consolas"/>
              </a:rPr>
              <a:t>SELECT * FROM Users WHERE Name ="" or ""="" AND Pass ="" or ""="”</a:t>
            </a:r>
          </a:p>
          <a:p>
            <a:pPr lvl="1"/>
            <a:r>
              <a:rPr lang="en-US" sz="2400" dirty="0" smtClean="0">
                <a:cs typeface="Consolas"/>
              </a:rPr>
              <a:t>Always true!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6373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significant amount of testing is done, but in general, people care more about features then security</a:t>
            </a:r>
          </a:p>
          <a:p>
            <a:pPr lvl="1"/>
            <a:r>
              <a:rPr lang="en-US" dirty="0" smtClean="0"/>
              <a:t>Until something breaks</a:t>
            </a:r>
          </a:p>
          <a:p>
            <a:r>
              <a:rPr lang="en-US" dirty="0" smtClean="0"/>
              <a:t>How many lines of code do we really have to check? (“OMG PDF WTF”, Julia Wolf 2010)</a:t>
            </a:r>
          </a:p>
          <a:p>
            <a:pPr lvl="1"/>
            <a:r>
              <a:rPr lang="en-US" dirty="0" smtClean="0"/>
              <a:t>Linux 2.6.32: 8-12 million</a:t>
            </a:r>
          </a:p>
          <a:p>
            <a:pPr lvl="1"/>
            <a:r>
              <a:rPr lang="en-US" dirty="0" smtClean="0"/>
              <a:t>Windows NT 4: 11-12 million</a:t>
            </a:r>
          </a:p>
          <a:p>
            <a:pPr lvl="1"/>
            <a:r>
              <a:rPr lang="en-US" dirty="0" smtClean="0"/>
              <a:t>Adobe Acrobat: 15 million</a:t>
            </a:r>
          </a:p>
        </p:txBody>
      </p:sp>
    </p:spTree>
    <p:extLst>
      <p:ext uri="{BB962C8B-B14F-4D97-AF65-F5344CB8AC3E}">
        <p14:creationId xmlns:p14="http://schemas.microsoft.com/office/powerpoint/2010/main" val="1122174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2005, a company was put out of business because an SQL injection attack released over 200K credit cards (which were stored unencrypted…)</a:t>
            </a:r>
          </a:p>
          <a:p>
            <a:r>
              <a:rPr lang="en-US" dirty="0" smtClean="0"/>
              <a:t>In 2007, the Microsoft UK page was defaced using an SQL injection</a:t>
            </a:r>
          </a:p>
          <a:p>
            <a:r>
              <a:rPr lang="en-US" dirty="0" smtClean="0"/>
              <a:t>In 2008, Microsoft’s SQL server had an injection attack that took down thousands of PCs</a:t>
            </a:r>
          </a:p>
          <a:p>
            <a:r>
              <a:rPr lang="en-US" dirty="0" smtClean="0"/>
              <a:t>Google SQL injection on any news site – these are all over.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39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avoid these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vendor specific solutions to guard against these exist</a:t>
            </a:r>
            <a:endParaRPr lang="en-US" dirty="0"/>
          </a:p>
        </p:txBody>
      </p:sp>
      <p:pic>
        <p:nvPicPr>
          <p:cNvPr id="5" name="Picture 4" descr="image_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98" y="3060941"/>
            <a:ext cx="4350786" cy="31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5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level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avoid “blacklisted” words</a:t>
            </a:r>
          </a:p>
          <a:p>
            <a:pPr lvl="1"/>
            <a:r>
              <a:rPr lang="en-US" dirty="0" smtClean="0"/>
              <a:t>Serious downsides here, though.</a:t>
            </a:r>
          </a:p>
          <a:p>
            <a:pPr lvl="1"/>
            <a:r>
              <a:rPr lang="en-US" dirty="0" smtClean="0"/>
              <a:t>Some words and characters that should be forbidden are pretty common in English!</a:t>
            </a:r>
          </a:p>
          <a:p>
            <a:pPr lvl="1"/>
            <a:r>
              <a:rPr lang="en-US" dirty="0" smtClean="0"/>
              <a:t>Also, might be perfectly OK to allow SQL inputs from some fields.</a:t>
            </a:r>
          </a:p>
          <a:p>
            <a:r>
              <a:rPr lang="en-US" dirty="0" smtClean="0"/>
              <a:t>Better way: SQL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935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SQL </a:t>
            </a:r>
            <a:r>
              <a:rPr lang="en-US" dirty="0" smtClean="0"/>
              <a:t>parameters </a:t>
            </a:r>
            <a:r>
              <a:rPr lang="en-US" dirty="0" smtClean="0"/>
              <a:t>are values added </a:t>
            </a:r>
            <a:r>
              <a:rPr lang="en-US" dirty="0" smtClean="0"/>
              <a:t>to queries at execution time.</a:t>
            </a:r>
          </a:p>
          <a:p>
            <a:r>
              <a:rPr lang="en-US" dirty="0" smtClean="0"/>
              <a:t>SQL engine will check each parameter to be sure it is correct for its column and are treated literally, and not as part of the statement to execute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200" dirty="0" err="1" smtClean="0">
                <a:latin typeface="Consolas"/>
                <a:cs typeface="Consolas"/>
              </a:rPr>
              <a:t>txtUserId</a:t>
            </a:r>
            <a:r>
              <a:rPr lang="en-US" sz="2200" dirty="0" smtClean="0">
                <a:latin typeface="Consolas"/>
                <a:cs typeface="Consolas"/>
              </a:rPr>
              <a:t> = </a:t>
            </a:r>
            <a:r>
              <a:rPr lang="en-US" sz="2200" dirty="0" err="1" smtClean="0">
                <a:latin typeface="Consolas"/>
                <a:cs typeface="Consolas"/>
              </a:rPr>
              <a:t>getRequestString</a:t>
            </a:r>
            <a:r>
              <a:rPr lang="en-US" sz="2200" dirty="0" smtClean="0">
                <a:latin typeface="Consolas"/>
                <a:cs typeface="Consolas"/>
              </a:rPr>
              <a:t>("</a:t>
            </a:r>
            <a:r>
              <a:rPr lang="en-US" sz="2200" dirty="0" err="1" smtClean="0">
                <a:latin typeface="Consolas"/>
                <a:cs typeface="Consolas"/>
              </a:rPr>
              <a:t>UserId</a:t>
            </a:r>
            <a:r>
              <a:rPr lang="en-US" sz="2200" dirty="0" smtClean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txtSQL</a:t>
            </a:r>
            <a:r>
              <a:rPr lang="en-US" sz="2200" dirty="0" smtClean="0">
                <a:latin typeface="Consolas"/>
                <a:cs typeface="Consolas"/>
              </a:rPr>
              <a:t> = "SELECT * FROM Users WHERE </a:t>
            </a:r>
            <a:r>
              <a:rPr lang="en-US" sz="2200" dirty="0" err="1" smtClean="0">
                <a:latin typeface="Consolas"/>
                <a:cs typeface="Consolas"/>
              </a:rPr>
              <a:t>UserId</a:t>
            </a:r>
            <a:r>
              <a:rPr lang="en-US" sz="2200" dirty="0" smtClean="0">
                <a:latin typeface="Consolas"/>
                <a:cs typeface="Consolas"/>
              </a:rPr>
              <a:t> = @0";</a:t>
            </a:r>
          </a:p>
          <a:p>
            <a:pPr marL="0" indent="0">
              <a:buNone/>
            </a:pPr>
            <a:r>
              <a:rPr lang="en-US" sz="2200" dirty="0" smtClean="0">
                <a:latin typeface="Consolas"/>
                <a:cs typeface="Consolas"/>
              </a:rPr>
              <a:t>  </a:t>
            </a:r>
            <a:r>
              <a:rPr lang="en-US" sz="2200" dirty="0" err="1" smtClean="0">
                <a:latin typeface="Consolas"/>
                <a:cs typeface="Consolas"/>
              </a:rPr>
              <a:t>db.Execute</a:t>
            </a:r>
            <a:r>
              <a:rPr lang="en-US" sz="2200" dirty="0" smtClean="0">
                <a:latin typeface="Consolas"/>
                <a:cs typeface="Consolas"/>
              </a:rPr>
              <a:t>(</a:t>
            </a:r>
            <a:r>
              <a:rPr lang="en-US" sz="2200" dirty="0" err="1" smtClean="0">
                <a:latin typeface="Consolas"/>
                <a:cs typeface="Consolas"/>
              </a:rPr>
              <a:t>txtSQL,txtUserId</a:t>
            </a:r>
            <a:r>
              <a:rPr lang="en-US" sz="2200" dirty="0" smtClean="0">
                <a:latin typeface="Consolas"/>
                <a:cs typeface="Consolas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9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txtNam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</a:t>
            </a:r>
            <a:r>
              <a:rPr lang="en-US" sz="2400" dirty="0" err="1" smtClean="0">
                <a:latin typeface="Consolas"/>
                <a:cs typeface="Consolas"/>
              </a:rPr>
              <a:t>CustomerName</a:t>
            </a:r>
            <a:r>
              <a:rPr lang="en-US" sz="2400" dirty="0" smtClean="0">
                <a:latin typeface="Consolas"/>
                <a:cs typeface="Consolas"/>
              </a:rPr>
              <a:t>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txtAdd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("Address");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txtCit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getRequestString</a:t>
            </a:r>
            <a:r>
              <a:rPr lang="en-US" sz="2400" dirty="0" smtClean="0">
                <a:latin typeface="Consolas"/>
                <a:cs typeface="Consolas"/>
              </a:rPr>
              <a:t>("City");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txtSQL</a:t>
            </a:r>
            <a:r>
              <a:rPr lang="en-US" sz="2400" dirty="0" smtClean="0">
                <a:latin typeface="Consolas"/>
                <a:cs typeface="Consolas"/>
              </a:rPr>
              <a:t> = "INSERT INTO Customers (</a:t>
            </a:r>
            <a:r>
              <a:rPr lang="en-US" sz="2400" dirty="0" err="1" smtClean="0">
                <a:latin typeface="Consolas"/>
                <a:cs typeface="Consolas"/>
              </a:rPr>
              <a:t>CustomerName,Address,City</a:t>
            </a:r>
            <a:r>
              <a:rPr lang="en-US" sz="2400" dirty="0" smtClean="0">
                <a:latin typeface="Consolas"/>
                <a:cs typeface="Consolas"/>
              </a:rPr>
              <a:t>) Values(@0,@1,@2)";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db.Execute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txtSQL,txtNam,txtAdd,txtCit</a:t>
            </a:r>
            <a:r>
              <a:rPr lang="en-US" sz="2400" dirty="0" smtClean="0">
                <a:latin typeface="Consolas"/>
                <a:cs typeface="Consolas"/>
              </a:rPr>
              <a:t>);</a:t>
            </a:r>
          </a:p>
          <a:p>
            <a:r>
              <a:rPr lang="en-US" dirty="0" smtClean="0">
                <a:cs typeface="Consolas"/>
              </a:rPr>
              <a:t>Note that these add work, but are worth it!</a:t>
            </a:r>
          </a:p>
          <a:p>
            <a:r>
              <a:rPr lang="en-US" dirty="0" smtClean="0">
                <a:cs typeface="Consolas"/>
              </a:rPr>
              <a:t>Variations in most languages.  </a:t>
            </a:r>
          </a:p>
          <a:p>
            <a:pPr lvl="1"/>
            <a:r>
              <a:rPr lang="en-US" dirty="0" smtClean="0">
                <a:cs typeface="Consolas"/>
              </a:rPr>
              <a:t>These are ASP .NET Razor examples.</a:t>
            </a:r>
            <a:endParaRPr lang="en-US" dirty="0"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05977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vulnerabilities</a:t>
            </a:r>
          </a:p>
          <a:p>
            <a:pPr lvl="1"/>
            <a:r>
              <a:rPr lang="en-US" dirty="0" smtClean="0"/>
              <a:t>Won’t be on midterm, but will be on the final exam!</a:t>
            </a:r>
          </a:p>
          <a:p>
            <a:r>
              <a:rPr lang="en-US" dirty="0" smtClean="0"/>
              <a:t>Will pass out sample final and post review guide</a:t>
            </a:r>
          </a:p>
          <a:p>
            <a:r>
              <a:rPr lang="en-US" dirty="0" smtClean="0"/>
              <a:t>Tuesday: review session in class – bring your questions</a:t>
            </a:r>
          </a:p>
          <a:p>
            <a:r>
              <a:rPr lang="en-US" dirty="0" smtClean="0"/>
              <a:t>Next Thursday</a:t>
            </a:r>
            <a:r>
              <a:rPr lang="en-US" smtClean="0"/>
              <a:t>: Midterm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2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0-days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hacker’s obsession:</a:t>
            </a:r>
          </a:p>
          <a:p>
            <a:pPr lvl="1"/>
            <a:r>
              <a:rPr lang="en-US" dirty="0" smtClean="0"/>
              <a:t>A vulnerability that is not publically known</a:t>
            </a:r>
          </a:p>
          <a:p>
            <a:pPr lvl="1"/>
            <a:r>
              <a:rPr lang="en-US" dirty="0" smtClean="0"/>
              <a:t>Often combine multiple attack vectors and vulnerabilities into one exploit</a:t>
            </a:r>
          </a:p>
          <a:p>
            <a:pPr lvl="1"/>
            <a:r>
              <a:rPr lang="en-US" dirty="0" smtClean="0"/>
              <a:t>Can be open for months</a:t>
            </a:r>
          </a:p>
          <a:p>
            <a:r>
              <a:rPr lang="en-US" dirty="0" smtClean="0"/>
              <a:t>These are actually sold </a:t>
            </a:r>
          </a:p>
          <a:p>
            <a:pPr lvl="1"/>
            <a:r>
              <a:rPr lang="en-US" dirty="0" smtClean="0"/>
              <a:t>Much controversy here – see the zero day initiative</a:t>
            </a:r>
          </a:p>
          <a:p>
            <a:r>
              <a:rPr lang="en-US" dirty="0" smtClean="0"/>
              <a:t>But aren’t always necessary!</a:t>
            </a:r>
          </a:p>
          <a:p>
            <a:pPr lvl="1"/>
            <a:r>
              <a:rPr lang="en-US" dirty="0" smtClean="0"/>
              <a:t>Many security flaws are out there.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bugs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number of different tools and techniques</a:t>
            </a:r>
          </a:p>
          <a:p>
            <a:r>
              <a:rPr lang="en-US" dirty="0" smtClean="0"/>
              <a:t>Static analysis is simply looking at the code and the system</a:t>
            </a:r>
          </a:p>
          <a:p>
            <a:pPr lvl="1"/>
            <a:r>
              <a:rPr lang="en-US" dirty="0" smtClean="0"/>
              <a:t>Often called source code auditing</a:t>
            </a:r>
          </a:p>
          <a:p>
            <a:r>
              <a:rPr lang="en-US" dirty="0" smtClean="0"/>
              <a:t>Dynamic evaluation looks at the system while it is running</a:t>
            </a:r>
          </a:p>
          <a:p>
            <a:pPr lvl="1"/>
            <a:r>
              <a:rPr lang="en-US" dirty="0" smtClean="0"/>
              <a:t>Using a debugger or other tool</a:t>
            </a:r>
          </a:p>
          <a:p>
            <a:r>
              <a:rPr lang="en-US" dirty="0" smtClean="0"/>
              <a:t>Often a combo is used, since neither is perfect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1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3408"/>
            <a:ext cx="8229600" cy="4832755"/>
          </a:xfrm>
        </p:spPr>
        <p:txBody>
          <a:bodyPr/>
          <a:lstStyle/>
          <a:p>
            <a:r>
              <a:rPr lang="en-US" dirty="0" smtClean="0"/>
              <a:t>Something we’re all (??) familiar with</a:t>
            </a:r>
            <a:endParaRPr lang="en-US" dirty="0"/>
          </a:p>
        </p:txBody>
      </p:sp>
      <p:pic>
        <p:nvPicPr>
          <p:cNvPr id="5" name="Picture 4" descr="Debugging_debug_session_al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51" y="2837154"/>
            <a:ext cx="3717954" cy="3762163"/>
          </a:xfrm>
          <a:prstGeom prst="rect">
            <a:avLst/>
          </a:prstGeom>
        </p:spPr>
      </p:pic>
      <p:pic>
        <p:nvPicPr>
          <p:cNvPr id="6" name="Picture 5" descr="phd011406s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66" y="1829401"/>
            <a:ext cx="4651168" cy="2015506"/>
          </a:xfrm>
          <a:prstGeom prst="rect">
            <a:avLst/>
          </a:prstGeom>
        </p:spPr>
      </p:pic>
      <p:pic>
        <p:nvPicPr>
          <p:cNvPr id="7" name="Picture 6" descr="gif_rails_debugging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71" y="3826275"/>
            <a:ext cx="3529946" cy="287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8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5342" y="1600200"/>
            <a:ext cx="3446749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Decompilation</a:t>
            </a:r>
            <a:r>
              <a:rPr lang="en-US" dirty="0" smtClean="0"/>
              <a:t>: return code to programming-level language</a:t>
            </a:r>
          </a:p>
          <a:p>
            <a:pPr lvl="1"/>
            <a:r>
              <a:rPr lang="en-US" dirty="0" smtClean="0"/>
              <a:t>(Not necessarily the one you began with)</a:t>
            </a:r>
          </a:p>
          <a:p>
            <a:pPr lvl="1"/>
            <a:r>
              <a:rPr lang="en-US" dirty="0" smtClean="0"/>
              <a:t>Less successful in some cases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6a00e553e168978833010535bb654a970b-800w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11" y="1841573"/>
            <a:ext cx="4650111" cy="369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8962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Disassembly: taking executable code back to assembler code</a:t>
            </a:r>
          </a:p>
          <a:p>
            <a:pPr lvl="1"/>
            <a:r>
              <a:rPr lang="en-US" dirty="0" smtClean="0"/>
              <a:t>Many commercial ones – an older area</a:t>
            </a:r>
          </a:p>
          <a:p>
            <a:endParaRPr lang="en-US" dirty="0" smtClean="0"/>
          </a:p>
          <a:p>
            <a:r>
              <a:rPr lang="en-US" dirty="0" smtClean="0"/>
              <a:t>Protocol reverse engineering:</a:t>
            </a:r>
          </a:p>
          <a:p>
            <a:pPr lvl="1"/>
            <a:r>
              <a:rPr lang="en-US" dirty="0" smtClean="0"/>
              <a:t>Big for secretive protocols, e.g.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3832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36" y="2052584"/>
            <a:ext cx="3596977" cy="23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9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Goal is to run on as many normal inputs as </a:t>
            </a:r>
            <a:r>
              <a:rPr lang="en-US" dirty="0" smtClean="0"/>
              <a:t>possible, generally after </a:t>
            </a:r>
            <a:r>
              <a:rPr lang="en-US" dirty="0" smtClean="0"/>
              <a:t>a change or interface with other software</a:t>
            </a:r>
            <a:endParaRPr lang="en-US" dirty="0" smtClean="0"/>
          </a:p>
          <a:p>
            <a:pPr lvl="1"/>
            <a:r>
              <a:rPr lang="en-US" dirty="0" smtClean="0"/>
              <a:t>(Easier in engineering mentality)</a:t>
            </a:r>
          </a:p>
          <a:p>
            <a:r>
              <a:rPr lang="en-US" dirty="0" smtClean="0"/>
              <a:t>This is a part of the design process everywhere</a:t>
            </a:r>
          </a:p>
          <a:p>
            <a:r>
              <a:rPr lang="en-US" dirty="0" smtClean="0"/>
              <a:t>However, doesn’t always catch the odd errors or requests, since fundamentally we are checking that is it working, not how to break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5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1733</Words>
  <Application>Microsoft Macintosh PowerPoint</Application>
  <PresentationFormat>On-screen Show (4:3)</PresentationFormat>
  <Paragraphs>218</Paragraphs>
  <Slides>35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Input testing SQL Injections</vt:lpstr>
      <vt:lpstr>Recap </vt:lpstr>
      <vt:lpstr>Challenge</vt:lpstr>
      <vt:lpstr>0-days</vt:lpstr>
      <vt:lpstr>Finding bugs</vt:lpstr>
      <vt:lpstr>Debugging</vt:lpstr>
      <vt:lpstr>Reverse engineering</vt:lpstr>
      <vt:lpstr>Reverse engineering</vt:lpstr>
      <vt:lpstr>Regression testing</vt:lpstr>
      <vt:lpstr>Fuzzing</vt:lpstr>
      <vt:lpstr>Fuzzing</vt:lpstr>
      <vt:lpstr>Trivial example</vt:lpstr>
      <vt:lpstr>Anomalous requests</vt:lpstr>
      <vt:lpstr>Mutation based fuzzing</vt:lpstr>
      <vt:lpstr>Example: pdf viewer</vt:lpstr>
      <vt:lpstr>Generation based fuzzing</vt:lpstr>
      <vt:lpstr>Tools for generation based fuzzing</vt:lpstr>
      <vt:lpstr>Fuzzing Framework SPIKE calls</vt:lpstr>
      <vt:lpstr>When is enough?</vt:lpstr>
      <vt:lpstr>Types of code coverage</vt:lpstr>
      <vt:lpstr>Simple example</vt:lpstr>
      <vt:lpstr>Code coverage tradeoffs</vt:lpstr>
      <vt:lpstr>Injection attacks</vt:lpstr>
      <vt:lpstr>SQL Injection</vt:lpstr>
      <vt:lpstr>Simple example</vt:lpstr>
      <vt:lpstr>SQL Example</vt:lpstr>
      <vt:lpstr>So what can go wrong?</vt:lpstr>
      <vt:lpstr>Can be more sophisticated</vt:lpstr>
      <vt:lpstr>Other attacks</vt:lpstr>
      <vt:lpstr>Real examples</vt:lpstr>
      <vt:lpstr>Ways to avoid these</vt:lpstr>
      <vt:lpstr>Code level defenses</vt:lpstr>
      <vt:lpstr>Protection parameters</vt:lpstr>
      <vt:lpstr>Another example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testing SQL Injections</dc:title>
  <dc:creator>Default User</dc:creator>
  <cp:lastModifiedBy>Default User</cp:lastModifiedBy>
  <cp:revision>3</cp:revision>
  <dcterms:created xsi:type="dcterms:W3CDTF">2016-10-03T16:57:51Z</dcterms:created>
  <dcterms:modified xsi:type="dcterms:W3CDTF">2016-10-04T14:05:07Z</dcterms:modified>
</cp:coreProperties>
</file>