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4"/>
  </p:notesMasterIdLst>
  <p:sldIdLst>
    <p:sldId id="256" r:id="rId2"/>
    <p:sldId id="297" r:id="rId3"/>
    <p:sldId id="298"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2230" autoAdjust="0"/>
  </p:normalViewPr>
  <p:slideViewPr>
    <p:cSldViewPr snapToGrid="0" snapToObjects="1">
      <p:cViewPr varScale="1">
        <p:scale>
          <a:sx n="92" d="100"/>
          <a:sy n="92" d="100"/>
        </p:scale>
        <p:origin x="-1600"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presProps" Target="presProps.xml"/><Relationship Id="rId47" Type="http://schemas.openxmlformats.org/officeDocument/2006/relationships/viewProps" Target="viewProps.xml"/><Relationship Id="rId48" Type="http://schemas.openxmlformats.org/officeDocument/2006/relationships/theme" Target="theme/theme1.xml"/><Relationship Id="rId49"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notesMaster" Target="notesMasters/notesMaster1.xml"/><Relationship Id="rId45" Type="http://schemas.openxmlformats.org/officeDocument/2006/relationships/printerSettings" Target="printerSettings/printerSettings1.bin"/></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FF68E7C-4371-2F43-BD43-756056CF7F38}" type="datetimeFigureOut">
              <a:rPr lang="en-US" smtClean="0"/>
              <a:t>11/1/16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0D26247-8F77-D74C-918D-C77F2AA701E6}" type="slidenum">
              <a:rPr lang="en-US" smtClean="0"/>
              <a:t>‹#›</a:t>
            </a:fld>
            <a:endParaRPr lang="en-US"/>
          </a:p>
        </p:txBody>
      </p:sp>
    </p:spTree>
    <p:extLst>
      <p:ext uri="{BB962C8B-B14F-4D97-AF65-F5344CB8AC3E}">
        <p14:creationId xmlns:p14="http://schemas.microsoft.com/office/powerpoint/2010/main" val="7860670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61E2A3-E50E-7746-8802-96898AD9C6A4}" type="slidenum">
              <a:rPr lang="en-AU"/>
              <a:pPr>
                <a:defRPr/>
              </a:pPr>
              <a:t>4</a:t>
            </a:fld>
            <a:endParaRPr lang="en-AU"/>
          </a:p>
        </p:txBody>
      </p:sp>
      <p:sp>
        <p:nvSpPr>
          <p:cNvPr id="207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7875" name="Rectangle 3"/>
          <p:cNvSpPr>
            <a:spLocks noGrp="1" noChangeArrowheads="1"/>
          </p:cNvSpPr>
          <p:nvPr>
            <p:ph type="body" idx="1"/>
          </p:nvPr>
        </p:nvSpPr>
        <p:spPr/>
        <p:txBody>
          <a:bodyPr/>
          <a:lstStyle/>
          <a:p>
            <a:pPr eaLnBrk="1" hangingPunct="1">
              <a:defRPr/>
            </a:pPr>
            <a:r>
              <a:rPr lang="en-US" dirty="0" smtClean="0">
                <a:cs typeface="+mn-cs"/>
              </a:rPr>
              <a:t>Since Linus Torvalds created Linux in 1991, more or less on a whim, Linux has evolved into one of the world’s most popular and versatile operating systems. Linux is free and open-sourced, and is available in a wide variety of “distributions” targeted at almost every usage-scenario imaginable. Like other general-purpose operating systems, Linux’s wide range of features presents a broad attack surface, but by leveraging native Linux security controls, carefully configuring Linux applications, and deploying certain add-on security packages, you can create highly secure Linux systems. The study and practice of Linux security therefore has wide-ranging uses and ramifications. New exploits against popular Linux applications affect many thousands of users around the world. New Linux security tools and techniques have just as profound of an impact, albeit a much more constructive one! </a:t>
            </a:r>
          </a:p>
          <a:p>
            <a:pPr eaLnBrk="1" hangingPunct="1">
              <a:defRPr/>
            </a:pPr>
            <a:r>
              <a:rPr lang="en-US" dirty="0" smtClean="0">
                <a:cs typeface="+mn-cs"/>
              </a:rPr>
              <a:t>In this chapter we’ll examine the Discretionary Access Control-based security model and architecture common to all Linux distributions and to most other Unix-derived and Unix-like operating systems (and also, to a surprising degree, to Microsoft Windows). We’ll discuss the strengths and weaknesses of this ubiquitous model; typical vulnerabilities and exploits in Linux; best practices for mitigating those threats; and improvements to the Linux security model that are only slowly gaining popularity, but that hold the promise to correct decades-old shortcomings in this platform.</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8DB20E-2005-DF4F-9600-5BEC77F0BCA6}" type="slidenum">
              <a:rPr lang="en-AU"/>
              <a:pPr>
                <a:defRPr/>
              </a:pPr>
              <a:t>13</a:t>
            </a:fld>
            <a:endParaRPr lang="en-AU"/>
          </a:p>
        </p:txBody>
      </p:sp>
      <p:sp>
        <p:nvSpPr>
          <p:cNvPr id="229378"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9379" name="Rectangle 1027"/>
          <p:cNvSpPr>
            <a:spLocks noGrp="1" noChangeArrowheads="1"/>
          </p:cNvSpPr>
          <p:nvPr>
            <p:ph type="body" idx="1"/>
          </p:nvPr>
        </p:nvSpPr>
        <p:spPr/>
        <p:txBody>
          <a:bodyPr/>
          <a:lstStyle/>
          <a:p>
            <a:pPr eaLnBrk="1" hangingPunct="1">
              <a:defRPr/>
            </a:pPr>
            <a:r>
              <a:rPr lang="en-US" smtClean="0">
                <a:cs typeface="+mn-cs"/>
              </a:rPr>
              <a:t>Now come to two of the most dangerous permissions-bits in the Unix world: setuid and segid. If set on an executable binary file, the setuid bit causes that program to "run as" its owner, no matter who executes it. Similarly, the setgid bit, when set on an executable, causes that program to run as a member of the group which owns it, again regardless of who exectutes it. "run as" means "to run with the same privileges as." </a:t>
            </a:r>
          </a:p>
          <a:p>
            <a:pPr eaLnBrk="1" hangingPunct="1">
              <a:defRPr/>
            </a:pPr>
            <a:r>
              <a:rPr lang="en-US" smtClean="0">
                <a:cs typeface="+mn-cs"/>
              </a:rPr>
              <a:t>IMPORTANT WARNING: setuid and setgid are </a:t>
            </a:r>
            <a:r>
              <a:rPr lang="en-US" i="1" smtClean="0">
                <a:cs typeface="+mn-cs"/>
              </a:rPr>
              <a:t>very dangerous</a:t>
            </a:r>
            <a:r>
              <a:rPr lang="en-US" smtClean="0">
                <a:cs typeface="+mn-cs"/>
              </a:rPr>
              <a:t> if set on any file owned by root or any other privileged account or group. The command "sudo" is a much better tool for delegating root's authority.</a:t>
            </a:r>
          </a:p>
          <a:p>
            <a:pPr eaLnBrk="1" hangingPunct="1">
              <a:spcAft>
                <a:spcPts val="600"/>
              </a:spcAft>
              <a:defRPr/>
            </a:pPr>
            <a:r>
              <a:rPr lang="en-US" smtClean="0">
                <a:cs typeface="+mn-cs"/>
              </a:rPr>
              <a:t>Note that if you want a program to run setuid, that program must be group-executable or other-executable, for obvious reasons. Note also that the Linux kernel ignores the setuid and setgid bits on shell scripts; these bits only work on binary (compiled) executables.</a:t>
            </a:r>
          </a:p>
          <a:p>
            <a:pPr eaLnBrk="1" hangingPunct="1">
              <a:spcAft>
                <a:spcPts val="600"/>
              </a:spcAft>
              <a:defRPr/>
            </a:pPr>
            <a:r>
              <a:rPr lang="en-US" smtClean="0">
                <a:cs typeface="+mn-cs"/>
              </a:rPr>
              <a:t>setgid works the same way, but with group-permissions: if you set the setgid bit on an executable file via the command "chmod g+s filename", and if the file is also "other-executable" (-r-xr-sr-x), then when that program is executed it will run with the group-ID of the file rather than of the user who executed it.</a:t>
            </a:r>
          </a:p>
          <a:p>
            <a:pPr eaLnBrk="1" hangingPunct="1">
              <a:defRPr/>
            </a:pPr>
            <a:endParaRPr lang="en-US" smtClean="0">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92901CD-EEE7-994E-B08B-9C5FAA33A92E}" type="slidenum">
              <a:rPr lang="en-AU"/>
              <a:pPr>
                <a:defRPr/>
              </a:pPr>
              <a:t>14</a:t>
            </a:fld>
            <a:endParaRPr lang="en-AU"/>
          </a:p>
        </p:txBody>
      </p:sp>
      <p:sp>
        <p:nvSpPr>
          <p:cNvPr id="231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1427" name="Rectangle 3"/>
          <p:cNvSpPr>
            <a:spLocks noGrp="1" noChangeArrowheads="1"/>
          </p:cNvSpPr>
          <p:nvPr>
            <p:ph type="body" idx="1"/>
          </p:nvPr>
        </p:nvSpPr>
        <p:spPr/>
        <p:txBody>
          <a:bodyPr/>
          <a:lstStyle/>
          <a:p>
            <a:pPr eaLnBrk="1" hangingPunct="1">
              <a:defRPr/>
            </a:pPr>
            <a:r>
              <a:rPr lang="en-US" smtClean="0">
                <a:cs typeface="+mn-cs"/>
              </a:rPr>
              <a:t>Setuid has no effect on directories, but setgid does, and it's a little non-intuitive. Normally, when you create a file, it's automatically owned by your user ID and your (primary) group ID. For example, if biff creates a file, the file will have a user-owner of "biff" and a group-owner of "drummers" (assuming that "drummers" is biff's primary group, as listed in /etc/passwd).</a:t>
            </a:r>
          </a:p>
          <a:p>
            <a:pPr eaLnBrk="1" hangingPunct="1">
              <a:defRPr/>
            </a:pPr>
            <a:r>
              <a:rPr lang="en-US" smtClean="0">
                <a:cs typeface="+mn-cs"/>
              </a:rPr>
              <a:t>Setting a directory's setgid bit, however, causes any file created in that directory to inherit the directory's group-owner. This is useful if users on your system tend to belong to secondary groups and routinely create files that need to be shared with other members of those groups. </a:t>
            </a:r>
          </a:p>
          <a:p>
            <a:pPr eaLnBrk="1" hangingPunct="1">
              <a:defRPr/>
            </a:pPr>
            <a:r>
              <a:rPr lang="en-US" smtClean="0">
                <a:cs typeface="+mn-cs"/>
              </a:rPr>
              <a:t>For example, if the user "animal" is listed in /etc/group as being a secondary member of "drummers," but is listed in /etc/passwd has having a primary group of "muppets," then animal will have no trouble creating files in the extreme_casseroles/ directory, whose permissions are set to drwxrwx--T. However, by default animal's files will belong to the group muppets, not to drummers, so unless animal manually reassigns his files' group-ownership (chgrp drummers newfile) or resets their other-permissions (chmod o+rw newfile), then other members of drummers won't be able to read or write animal's recipes.</a:t>
            </a:r>
          </a:p>
          <a:p>
            <a:pPr eaLnBrk="1" hangingPunct="1">
              <a:defRPr/>
            </a:pPr>
            <a:r>
              <a:rPr lang="en-US" smtClean="0">
                <a:cs typeface="+mn-cs"/>
              </a:rPr>
              <a:t>If, on the other hand, biff (or root) sets the setgid bit on extreme_casseroles/ (chmod g+s extreme_casseroles), then when animal creates a new file therein, the file will have a group-owner of "drummers", just like extreme_casseroles/ itself. Note that all other permissions still apply: if the directory in question isn't group-writable to begin with, then the setgid bit will have no effect (since group-members won't be able to create files inside it to begin with).</a:t>
            </a:r>
          </a:p>
          <a:p>
            <a:pPr eaLnBrk="1" hangingPunct="1">
              <a:defRPr/>
            </a:pPr>
            <a:endParaRPr lang="en-US" smtClean="0">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5C11598-0254-C64E-B62C-940999C88C04}" type="slidenum">
              <a:rPr lang="en-AU"/>
              <a:pPr>
                <a:defRPr/>
              </a:pPr>
              <a:t>15</a:t>
            </a:fld>
            <a:endParaRPr lang="en-AU"/>
          </a:p>
        </p:txBody>
      </p:sp>
      <p:sp>
        <p:nvSpPr>
          <p:cNvPr id="222212" name="Rectangle 4"/>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2213" name="Rectangle 5"/>
          <p:cNvSpPr>
            <a:spLocks noGrp="1" noChangeArrowheads="1"/>
          </p:cNvSpPr>
          <p:nvPr>
            <p:ph type="body" idx="1"/>
          </p:nvPr>
        </p:nvSpPr>
        <p:spPr/>
        <p:txBody>
          <a:bodyPr/>
          <a:lstStyle/>
          <a:p>
            <a:pPr eaLnBrk="1" hangingPunct="1">
              <a:defRPr/>
            </a:pPr>
            <a:r>
              <a:rPr lang="en-US" dirty="0" smtClean="0">
                <a:cs typeface="+mn-cs"/>
              </a:rPr>
              <a:t>Internally, Linux uses numbers to represent permissions; only user programs display permissions as letters. The </a:t>
            </a:r>
            <a:r>
              <a:rPr lang="en-US" dirty="0" err="1" smtClean="0">
                <a:cs typeface="+mn-cs"/>
              </a:rPr>
              <a:t>chmod</a:t>
            </a:r>
            <a:r>
              <a:rPr lang="en-US" dirty="0" smtClean="0">
                <a:cs typeface="+mn-cs"/>
              </a:rPr>
              <a:t> command recognizes both mnemonic permission-modifiers ("</a:t>
            </a:r>
            <a:r>
              <a:rPr lang="en-US" dirty="0" err="1" smtClean="0">
                <a:cs typeface="+mn-cs"/>
              </a:rPr>
              <a:t>u+rwx,go-w</a:t>
            </a:r>
            <a:r>
              <a:rPr lang="en-US" dirty="0" smtClean="0">
                <a:cs typeface="+mn-cs"/>
              </a:rPr>
              <a:t>") and numeric modes.</a:t>
            </a:r>
          </a:p>
          <a:p>
            <a:pPr eaLnBrk="1" hangingPunct="1">
              <a:defRPr/>
            </a:pPr>
            <a:r>
              <a:rPr lang="en-US" dirty="0" smtClean="0">
                <a:cs typeface="+mn-cs"/>
              </a:rPr>
              <a:t>A numeric mode consists of four digits: as you read left-to-right, these represent special-permissions, user-permissions, group-permissions, and other-permissions. For example, 0700 translates to "no special permissions set, all user-permissions set, no group permissions set, no other-permissions set."</a:t>
            </a:r>
          </a:p>
          <a:p>
            <a:pPr eaLnBrk="1" hangingPunct="1">
              <a:defRPr/>
            </a:pPr>
            <a:r>
              <a:rPr lang="en-US" dirty="0" smtClean="0">
                <a:cs typeface="+mn-cs"/>
              </a:rPr>
              <a:t>Each permission has a numeric value, and the permissions in each digit-place are additive: the digit represents the sum of all permission-bits you wish to set. If, for example, user-permissions are set to "7", this represents 4 (the value for "read") plus 2 (the value for "write") plus 1 (the value for "execute"). </a:t>
            </a:r>
          </a:p>
          <a:p>
            <a:pPr eaLnBrk="1" hangingPunct="1">
              <a:defRPr/>
            </a:pPr>
            <a:r>
              <a:rPr lang="en-US" dirty="0" smtClean="0">
                <a:cs typeface="+mn-cs"/>
              </a:rPr>
              <a:t>As I just mentioned, the basic numeric values are 4 for read, 2 for write, and 1 for execute. Why no "3? Because </a:t>
            </a:r>
          </a:p>
          <a:p>
            <a:pPr eaLnBrk="1" hangingPunct="1">
              <a:defRPr/>
            </a:pPr>
            <a:r>
              <a:rPr lang="en-US" dirty="0" smtClean="0">
                <a:cs typeface="+mn-cs"/>
              </a:rPr>
              <a:t>(a) these values represent bits in a binary stream and are therefore all powers of 2; and (b) this way, no two combination of permissions have the same sum.</a:t>
            </a:r>
          </a:p>
          <a:p>
            <a:pPr eaLnBrk="1" hangingPunct="1">
              <a:defRPr/>
            </a:pPr>
            <a:r>
              <a:rPr lang="en-US" dirty="0" smtClean="0">
                <a:cs typeface="+mn-cs"/>
              </a:rPr>
              <a:t>Special permissions are as follows: 4 stands for </a:t>
            </a:r>
            <a:r>
              <a:rPr lang="en-US" dirty="0" err="1" smtClean="0">
                <a:cs typeface="+mn-cs"/>
              </a:rPr>
              <a:t>setuid</a:t>
            </a:r>
            <a:r>
              <a:rPr lang="en-US" dirty="0" smtClean="0">
                <a:cs typeface="+mn-cs"/>
              </a:rPr>
              <a:t>, 2 stands for </a:t>
            </a:r>
            <a:r>
              <a:rPr lang="en-US" dirty="0" err="1" smtClean="0">
                <a:cs typeface="+mn-cs"/>
              </a:rPr>
              <a:t>setgid</a:t>
            </a:r>
            <a:r>
              <a:rPr lang="en-US" dirty="0" smtClean="0">
                <a:cs typeface="+mn-cs"/>
              </a:rPr>
              <a:t>, and 1 stands for sticky-bit. For example, the numeric mode 3000 translates to "</a:t>
            </a:r>
            <a:r>
              <a:rPr lang="en-US" dirty="0" err="1" smtClean="0">
                <a:cs typeface="+mn-cs"/>
              </a:rPr>
              <a:t>setgid</a:t>
            </a:r>
            <a:r>
              <a:rPr lang="en-US" dirty="0" smtClean="0">
                <a:cs typeface="+mn-cs"/>
              </a:rPr>
              <a:t> set, sticky-bit set, no other permissions set" (which is a useless set of permissions).</a:t>
            </a:r>
          </a:p>
          <a:p>
            <a:pPr eaLnBrk="1" hangingPunct="1">
              <a:defRPr/>
            </a:pPr>
            <a:r>
              <a:rPr lang="en-US" dirty="0" smtClean="0">
                <a:cs typeface="+mn-cs"/>
              </a:rPr>
              <a:t>Figure 23.2 shows the permissions of "</a:t>
            </a:r>
            <a:r>
              <a:rPr lang="en-US" dirty="0" err="1" smtClean="0">
                <a:cs typeface="+mn-cs"/>
              </a:rPr>
              <a:t>mycoolfile</a:t>
            </a:r>
            <a:r>
              <a:rPr lang="en-US" dirty="0" smtClean="0">
                <a:cs typeface="+mn-cs"/>
              </a:rPr>
              <a:t>" set using the command:</a:t>
            </a:r>
          </a:p>
          <a:p>
            <a:pPr eaLnBrk="1" hangingPunct="1">
              <a:defRPr/>
            </a:pPr>
            <a:r>
              <a:rPr lang="en-US" dirty="0" smtClean="0">
                <a:cs typeface="+mn-cs"/>
              </a:rPr>
              <a:t>	</a:t>
            </a:r>
            <a:r>
              <a:rPr lang="en-US" dirty="0" err="1" smtClean="0">
                <a:cs typeface="+mn-cs"/>
              </a:rPr>
              <a:t>chmod</a:t>
            </a:r>
            <a:r>
              <a:rPr lang="en-US" dirty="0" smtClean="0">
                <a:cs typeface="+mn-cs"/>
              </a:rPr>
              <a:t> 0644 </a:t>
            </a:r>
            <a:r>
              <a:rPr lang="en-US" dirty="0" err="1" smtClean="0">
                <a:cs typeface="+mn-cs"/>
              </a:rPr>
              <a:t>mycoolfile</a:t>
            </a:r>
            <a:endParaRPr lang="en-US" dirty="0" smtClean="0">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EA07E19-D9DD-7046-A920-6CCD1FC106DF}" type="slidenum">
              <a:rPr lang="en-AU"/>
              <a:pPr>
                <a:defRPr/>
              </a:pPr>
              <a:t>16</a:t>
            </a:fld>
            <a:endParaRPr lang="en-AU"/>
          </a:p>
        </p:txBody>
      </p:sp>
      <p:sp>
        <p:nvSpPr>
          <p:cNvPr id="233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3475" name="Rectangle 3"/>
          <p:cNvSpPr>
            <a:spLocks noGrp="1" noChangeArrowheads="1"/>
          </p:cNvSpPr>
          <p:nvPr>
            <p:ph type="body" idx="1"/>
          </p:nvPr>
        </p:nvSpPr>
        <p:spPr/>
        <p:txBody>
          <a:bodyPr/>
          <a:lstStyle/>
          <a:p>
            <a:pPr eaLnBrk="1" hangingPunct="1">
              <a:defRPr/>
            </a:pPr>
            <a:r>
              <a:rPr lang="en-US" smtClean="0">
                <a:cs typeface="+mn-cs"/>
              </a:rPr>
              <a:t>It’s a little bit of an oversimplification to say that users, groups, files, and directories are all that matter in the Linux DAC: memory is important too. Therefore we should at least briefly discuss kernel space and user space. </a:t>
            </a:r>
          </a:p>
          <a:p>
            <a:pPr eaLnBrk="1" hangingPunct="1">
              <a:defRPr/>
            </a:pPr>
            <a:r>
              <a:rPr lang="en-US" b="1" smtClean="0">
                <a:cs typeface="+mn-cs"/>
              </a:rPr>
              <a:t>Kernel space</a:t>
            </a:r>
            <a:r>
              <a:rPr lang="en-US" smtClean="0">
                <a:cs typeface="+mn-cs"/>
              </a:rPr>
              <a:t> refers to memory used by the Linux kernel and its loadable modules (e.g., device drivers). </a:t>
            </a:r>
            <a:r>
              <a:rPr lang="en-US" b="1" smtClean="0">
                <a:cs typeface="+mn-cs"/>
              </a:rPr>
              <a:t>User space</a:t>
            </a:r>
            <a:r>
              <a:rPr lang="en-US" smtClean="0">
                <a:cs typeface="+mn-cs"/>
              </a:rPr>
              <a:t> refers to memory used by all other processes. Since the kernel enforces the Linux DAC and, in real terms, dictates system reality, it’s extremely important to isolate kernel space from user space. For this reason, kernel space is never swapped to hard disk. </a:t>
            </a:r>
          </a:p>
          <a:p>
            <a:pPr eaLnBrk="1" hangingPunct="1">
              <a:defRPr/>
            </a:pPr>
            <a:r>
              <a:rPr lang="en-US" smtClean="0">
                <a:cs typeface="+mn-cs"/>
              </a:rPr>
              <a:t>It’s also the reason that only root may load and unload kernel modules. As we’re about to see, one of the worst things that can happen on a compromised Linux system is for an attacker to gain the ability to load kernel modules.</a:t>
            </a:r>
          </a:p>
          <a:p>
            <a:pPr eaLnBrk="1" hangingPunct="1">
              <a:defRPr/>
            </a:pPr>
            <a:endParaRPr lang="en-US" smtClean="0">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721D417-B3B0-A341-9A95-6FD3B7A561AB}" type="slidenum">
              <a:rPr lang="en-AU"/>
              <a:pPr>
                <a:defRPr/>
              </a:pPr>
              <a:t>17</a:t>
            </a:fld>
            <a:endParaRPr lang="en-AU"/>
          </a:p>
        </p:txBody>
      </p:sp>
      <p:sp>
        <p:nvSpPr>
          <p:cNvPr id="235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5523" name="Rectangle 3"/>
          <p:cNvSpPr>
            <a:spLocks noGrp="1" noChangeArrowheads="1"/>
          </p:cNvSpPr>
          <p:nvPr>
            <p:ph type="body" idx="1"/>
          </p:nvPr>
        </p:nvSpPr>
        <p:spPr/>
        <p:txBody>
          <a:bodyPr/>
          <a:lstStyle/>
          <a:p>
            <a:pPr eaLnBrk="1" hangingPunct="1">
              <a:defRPr/>
            </a:pPr>
            <a:r>
              <a:rPr lang="en-US" smtClean="0">
                <a:cs typeface="+mn-cs"/>
              </a:rPr>
              <a:t>In this section we’ll discuss the most common weaknesses in Linux systems.</a:t>
            </a:r>
          </a:p>
          <a:p>
            <a:pPr eaLnBrk="1" hangingPunct="1">
              <a:defRPr/>
            </a:pPr>
            <a:r>
              <a:rPr lang="en-US" smtClean="0">
                <a:cs typeface="+mn-cs"/>
              </a:rPr>
              <a:t>As we discussed in the previous section, any program whose “setuid” permission-bit is set will run with the privileges of the user that owns it, rather than those of the process or user executing it. A </a:t>
            </a:r>
            <a:r>
              <a:rPr lang="en-US" b="1" smtClean="0">
                <a:cs typeface="+mn-cs"/>
              </a:rPr>
              <a:t>setuid root</a:t>
            </a:r>
            <a:r>
              <a:rPr lang="en-US" smtClean="0">
                <a:cs typeface="+mn-cs"/>
              </a:rPr>
              <a:t> program is a root-owned program with its setuid bit set, that is, a program that runs as root </a:t>
            </a:r>
            <a:r>
              <a:rPr lang="en-US" i="1" smtClean="0">
                <a:cs typeface="+mn-cs"/>
              </a:rPr>
              <a:t>no matter who executes it</a:t>
            </a:r>
            <a:r>
              <a:rPr lang="en-US" smtClean="0">
                <a:cs typeface="+mn-cs"/>
              </a:rPr>
              <a:t>. </a:t>
            </a:r>
          </a:p>
          <a:p>
            <a:pPr eaLnBrk="1" hangingPunct="1">
              <a:defRPr/>
            </a:pPr>
            <a:r>
              <a:rPr lang="en-US" smtClean="0">
                <a:cs typeface="+mn-cs"/>
              </a:rPr>
              <a:t>Running setuid-root is necessary for programs that need to be run by unprivileged users, yet must provide such users with access to privileged functions (for example, changing their password, which requires changes to protected system files). But such a program needs to have been very carefully programmed, with impeccable user-input validation, strict memory management, etc. That is, it needs to have been </a:t>
            </a:r>
            <a:r>
              <a:rPr lang="en-US" i="1" smtClean="0">
                <a:cs typeface="+mn-cs"/>
              </a:rPr>
              <a:t>designed</a:t>
            </a:r>
            <a:r>
              <a:rPr lang="en-US" smtClean="0">
                <a:cs typeface="+mn-cs"/>
              </a:rPr>
              <a:t> to be run setuid (or setgid) root. Even then, a root-owned program should only have its setuid bit set if absolutely necessary. </a:t>
            </a:r>
          </a:p>
          <a:p>
            <a:pPr eaLnBrk="1" hangingPunct="1">
              <a:defRPr/>
            </a:pPr>
            <a:r>
              <a:rPr lang="en-US" smtClean="0">
                <a:cs typeface="+mn-cs"/>
              </a:rPr>
              <a:t>The risk here is that if a setuid root program can be exploited or abused in some way (for example, via a buffer overflow vulnerability or race condition as we discuss in chapters 11 and 12), then otherwise-unprivileged users may be able to use that program to wield unauthorized root privileges, possibly including opening a </a:t>
            </a:r>
            <a:r>
              <a:rPr lang="en-US" b="1" smtClean="0">
                <a:cs typeface="+mn-cs"/>
              </a:rPr>
              <a:t>root shell</a:t>
            </a:r>
            <a:r>
              <a:rPr lang="en-US" smtClean="0">
                <a:cs typeface="+mn-cs"/>
              </a:rPr>
              <a:t> (a command-line session running with root privileges). </a:t>
            </a:r>
          </a:p>
          <a:p>
            <a:pPr eaLnBrk="1" hangingPunct="1">
              <a:defRPr/>
            </a:pPr>
            <a:r>
              <a:rPr lang="en-US" smtClean="0">
                <a:cs typeface="+mn-cs"/>
              </a:rPr>
              <a:t>Due to a history of abuse against setuid root programs, major Linux distributions no longer ship with unecessarily setuid-root programs. But system attackers still scan for them!</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611EC89-30B9-7D40-9BCD-FE3DFD9BF0D8}" type="slidenum">
              <a:rPr lang="en-AU"/>
              <a:pPr>
                <a:defRPr/>
              </a:pPr>
              <a:t>18</a:t>
            </a:fld>
            <a:endParaRPr lang="en-AU"/>
          </a:p>
        </p:txBody>
      </p:sp>
      <p:sp>
        <p:nvSpPr>
          <p:cNvPr id="237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7571" name="Rectangle 3"/>
          <p:cNvSpPr>
            <a:spLocks noGrp="1" noChangeArrowheads="1"/>
          </p:cNvSpPr>
          <p:nvPr>
            <p:ph type="body" idx="1"/>
          </p:nvPr>
        </p:nvSpPr>
        <p:spPr/>
        <p:txBody>
          <a:bodyPr/>
          <a:lstStyle/>
          <a:p>
            <a:pPr eaLnBrk="1" hangingPunct="1">
              <a:defRPr/>
            </a:pPr>
            <a:r>
              <a:rPr lang="en-US" smtClean="0">
                <a:cs typeface="+mn-cs"/>
              </a:rPr>
              <a:t>This is a very broad category of vulnerabilities, many of which also fall into other categories in this list. It warrants its own category because of the ubiquity of the world wide web: there are few attack surfaces as big and visible as an Internet-facing web site. </a:t>
            </a:r>
          </a:p>
          <a:p>
            <a:pPr eaLnBrk="1" hangingPunct="1">
              <a:defRPr/>
            </a:pPr>
            <a:r>
              <a:rPr lang="en-US" smtClean="0">
                <a:cs typeface="+mn-cs"/>
              </a:rPr>
              <a:t>While web applications written in scripting languages such as PHP, Perl, and Java may not be as prone to classic buffer overflows (thanks to the additional layers of abstraction presented by those languages’ interpreters), they’re nonetheless prone to similar abuses of poor input-handling, including cross-site scripting, SQL code injection, and a plethora of other vulnerabilities, as we discuss in chapters 11 and 12.</a:t>
            </a:r>
          </a:p>
          <a:p>
            <a:pPr eaLnBrk="1" hangingPunct="1">
              <a:defRPr/>
            </a:pPr>
            <a:r>
              <a:rPr lang="en-US" smtClean="0">
                <a:cs typeface="+mn-cs"/>
              </a:rPr>
              <a:t>Nowadays, few Linux distributions ship with “enabled-by-default” web applications (such as the default cgi-scripts included with older versions of the Apache webserver). However, many users install web applications with known vulnerabilities, or write custom web applications having easily-identified and easily-exploited flaws.</a:t>
            </a:r>
          </a:p>
          <a:p>
            <a:pPr eaLnBrk="1" hangingPunct="1">
              <a:defRPr/>
            </a:pPr>
            <a:endParaRPr lang="en-US" smtClean="0">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AB62B86-BEE3-E14E-9025-2E9711349B3B}" type="slidenum">
              <a:rPr lang="en-AU"/>
              <a:pPr>
                <a:defRPr/>
              </a:pPr>
              <a:t>19</a:t>
            </a:fld>
            <a:endParaRPr lang="en-AU"/>
          </a:p>
        </p:txBody>
      </p:sp>
      <p:sp>
        <p:nvSpPr>
          <p:cNvPr id="2396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9619" name="Rectangle 3"/>
          <p:cNvSpPr>
            <a:spLocks noGrp="1" noChangeArrowheads="1"/>
          </p:cNvSpPr>
          <p:nvPr>
            <p:ph type="body" idx="1"/>
          </p:nvPr>
        </p:nvSpPr>
        <p:spPr/>
        <p:txBody>
          <a:bodyPr/>
          <a:lstStyle/>
          <a:p>
            <a:pPr eaLnBrk="1" hangingPunct="1">
              <a:defRPr/>
            </a:pPr>
            <a:r>
              <a:rPr lang="en-US" smtClean="0">
                <a:cs typeface="+mn-cs"/>
              </a:rPr>
              <a:t>Rootkits allows an attacker to cover their tracks, typically installed </a:t>
            </a:r>
            <a:r>
              <a:rPr lang="en-US" i="1" smtClean="0">
                <a:cs typeface="+mn-cs"/>
              </a:rPr>
              <a:t>after</a:t>
            </a:r>
            <a:r>
              <a:rPr lang="en-US" smtClean="0">
                <a:cs typeface="+mn-cs"/>
              </a:rPr>
              <a:t> a root compromise: if successfully install a rootkit before detection, all is very nearly lost. </a:t>
            </a:r>
          </a:p>
          <a:p>
            <a:pPr eaLnBrk="1" hangingPunct="1">
              <a:defRPr/>
            </a:pPr>
            <a:r>
              <a:rPr lang="en-US" b="1" smtClean="0">
                <a:cs typeface="+mn-cs"/>
              </a:rPr>
              <a:t>Rootkits</a:t>
            </a:r>
            <a:r>
              <a:rPr lang="en-US" smtClean="0">
                <a:cs typeface="+mn-cs"/>
              </a:rPr>
              <a:t> began as collections of “hacked replacements” for common Unix commands (ls, ps, etc.) that behaved like the legitimate commands they replaced, except for hiding an attacker’s files, directories and processes. </a:t>
            </a:r>
          </a:p>
          <a:p>
            <a:pPr eaLnBrk="1" hangingPunct="1">
              <a:defRPr/>
            </a:pPr>
            <a:r>
              <a:rPr lang="en-US" smtClean="0">
                <a:cs typeface="+mn-cs"/>
              </a:rPr>
              <a:t>In the Linux world, since the advent of </a:t>
            </a:r>
            <a:r>
              <a:rPr lang="en-US" b="1" smtClean="0">
                <a:cs typeface="+mn-cs"/>
              </a:rPr>
              <a:t>loadable kernel modules</a:t>
            </a:r>
            <a:r>
              <a:rPr lang="en-US" smtClean="0">
                <a:cs typeface="+mn-cs"/>
              </a:rPr>
              <a:t> (LKMs), rootkits have more frequently taken the form of LKMs. An </a:t>
            </a:r>
            <a:r>
              <a:rPr lang="en-US" b="1" smtClean="0">
                <a:cs typeface="+mn-cs"/>
              </a:rPr>
              <a:t>LKM rootkit</a:t>
            </a:r>
            <a:r>
              <a:rPr lang="en-US" smtClean="0">
                <a:cs typeface="+mn-cs"/>
              </a:rPr>
              <a:t> does its business (covering the tracks of attackers) </a:t>
            </a:r>
            <a:r>
              <a:rPr lang="en-US" i="1" smtClean="0">
                <a:cs typeface="+mn-cs"/>
              </a:rPr>
              <a:t>in kernel-space</a:t>
            </a:r>
            <a:r>
              <a:rPr lang="en-US" smtClean="0">
                <a:cs typeface="+mn-cs"/>
              </a:rPr>
              <a:t>, intercepting system calls pertaining to any user’s attempts to view the intruder’s resources. In this way, files, directories, and processes owned by an attacker are hidden even to a compromised system’s standard, un-tampered-with commands, including customized software. Besides operating at a lower, more global level, another advantage of the LKM rootkit over traditional rootkits is that system integrity-checking tools such as Tripwire won’t generate alerts from system commands being replaced.</a:t>
            </a:r>
          </a:p>
          <a:p>
            <a:pPr eaLnBrk="1" hangingPunct="1">
              <a:defRPr/>
            </a:pPr>
            <a:r>
              <a:rPr lang="en-US" smtClean="0">
                <a:cs typeface="+mn-cs"/>
              </a:rPr>
              <a:t>Luckily, even LKM rootkits do not always ensure complete invisibility for attackers. Many traditional and LKM rootkits can be detected with the script </a:t>
            </a:r>
            <a:r>
              <a:rPr lang="en-US" b="1" smtClean="0">
                <a:cs typeface="+mn-cs"/>
              </a:rPr>
              <a:t>chkrootkit</a:t>
            </a:r>
            <a:r>
              <a:rPr lang="en-US" smtClean="0">
                <a:cs typeface="+mn-cs"/>
              </a:rPr>
              <a:t>, available at www.chkrootkit.org. In general, however, if an attacker gets far enough to install a KVM rootkit, your system can be considered to be completely compromised; when and if you detect the breach (e.g., via a defaced website, missing data, suspicious network traffic, etc.), the only way to restore your system with any confidence of completely shutting out the intruder will be to erase its hard disk (or replace it, if you have the means and inclination to analyze the old one), re-install Linux, and apply all the latest software patches.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21BBC3F-B9A5-0D43-B0FF-65236ADCEF53}" type="slidenum">
              <a:rPr lang="en-AU"/>
              <a:pPr>
                <a:defRPr/>
              </a:pPr>
              <a:t>20</a:t>
            </a:fld>
            <a:endParaRPr lang="en-AU"/>
          </a:p>
        </p:txBody>
      </p:sp>
      <p:sp>
        <p:nvSpPr>
          <p:cNvPr id="241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1667" name="Rectangle 3"/>
          <p:cNvSpPr>
            <a:spLocks noGrp="1" noChangeArrowheads="1"/>
          </p:cNvSpPr>
          <p:nvPr>
            <p:ph type="body" idx="1"/>
          </p:nvPr>
        </p:nvSpPr>
        <p:spPr/>
        <p:txBody>
          <a:bodyPr/>
          <a:lstStyle/>
          <a:p>
            <a:pPr eaLnBrk="1" hangingPunct="1">
              <a:defRPr/>
            </a:pPr>
            <a:r>
              <a:rPr lang="en-US" smtClean="0">
                <a:cs typeface="+mn-cs"/>
              </a:rPr>
              <a:t>Now consider how to mitigate Linux security risks at the system and application levels. This section deals with OS-level security tools and techniques that protect the entire system.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6404875-A6DA-A943-A540-C457D7176FCE}" type="slidenum">
              <a:rPr lang="en-AU"/>
              <a:pPr>
                <a:defRPr/>
              </a:pPr>
              <a:t>21</a:t>
            </a:fld>
            <a:endParaRPr lang="en-AU"/>
          </a:p>
        </p:txBody>
      </p:sp>
      <p:sp>
        <p:nvSpPr>
          <p:cNvPr id="2437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3715" name="Rectangle 3"/>
          <p:cNvSpPr>
            <a:spLocks noGrp="1" noChangeArrowheads="1"/>
          </p:cNvSpPr>
          <p:nvPr>
            <p:ph type="body" idx="1"/>
          </p:nvPr>
        </p:nvSpPr>
        <p:spPr/>
        <p:txBody>
          <a:bodyPr/>
          <a:lstStyle/>
          <a:p>
            <a:pPr eaLnBrk="1" hangingPunct="1">
              <a:defRPr/>
            </a:pPr>
            <a:r>
              <a:rPr lang="en-US" dirty="0" smtClean="0">
                <a:cs typeface="+mn-cs"/>
              </a:rPr>
              <a:t>Linux system security begins at operating system installation time: one of the most critical, system-impacting decisions a system administrator makes is what software will run on the system. Since it’s hard enough to find the time to secure a system’s critical applications, an unused application is liable to be left in a default, un-hardened and un-patched state. Therefore, it’s very important that from the start, careful consideration be given to what applications should be installed, and which should not.</a:t>
            </a:r>
          </a:p>
          <a:p>
            <a:pPr eaLnBrk="1" hangingPunct="1">
              <a:defRPr/>
            </a:pPr>
            <a:r>
              <a:rPr lang="en-US" dirty="0" smtClean="0">
                <a:cs typeface="+mn-cs"/>
              </a:rPr>
              <a:t>What software should you not install? Common sense should be your guide: for example, an SMTP (email) relay shouldn’t need the Apache webserver; a database server shouldn’t need an office productivity suite such as </a:t>
            </a:r>
            <a:r>
              <a:rPr lang="en-US" dirty="0" err="1" smtClean="0">
                <a:cs typeface="+mn-cs"/>
              </a:rPr>
              <a:t>OpenOffice</a:t>
            </a:r>
            <a:r>
              <a:rPr lang="en-US" dirty="0" smtClean="0">
                <a:cs typeface="+mn-cs"/>
              </a:rPr>
              <a:t>; etc. </a:t>
            </a:r>
          </a:p>
          <a:p>
            <a:pPr eaLnBrk="1" hangingPunct="1">
              <a:defRPr/>
            </a:pPr>
            <a:r>
              <a:rPr lang="en-US" dirty="0" smtClean="0">
                <a:cs typeface="+mn-cs"/>
              </a:rPr>
              <a:t>Given the plethora of roles Linux systems play (desktops, servers, laptops, firewalls, embedded systems, </a:t>
            </a:r>
            <a:r>
              <a:rPr lang="en-US" dirty="0" err="1" smtClean="0">
                <a:cs typeface="+mn-cs"/>
              </a:rPr>
              <a:t>etc</a:t>
            </a:r>
            <a:r>
              <a:rPr lang="en-US" dirty="0" smtClean="0">
                <a:cs typeface="+mn-cs"/>
              </a:rPr>
              <a:t>), will generalize enumerating what software to not install. Here is a list of software packages that should seldom, if ever, be installed on hardened (especially Internet-facing) servers: X Window System, RPC Services, R-Services, </a:t>
            </a:r>
            <a:r>
              <a:rPr lang="en-US" dirty="0" err="1" smtClean="0">
                <a:cs typeface="+mn-cs"/>
              </a:rPr>
              <a:t>inetd</a:t>
            </a:r>
            <a:r>
              <a:rPr lang="en-US" dirty="0" smtClean="0">
                <a:cs typeface="+mn-cs"/>
              </a:rPr>
              <a:t>, SMTP Daemons, Telnet and other </a:t>
            </a:r>
            <a:r>
              <a:rPr lang="en-US" dirty="0" err="1" smtClean="0">
                <a:cs typeface="+mn-cs"/>
              </a:rPr>
              <a:t>cleartext</a:t>
            </a:r>
            <a:r>
              <a:rPr lang="en-US" dirty="0" smtClean="0">
                <a:cs typeface="+mn-cs"/>
              </a:rPr>
              <a:t>-logon services (see text for discussion why).</a:t>
            </a:r>
          </a:p>
          <a:p>
            <a:pPr eaLnBrk="1" hangingPunct="1">
              <a:defRPr/>
            </a:pPr>
            <a:r>
              <a:rPr lang="en-US" dirty="0" smtClean="0">
                <a:cs typeface="+mn-cs"/>
              </a:rPr>
              <a:t>In addition to initial software selection and installation, Linux installation utilities also perform varying amounts of initial system and software configuration, including:</a:t>
            </a:r>
          </a:p>
          <a:p>
            <a:pPr eaLnBrk="1" hangingPunct="1">
              <a:buFontTx/>
              <a:buChar char="•"/>
              <a:defRPr/>
            </a:pPr>
            <a:r>
              <a:rPr lang="en-US" dirty="0" smtClean="0">
                <a:cs typeface="+mn-cs"/>
              </a:rPr>
              <a:t>setting the root password</a:t>
            </a:r>
          </a:p>
          <a:p>
            <a:pPr eaLnBrk="1" hangingPunct="1">
              <a:buFontTx/>
              <a:buChar char="•"/>
              <a:defRPr/>
            </a:pPr>
            <a:r>
              <a:rPr lang="en-US" dirty="0" smtClean="0">
                <a:cs typeface="+mn-cs"/>
              </a:rPr>
              <a:t>creating a non-root user account</a:t>
            </a:r>
          </a:p>
          <a:p>
            <a:pPr eaLnBrk="1" hangingPunct="1">
              <a:buFontTx/>
              <a:buChar char="•"/>
              <a:defRPr/>
            </a:pPr>
            <a:r>
              <a:rPr lang="en-US" dirty="0" smtClean="0">
                <a:cs typeface="+mn-cs"/>
              </a:rPr>
              <a:t>setting an overall system security level (usually initial file-permission settings)</a:t>
            </a:r>
          </a:p>
          <a:p>
            <a:pPr eaLnBrk="1" hangingPunct="1">
              <a:buFontTx/>
              <a:buChar char="•"/>
              <a:defRPr/>
            </a:pPr>
            <a:r>
              <a:rPr lang="en-US" dirty="0" smtClean="0">
                <a:cs typeface="+mn-cs"/>
              </a:rPr>
              <a:t>enabling a simple host-based firewall policy</a:t>
            </a:r>
          </a:p>
          <a:p>
            <a:pPr eaLnBrk="1" hangingPunct="1">
              <a:buFontTx/>
              <a:buChar char="•"/>
              <a:defRPr/>
            </a:pPr>
            <a:r>
              <a:rPr lang="en-US" dirty="0" smtClean="0">
                <a:cs typeface="+mn-cs"/>
              </a:rPr>
              <a:t>enabling </a:t>
            </a:r>
            <a:r>
              <a:rPr lang="en-US" dirty="0" err="1" smtClean="0">
                <a:cs typeface="+mn-cs"/>
              </a:rPr>
              <a:t>SELinux</a:t>
            </a:r>
            <a:r>
              <a:rPr lang="en-US" dirty="0" smtClean="0">
                <a:cs typeface="+mn-cs"/>
              </a:rPr>
              <a:t> or Novell </a:t>
            </a:r>
            <a:r>
              <a:rPr lang="en-US" dirty="0" err="1" smtClean="0">
                <a:cs typeface="+mn-cs"/>
              </a:rPr>
              <a:t>AppArmor</a:t>
            </a:r>
            <a:r>
              <a:rPr lang="en-US" dirty="0" smtClean="0">
                <a:cs typeface="+mn-cs"/>
              </a:rPr>
              <a:t> (see Section 23.7)</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81A010-343D-C646-9E01-8CA314E317BE}" type="slidenum">
              <a:rPr lang="en-AU"/>
              <a:pPr>
                <a:defRPr/>
              </a:pPr>
              <a:t>22</a:t>
            </a:fld>
            <a:endParaRPr lang="en-AU"/>
          </a:p>
        </p:txBody>
      </p:sp>
      <p:sp>
        <p:nvSpPr>
          <p:cNvPr id="2457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5763" name="Rectangle 3"/>
          <p:cNvSpPr>
            <a:spLocks noGrp="1" noChangeArrowheads="1"/>
          </p:cNvSpPr>
          <p:nvPr>
            <p:ph type="body" idx="1"/>
          </p:nvPr>
        </p:nvSpPr>
        <p:spPr/>
        <p:txBody>
          <a:bodyPr/>
          <a:lstStyle/>
          <a:p>
            <a:pPr eaLnBrk="1" hangingPunct="1">
              <a:defRPr/>
            </a:pPr>
            <a:r>
              <a:rPr lang="en-US" smtClean="0">
                <a:cs typeface="+mn-cs"/>
              </a:rPr>
              <a:t>Carefully selecting what gets installed (and what doesn’t get installed) on a Linux system is an important first step in securing it. All the server applications you do install, however, must be configured securely (the subject of Section 13.6), and they must also be kept up to date with security patches. </a:t>
            </a:r>
          </a:p>
          <a:p>
            <a:pPr eaLnBrk="1" hangingPunct="1">
              <a:defRPr/>
            </a:pPr>
            <a:r>
              <a:rPr lang="en-US" smtClean="0">
                <a:cs typeface="+mn-cs"/>
              </a:rPr>
              <a:t>The bad news with patching is that you can never win the “patch rat-race:” there will always be software vulnerabilities that attackers are able to exploit for some period of time before vendors issue patches for them. (As-yet-unpatchable vulnerabilities are known as </a:t>
            </a:r>
            <a:r>
              <a:rPr lang="en-US" b="1" smtClean="0">
                <a:cs typeface="+mn-cs"/>
              </a:rPr>
              <a:t>zero-day</a:t>
            </a:r>
            <a:r>
              <a:rPr lang="en-US" smtClean="0">
                <a:cs typeface="+mn-cs"/>
              </a:rPr>
              <a:t>, or 0-day, vulnerabilities.).</a:t>
            </a:r>
          </a:p>
          <a:p>
            <a:pPr eaLnBrk="1" hangingPunct="1">
              <a:defRPr/>
            </a:pPr>
            <a:r>
              <a:rPr lang="en-US" smtClean="0">
                <a:cs typeface="+mn-cs"/>
              </a:rPr>
              <a:t>The good news is, modern Linux distributions usually include tools for automatically downloading and installing security updates, which can minimize the time your system is vulnerable to things against which patches </a:t>
            </a:r>
            <a:r>
              <a:rPr lang="en-US" i="1" smtClean="0">
                <a:cs typeface="+mn-cs"/>
              </a:rPr>
              <a:t>are</a:t>
            </a:r>
            <a:r>
              <a:rPr lang="en-US" smtClean="0">
                <a:cs typeface="+mn-cs"/>
              </a:rPr>
              <a:t> available. For example, Red Hat, Fedora, and CentOS include </a:t>
            </a:r>
            <a:r>
              <a:rPr lang="en-US" b="1" smtClean="0">
                <a:cs typeface="+mn-cs"/>
              </a:rPr>
              <a:t>up2date</a:t>
            </a:r>
            <a:r>
              <a:rPr lang="en-US" smtClean="0">
                <a:cs typeface="+mn-cs"/>
              </a:rPr>
              <a:t> (</a:t>
            </a:r>
            <a:r>
              <a:rPr lang="en-US" b="1" smtClean="0">
                <a:cs typeface="+mn-cs"/>
              </a:rPr>
              <a:t>YUM</a:t>
            </a:r>
            <a:r>
              <a:rPr lang="en-US" smtClean="0">
                <a:cs typeface="+mn-cs"/>
              </a:rPr>
              <a:t> can be used instead); SuSE includes </a:t>
            </a:r>
            <a:r>
              <a:rPr lang="en-US" b="1" smtClean="0">
                <a:cs typeface="+mn-cs"/>
              </a:rPr>
              <a:t>YaST Online Update</a:t>
            </a:r>
            <a:r>
              <a:rPr lang="en-US" smtClean="0">
                <a:cs typeface="+mn-cs"/>
              </a:rPr>
              <a:t>; and Debian uses </a:t>
            </a:r>
            <a:r>
              <a:rPr lang="en-US" b="1" smtClean="0">
                <a:cs typeface="+mn-cs"/>
              </a:rPr>
              <a:t>apt-get</a:t>
            </a:r>
            <a:r>
              <a:rPr lang="en-US" smtClean="0">
                <a:cs typeface="+mn-cs"/>
              </a:rPr>
              <a:t>, though you must run it as a cron job for automatic updates.</a:t>
            </a:r>
          </a:p>
          <a:p>
            <a:pPr eaLnBrk="1" hangingPunct="1">
              <a:defRPr/>
            </a:pPr>
            <a:r>
              <a:rPr lang="en-US" smtClean="0">
                <a:cs typeface="+mn-cs"/>
              </a:rPr>
              <a:t>Note that on change-controlled systems, you should not run automatic updates, since security patches can, on rare but significant occasions, introduce instability. For systems on which availability and up-time are of paramount importance, therefore, you should stage all patches on test systems before deploying them in production.</a:t>
            </a:r>
          </a:p>
          <a:p>
            <a:pPr eaLnBrk="1" hangingPunct="1">
              <a:defRPr/>
            </a:pPr>
            <a:endParaRPr lang="en-US" smtClean="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820C97D-9452-7F4A-9D05-925BE43E0E42}" type="slidenum">
              <a:rPr lang="en-AU"/>
              <a:pPr>
                <a:defRPr/>
              </a:pPr>
              <a:t>5</a:t>
            </a:fld>
            <a:endParaRPr lang="en-AU"/>
          </a:p>
        </p:txBody>
      </p:sp>
      <p:sp>
        <p:nvSpPr>
          <p:cNvPr id="211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1971" name="Rectangle 3"/>
          <p:cNvSpPr>
            <a:spLocks noGrp="1" noChangeArrowheads="1"/>
          </p:cNvSpPr>
          <p:nvPr>
            <p:ph type="body" idx="1"/>
          </p:nvPr>
        </p:nvSpPr>
        <p:spPr/>
        <p:txBody>
          <a:bodyPr/>
          <a:lstStyle/>
          <a:p>
            <a:pPr eaLnBrk="1" hangingPunct="1"/>
            <a:r>
              <a:rPr lang="en-US"/>
              <a:t>Linux’s traditional security model can be summed up quite succinctly: people or proceses with “root” privileges can do anything; other accounts can do much less. </a:t>
            </a:r>
          </a:p>
          <a:p>
            <a:pPr eaLnBrk="1" hangingPunct="1"/>
            <a:r>
              <a:rPr lang="en-US"/>
              <a:t>From the attacker’s perspective, the challenge in cracking a Linux system is to gain root privileges. Once that happens, the attacker can erase or edit logs; hide their processes, files, and directories; and basically re-define the reality of the system as experienced by its administrators and users. Thus, as it’s most commonly practiced, Linux security (and Unix security in general) is a game of “root takes all.”</a:t>
            </a:r>
          </a:p>
          <a:p>
            <a:pPr eaLnBrk="1" hangingPunct="1"/>
            <a:r>
              <a:rPr lang="en-US"/>
              <a:t>How can such a powerful operating system get by with such a limited security model? In fairness, many Linux system administrators fail to take full advantage of the security features available to them (features we’re about explore in depth). People can and do run robust, secure Linux systems by making careful use of native Linux security controls, plus selected add-on tools such as sudo or Tripwire. However, the crux of the problem is that like the Unix operating systems on which it was based, Linux’s security model relies on </a:t>
            </a:r>
            <a:r>
              <a:rPr lang="en-US" b="1"/>
              <a:t>Discretionary Access Controls</a:t>
            </a:r>
            <a:r>
              <a:rPr lang="en-US"/>
              <a:t> (DAC).</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478CEF4-45B8-9748-8D32-E283EF741021}" type="slidenum">
              <a:rPr lang="en-AU"/>
              <a:pPr>
                <a:defRPr/>
              </a:pPr>
              <a:t>23</a:t>
            </a:fld>
            <a:endParaRPr lang="en-AU"/>
          </a:p>
        </p:txBody>
      </p:sp>
      <p:sp>
        <p:nvSpPr>
          <p:cNvPr id="2478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7811" name="Rectangle 3"/>
          <p:cNvSpPr>
            <a:spLocks noGrp="1" noChangeArrowheads="1"/>
          </p:cNvSpPr>
          <p:nvPr>
            <p:ph type="body" idx="1"/>
          </p:nvPr>
        </p:nvSpPr>
        <p:spPr/>
        <p:txBody>
          <a:bodyPr/>
          <a:lstStyle/>
          <a:p>
            <a:pPr eaLnBrk="1" hangingPunct="1"/>
            <a:r>
              <a:rPr lang="en-US"/>
              <a:t>One of the most important attack-vectors in Linux threats is the network. Network-level access controls, that restrict access to local resources based on the IP addresses of the systems attempting access, are therefore an important tool in Linux security.</a:t>
            </a:r>
          </a:p>
          <a:p>
            <a:pPr eaLnBrk="1" hangingPunct="1"/>
            <a:r>
              <a:rPr lang="en-US"/>
              <a:t>One of the most mature network access control mechanisms in Linux is libwappers. In its original form, the software package TCP Wrappers, the daemon tcpd is used as a “wrapper” process for each service initiated by inetd. Before allowing a connection to any given service, tcpd first evaluates access controls defined in the files /etc/hosts.allow and /etc/hosts.deny: if the transaction matches any rule in hosts.allow (which tcpd parses first), it’s allowed. If no rule in hosts.allow matches, tcpd then evaluates the transaction against the rules in hosts.deny; if any rule in hosts.deny matches, the transaction is logged and denied, but is otherwise permitted. These access controls are based on the name of the local service being connected to, on the source IP address or hostname of the client attempting the connection, and on the username of the client attempting the connection (that is, the owner of the client-process). Note that client usernames are validated via the </a:t>
            </a:r>
            <a:r>
              <a:rPr lang="en-US" b="1"/>
              <a:t>ident</a:t>
            </a:r>
            <a:r>
              <a:rPr lang="en-US"/>
              <a:t> service, which unfortunately is trivially easy to forge on the client side, which makes this criterion’s value questionable. The best way to configure TCP Wrappers access controls is therefore to set a “deny all” policy in hosts.deny, such that the only transactions permitted are those explicitly specified in hosts.allow.</a:t>
            </a:r>
          </a:p>
          <a:p>
            <a:pPr eaLnBrk="1" hangingPunct="1"/>
            <a:r>
              <a:rPr lang="en-US"/>
              <a:t>Since inetd is essentially obsolete, TCP Wrappers is no longer used as commonly as libwrappers, a system library which allows applications to defend themselves by leveraging /etc/hosts.allow and /etc/hosts.deny without requiring tcpd to act as an intermediary.</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7764A0-6164-1F45-BB19-F73AF598CF35}" type="slidenum">
              <a:rPr lang="en-AU"/>
              <a:pPr>
                <a:defRPr/>
              </a:pPr>
              <a:t>24</a:t>
            </a:fld>
            <a:endParaRPr lang="en-AU"/>
          </a:p>
        </p:txBody>
      </p:sp>
      <p:sp>
        <p:nvSpPr>
          <p:cNvPr id="2498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9859" name="Rectangle 3"/>
          <p:cNvSpPr>
            <a:spLocks noGrp="1" noChangeArrowheads="1"/>
          </p:cNvSpPr>
          <p:nvPr>
            <p:ph type="body" idx="1"/>
          </p:nvPr>
        </p:nvSpPr>
        <p:spPr/>
        <p:txBody>
          <a:bodyPr/>
          <a:lstStyle/>
          <a:p>
            <a:pPr eaLnBrk="1" hangingPunct="1"/>
            <a:r>
              <a:rPr lang="en-US"/>
              <a:t>While TCP Wrappers ubiquitous and easy-to-use, more powerful is the Linux kernel’s native firewall mechanism, </a:t>
            </a:r>
            <a:r>
              <a:rPr lang="en-US" b="1"/>
              <a:t>netfilter</a:t>
            </a:r>
            <a:r>
              <a:rPr lang="en-US"/>
              <a:t> (and its user-space front end </a:t>
            </a:r>
            <a:r>
              <a:rPr lang="en-US" b="1"/>
              <a:t>iptables</a:t>
            </a:r>
            <a:r>
              <a:rPr lang="en-US"/>
              <a:t>)</a:t>
            </a:r>
          </a:p>
          <a:p>
            <a:pPr eaLnBrk="1" hangingPunct="1"/>
            <a:r>
              <a:rPr lang="en-US"/>
              <a:t>iptables is useful both on multi-interface firewall systems and on ordinary servers and desktop systems. iptables command does however have a steep learning curve. Nearly all Linux distributions now include utilities for automatically generating “personal” (local) firewall rules, especially at installation time. Typically, they prompt the administrator/user for local services that external hosts should be allowed to reach, if any (e.g., HTTP on TCP port 80, HTTPS on TCP port 443, and SSH on TCP port 22), and then generate rules that: </a:t>
            </a:r>
          </a:p>
          <a:p>
            <a:pPr lvl="1" eaLnBrk="1" hangingPunct="1">
              <a:buFontTx/>
              <a:buChar char="•"/>
            </a:pPr>
            <a:r>
              <a:rPr lang="en-US"/>
              <a:t>allow incoming requests to those services; </a:t>
            </a:r>
          </a:p>
          <a:p>
            <a:pPr lvl="1" eaLnBrk="1" hangingPunct="1">
              <a:buFontTx/>
              <a:buChar char="•"/>
            </a:pPr>
            <a:r>
              <a:rPr lang="en-US"/>
              <a:t>block all other inbound (externally-originating) transactions; and</a:t>
            </a:r>
          </a:p>
          <a:p>
            <a:pPr lvl="1" eaLnBrk="1" hangingPunct="1">
              <a:buFontTx/>
              <a:buChar char="•"/>
            </a:pPr>
            <a:r>
              <a:rPr lang="en-US"/>
              <a:t>allow all outbound (locally-originating) services; </a:t>
            </a:r>
          </a:p>
          <a:p>
            <a:pPr eaLnBrk="1" hangingPunct="1"/>
            <a:r>
              <a:rPr lang="en-US"/>
              <a:t>with the assumption that all outbound network transactions are legitimate. This assumption does not hold if the system is compromised by a human attacker or by malware. In cases in which a greater level of caution is justified, it may be necessary to create more complex iptables policies than your Linux installer’s firewall wizard can provide. Many people manually create their own startup-script for this purpose (an iptables “policy” is actually just a list of iptables commands), but a tool such as Shorewall or Firewall Builder may instead be used.</a:t>
            </a:r>
          </a:p>
          <a:p>
            <a:pPr eaLnBrk="1" hangingPunct="1"/>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7F64324-1C9C-A845-B93E-896731DC70D3}" type="slidenum">
              <a:rPr lang="en-AU"/>
              <a:pPr>
                <a:defRPr/>
              </a:pPr>
              <a:t>25</a:t>
            </a:fld>
            <a:endParaRPr lang="en-AU"/>
          </a:p>
        </p:txBody>
      </p:sp>
      <p:sp>
        <p:nvSpPr>
          <p:cNvPr id="2519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1907" name="Rectangle 3"/>
          <p:cNvSpPr>
            <a:spLocks noGrp="1" noChangeArrowheads="1"/>
          </p:cNvSpPr>
          <p:nvPr>
            <p:ph type="body" idx="1"/>
          </p:nvPr>
        </p:nvSpPr>
        <p:spPr/>
        <p:txBody>
          <a:bodyPr/>
          <a:lstStyle/>
          <a:p>
            <a:pPr eaLnBrk="1" hangingPunct="1">
              <a:defRPr/>
            </a:pPr>
            <a:r>
              <a:rPr lang="en-US" dirty="0" smtClean="0">
                <a:cs typeface="+mn-cs"/>
              </a:rPr>
              <a:t>Historically, Linux hasn’t been nearly so vulnerable to viruses as other operating systems (e.g., Windows); more due to its lesser popularity as a desktop platform than necessarily inherent security. Hence Linux users have tended to worry less about viruses, and have tended to rely on keeping up to date with security patches for protection against malware. This is arguably a more proactive technique than relying on signature-based antivirus tools. And indeed, prompt patching of security holes is an effective protection against worms, which have historically been a much bigger threat against Linux systems than viruses. </a:t>
            </a:r>
          </a:p>
          <a:p>
            <a:pPr eaLnBrk="1" hangingPunct="1">
              <a:defRPr/>
            </a:pPr>
            <a:r>
              <a:rPr lang="en-US" dirty="0" smtClean="0">
                <a:cs typeface="+mn-cs"/>
              </a:rPr>
              <a:t>Viruses, however, typically abuse the privileges of whatever user unwittingly executes them, rather than actually exploiting a software vulnerability: the virus simply “runs as” the user. This may not have system-wide ramifications so long as that user isn’t root, but even relatively unprivileged users can execute network client applications, create large files that could fill a disk volume, and perform any number of other problematic actions. As Linux’s popularity continues to grow, especially as a general-purpose desktop platform we can expect Linux viruses to become much more common. Sooner or later, therefore, antivirus software will become much more important on Linux systems than it is presently. There are a variety of commercial and free antivirus software packages that run on (and protect) Linux, including products from McAfee, Symantec, and Sophos; and the free, open-source tool </a:t>
            </a:r>
            <a:r>
              <a:rPr lang="en-US" dirty="0" err="1" smtClean="0">
                <a:cs typeface="+mn-cs"/>
              </a:rPr>
              <a:t>ClamAV</a:t>
            </a:r>
            <a:r>
              <a:rPr lang="en-US" dirty="0" smtClean="0">
                <a:cs typeface="+mn-cs"/>
              </a:rPr>
              <a:t>.</a:t>
            </a:r>
          </a:p>
          <a:p>
            <a:pPr eaLnBrk="1" hangingPunct="1">
              <a:defRPr/>
            </a:pPr>
            <a:endParaRPr lang="en-US" dirty="0" smtClean="0">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7E76112-8549-9D48-A36F-7BBDF71F1627}" type="slidenum">
              <a:rPr lang="en-AU"/>
              <a:pPr>
                <a:defRPr/>
              </a:pPr>
              <a:t>26</a:t>
            </a:fld>
            <a:endParaRPr lang="en-AU"/>
          </a:p>
        </p:txBody>
      </p:sp>
      <p:sp>
        <p:nvSpPr>
          <p:cNvPr id="2539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3955" name="Rectangle 3"/>
          <p:cNvSpPr>
            <a:spLocks noGrp="1" noChangeArrowheads="1"/>
          </p:cNvSpPr>
          <p:nvPr>
            <p:ph type="body" idx="1"/>
          </p:nvPr>
        </p:nvSpPr>
        <p:spPr>
          <a:xfrm>
            <a:off x="685800" y="4419600"/>
            <a:ext cx="5486400" cy="4114800"/>
          </a:xfrm>
        </p:spPr>
        <p:txBody>
          <a:bodyPr/>
          <a:lstStyle/>
          <a:p>
            <a:pPr eaLnBrk="1" hangingPunct="1">
              <a:defRPr/>
            </a:pPr>
            <a:r>
              <a:rPr lang="en-US" dirty="0" smtClean="0">
                <a:cs typeface="+mn-cs"/>
              </a:rPr>
              <a:t>Recall the guiding principles in Linux user-account security:</a:t>
            </a:r>
          </a:p>
          <a:p>
            <a:pPr eaLnBrk="1" hangingPunct="1">
              <a:buFontTx/>
              <a:buChar char="•"/>
              <a:defRPr/>
            </a:pPr>
            <a:r>
              <a:rPr lang="en-US" dirty="0" smtClean="0">
                <a:cs typeface="+mn-cs"/>
              </a:rPr>
              <a:t> be very careful when setting file and directory permissions;</a:t>
            </a:r>
          </a:p>
          <a:p>
            <a:pPr eaLnBrk="1" hangingPunct="1">
              <a:buFontTx/>
              <a:buChar char="•"/>
              <a:defRPr/>
            </a:pPr>
            <a:r>
              <a:rPr lang="en-US" dirty="0" smtClean="0">
                <a:cs typeface="+mn-cs"/>
              </a:rPr>
              <a:t> use group memberships to differentiate between different roles on your system; and </a:t>
            </a:r>
          </a:p>
          <a:p>
            <a:pPr eaLnBrk="1" hangingPunct="1">
              <a:buFontTx/>
              <a:buChar char="•"/>
              <a:defRPr/>
            </a:pPr>
            <a:r>
              <a:rPr lang="en-US" dirty="0" smtClean="0">
                <a:cs typeface="+mn-cs"/>
              </a:rPr>
              <a:t> be extremely careful in granting and using root privileges. </a:t>
            </a:r>
          </a:p>
          <a:p>
            <a:pPr eaLnBrk="1" hangingPunct="1">
              <a:defRPr/>
            </a:pPr>
            <a:r>
              <a:rPr lang="en-US" dirty="0" smtClean="0">
                <a:cs typeface="+mn-cs"/>
              </a:rPr>
              <a:t>We now discuss some details of user- and group-account management, and delegation of root privileges. First, some commands: use </a:t>
            </a:r>
            <a:r>
              <a:rPr lang="en-US" b="1" dirty="0" err="1" smtClean="0">
                <a:cs typeface="+mn-cs"/>
              </a:rPr>
              <a:t>chmod</a:t>
            </a:r>
            <a:r>
              <a:rPr lang="en-US" dirty="0" smtClean="0">
                <a:cs typeface="+mn-cs"/>
              </a:rPr>
              <a:t> command to set and change permissions for objects belonging to existing users and groups. To create, modify, and delete user accounts, use the </a:t>
            </a:r>
            <a:r>
              <a:rPr lang="en-US" b="1" dirty="0" err="1" smtClean="0">
                <a:cs typeface="+mn-cs"/>
              </a:rPr>
              <a:t>useradd</a:t>
            </a:r>
            <a:r>
              <a:rPr lang="en-US" dirty="0" smtClean="0">
                <a:cs typeface="+mn-cs"/>
              </a:rPr>
              <a:t>, </a:t>
            </a:r>
            <a:r>
              <a:rPr lang="en-US" b="1" dirty="0" err="1" smtClean="0">
                <a:cs typeface="+mn-cs"/>
              </a:rPr>
              <a:t>usermod</a:t>
            </a:r>
            <a:r>
              <a:rPr lang="en-US" dirty="0" smtClean="0">
                <a:cs typeface="+mn-cs"/>
              </a:rPr>
              <a:t>, and </a:t>
            </a:r>
            <a:r>
              <a:rPr lang="en-US" b="1" dirty="0" err="1" smtClean="0">
                <a:cs typeface="+mn-cs"/>
              </a:rPr>
              <a:t>userdel</a:t>
            </a:r>
            <a:r>
              <a:rPr lang="en-US" dirty="0" smtClean="0">
                <a:cs typeface="+mn-cs"/>
              </a:rPr>
              <a:t> commands. To create, modify, and delete group accounts, use the </a:t>
            </a:r>
            <a:r>
              <a:rPr lang="en-US" b="1" dirty="0" err="1" smtClean="0">
                <a:cs typeface="+mn-cs"/>
              </a:rPr>
              <a:t>groupadd</a:t>
            </a:r>
            <a:r>
              <a:rPr lang="en-US" dirty="0" smtClean="0">
                <a:cs typeface="+mn-cs"/>
              </a:rPr>
              <a:t>, </a:t>
            </a:r>
            <a:r>
              <a:rPr lang="en-US" b="1" dirty="0" err="1" smtClean="0">
                <a:cs typeface="+mn-cs"/>
              </a:rPr>
              <a:t>groupmod</a:t>
            </a:r>
            <a:r>
              <a:rPr lang="en-US" dirty="0" smtClean="0">
                <a:cs typeface="+mn-cs"/>
              </a:rPr>
              <a:t>, and </a:t>
            </a:r>
            <a:r>
              <a:rPr lang="en-US" b="1" dirty="0" err="1" smtClean="0">
                <a:cs typeface="+mn-cs"/>
              </a:rPr>
              <a:t>groupdel</a:t>
            </a:r>
            <a:r>
              <a:rPr lang="en-US" dirty="0" smtClean="0">
                <a:cs typeface="+mn-cs"/>
              </a:rPr>
              <a:t> commands. Alternatively, you can simply edit the file </a:t>
            </a:r>
            <a:r>
              <a:rPr lang="en-US" b="1" dirty="0" smtClean="0">
                <a:cs typeface="+mn-cs"/>
              </a:rPr>
              <a:t>/</a:t>
            </a:r>
            <a:r>
              <a:rPr lang="en-US" b="1" dirty="0" err="1" smtClean="0">
                <a:cs typeface="+mn-cs"/>
              </a:rPr>
              <a:t>etc</a:t>
            </a:r>
            <a:r>
              <a:rPr lang="en-US" b="1" dirty="0" smtClean="0">
                <a:cs typeface="+mn-cs"/>
              </a:rPr>
              <a:t>/</a:t>
            </a:r>
            <a:r>
              <a:rPr lang="en-US" b="1" dirty="0" err="1" smtClean="0">
                <a:cs typeface="+mn-cs"/>
              </a:rPr>
              <a:t>passwd</a:t>
            </a:r>
            <a:r>
              <a:rPr lang="en-US" dirty="0" smtClean="0">
                <a:cs typeface="+mn-cs"/>
              </a:rPr>
              <a:t> directly to create, modify, or delete users, or edit </a:t>
            </a:r>
            <a:r>
              <a:rPr lang="en-US" b="1" dirty="0" smtClean="0">
                <a:cs typeface="+mn-cs"/>
              </a:rPr>
              <a:t>/</a:t>
            </a:r>
            <a:r>
              <a:rPr lang="en-US" b="1" dirty="0" err="1" smtClean="0">
                <a:cs typeface="+mn-cs"/>
              </a:rPr>
              <a:t>etc</a:t>
            </a:r>
            <a:r>
              <a:rPr lang="en-US" b="1" dirty="0" smtClean="0">
                <a:cs typeface="+mn-cs"/>
              </a:rPr>
              <a:t>/group</a:t>
            </a:r>
            <a:r>
              <a:rPr lang="en-US" dirty="0" smtClean="0">
                <a:cs typeface="+mn-cs"/>
              </a:rPr>
              <a:t> to create, modify, or delete groups. </a:t>
            </a:r>
          </a:p>
          <a:p>
            <a:pPr eaLnBrk="1" hangingPunct="1">
              <a:defRPr/>
            </a:pPr>
            <a:r>
              <a:rPr lang="en-US" dirty="0" smtClean="0">
                <a:cs typeface="+mn-cs"/>
              </a:rPr>
              <a:t>Note that initial (primary) group memberships are set in a user’s entry in /</a:t>
            </a:r>
            <a:r>
              <a:rPr lang="en-US" dirty="0" err="1" smtClean="0">
                <a:cs typeface="+mn-cs"/>
              </a:rPr>
              <a:t>etc</a:t>
            </a:r>
            <a:r>
              <a:rPr lang="en-US" dirty="0" smtClean="0">
                <a:cs typeface="+mn-cs"/>
              </a:rPr>
              <a:t>/</a:t>
            </a:r>
            <a:r>
              <a:rPr lang="en-US" dirty="0" err="1" smtClean="0">
                <a:cs typeface="+mn-cs"/>
              </a:rPr>
              <a:t>passwd</a:t>
            </a:r>
            <a:r>
              <a:rPr lang="en-US" dirty="0" smtClean="0">
                <a:cs typeface="+mn-cs"/>
              </a:rPr>
              <a:t>; supplementary (secondary) group memberships are set in /</a:t>
            </a:r>
            <a:r>
              <a:rPr lang="en-US" dirty="0" err="1" smtClean="0">
                <a:cs typeface="+mn-cs"/>
              </a:rPr>
              <a:t>etc</a:t>
            </a:r>
            <a:r>
              <a:rPr lang="en-US" dirty="0" smtClean="0">
                <a:cs typeface="+mn-cs"/>
              </a:rPr>
              <a:t>/group. use the </a:t>
            </a:r>
            <a:r>
              <a:rPr lang="en-US" dirty="0" err="1" smtClean="0">
                <a:cs typeface="+mn-cs"/>
              </a:rPr>
              <a:t>usermod</a:t>
            </a:r>
            <a:r>
              <a:rPr lang="en-US" dirty="0" smtClean="0">
                <a:cs typeface="+mn-cs"/>
              </a:rPr>
              <a:t> command to change either primary or supplementary group memberships for any user. You can use </a:t>
            </a:r>
            <a:r>
              <a:rPr lang="en-US" b="1" dirty="0" err="1" smtClean="0">
                <a:cs typeface="+mn-cs"/>
              </a:rPr>
              <a:t>passwd</a:t>
            </a:r>
            <a:r>
              <a:rPr lang="en-US" dirty="0" smtClean="0">
                <a:cs typeface="+mn-cs"/>
              </a:rPr>
              <a:t> to change your own (or as root anyone’s) password. </a:t>
            </a:r>
            <a:r>
              <a:rPr lang="en-US" b="1" dirty="0" smtClean="0">
                <a:cs typeface="+mn-cs"/>
              </a:rPr>
              <a:t>Password aging</a:t>
            </a:r>
            <a:r>
              <a:rPr lang="en-US" dirty="0" smtClean="0">
                <a:cs typeface="+mn-cs"/>
              </a:rPr>
              <a:t> (maximum and minimum lifetime for user passwords), is set globally in the files </a:t>
            </a:r>
            <a:r>
              <a:rPr lang="en-US" b="1" dirty="0" smtClean="0">
                <a:cs typeface="+mn-cs"/>
              </a:rPr>
              <a:t>/</a:t>
            </a:r>
            <a:r>
              <a:rPr lang="en-US" b="1" dirty="0" err="1" smtClean="0">
                <a:cs typeface="+mn-cs"/>
              </a:rPr>
              <a:t>etc</a:t>
            </a:r>
            <a:r>
              <a:rPr lang="en-US" b="1" dirty="0" smtClean="0">
                <a:cs typeface="+mn-cs"/>
              </a:rPr>
              <a:t>/</a:t>
            </a:r>
            <a:r>
              <a:rPr lang="en-US" b="1" dirty="0" err="1" smtClean="0">
                <a:cs typeface="+mn-cs"/>
              </a:rPr>
              <a:t>login.defs</a:t>
            </a:r>
            <a:r>
              <a:rPr lang="en-US" dirty="0" smtClean="0">
                <a:cs typeface="+mn-cs"/>
              </a:rPr>
              <a:t> and </a:t>
            </a:r>
            <a:r>
              <a:rPr lang="en-US" b="1" dirty="0" smtClean="0">
                <a:cs typeface="+mn-cs"/>
              </a:rPr>
              <a:t>/</a:t>
            </a:r>
            <a:r>
              <a:rPr lang="en-US" b="1" dirty="0" err="1" smtClean="0">
                <a:cs typeface="+mn-cs"/>
              </a:rPr>
              <a:t>etc</a:t>
            </a:r>
            <a:r>
              <a:rPr lang="en-US" b="1" dirty="0" smtClean="0">
                <a:cs typeface="+mn-cs"/>
              </a:rPr>
              <a:t>/default/</a:t>
            </a:r>
            <a:r>
              <a:rPr lang="en-US" b="1" dirty="0" err="1" smtClean="0">
                <a:cs typeface="+mn-cs"/>
              </a:rPr>
              <a:t>useradd</a:t>
            </a:r>
            <a:r>
              <a:rPr lang="en-US" dirty="0" smtClean="0">
                <a:cs typeface="+mn-cs"/>
              </a:rPr>
              <a:t>, but these settings are only applied when new user accounts are created. To modify the password lifetime for an existing account, use the </a:t>
            </a:r>
            <a:r>
              <a:rPr lang="en-US" b="1" dirty="0" err="1" smtClean="0">
                <a:cs typeface="+mn-cs"/>
              </a:rPr>
              <a:t>chage</a:t>
            </a:r>
            <a:r>
              <a:rPr lang="en-US" dirty="0" smtClean="0">
                <a:cs typeface="+mn-cs"/>
              </a:rPr>
              <a:t> command. Passwords should have a minimum age to prevent users from rapidly “cycling through” password-changes; 7 days is a reasonable. Maximum lifetime is trickier, balancing exposure risk </a:t>
            </a:r>
            <a:r>
              <a:rPr lang="en-US" dirty="0" err="1" smtClean="0">
                <a:cs typeface="+mn-cs"/>
              </a:rPr>
              <a:t>vs</a:t>
            </a:r>
            <a:r>
              <a:rPr lang="en-US" dirty="0" smtClean="0">
                <a:cs typeface="+mn-cs"/>
              </a:rPr>
              <a:t> user annoyance; 60 days is a reasonable balance for many organizations.</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3239719-30D6-E640-AC53-4C7B4C2AF182}" type="slidenum">
              <a:rPr lang="en-AU"/>
              <a:pPr>
                <a:defRPr/>
              </a:pPr>
              <a:t>27</a:t>
            </a:fld>
            <a:endParaRPr lang="en-AU"/>
          </a:p>
        </p:txBody>
      </p:sp>
      <p:sp>
        <p:nvSpPr>
          <p:cNvPr id="2560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6003" name="Rectangle 3"/>
          <p:cNvSpPr>
            <a:spLocks noGrp="1" noChangeArrowheads="1"/>
          </p:cNvSpPr>
          <p:nvPr>
            <p:ph type="body" idx="1"/>
          </p:nvPr>
        </p:nvSpPr>
        <p:spPr/>
        <p:txBody>
          <a:bodyPr/>
          <a:lstStyle/>
          <a:p>
            <a:pPr eaLnBrk="1" hangingPunct="1">
              <a:defRPr/>
            </a:pPr>
            <a:r>
              <a:rPr lang="en-US" dirty="0" smtClean="0">
                <a:cs typeface="+mn-cs"/>
              </a:rPr>
              <a:t>A key problem with Linux/Unix security is "root can to anything, users do little." </a:t>
            </a:r>
          </a:p>
          <a:p>
            <a:pPr eaLnBrk="1" hangingPunct="1">
              <a:defRPr/>
            </a:pPr>
            <a:r>
              <a:rPr lang="en-US" dirty="0" smtClean="0">
                <a:cs typeface="+mn-cs"/>
              </a:rPr>
              <a:t>The “</a:t>
            </a:r>
            <a:r>
              <a:rPr lang="en-US" dirty="0" err="1" smtClean="0">
                <a:cs typeface="+mn-cs"/>
              </a:rPr>
              <a:t>su</a:t>
            </a:r>
            <a:r>
              <a:rPr lang="en-US" dirty="0" smtClean="0">
                <a:cs typeface="+mn-cs"/>
              </a:rPr>
              <a:t>” command, is used to promote a user root (provided you know the root password). However, it's much easier to do a quick "</a:t>
            </a:r>
            <a:r>
              <a:rPr lang="en-US" dirty="0" err="1" smtClean="0">
                <a:cs typeface="+mn-cs"/>
              </a:rPr>
              <a:t>su</a:t>
            </a:r>
            <a:r>
              <a:rPr lang="en-US" dirty="0" smtClean="0">
                <a:cs typeface="+mn-cs"/>
              </a:rPr>
              <a:t>" to become root for awhile than it is to create a granular system of group-memberships and permissions that allows administrators and sub-administrators to have exactly the permissions they need. You can use the </a:t>
            </a:r>
            <a:r>
              <a:rPr lang="en-US" dirty="0" err="1" smtClean="0">
                <a:cs typeface="+mn-cs"/>
              </a:rPr>
              <a:t>su</a:t>
            </a:r>
            <a:r>
              <a:rPr lang="en-US" dirty="0" smtClean="0">
                <a:cs typeface="+mn-cs"/>
              </a:rPr>
              <a:t> command with the "-c" flag, which allows you to specify a single command to run as root rather than an entire shell-session (for example, "</a:t>
            </a:r>
            <a:r>
              <a:rPr lang="en-US" dirty="0" err="1" smtClean="0">
                <a:cs typeface="+mn-cs"/>
              </a:rPr>
              <a:t>su</a:t>
            </a:r>
            <a:r>
              <a:rPr lang="en-US" dirty="0" smtClean="0">
                <a:cs typeface="+mn-cs"/>
              </a:rPr>
              <a:t> -c </a:t>
            </a:r>
            <a:r>
              <a:rPr lang="en-US" dirty="0" err="1" smtClean="0">
                <a:cs typeface="+mn-cs"/>
              </a:rPr>
              <a:t>rm</a:t>
            </a:r>
            <a:r>
              <a:rPr lang="en-US" dirty="0" smtClean="0">
                <a:cs typeface="+mn-cs"/>
              </a:rPr>
              <a:t> </a:t>
            </a:r>
            <a:r>
              <a:rPr lang="en-US" dirty="0" err="1" smtClean="0">
                <a:cs typeface="+mn-cs"/>
              </a:rPr>
              <a:t>somefile.txt</a:t>
            </a:r>
            <a:r>
              <a:rPr lang="en-US" dirty="0" smtClean="0">
                <a:cs typeface="+mn-cs"/>
              </a:rPr>
              <a:t>"), but since this requires you to enter the root password, everyone who needs to run a particular root command needs the root password. But it's never good for more than a small number of people to know root's password.</a:t>
            </a:r>
          </a:p>
          <a:p>
            <a:pPr eaLnBrk="1" hangingPunct="1">
              <a:defRPr/>
            </a:pPr>
            <a:r>
              <a:rPr lang="en-US" dirty="0" smtClean="0">
                <a:cs typeface="+mn-cs"/>
              </a:rPr>
              <a:t>Another approach to solving the "root takes all" problem is to use </a:t>
            </a:r>
            <a:r>
              <a:rPr lang="en-US" dirty="0" err="1" smtClean="0">
                <a:cs typeface="+mn-cs"/>
              </a:rPr>
              <a:t>SELinux’s</a:t>
            </a:r>
            <a:r>
              <a:rPr lang="en-US" dirty="0" smtClean="0">
                <a:cs typeface="+mn-cs"/>
              </a:rPr>
              <a:t> Role-Based Access Controls (RBAC),  which enforce access-controls that reduce root's effective authority. However, this is much more complicated than setting up effective groups and group-permissions. </a:t>
            </a:r>
          </a:p>
          <a:p>
            <a:pPr eaLnBrk="1" hangingPunct="1">
              <a:defRPr/>
            </a:pPr>
            <a:r>
              <a:rPr lang="en-US" dirty="0" smtClean="0">
                <a:cs typeface="+mn-cs"/>
              </a:rPr>
              <a:t>A reasonable compromise is the </a:t>
            </a:r>
            <a:r>
              <a:rPr lang="en-US" b="1" dirty="0" err="1" smtClean="0">
                <a:cs typeface="+mn-cs"/>
              </a:rPr>
              <a:t>sudo</a:t>
            </a:r>
            <a:r>
              <a:rPr lang="en-US" dirty="0" smtClean="0">
                <a:cs typeface="+mn-cs"/>
              </a:rPr>
              <a:t> command, which is standard on most Linux distributions. "</a:t>
            </a:r>
            <a:r>
              <a:rPr lang="en-US" dirty="0" err="1" smtClean="0">
                <a:cs typeface="+mn-cs"/>
              </a:rPr>
              <a:t>sudo</a:t>
            </a:r>
            <a:r>
              <a:rPr lang="en-US" dirty="0" smtClean="0">
                <a:cs typeface="+mn-cs"/>
              </a:rPr>
              <a:t>" allows users to execute specified commands as root, without their actually needing to know the root password (unlike </a:t>
            </a:r>
            <a:r>
              <a:rPr lang="en-US" dirty="0" err="1" smtClean="0">
                <a:cs typeface="+mn-cs"/>
              </a:rPr>
              <a:t>su</a:t>
            </a:r>
            <a:r>
              <a:rPr lang="en-US" dirty="0" smtClean="0">
                <a:cs typeface="+mn-cs"/>
              </a:rPr>
              <a:t>). </a:t>
            </a:r>
            <a:r>
              <a:rPr lang="en-US" dirty="0" err="1" smtClean="0">
                <a:cs typeface="+mn-cs"/>
              </a:rPr>
              <a:t>sudo</a:t>
            </a:r>
            <a:r>
              <a:rPr lang="en-US" dirty="0" smtClean="0">
                <a:cs typeface="+mn-cs"/>
              </a:rPr>
              <a:t> is configured via the file </a:t>
            </a:r>
            <a:r>
              <a:rPr lang="en-US" b="1" dirty="0" smtClean="0">
                <a:cs typeface="+mn-cs"/>
              </a:rPr>
              <a:t>/</a:t>
            </a:r>
            <a:r>
              <a:rPr lang="en-US" b="1" dirty="0" err="1" smtClean="0">
                <a:cs typeface="+mn-cs"/>
              </a:rPr>
              <a:t>etc</a:t>
            </a:r>
            <a:r>
              <a:rPr lang="en-US" b="1" dirty="0" smtClean="0">
                <a:cs typeface="+mn-cs"/>
              </a:rPr>
              <a:t>/</a:t>
            </a:r>
            <a:r>
              <a:rPr lang="en-US" b="1" dirty="0" err="1" smtClean="0">
                <a:cs typeface="+mn-cs"/>
              </a:rPr>
              <a:t>sudoers</a:t>
            </a:r>
            <a:r>
              <a:rPr lang="en-US" dirty="0" smtClean="0">
                <a:cs typeface="+mn-cs"/>
              </a:rPr>
              <a:t>, but you shouldn't edit this file directly; rather, you should use the command </a:t>
            </a:r>
            <a:r>
              <a:rPr lang="en-US" b="1" dirty="0" err="1" smtClean="0">
                <a:cs typeface="+mn-cs"/>
              </a:rPr>
              <a:t>visudo</a:t>
            </a:r>
            <a:r>
              <a:rPr lang="en-US" dirty="0" smtClean="0">
                <a:cs typeface="+mn-cs"/>
              </a:rPr>
              <a:t>, which opens a special vi (text editor) session. </a:t>
            </a:r>
            <a:r>
              <a:rPr lang="en-US" dirty="0" err="1" smtClean="0">
                <a:cs typeface="+mn-cs"/>
              </a:rPr>
              <a:t>sudo</a:t>
            </a:r>
            <a:r>
              <a:rPr lang="en-US" dirty="0" smtClean="0">
                <a:cs typeface="+mn-cs"/>
              </a:rPr>
              <a:t> is a very powerful tool, </a:t>
            </a:r>
            <a:r>
              <a:rPr lang="en-US" dirty="0" err="1" smtClean="0">
                <a:cs typeface="+mn-cs"/>
              </a:rPr>
              <a:t>havr</a:t>
            </a:r>
            <a:r>
              <a:rPr lang="en-US" dirty="0" smtClean="0">
                <a:cs typeface="+mn-cs"/>
              </a:rPr>
              <a:t> to use it wisely as root privileges are never to be trifled with! It really is better to use user- and group-permissions judiciously than to hand out root privileges even via </a:t>
            </a:r>
            <a:r>
              <a:rPr lang="en-US" dirty="0" err="1" smtClean="0">
                <a:cs typeface="+mn-cs"/>
              </a:rPr>
              <a:t>sudo</a:t>
            </a:r>
            <a:r>
              <a:rPr lang="en-US" dirty="0" smtClean="0">
                <a:cs typeface="+mn-cs"/>
              </a:rPr>
              <a:t>, and it's better still to use an RBAC-based system like </a:t>
            </a:r>
            <a:r>
              <a:rPr lang="en-US" dirty="0" err="1" smtClean="0">
                <a:cs typeface="+mn-cs"/>
              </a:rPr>
              <a:t>SELinux</a:t>
            </a:r>
            <a:r>
              <a:rPr lang="en-US" dirty="0" smtClean="0">
                <a:cs typeface="+mn-cs"/>
              </a:rPr>
              <a:t> if feasible.</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B7E94D1-B798-E84D-890C-3921C4512329}" type="slidenum">
              <a:rPr lang="en-AU"/>
              <a:pPr>
                <a:defRPr/>
              </a:pPr>
              <a:t>28</a:t>
            </a:fld>
            <a:endParaRPr lang="en-AU"/>
          </a:p>
        </p:txBody>
      </p:sp>
      <p:sp>
        <p:nvSpPr>
          <p:cNvPr id="2580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8051" name="Rectangle 3"/>
          <p:cNvSpPr>
            <a:spLocks noGrp="1" noChangeArrowheads="1"/>
          </p:cNvSpPr>
          <p:nvPr>
            <p:ph type="body" idx="1"/>
          </p:nvPr>
        </p:nvSpPr>
        <p:spPr/>
        <p:txBody>
          <a:bodyPr/>
          <a:lstStyle/>
          <a:p>
            <a:pPr eaLnBrk="1" hangingPunct="1">
              <a:defRPr/>
            </a:pPr>
            <a:r>
              <a:rPr lang="en-US" dirty="0" smtClean="0">
                <a:cs typeface="+mn-cs"/>
              </a:rPr>
              <a:t>Effective logging helps ensure that in the event of a system breach or failure, system administrators can more quickly and accurately identify what happened, and thus most effectively focus their remediation and recovery efforts.</a:t>
            </a:r>
          </a:p>
          <a:p>
            <a:pPr eaLnBrk="1" hangingPunct="1">
              <a:defRPr/>
            </a:pPr>
            <a:r>
              <a:rPr lang="en-US" dirty="0" smtClean="0">
                <a:cs typeface="+mn-cs"/>
              </a:rPr>
              <a:t>On Linux systems, system logs are handled either by the ubiquitous </a:t>
            </a:r>
            <a:r>
              <a:rPr lang="en-US" b="1" dirty="0" smtClean="0">
                <a:cs typeface="+mn-cs"/>
              </a:rPr>
              <a:t>Berkeley Syslog daemon</a:t>
            </a:r>
            <a:r>
              <a:rPr lang="en-US" dirty="0" smtClean="0">
                <a:cs typeface="+mn-cs"/>
              </a:rPr>
              <a:t> (</a:t>
            </a:r>
            <a:r>
              <a:rPr lang="en-US" dirty="0" err="1" smtClean="0">
                <a:cs typeface="+mn-cs"/>
              </a:rPr>
              <a:t>syslogd</a:t>
            </a:r>
            <a:r>
              <a:rPr lang="en-US" dirty="0" smtClean="0">
                <a:cs typeface="+mn-cs"/>
              </a:rPr>
              <a:t>) in conjunction with the </a:t>
            </a:r>
            <a:r>
              <a:rPr lang="en-US" b="1" dirty="0" smtClean="0">
                <a:cs typeface="+mn-cs"/>
              </a:rPr>
              <a:t>kernel log daemon</a:t>
            </a:r>
            <a:r>
              <a:rPr lang="en-US" dirty="0" smtClean="0">
                <a:cs typeface="+mn-cs"/>
              </a:rPr>
              <a:t> (</a:t>
            </a:r>
            <a:r>
              <a:rPr lang="en-US" dirty="0" err="1" smtClean="0">
                <a:cs typeface="+mn-cs"/>
              </a:rPr>
              <a:t>klogd</a:t>
            </a:r>
            <a:r>
              <a:rPr lang="en-US" dirty="0" smtClean="0">
                <a:cs typeface="+mn-cs"/>
              </a:rPr>
              <a:t>), or by the much-more-feature-rich </a:t>
            </a:r>
            <a:r>
              <a:rPr lang="en-US" b="1" dirty="0" smtClean="0">
                <a:cs typeface="+mn-cs"/>
              </a:rPr>
              <a:t>Syslog-NG</a:t>
            </a:r>
            <a:r>
              <a:rPr lang="en-US" dirty="0" smtClean="0">
                <a:cs typeface="+mn-cs"/>
              </a:rPr>
              <a:t>. System log daemons receive log data from a variety of sources, sort it by </a:t>
            </a:r>
            <a:r>
              <a:rPr lang="en-US" b="1" dirty="0" smtClean="0">
                <a:cs typeface="+mn-cs"/>
              </a:rPr>
              <a:t>facility</a:t>
            </a:r>
            <a:r>
              <a:rPr lang="en-US" dirty="0" smtClean="0">
                <a:cs typeface="+mn-cs"/>
              </a:rPr>
              <a:t> (category) and </a:t>
            </a:r>
            <a:r>
              <a:rPr lang="en-US" b="1" dirty="0" smtClean="0">
                <a:cs typeface="+mn-cs"/>
              </a:rPr>
              <a:t>severity</a:t>
            </a:r>
            <a:r>
              <a:rPr lang="en-US" dirty="0" smtClean="0">
                <a:cs typeface="+mn-cs"/>
              </a:rPr>
              <a:t>, and then write the log messages to log files, as we discussed in section 15.3 in the text.</a:t>
            </a:r>
          </a:p>
          <a:p>
            <a:pPr eaLnBrk="1" hangingPunct="1">
              <a:defRPr/>
            </a:pPr>
            <a:r>
              <a:rPr lang="en-US" dirty="0" smtClean="0">
                <a:cs typeface="+mn-cs"/>
              </a:rPr>
              <a:t>Syslog-NG is preferable both because it can use a much wider variety of log-data sources and destinations, and because its “rules engine” is much more flexible than </a:t>
            </a:r>
            <a:r>
              <a:rPr lang="en-US" dirty="0" err="1" smtClean="0">
                <a:cs typeface="+mn-cs"/>
              </a:rPr>
              <a:t>syslogd’s</a:t>
            </a:r>
            <a:r>
              <a:rPr lang="en-US" dirty="0" smtClean="0">
                <a:cs typeface="+mn-cs"/>
              </a:rPr>
              <a:t> simple configuration file (/</a:t>
            </a:r>
            <a:r>
              <a:rPr lang="en-US" dirty="0" err="1" smtClean="0">
                <a:cs typeface="+mn-cs"/>
              </a:rPr>
              <a:t>etc</a:t>
            </a:r>
            <a:r>
              <a:rPr lang="en-US" dirty="0" smtClean="0">
                <a:cs typeface="+mn-cs"/>
              </a:rPr>
              <a:t>/</a:t>
            </a:r>
            <a:r>
              <a:rPr lang="en-US" dirty="0" err="1" smtClean="0">
                <a:cs typeface="+mn-cs"/>
              </a:rPr>
              <a:t>syslogd.conf</a:t>
            </a:r>
            <a:r>
              <a:rPr lang="en-US" dirty="0" smtClean="0">
                <a:cs typeface="+mn-cs"/>
              </a:rPr>
              <a:t>), allowing you to create a much more sophisticated set of rules for evaluating and processing log data. Syslog-NG also supports logging via TCP, which can be encrypted via a TLS “wrapper” such as </a:t>
            </a:r>
            <a:r>
              <a:rPr lang="en-US" dirty="0" err="1" smtClean="0">
                <a:cs typeface="+mn-cs"/>
              </a:rPr>
              <a:t>Stunnel</a:t>
            </a:r>
            <a:r>
              <a:rPr lang="en-US" dirty="0" smtClean="0">
                <a:cs typeface="+mn-cs"/>
              </a:rPr>
              <a:t> or Secure Shell.</a:t>
            </a:r>
          </a:p>
          <a:p>
            <a:pPr eaLnBrk="1" hangingPunct="1">
              <a:defRPr/>
            </a:pPr>
            <a:r>
              <a:rPr lang="en-US" dirty="0" smtClean="0">
                <a:cs typeface="+mn-cs"/>
              </a:rPr>
              <a:t>Both </a:t>
            </a:r>
            <a:r>
              <a:rPr lang="en-US" dirty="0" err="1" smtClean="0">
                <a:cs typeface="+mn-cs"/>
              </a:rPr>
              <a:t>syslogd</a:t>
            </a:r>
            <a:r>
              <a:rPr lang="en-US" dirty="0" smtClean="0">
                <a:cs typeface="+mn-cs"/>
              </a:rPr>
              <a:t> and Syslog-NG install with default settings for what gets logged, and where. While these default settings are adequate in many cases, this should be checked. At the very least, you should decide what combination of local and remote logging to perform. If logs remain local to the system that generates them, they may be tampered with by an attacker. If some or all log data is transmitted over the network to some central log-server, audit-trails can be more effectively preserved, but log data may also be exposed to network eavesdroppers.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7633A84-84E2-3449-9AA2-FF3DDCEE629F}" type="slidenum">
              <a:rPr lang="en-AU"/>
              <a:pPr>
                <a:defRPr/>
              </a:pPr>
              <a:t>29</a:t>
            </a:fld>
            <a:endParaRPr lang="en-AU"/>
          </a:p>
        </p:txBody>
      </p:sp>
      <p:sp>
        <p:nvSpPr>
          <p:cNvPr id="2600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0099" name="Rectangle 3"/>
          <p:cNvSpPr>
            <a:spLocks noGrp="1" noChangeArrowheads="1"/>
          </p:cNvSpPr>
          <p:nvPr>
            <p:ph type="body" idx="1"/>
          </p:nvPr>
        </p:nvSpPr>
        <p:spPr/>
        <p:txBody>
          <a:bodyPr/>
          <a:lstStyle/>
          <a:p>
            <a:pPr eaLnBrk="1" hangingPunct="1">
              <a:defRPr/>
            </a:pPr>
            <a:r>
              <a:rPr lang="en-US" smtClean="0">
                <a:cs typeface="+mn-cs"/>
              </a:rPr>
              <a:t>Local log files must be carefully managed. Logging messages from too many different log facilities to a single file may result in a logfile that is difficult to cull useful information from; having too many different log files may make it difficult for administrators to remember where to look for a given audit trail. And in all cases, log files must not be allowed to fill disk volumes.</a:t>
            </a:r>
          </a:p>
          <a:p>
            <a:pPr eaLnBrk="1" hangingPunct="1">
              <a:defRPr/>
            </a:pPr>
            <a:r>
              <a:rPr lang="en-US" smtClean="0">
                <a:cs typeface="+mn-cs"/>
              </a:rPr>
              <a:t>Most Linux distributions address this last problem via the </a:t>
            </a:r>
            <a:r>
              <a:rPr lang="en-US" b="1" smtClean="0">
                <a:cs typeface="+mn-cs"/>
              </a:rPr>
              <a:t>logrotate</a:t>
            </a:r>
            <a:r>
              <a:rPr lang="en-US" smtClean="0">
                <a:cs typeface="+mn-cs"/>
              </a:rPr>
              <a:t> command (typically run as a cron job), which decides how to rotate (archive or delete) system and application log files based both on global settings in the file /etc/logrotate.conf, and on application-specific settings in the scripts contained in the directory /etc/logrotate.d/. </a:t>
            </a:r>
          </a:p>
          <a:p>
            <a:pPr eaLnBrk="1" hangingPunct="1">
              <a:defRPr/>
            </a:pPr>
            <a:r>
              <a:rPr lang="en-US" smtClean="0">
                <a:cs typeface="+mn-cs"/>
              </a:rPr>
              <a:t>The Linux logging facility provides a local “system infrastructure” for both the kernel and applications, but it’s usually also necessary to configure applications themselves to log appropriate levels of information. </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14AB72-BDE9-EB40-8A16-793880426579}" type="slidenum">
              <a:rPr lang="en-AU"/>
              <a:pPr>
                <a:defRPr/>
              </a:pPr>
              <a:t>30</a:t>
            </a:fld>
            <a:endParaRPr lang="en-AU"/>
          </a:p>
        </p:txBody>
      </p:sp>
      <p:sp>
        <p:nvSpPr>
          <p:cNvPr id="2611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1123" name="Rectangle 3"/>
          <p:cNvSpPr>
            <a:spLocks noGrp="1" noChangeArrowheads="1"/>
          </p:cNvSpPr>
          <p:nvPr>
            <p:ph type="body" idx="1"/>
          </p:nvPr>
        </p:nvSpPr>
        <p:spPr/>
        <p:txBody>
          <a:bodyPr/>
          <a:lstStyle/>
          <a:p>
            <a:pPr eaLnBrk="1" hangingPunct="1">
              <a:defRPr/>
            </a:pPr>
            <a:r>
              <a:rPr lang="en-US" smtClean="0">
                <a:cs typeface="+mn-cs"/>
              </a:rPr>
              <a:t>Application security is a large topic; entire chapters are devoted to securing particular applications. However, many security features are implemented in similar ways across different applications. In this brief but important section, we’ll examine some of these common features, as shown.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79E936A-7E8A-204F-B0D5-51E25F579F48}" type="slidenum">
              <a:rPr lang="en-AU"/>
              <a:pPr>
                <a:defRPr/>
              </a:pPr>
              <a:t>31</a:t>
            </a:fld>
            <a:endParaRPr lang="en-AU"/>
          </a:p>
        </p:txBody>
      </p:sp>
      <p:sp>
        <p:nvSpPr>
          <p:cNvPr id="2631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3171" name="Rectangle 3"/>
          <p:cNvSpPr>
            <a:spLocks noGrp="1" noChangeArrowheads="1"/>
          </p:cNvSpPr>
          <p:nvPr>
            <p:ph type="body" idx="1"/>
          </p:nvPr>
        </p:nvSpPr>
        <p:spPr/>
        <p:txBody>
          <a:bodyPr/>
          <a:lstStyle/>
          <a:p>
            <a:pPr eaLnBrk="1" hangingPunct="1">
              <a:defRPr/>
            </a:pPr>
            <a:r>
              <a:rPr lang="en-US" dirty="0" smtClean="0">
                <a:cs typeface="+mn-cs"/>
              </a:rPr>
              <a:t>Recall in Linux and other Unix-like operating systems that every process “runs as” some user. For network daemons in particular, it’s extremely important that this user not be root; any process running as root is never more than a single buffer-overflow or race-condition away from being a means for attackers to achieve remote root compromise. Therefore, one of the most important security features a daemon can have is the ability to run as a non-privileged user or group.</a:t>
            </a:r>
          </a:p>
          <a:p>
            <a:pPr eaLnBrk="1" hangingPunct="1">
              <a:defRPr/>
            </a:pPr>
            <a:r>
              <a:rPr lang="en-US" dirty="0" smtClean="0">
                <a:cs typeface="+mn-cs"/>
              </a:rPr>
              <a:t>Running network processes as root isn’t entirely avoidable: for example, only root can bind processes to “privileged ports” (TCP and UDP ports lower than 1024). However, it’s still possible for a service’s </a:t>
            </a:r>
            <a:r>
              <a:rPr lang="en-US" i="1" dirty="0" smtClean="0">
                <a:cs typeface="+mn-cs"/>
              </a:rPr>
              <a:t>parent</a:t>
            </a:r>
            <a:r>
              <a:rPr lang="en-US" dirty="0" smtClean="0">
                <a:cs typeface="+mn-cs"/>
              </a:rPr>
              <a:t> process to run as root in order to bind to a privileged port, but to then then spawn a new child process that runs as an unprivileged user, each time an incoming connection is made. </a:t>
            </a:r>
          </a:p>
          <a:p>
            <a:pPr eaLnBrk="1" hangingPunct="1">
              <a:defRPr/>
            </a:pPr>
            <a:r>
              <a:rPr lang="en-US" dirty="0" smtClean="0">
                <a:cs typeface="+mn-cs"/>
              </a:rPr>
              <a:t>Ideally, the unprivileged users and groups used by a given network daemon should be dedicated for that purpose, if for no other reason than for auditability. (I.e., if entries start appearing in /</a:t>
            </a:r>
            <a:r>
              <a:rPr lang="en-US" dirty="0" err="1" smtClean="0">
                <a:cs typeface="+mn-cs"/>
              </a:rPr>
              <a:t>var</a:t>
            </a:r>
            <a:r>
              <a:rPr lang="en-US" dirty="0" smtClean="0">
                <a:cs typeface="+mn-cs"/>
              </a:rPr>
              <a:t>/log/messages indicating failed attempts by the user </a:t>
            </a:r>
            <a:r>
              <a:rPr lang="en-US" i="1" dirty="0" err="1" smtClean="0">
                <a:cs typeface="+mn-cs"/>
              </a:rPr>
              <a:t>ftpuser</a:t>
            </a:r>
            <a:r>
              <a:rPr lang="en-US" dirty="0" smtClean="0">
                <a:cs typeface="+mn-cs"/>
              </a:rPr>
              <a:t> to run the command /</a:t>
            </a:r>
            <a:r>
              <a:rPr lang="en-US" dirty="0" err="1" smtClean="0">
                <a:cs typeface="+mn-cs"/>
              </a:rPr>
              <a:t>sbin</a:t>
            </a:r>
            <a:r>
              <a:rPr lang="en-US" dirty="0" smtClean="0">
                <a:cs typeface="+mn-cs"/>
              </a:rPr>
              <a:t>/halt, it will be much easier to </a:t>
            </a:r>
            <a:r>
              <a:rPr lang="en-US" dirty="0" err="1" smtClean="0">
                <a:cs typeface="+mn-cs"/>
              </a:rPr>
              <a:t>determe</a:t>
            </a:r>
            <a:r>
              <a:rPr lang="en-US" dirty="0" smtClean="0">
                <a:cs typeface="+mn-cs"/>
              </a:rPr>
              <a:t> precisely what’s going on if the </a:t>
            </a:r>
            <a:r>
              <a:rPr lang="en-US" i="1" dirty="0" err="1" smtClean="0">
                <a:cs typeface="+mn-cs"/>
              </a:rPr>
              <a:t>ftpuser</a:t>
            </a:r>
            <a:r>
              <a:rPr lang="en-US" dirty="0" smtClean="0">
                <a:cs typeface="+mn-cs"/>
              </a:rPr>
              <a:t> account isn’t shared by five different network applications).</a:t>
            </a:r>
          </a:p>
          <a:p>
            <a:pPr eaLnBrk="1" hangingPunct="1">
              <a:defRPr/>
            </a:pPr>
            <a:endParaRPr lang="en-US" dirty="0" smtClean="0">
              <a:cs typeface="+mn-cs"/>
            </a:endParaRPr>
          </a:p>
          <a:p>
            <a:pPr eaLnBrk="1" hangingPunct="1">
              <a:defRPr/>
            </a:pPr>
            <a:endParaRPr lang="en-US" dirty="0" smtClean="0">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97E34D3-466F-C84A-A697-3D523796CF55}" type="slidenum">
              <a:rPr lang="en-AU"/>
              <a:pPr>
                <a:defRPr/>
              </a:pPr>
              <a:t>32</a:t>
            </a:fld>
            <a:endParaRPr lang="en-AU"/>
          </a:p>
        </p:txBody>
      </p:sp>
      <p:sp>
        <p:nvSpPr>
          <p:cNvPr id="2652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5219" name="Rectangle 3"/>
          <p:cNvSpPr>
            <a:spLocks noGrp="1" noChangeArrowheads="1"/>
          </p:cNvSpPr>
          <p:nvPr>
            <p:ph type="body" idx="1"/>
          </p:nvPr>
        </p:nvSpPr>
        <p:spPr/>
        <p:txBody>
          <a:bodyPr/>
          <a:lstStyle/>
          <a:p>
            <a:pPr eaLnBrk="1" hangingPunct="1">
              <a:defRPr/>
            </a:pPr>
            <a:r>
              <a:rPr lang="en-US" dirty="0" smtClean="0">
                <a:cs typeface="+mn-cs"/>
              </a:rPr>
              <a:t>The </a:t>
            </a:r>
            <a:r>
              <a:rPr lang="en-US" b="1" dirty="0" err="1" smtClean="0">
                <a:cs typeface="+mn-cs"/>
              </a:rPr>
              <a:t>chroot</a:t>
            </a:r>
            <a:r>
              <a:rPr lang="en-US" dirty="0" smtClean="0">
                <a:cs typeface="+mn-cs"/>
              </a:rPr>
              <a:t> system call confines a process to some subset of /, that is, it maps a virtual “/” to some other directory (e.g.,. /</a:t>
            </a:r>
            <a:r>
              <a:rPr lang="en-US" dirty="0" err="1" smtClean="0">
                <a:cs typeface="+mn-cs"/>
              </a:rPr>
              <a:t>srv</a:t>
            </a:r>
            <a:r>
              <a:rPr lang="en-US" dirty="0" smtClean="0">
                <a:cs typeface="+mn-cs"/>
              </a:rPr>
              <a:t>/ftp/public). This is useful since, for example, an FTP daemon that serves files from a particular directory, say, /</a:t>
            </a:r>
            <a:r>
              <a:rPr lang="en-US" dirty="0" err="1" smtClean="0">
                <a:cs typeface="+mn-cs"/>
              </a:rPr>
              <a:t>srv</a:t>
            </a:r>
            <a:r>
              <a:rPr lang="en-US" dirty="0" smtClean="0">
                <a:cs typeface="+mn-cs"/>
              </a:rPr>
              <a:t>/ftp/public, shouldn’t have any reason to have access to the rest of the </a:t>
            </a:r>
            <a:r>
              <a:rPr lang="en-US" dirty="0" err="1" smtClean="0">
                <a:cs typeface="+mn-cs"/>
              </a:rPr>
              <a:t>filesystem</a:t>
            </a:r>
            <a:r>
              <a:rPr lang="en-US" dirty="0" smtClean="0">
                <a:cs typeface="+mn-cs"/>
              </a:rPr>
              <a:t>. We call this directory to which we restrict the daemon a </a:t>
            </a:r>
            <a:r>
              <a:rPr lang="en-US" b="1" dirty="0" err="1" smtClean="0">
                <a:cs typeface="+mn-cs"/>
              </a:rPr>
              <a:t>chroot</a:t>
            </a:r>
            <a:r>
              <a:rPr lang="en-US" b="1" dirty="0" smtClean="0">
                <a:cs typeface="+mn-cs"/>
              </a:rPr>
              <a:t> jail</a:t>
            </a:r>
            <a:r>
              <a:rPr lang="en-US" dirty="0" smtClean="0">
                <a:cs typeface="+mn-cs"/>
              </a:rPr>
              <a:t>. To the “</a:t>
            </a:r>
            <a:r>
              <a:rPr lang="en-US" dirty="0" err="1" smtClean="0">
                <a:cs typeface="+mn-cs"/>
              </a:rPr>
              <a:t>chrooted</a:t>
            </a:r>
            <a:r>
              <a:rPr lang="en-US" dirty="0" smtClean="0">
                <a:cs typeface="+mn-cs"/>
              </a:rPr>
              <a:t>” daemon, everything in the </a:t>
            </a:r>
            <a:r>
              <a:rPr lang="en-US" dirty="0" err="1" smtClean="0">
                <a:cs typeface="+mn-cs"/>
              </a:rPr>
              <a:t>chroot</a:t>
            </a:r>
            <a:r>
              <a:rPr lang="en-US" dirty="0" smtClean="0">
                <a:cs typeface="+mn-cs"/>
              </a:rPr>
              <a:t> jail appears to actually be in /, e.g., the “real” directory /</a:t>
            </a:r>
            <a:r>
              <a:rPr lang="en-US" dirty="0" err="1" smtClean="0">
                <a:cs typeface="+mn-cs"/>
              </a:rPr>
              <a:t>srv</a:t>
            </a:r>
            <a:r>
              <a:rPr lang="en-US" dirty="0" smtClean="0">
                <a:cs typeface="+mn-cs"/>
              </a:rPr>
              <a:t>/ftp/public/</a:t>
            </a:r>
            <a:r>
              <a:rPr lang="en-US" dirty="0" err="1" smtClean="0">
                <a:cs typeface="+mn-cs"/>
              </a:rPr>
              <a:t>etc</a:t>
            </a:r>
            <a:r>
              <a:rPr lang="en-US" dirty="0" smtClean="0">
                <a:cs typeface="+mn-cs"/>
              </a:rPr>
              <a:t>/</a:t>
            </a:r>
            <a:r>
              <a:rPr lang="en-US" dirty="0" err="1" smtClean="0">
                <a:cs typeface="+mn-cs"/>
              </a:rPr>
              <a:t>myconfigfile</a:t>
            </a:r>
            <a:r>
              <a:rPr lang="en-US" dirty="0" smtClean="0">
                <a:cs typeface="+mn-cs"/>
              </a:rPr>
              <a:t> appears as /</a:t>
            </a:r>
            <a:r>
              <a:rPr lang="en-US" dirty="0" err="1" smtClean="0">
                <a:cs typeface="+mn-cs"/>
              </a:rPr>
              <a:t>etc</a:t>
            </a:r>
            <a:r>
              <a:rPr lang="en-US" dirty="0" smtClean="0">
                <a:cs typeface="+mn-cs"/>
              </a:rPr>
              <a:t>/</a:t>
            </a:r>
            <a:r>
              <a:rPr lang="en-US" dirty="0" err="1" smtClean="0">
                <a:cs typeface="+mn-cs"/>
              </a:rPr>
              <a:t>myconfigfile</a:t>
            </a:r>
            <a:r>
              <a:rPr lang="en-US" dirty="0" smtClean="0">
                <a:cs typeface="+mn-cs"/>
              </a:rPr>
              <a:t> in the </a:t>
            </a:r>
            <a:r>
              <a:rPr lang="en-US" dirty="0" err="1" smtClean="0">
                <a:cs typeface="+mn-cs"/>
              </a:rPr>
              <a:t>chroot</a:t>
            </a:r>
            <a:r>
              <a:rPr lang="en-US" dirty="0" smtClean="0">
                <a:cs typeface="+mn-cs"/>
              </a:rPr>
              <a:t> jail. Things in directories outside the </a:t>
            </a:r>
            <a:r>
              <a:rPr lang="en-US" dirty="0" err="1" smtClean="0">
                <a:cs typeface="+mn-cs"/>
              </a:rPr>
              <a:t>chroot</a:t>
            </a:r>
            <a:r>
              <a:rPr lang="en-US" dirty="0" smtClean="0">
                <a:cs typeface="+mn-cs"/>
              </a:rPr>
              <a:t> jail, e.g., /</a:t>
            </a:r>
            <a:r>
              <a:rPr lang="en-US" dirty="0" err="1" smtClean="0">
                <a:cs typeface="+mn-cs"/>
              </a:rPr>
              <a:t>srv</a:t>
            </a:r>
            <a:r>
              <a:rPr lang="en-US" dirty="0" smtClean="0">
                <a:cs typeface="+mn-cs"/>
              </a:rPr>
              <a:t>/www or /</a:t>
            </a:r>
            <a:r>
              <a:rPr lang="en-US" dirty="0" err="1" smtClean="0">
                <a:cs typeface="+mn-cs"/>
              </a:rPr>
              <a:t>etc</a:t>
            </a:r>
            <a:r>
              <a:rPr lang="en-US" dirty="0" smtClean="0">
                <a:cs typeface="+mn-cs"/>
              </a:rPr>
              <a:t>, aren’t visible or reachable at all.</a:t>
            </a:r>
          </a:p>
          <a:p>
            <a:pPr eaLnBrk="1" hangingPunct="1">
              <a:defRPr/>
            </a:pPr>
            <a:r>
              <a:rPr lang="en-US" dirty="0" err="1" smtClean="0">
                <a:cs typeface="+mn-cs"/>
              </a:rPr>
              <a:t>Chrooting</a:t>
            </a:r>
            <a:r>
              <a:rPr lang="en-US" dirty="0" smtClean="0">
                <a:cs typeface="+mn-cs"/>
              </a:rPr>
              <a:t> therefore helps contain the effects of a given daemon’s being compromised or hijacked. The main disadvantage of this method is added complexity: certain files, directories, and special files typically must be copied into the “</a:t>
            </a:r>
            <a:r>
              <a:rPr lang="en-US" dirty="0" err="1" smtClean="0">
                <a:cs typeface="+mn-cs"/>
              </a:rPr>
              <a:t>chroot</a:t>
            </a:r>
            <a:r>
              <a:rPr lang="en-US" dirty="0" smtClean="0">
                <a:cs typeface="+mn-cs"/>
              </a:rPr>
              <a:t> jail,” and determining just what needs to go into the jail for the daemon to work properly can be tricky, though detailed procedures for </a:t>
            </a:r>
            <a:r>
              <a:rPr lang="en-US" dirty="0" err="1" smtClean="0">
                <a:cs typeface="+mn-cs"/>
              </a:rPr>
              <a:t>chrooting</a:t>
            </a:r>
            <a:r>
              <a:rPr lang="en-US" dirty="0" smtClean="0">
                <a:cs typeface="+mn-cs"/>
              </a:rPr>
              <a:t> many different Linux applications are easy to find on the World Wide Web. </a:t>
            </a:r>
          </a:p>
          <a:p>
            <a:pPr eaLnBrk="1" hangingPunct="1">
              <a:defRPr/>
            </a:pPr>
            <a:r>
              <a:rPr lang="en-US" dirty="0" smtClean="0">
                <a:cs typeface="+mn-cs"/>
              </a:rPr>
              <a:t>Troubleshooting a </a:t>
            </a:r>
            <a:r>
              <a:rPr lang="en-US" dirty="0" err="1" smtClean="0">
                <a:cs typeface="+mn-cs"/>
              </a:rPr>
              <a:t>chrooted</a:t>
            </a:r>
            <a:r>
              <a:rPr lang="en-US" dirty="0" smtClean="0">
                <a:cs typeface="+mn-cs"/>
              </a:rPr>
              <a:t> application can also be difficult: even if an application explicitly supports this feature, it may behave in unexpected ways when run </a:t>
            </a:r>
            <a:r>
              <a:rPr lang="en-US" dirty="0" err="1" smtClean="0">
                <a:cs typeface="+mn-cs"/>
              </a:rPr>
              <a:t>chrooted</a:t>
            </a:r>
            <a:r>
              <a:rPr lang="en-US" dirty="0" smtClean="0">
                <a:cs typeface="+mn-cs"/>
              </a:rPr>
              <a:t>. Note also that if the </a:t>
            </a:r>
            <a:r>
              <a:rPr lang="en-US" dirty="0" err="1" smtClean="0">
                <a:cs typeface="+mn-cs"/>
              </a:rPr>
              <a:t>chrooted</a:t>
            </a:r>
            <a:r>
              <a:rPr lang="en-US" dirty="0" smtClean="0">
                <a:cs typeface="+mn-cs"/>
              </a:rPr>
              <a:t> process runs as root, it can “break out” of the </a:t>
            </a:r>
            <a:r>
              <a:rPr lang="en-US" dirty="0" err="1" smtClean="0">
                <a:cs typeface="+mn-cs"/>
              </a:rPr>
              <a:t>chroot</a:t>
            </a:r>
            <a:r>
              <a:rPr lang="en-US" dirty="0" smtClean="0">
                <a:cs typeface="+mn-cs"/>
              </a:rPr>
              <a:t> jail with little difficulty. Still, the advantages usually far outweigh the disadvantages of </a:t>
            </a:r>
            <a:r>
              <a:rPr lang="en-US" dirty="0" err="1" smtClean="0">
                <a:cs typeface="+mn-cs"/>
              </a:rPr>
              <a:t>chrooting</a:t>
            </a:r>
            <a:r>
              <a:rPr lang="en-US" dirty="0" smtClean="0">
                <a:cs typeface="+mn-cs"/>
              </a:rPr>
              <a:t> network services.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61206E-031C-9C4A-A9DF-CE04DCF3B550}" type="slidenum">
              <a:rPr lang="en-AU"/>
              <a:pPr>
                <a:defRPr/>
              </a:pPr>
              <a:t>6</a:t>
            </a:fld>
            <a:endParaRPr lang="en-AU"/>
          </a:p>
        </p:txBody>
      </p:sp>
      <p:sp>
        <p:nvSpPr>
          <p:cNvPr id="21299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2995" name="Rectangle 3"/>
          <p:cNvSpPr>
            <a:spLocks noGrp="1" noChangeArrowheads="1"/>
          </p:cNvSpPr>
          <p:nvPr>
            <p:ph type="body" idx="1"/>
          </p:nvPr>
        </p:nvSpPr>
        <p:spPr/>
        <p:txBody>
          <a:bodyPr/>
          <a:lstStyle/>
          <a:p>
            <a:pPr eaLnBrk="1" hangingPunct="1">
              <a:defRPr/>
            </a:pPr>
            <a:r>
              <a:rPr lang="en-US" smtClean="0">
                <a:cs typeface="+mn-cs"/>
              </a:rPr>
              <a:t>In the Linux DAC system, there are users, each of which belongs to one or more groups; and there are also </a:t>
            </a:r>
            <a:r>
              <a:rPr lang="en-US" b="1" smtClean="0">
                <a:cs typeface="+mn-cs"/>
              </a:rPr>
              <a:t>objects</a:t>
            </a:r>
            <a:r>
              <a:rPr lang="en-US" smtClean="0">
                <a:cs typeface="+mn-cs"/>
              </a:rPr>
              <a:t>: files and directories. Users read, write, and execute these objects, based on the objects’ </a:t>
            </a:r>
            <a:r>
              <a:rPr lang="en-US" b="1" smtClean="0">
                <a:cs typeface="+mn-cs"/>
              </a:rPr>
              <a:t>permissions</a:t>
            </a:r>
            <a:r>
              <a:rPr lang="en-US" smtClean="0">
                <a:cs typeface="+mn-cs"/>
              </a:rPr>
              <a:t>, of which each object has three sets: one each defining the permissions for the object’s user-owner, group-owner, and “other” (everyone else). These permissions are enforced by the Linux kernel, the “brain” of the operating system, as is illustrated in Figure 23.1 from the text.</a:t>
            </a:r>
          </a:p>
          <a:p>
            <a:pPr eaLnBrk="1" hangingPunct="1">
              <a:defRPr/>
            </a:pPr>
            <a:r>
              <a:rPr lang="en-US" smtClean="0">
                <a:cs typeface="+mn-cs"/>
              </a:rPr>
              <a:t>When running, a process normally “runs as” (with the identity of) the user and group of the person or process that executed it. Since processes “act as” users, if a running process attempts to read, write, or execute some other object, the kernel will first evaluate that object’s permissions against the process’ user and group identity, just as though the process was an actual human user. This basic transaction, wherein a </a:t>
            </a:r>
            <a:r>
              <a:rPr lang="en-US" b="1" smtClean="0">
                <a:cs typeface="+mn-cs"/>
              </a:rPr>
              <a:t>subject</a:t>
            </a:r>
            <a:r>
              <a:rPr lang="en-US" smtClean="0">
                <a:cs typeface="+mn-cs"/>
              </a:rPr>
              <a:t> (user or process) attempts some action (read, write, execute) against some </a:t>
            </a:r>
            <a:r>
              <a:rPr lang="en-US" b="1" smtClean="0">
                <a:cs typeface="+mn-cs"/>
              </a:rPr>
              <a:t>object</a:t>
            </a:r>
            <a:r>
              <a:rPr lang="en-US" smtClean="0">
                <a:cs typeface="+mn-cs"/>
              </a:rPr>
              <a:t> (file, directory, special file).</a:t>
            </a:r>
          </a:p>
          <a:p>
            <a:pPr eaLnBrk="1" hangingPunct="1">
              <a:defRPr/>
            </a:pPr>
            <a:r>
              <a:rPr lang="en-US" smtClean="0">
                <a:cs typeface="+mn-cs"/>
              </a:rPr>
              <a:t>Whoever owns an object can set or change its permissions. Herein lies the Linux DAC model’s real weakness: the system </a:t>
            </a:r>
            <a:r>
              <a:rPr lang="en-US" b="1" smtClean="0">
                <a:cs typeface="+mn-cs"/>
              </a:rPr>
              <a:t>superuser</a:t>
            </a:r>
            <a:r>
              <a:rPr lang="en-US" smtClean="0">
                <a:cs typeface="+mn-cs"/>
              </a:rPr>
              <a:t> account, called “root,” has the ability to both take ownership and change the permissions of all objects in the system. And as it happens, it’s not uncommon for both processes and administrator-users to routinely run with root privileges, in ways that provide attackers with opportunities to hijack those privileges.</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556E142-4F10-F046-BBB8-50050A9362BB}" type="slidenum">
              <a:rPr lang="en-AU"/>
              <a:pPr>
                <a:defRPr/>
              </a:pPr>
              <a:t>33</a:t>
            </a:fld>
            <a:endParaRPr lang="en-AU"/>
          </a:p>
        </p:txBody>
      </p:sp>
      <p:sp>
        <p:nvSpPr>
          <p:cNvPr id="2672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7267" name="Rectangle 3"/>
          <p:cNvSpPr>
            <a:spLocks noGrp="1" noChangeArrowheads="1"/>
          </p:cNvSpPr>
          <p:nvPr>
            <p:ph type="body" idx="1"/>
          </p:nvPr>
        </p:nvSpPr>
        <p:spPr/>
        <p:txBody>
          <a:bodyPr/>
          <a:lstStyle/>
          <a:p>
            <a:pPr eaLnBrk="1" hangingPunct="1">
              <a:defRPr/>
            </a:pPr>
            <a:r>
              <a:rPr lang="en-US" dirty="0" smtClean="0">
                <a:cs typeface="+mn-cs"/>
              </a:rPr>
              <a:t>If an application runs in the form of a single, large, multipurpose process, it may be more difficult to run it as an unprivileged user; it may be harder to locate and fix security bugs in its source code (depending on how well-documented and structured the code is); and it may be harder to disable unnecessary areas of functionality. In modern network service applications, therefore,.</a:t>
            </a:r>
          </a:p>
          <a:p>
            <a:pPr eaLnBrk="1" hangingPunct="1">
              <a:defRPr/>
            </a:pPr>
            <a:r>
              <a:rPr lang="en-US" dirty="0" smtClean="0">
                <a:cs typeface="+mn-cs"/>
              </a:rPr>
              <a:t>Postfix, for example, consists of a suite of daemons and commands, each dedicated to a different mail-transfer-related task. Only a couple of these processes ever run as root, and they practically never run all at the same time. Postfix therefore has a much smaller </a:t>
            </a:r>
            <a:r>
              <a:rPr lang="en-US" b="1" dirty="0" smtClean="0">
                <a:cs typeface="+mn-cs"/>
              </a:rPr>
              <a:t>attack surface</a:t>
            </a:r>
            <a:r>
              <a:rPr lang="en-US" dirty="0" smtClean="0">
                <a:cs typeface="+mn-cs"/>
              </a:rPr>
              <a:t> than the monolithic </a:t>
            </a:r>
            <a:r>
              <a:rPr lang="en-US" dirty="0" err="1" smtClean="0">
                <a:cs typeface="+mn-cs"/>
              </a:rPr>
              <a:t>Sendmail</a:t>
            </a:r>
            <a:r>
              <a:rPr lang="en-US" dirty="0" smtClean="0">
                <a:cs typeface="+mn-cs"/>
              </a:rPr>
              <a:t>. The popular web server Apache used to be monolithic, but it now supports code modules that can be loaded at startup time as needed; this both reduces Apache’s memory footprint, and reduces the threat posed by vulnerabilities in unused functionality areas.</a:t>
            </a:r>
          </a:p>
          <a:p>
            <a:pPr eaLnBrk="1" hangingPunct="1">
              <a:defRPr/>
            </a:pPr>
            <a:endParaRPr lang="en-US" dirty="0" smtClean="0">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D2F8DD6-C433-394F-A195-22752136392D}" type="slidenum">
              <a:rPr lang="en-AU"/>
              <a:pPr>
                <a:defRPr/>
              </a:pPr>
              <a:t>34</a:t>
            </a:fld>
            <a:endParaRPr lang="en-AU"/>
          </a:p>
        </p:txBody>
      </p:sp>
      <p:sp>
        <p:nvSpPr>
          <p:cNvPr id="2693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69315" name="Rectangle 3"/>
          <p:cNvSpPr>
            <a:spLocks noGrp="1" noChangeArrowheads="1"/>
          </p:cNvSpPr>
          <p:nvPr>
            <p:ph type="body" idx="1"/>
          </p:nvPr>
        </p:nvSpPr>
        <p:spPr/>
        <p:txBody>
          <a:bodyPr/>
          <a:lstStyle/>
          <a:p>
            <a:pPr eaLnBrk="1" hangingPunct="1">
              <a:defRPr/>
            </a:pPr>
            <a:r>
              <a:rPr lang="en-US" dirty="0" smtClean="0">
                <a:cs typeface="+mn-cs"/>
              </a:rPr>
              <a:t>Sending logon credentials or application data over networks in clear text (i.e., unencrypted) exposes them to network eavesdropping attacks. Most Linux network applications therefore support encryption nowadays, most commonly via the </a:t>
            </a:r>
            <a:r>
              <a:rPr lang="en-US" dirty="0" err="1" smtClean="0">
                <a:cs typeface="+mn-cs"/>
              </a:rPr>
              <a:t>OpenSSL</a:t>
            </a:r>
            <a:r>
              <a:rPr lang="en-US" dirty="0" smtClean="0">
                <a:cs typeface="+mn-cs"/>
              </a:rPr>
              <a:t> library. Using application-level encryption is, in fact, the most effective way to ensure end-to-end encryption of network transactions.</a:t>
            </a:r>
          </a:p>
          <a:p>
            <a:pPr eaLnBrk="1" hangingPunct="1">
              <a:defRPr/>
            </a:pPr>
            <a:r>
              <a:rPr lang="en-US" dirty="0" smtClean="0">
                <a:cs typeface="+mn-cs"/>
              </a:rPr>
              <a:t>The SSL and TLS protocols provided by </a:t>
            </a:r>
            <a:r>
              <a:rPr lang="en-US" dirty="0" err="1" smtClean="0">
                <a:cs typeface="+mn-cs"/>
              </a:rPr>
              <a:t>OpenSSL</a:t>
            </a:r>
            <a:r>
              <a:rPr lang="en-US" dirty="0" smtClean="0">
                <a:cs typeface="+mn-cs"/>
              </a:rPr>
              <a:t> require the use of </a:t>
            </a:r>
            <a:r>
              <a:rPr lang="en-US" b="1" dirty="0" smtClean="0">
                <a:cs typeface="+mn-cs"/>
              </a:rPr>
              <a:t>X.509 digital certificates</a:t>
            </a:r>
            <a:r>
              <a:rPr lang="en-US" dirty="0" smtClean="0">
                <a:cs typeface="+mn-cs"/>
              </a:rPr>
              <a:t>. These can be generated and signed by the user-space </a:t>
            </a:r>
            <a:r>
              <a:rPr lang="en-US" b="1" dirty="0" err="1" smtClean="0">
                <a:cs typeface="+mn-cs"/>
              </a:rPr>
              <a:t>openssl</a:t>
            </a:r>
            <a:r>
              <a:rPr lang="en-US" dirty="0" smtClean="0">
                <a:cs typeface="+mn-cs"/>
              </a:rPr>
              <a:t> command. For optimal security, either a local or </a:t>
            </a:r>
            <a:r>
              <a:rPr lang="en-US" dirty="0" err="1" smtClean="0">
                <a:cs typeface="+mn-cs"/>
              </a:rPr>
              <a:t>commecial</a:t>
            </a:r>
            <a:r>
              <a:rPr lang="en-US" dirty="0" smtClean="0">
                <a:cs typeface="+mn-cs"/>
              </a:rPr>
              <a:t> (third-party) </a:t>
            </a:r>
            <a:r>
              <a:rPr lang="en-US" b="1" dirty="0" smtClean="0">
                <a:cs typeface="+mn-cs"/>
              </a:rPr>
              <a:t>Certificate Authority</a:t>
            </a:r>
            <a:r>
              <a:rPr lang="en-US" dirty="0" smtClean="0">
                <a:cs typeface="+mn-cs"/>
              </a:rPr>
              <a:t> (CA) should be used to sign all server certificates, but </a:t>
            </a:r>
            <a:r>
              <a:rPr lang="en-US" b="1" dirty="0" smtClean="0">
                <a:cs typeface="+mn-cs"/>
              </a:rPr>
              <a:t>self-signed</a:t>
            </a:r>
            <a:r>
              <a:rPr lang="en-US" dirty="0" smtClean="0">
                <a:cs typeface="+mn-cs"/>
              </a:rPr>
              <a:t> (that is, non-verifiable) certificates may also be used. [BAUE05] provides detailed instructions on how to create and use your own Certificate Authority with </a:t>
            </a:r>
            <a:r>
              <a:rPr lang="en-US" dirty="0" err="1" smtClean="0">
                <a:cs typeface="+mn-cs"/>
              </a:rPr>
              <a:t>OpenSSL</a:t>
            </a:r>
            <a:r>
              <a:rPr lang="en-US" dirty="0" smtClean="0">
                <a:cs typeface="+mn-cs"/>
              </a:rPr>
              <a: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401C7DA-7C55-4C45-A12F-5EB730892D18}" type="slidenum">
              <a:rPr lang="en-AU"/>
              <a:pPr>
                <a:defRPr/>
              </a:pPr>
              <a:t>35</a:t>
            </a:fld>
            <a:endParaRPr lang="en-AU"/>
          </a:p>
        </p:txBody>
      </p:sp>
      <p:sp>
        <p:nvSpPr>
          <p:cNvPr id="271362" name="Rectangle 1026"/>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1363" name="Rectangle 1027"/>
          <p:cNvSpPr>
            <a:spLocks noGrp="1" noChangeArrowheads="1"/>
          </p:cNvSpPr>
          <p:nvPr>
            <p:ph type="body" idx="1"/>
          </p:nvPr>
        </p:nvSpPr>
        <p:spPr/>
        <p:txBody>
          <a:bodyPr/>
          <a:lstStyle/>
          <a:p>
            <a:pPr eaLnBrk="1" hangingPunct="1">
              <a:defRPr/>
            </a:pPr>
            <a:r>
              <a:rPr lang="en-US" smtClean="0">
                <a:cs typeface="+mn-cs"/>
              </a:rPr>
              <a:t>The last common application security feature we’ll discuss here is logging. Most applications can be configured to log to whatever level of detail you want, ranging from “debugging” (maximum detail) to “none.” Some middle setting is usually the best choice, but you should not assume that the default setting is adequate.</a:t>
            </a:r>
          </a:p>
          <a:p>
            <a:pPr eaLnBrk="1" hangingPunct="1">
              <a:defRPr/>
            </a:pPr>
            <a:r>
              <a:rPr lang="en-US" smtClean="0">
                <a:cs typeface="+mn-cs"/>
              </a:rPr>
              <a:t>In addition, many applications allow you to specify either a dedicated file to write application event data to, or a syslog </a:t>
            </a:r>
            <a:r>
              <a:rPr lang="en-US" b="1" smtClean="0">
                <a:cs typeface="+mn-cs"/>
              </a:rPr>
              <a:t>facility</a:t>
            </a:r>
            <a:r>
              <a:rPr lang="en-US" smtClean="0">
                <a:cs typeface="+mn-cs"/>
              </a:rPr>
              <a:t> to use when writing log data to </a:t>
            </a:r>
            <a:r>
              <a:rPr lang="en-US" b="1" smtClean="0">
                <a:cs typeface="+mn-cs"/>
              </a:rPr>
              <a:t>/dev/log</a:t>
            </a:r>
            <a:r>
              <a:rPr lang="en-US" smtClean="0">
                <a:cs typeface="+mn-cs"/>
              </a:rPr>
              <a:t>. If you wish to handle system logs in a consistent, centralized manner, it’s usually preferable for applications to send their log data to /dev/log. Note, however, that logrotate can be configured to rotate </a:t>
            </a:r>
            <a:r>
              <a:rPr lang="en-US" i="1" smtClean="0">
                <a:cs typeface="+mn-cs"/>
              </a:rPr>
              <a:t>any</a:t>
            </a:r>
            <a:r>
              <a:rPr lang="en-US" smtClean="0">
                <a:cs typeface="+mn-cs"/>
              </a:rPr>
              <a:t> logs on the system, whether written by syslogd, Syslog-NG, or individual applications.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95D32D-43E2-034E-A25D-3C4275F33C1E}" type="slidenum">
              <a:rPr lang="en-AU"/>
              <a:pPr>
                <a:defRPr/>
              </a:pPr>
              <a:t>36</a:t>
            </a:fld>
            <a:endParaRPr lang="en-AU"/>
          </a:p>
        </p:txBody>
      </p:sp>
      <p:sp>
        <p:nvSpPr>
          <p:cNvPr id="2734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3411" name="Rectangle 3"/>
          <p:cNvSpPr>
            <a:spLocks noGrp="1" noChangeArrowheads="1"/>
          </p:cNvSpPr>
          <p:nvPr>
            <p:ph type="body" idx="1"/>
          </p:nvPr>
        </p:nvSpPr>
        <p:spPr/>
        <p:txBody>
          <a:bodyPr/>
          <a:lstStyle/>
          <a:p>
            <a:pPr eaLnBrk="1" hangingPunct="1"/>
            <a:r>
              <a:rPr lang="en-US" dirty="0"/>
              <a:t>Linux uses a DAC security model, in which the owner of a given system object can set whatever access permissions on that resource they like. Stringent security controls, in general, are optional. In contrast, a computer with Mandatory Access Controls (MAC) has a global security policy that all users of the system are subject to. A user who creates a file on a MAC system may not set access controls on that file weaker than the controls dictated by the system security policy. See chapters 4 and 9.</a:t>
            </a:r>
          </a:p>
          <a:p>
            <a:pPr eaLnBrk="1" hangingPunct="1"/>
            <a:r>
              <a:rPr lang="en-US" dirty="0"/>
              <a:t>In general, compromising a system using a DAC-based security model is a matter of hijacking some root process. On a MAC-based system, the </a:t>
            </a:r>
            <a:r>
              <a:rPr lang="en-US" dirty="0" err="1"/>
              <a:t>superuser</a:t>
            </a:r>
            <a:r>
              <a:rPr lang="en-US" dirty="0"/>
              <a:t> account is only used for maintaining the global security policy. Day-to-day system administration is performed using accounts that lack the authority to change the global security policy. Hence, it's impossible to compromise the entire system by attacking any one process.</a:t>
            </a:r>
          </a:p>
          <a:p>
            <a:pPr eaLnBrk="1" hangingPunct="1"/>
            <a:r>
              <a:rPr lang="en-US" dirty="0"/>
              <a:t>Unfortunately, while MAC schemes have been available on various platforms over the years, they have traditionally been much more complicated to configure and maintain. To create an effective global security policy requires detailed knowledge of the precise behavior of every application on the system. Also the more restrictive the security controls are, the less convenient that system becomes for its users to use. </a:t>
            </a:r>
          </a:p>
          <a:p>
            <a:pPr eaLnBrk="1" hangingPunct="1"/>
            <a:r>
              <a:rPr lang="en-US" dirty="0"/>
              <a:t>Novell’s </a:t>
            </a:r>
            <a:r>
              <a:rPr lang="en-US" dirty="0" err="1"/>
              <a:t>SuSE</a:t>
            </a:r>
            <a:r>
              <a:rPr lang="en-US" dirty="0"/>
              <a:t> Linux includes </a:t>
            </a:r>
            <a:r>
              <a:rPr lang="en-US" dirty="0" err="1"/>
              <a:t>AppArmor</a:t>
            </a:r>
            <a:r>
              <a:rPr lang="en-US" dirty="0"/>
              <a:t>, a partial MAC implementation that restricts specific processes but leaves everything else subject to the conventional Linux DAC. In Fedora and Red Hat Enterprise Linux, </a:t>
            </a:r>
            <a:r>
              <a:rPr lang="en-US" dirty="0" err="1"/>
              <a:t>SELinux</a:t>
            </a:r>
            <a:r>
              <a:rPr lang="en-US" dirty="0"/>
              <a:t> has been implemented with a policy that restricts key network daemons, but relies on the Linux DAC to secure everything else. For high-sensitivity, high-security, multi-user scenarios, a “pure” </a:t>
            </a:r>
            <a:r>
              <a:rPr lang="en-US" dirty="0" err="1"/>
              <a:t>SELinux</a:t>
            </a:r>
            <a:r>
              <a:rPr lang="en-US" dirty="0"/>
              <a:t> implementation may be deployed, in which </a:t>
            </a:r>
            <a:r>
              <a:rPr lang="en-US" i="1" dirty="0"/>
              <a:t>all</a:t>
            </a:r>
            <a:r>
              <a:rPr lang="en-US" dirty="0"/>
              <a:t> processes, system resources, and data are regulated by comprehensive, granular access controls.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AB5D12C-176E-494B-AE31-5AAF99836F5A}" type="slidenum">
              <a:rPr lang="en-AU"/>
              <a:pPr>
                <a:defRPr/>
              </a:pPr>
              <a:t>37</a:t>
            </a:fld>
            <a:endParaRPr lang="en-AU"/>
          </a:p>
        </p:txBody>
      </p:sp>
      <p:sp>
        <p:nvSpPr>
          <p:cNvPr id="2754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5459" name="Rectangle 3"/>
          <p:cNvSpPr>
            <a:spLocks noGrp="1" noChangeArrowheads="1"/>
          </p:cNvSpPr>
          <p:nvPr>
            <p:ph type="body" idx="1"/>
          </p:nvPr>
        </p:nvSpPr>
        <p:spPr/>
        <p:txBody>
          <a:bodyPr/>
          <a:lstStyle/>
          <a:p>
            <a:pPr eaLnBrk="1" hangingPunct="1">
              <a:defRPr/>
            </a:pPr>
            <a:r>
              <a:rPr lang="en-US" dirty="0" err="1" smtClean="0">
                <a:cs typeface="+mn-cs"/>
              </a:rPr>
              <a:t>SELinux</a:t>
            </a:r>
            <a:r>
              <a:rPr lang="en-US" dirty="0" smtClean="0">
                <a:cs typeface="+mn-cs"/>
              </a:rPr>
              <a:t> is the NSA's powerful implementation of mandatory access controls for Linux. The Linux DACs still apply under </a:t>
            </a:r>
            <a:r>
              <a:rPr lang="en-US" dirty="0" err="1" smtClean="0">
                <a:cs typeface="+mn-cs"/>
              </a:rPr>
              <a:t>SELinux</a:t>
            </a:r>
            <a:r>
              <a:rPr lang="en-US" dirty="0" smtClean="0">
                <a:cs typeface="+mn-cs"/>
              </a:rPr>
              <a:t>: if the ordinary Linux permissions on a given file block a particular action, that action will still be blocked, and </a:t>
            </a:r>
            <a:r>
              <a:rPr lang="en-US" dirty="0" err="1" smtClean="0">
                <a:cs typeface="+mn-cs"/>
              </a:rPr>
              <a:t>SELinux</a:t>
            </a:r>
            <a:r>
              <a:rPr lang="en-US" dirty="0" smtClean="0">
                <a:cs typeface="+mn-cs"/>
              </a:rPr>
              <a:t> won't bother evaluating that action. But if the ordinary Linux permissions allow the action, </a:t>
            </a:r>
            <a:r>
              <a:rPr lang="en-US" dirty="0" err="1" smtClean="0">
                <a:cs typeface="+mn-cs"/>
              </a:rPr>
              <a:t>SELinux</a:t>
            </a:r>
            <a:r>
              <a:rPr lang="en-US" dirty="0" smtClean="0">
                <a:cs typeface="+mn-cs"/>
              </a:rPr>
              <a:t> will evaluate the action against its own security policies before allowing it to occur. More specifically </a:t>
            </a:r>
            <a:r>
              <a:rPr lang="en-US" dirty="0" err="1" smtClean="0">
                <a:cs typeface="+mn-cs"/>
              </a:rPr>
              <a:t>SELinux</a:t>
            </a:r>
            <a:r>
              <a:rPr lang="en-US" dirty="0" smtClean="0">
                <a:cs typeface="+mn-cs"/>
              </a:rPr>
              <a:t> evaluates actions attempted by </a:t>
            </a:r>
            <a:r>
              <a:rPr lang="en-US" b="1" dirty="0" smtClean="0">
                <a:cs typeface="+mn-cs"/>
              </a:rPr>
              <a:t>subjects</a:t>
            </a:r>
            <a:r>
              <a:rPr lang="en-US" dirty="0" smtClean="0">
                <a:cs typeface="+mn-cs"/>
              </a:rPr>
              <a:t> against </a:t>
            </a:r>
            <a:r>
              <a:rPr lang="en-US" b="1" dirty="0" smtClean="0">
                <a:cs typeface="+mn-cs"/>
              </a:rPr>
              <a:t>objects</a:t>
            </a:r>
            <a:r>
              <a:rPr lang="en-US" dirty="0" smtClean="0">
                <a:cs typeface="+mn-cs"/>
              </a:rPr>
              <a:t>. In </a:t>
            </a:r>
            <a:r>
              <a:rPr lang="en-US" dirty="0" err="1" smtClean="0">
                <a:cs typeface="+mn-cs"/>
              </a:rPr>
              <a:t>SELinux</a:t>
            </a:r>
            <a:r>
              <a:rPr lang="en-US" dirty="0" smtClean="0">
                <a:cs typeface="+mn-cs"/>
              </a:rPr>
              <a:t>, "subjects" are always processes, since these execute user’s commands.  In </a:t>
            </a:r>
            <a:r>
              <a:rPr lang="en-US" dirty="0" err="1" smtClean="0">
                <a:cs typeface="+mn-cs"/>
              </a:rPr>
              <a:t>SELinux</a:t>
            </a:r>
            <a:r>
              <a:rPr lang="en-US" dirty="0" smtClean="0">
                <a:cs typeface="+mn-cs"/>
              </a:rPr>
              <a:t>, actions are called "permissions," just as in the Linux DAC. The objects that get acted on, however, are different. Whereas in the Linux DAC model, objects are always files or directories, in </a:t>
            </a:r>
            <a:r>
              <a:rPr lang="en-US" dirty="0" err="1" smtClean="0">
                <a:cs typeface="+mn-cs"/>
              </a:rPr>
              <a:t>SELinux</a:t>
            </a:r>
            <a:r>
              <a:rPr lang="en-US" dirty="0" smtClean="0">
                <a:cs typeface="+mn-cs"/>
              </a:rPr>
              <a:t> objects include not only files and directories but also other processes, and various system resources in both kernel space and </a:t>
            </a:r>
            <a:r>
              <a:rPr lang="en-US" dirty="0" err="1" smtClean="0">
                <a:cs typeface="+mn-cs"/>
              </a:rPr>
              <a:t>userland</a:t>
            </a:r>
            <a:r>
              <a:rPr lang="en-US" dirty="0" smtClean="0">
                <a:cs typeface="+mn-cs"/>
              </a:rPr>
              <a:t>.  </a:t>
            </a:r>
            <a:r>
              <a:rPr lang="en-US" dirty="0" err="1" smtClean="0">
                <a:cs typeface="+mn-cs"/>
              </a:rPr>
              <a:t>SELinux</a:t>
            </a:r>
            <a:r>
              <a:rPr lang="en-US" dirty="0" smtClean="0">
                <a:cs typeface="+mn-cs"/>
              </a:rPr>
              <a:t> differentiates between a wide variety of object "classes" (categories), including: </a:t>
            </a:r>
            <a:r>
              <a:rPr lang="en-US" dirty="0" err="1" smtClean="0">
                <a:cs typeface="+mn-cs"/>
              </a:rPr>
              <a:t>dir</a:t>
            </a:r>
            <a:r>
              <a:rPr lang="en-US" dirty="0" smtClean="0">
                <a:cs typeface="+mn-cs"/>
              </a:rPr>
              <a:t>, socket, </a:t>
            </a:r>
            <a:r>
              <a:rPr lang="en-US" dirty="0" err="1" smtClean="0">
                <a:cs typeface="+mn-cs"/>
              </a:rPr>
              <a:t>tcp_socket</a:t>
            </a:r>
            <a:r>
              <a:rPr lang="en-US" dirty="0" smtClean="0">
                <a:cs typeface="+mn-cs"/>
              </a:rPr>
              <a:t>, </a:t>
            </a:r>
            <a:r>
              <a:rPr lang="en-US" dirty="0" err="1" smtClean="0">
                <a:cs typeface="+mn-cs"/>
              </a:rPr>
              <a:t>unix_stream_socket</a:t>
            </a:r>
            <a:r>
              <a:rPr lang="en-US" dirty="0" smtClean="0">
                <a:cs typeface="+mn-cs"/>
              </a:rPr>
              <a:t>, </a:t>
            </a:r>
            <a:r>
              <a:rPr lang="en-US" dirty="0" err="1" smtClean="0">
                <a:cs typeface="+mn-cs"/>
              </a:rPr>
              <a:t>filesystem</a:t>
            </a:r>
            <a:r>
              <a:rPr lang="en-US" dirty="0" smtClean="0">
                <a:cs typeface="+mn-cs"/>
              </a:rPr>
              <a:t>, node, </a:t>
            </a:r>
            <a:r>
              <a:rPr lang="en-US" dirty="0" err="1" smtClean="0">
                <a:cs typeface="+mn-cs"/>
              </a:rPr>
              <a:t>xserver</a:t>
            </a:r>
            <a:r>
              <a:rPr lang="en-US" dirty="0" smtClean="0">
                <a:cs typeface="+mn-cs"/>
              </a:rPr>
              <a:t>, cursor. Each object class has a particular set of possible permissions (actions). This makes sense; there are things you can do to directories, for example, that simply don't apply to, say, X Servers. Each object class may have both "inherited" permissions that are common to other classes (for example, "read"), plus "unique" permissions that apply only to it. Just a few of the unique permissions associated with the "</a:t>
            </a:r>
            <a:r>
              <a:rPr lang="en-US" dirty="0" err="1" smtClean="0">
                <a:cs typeface="+mn-cs"/>
              </a:rPr>
              <a:t>dir</a:t>
            </a:r>
            <a:r>
              <a:rPr lang="en-US" dirty="0" smtClean="0">
                <a:cs typeface="+mn-cs"/>
              </a:rPr>
              <a:t>" class are: search, </a:t>
            </a:r>
            <a:r>
              <a:rPr lang="en-US" dirty="0" err="1" smtClean="0">
                <a:cs typeface="+mn-cs"/>
              </a:rPr>
              <a:t>rmdir</a:t>
            </a:r>
            <a:r>
              <a:rPr lang="en-US" dirty="0" smtClean="0">
                <a:cs typeface="+mn-cs"/>
              </a:rPr>
              <a:t>, </a:t>
            </a:r>
            <a:r>
              <a:rPr lang="en-US" dirty="0" err="1" smtClean="0">
                <a:cs typeface="+mn-cs"/>
              </a:rPr>
              <a:t>getattr</a:t>
            </a:r>
            <a:r>
              <a:rPr lang="en-US" dirty="0" smtClean="0">
                <a:cs typeface="+mn-cs"/>
              </a:rPr>
              <a:t>, </a:t>
            </a:r>
            <a:r>
              <a:rPr lang="en-US" dirty="0" err="1" smtClean="0">
                <a:cs typeface="+mn-cs"/>
              </a:rPr>
              <a:t>remove_name</a:t>
            </a:r>
            <a:r>
              <a:rPr lang="en-US" dirty="0" smtClean="0">
                <a:cs typeface="+mn-cs"/>
              </a:rPr>
              <a:t>, </a:t>
            </a:r>
            <a:r>
              <a:rPr lang="en-US" dirty="0" err="1" smtClean="0">
                <a:cs typeface="+mn-cs"/>
              </a:rPr>
              <a:t>reparent</a:t>
            </a:r>
            <a:r>
              <a:rPr lang="en-US" dirty="0" smtClean="0">
                <a:cs typeface="+mn-cs"/>
              </a:rPr>
              <a:t>. </a:t>
            </a:r>
            <a:r>
              <a:rPr lang="en-US" dirty="0" err="1" smtClean="0">
                <a:cs typeface="+mn-cs"/>
              </a:rPr>
              <a:t>SELinux</a:t>
            </a:r>
            <a:r>
              <a:rPr lang="en-US" dirty="0" smtClean="0">
                <a:cs typeface="+mn-cs"/>
              </a:rPr>
              <a:t> would be impossible to use if you had individual rules for everything. </a:t>
            </a:r>
            <a:r>
              <a:rPr lang="en-US" dirty="0" err="1" smtClean="0">
                <a:cs typeface="+mn-cs"/>
              </a:rPr>
              <a:t>SELinux</a:t>
            </a:r>
            <a:r>
              <a:rPr lang="en-US" dirty="0" smtClean="0">
                <a:cs typeface="+mn-cs"/>
              </a:rPr>
              <a:t> gets around this in two ways: (1) by taking the stance "that which is not expressly permitted, is denied;" and (2) by grouping subjects, permissions, and objects in various ways.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670C86-A63C-A14B-8CA6-06DF3CFA639D}" type="slidenum">
              <a:rPr lang="en-AU"/>
              <a:pPr>
                <a:defRPr/>
              </a:pPr>
              <a:t>38</a:t>
            </a:fld>
            <a:endParaRPr lang="en-AU"/>
          </a:p>
        </p:txBody>
      </p:sp>
      <p:sp>
        <p:nvSpPr>
          <p:cNvPr id="27750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7507" name="Rectangle 3"/>
          <p:cNvSpPr>
            <a:spLocks noGrp="1" noChangeArrowheads="1"/>
          </p:cNvSpPr>
          <p:nvPr>
            <p:ph type="body" idx="1"/>
          </p:nvPr>
        </p:nvSpPr>
        <p:spPr/>
        <p:txBody>
          <a:bodyPr/>
          <a:lstStyle/>
          <a:p>
            <a:pPr eaLnBrk="1" hangingPunct="1">
              <a:defRPr/>
            </a:pPr>
            <a:r>
              <a:rPr lang="en-US" smtClean="0">
                <a:cs typeface="+mn-cs"/>
              </a:rPr>
              <a:t>Every individual subject and object controlled by SELinux is goverened by a </a:t>
            </a:r>
            <a:r>
              <a:rPr lang="en-US" b="1" smtClean="0">
                <a:cs typeface="+mn-cs"/>
              </a:rPr>
              <a:t>security context</a:t>
            </a:r>
            <a:r>
              <a:rPr lang="en-US" smtClean="0">
                <a:cs typeface="+mn-cs"/>
              </a:rPr>
              <a:t>, each consisting of a </a:t>
            </a:r>
            <a:r>
              <a:rPr lang="en-US" b="1" smtClean="0">
                <a:cs typeface="+mn-cs"/>
              </a:rPr>
              <a:t>user</a:t>
            </a:r>
            <a:r>
              <a:rPr lang="en-US" smtClean="0">
                <a:cs typeface="+mn-cs"/>
              </a:rPr>
              <a:t>, a </a:t>
            </a:r>
            <a:r>
              <a:rPr lang="en-US" b="1" smtClean="0">
                <a:cs typeface="+mn-cs"/>
              </a:rPr>
              <a:t>role</a:t>
            </a:r>
            <a:r>
              <a:rPr lang="en-US" smtClean="0">
                <a:cs typeface="+mn-cs"/>
              </a:rPr>
              <a:t>, and a </a:t>
            </a:r>
            <a:r>
              <a:rPr lang="en-US" b="1" smtClean="0">
                <a:cs typeface="+mn-cs"/>
              </a:rPr>
              <a:t>domain</a:t>
            </a:r>
            <a:r>
              <a:rPr lang="en-US" smtClean="0">
                <a:cs typeface="+mn-cs"/>
              </a:rPr>
              <a:t> (also called a </a:t>
            </a:r>
            <a:r>
              <a:rPr lang="en-US" b="1" smtClean="0">
                <a:cs typeface="+mn-cs"/>
              </a:rPr>
              <a:t>type</a:t>
            </a:r>
            <a:r>
              <a:rPr lang="en-US" smtClean="0">
                <a:cs typeface="+mn-cs"/>
              </a:rPr>
              <a:t>). </a:t>
            </a:r>
          </a:p>
          <a:p>
            <a:pPr eaLnBrk="1" hangingPunct="1">
              <a:defRPr/>
            </a:pPr>
            <a:r>
              <a:rPr lang="en-US" smtClean="0">
                <a:cs typeface="+mn-cs"/>
              </a:rPr>
              <a:t>A user is an individual user, whether human or daemon. SELinux maintains its own list of users, separately from the Linux DAC system. In security contexts for subjects, the user label indicates which SELinux user account's privileges the subject (which, again, must be a process) is running. In security contexts for objects, the user label indicates which SELinux user account owns the object. </a:t>
            </a:r>
          </a:p>
          <a:p>
            <a:pPr eaLnBrk="1" hangingPunct="1">
              <a:defRPr/>
            </a:pPr>
            <a:r>
              <a:rPr lang="en-US" smtClean="0">
                <a:cs typeface="+mn-cs"/>
              </a:rPr>
              <a:t>A role is like a group in the Linux DAC system, in that a role may be assumed by any of a number of pre-authorized users, each of whom may be authorized to assume different roles at different times. The difference is that in SELinux, a user may only assume one role at a time, and may only switch roles if and when authorized to do so. The role specified in a security context indicates which role the specified user is operating within for that particular context. Objects, which are by definition passive, generally don't use meaningful roles, but every security context must include a role.</a:t>
            </a:r>
          </a:p>
          <a:p>
            <a:pPr eaLnBrk="1" hangingPunct="1">
              <a:defRPr/>
            </a:pPr>
            <a:r>
              <a:rPr lang="en-US" smtClean="0">
                <a:cs typeface="+mn-cs"/>
              </a:rPr>
              <a:t>Finally, a domain is like a sandbox: a combination of subjects and objects that may interact with each other. Domains are also called types, and although domains and types are two different things in the </a:t>
            </a:r>
            <a:r>
              <a:rPr lang="en-US" b="1" smtClean="0">
                <a:cs typeface="+mn-cs"/>
              </a:rPr>
              <a:t>Flask</a:t>
            </a:r>
            <a:r>
              <a:rPr lang="en-US" smtClean="0">
                <a:cs typeface="+mn-cs"/>
              </a:rPr>
              <a:t> security model on which the NSA based SELinux, in SELinux "domain" and "type" are synonymous. </a:t>
            </a:r>
          </a:p>
          <a:p>
            <a:pPr eaLnBrk="1" hangingPunct="1">
              <a:defRPr/>
            </a:pPr>
            <a:r>
              <a:rPr lang="en-US" smtClean="0">
                <a:cs typeface="+mn-cs"/>
              </a:rPr>
              <a:t>This model, in which each process (subject) is assigned to a domain, wherein only certain operations are permitted, is called </a:t>
            </a:r>
            <a:r>
              <a:rPr lang="en-US" b="1" smtClean="0">
                <a:cs typeface="+mn-cs"/>
              </a:rPr>
              <a:t>Type Enforcement</a:t>
            </a:r>
            <a:r>
              <a:rPr lang="en-US" smtClean="0">
                <a:cs typeface="+mn-cs"/>
              </a:rPr>
              <a:t> (TE), and it's the heart of SELinux. Type Enforcement also constitutes the bulk of the SELinux implementation in Fedora and Red Hat Enterprise Linux.</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D8C9A0-BF0C-0E45-8DE2-556FB2365AC6}" type="slidenum">
              <a:rPr lang="en-AU"/>
              <a:pPr>
                <a:defRPr/>
              </a:pPr>
              <a:t>39</a:t>
            </a:fld>
            <a:endParaRPr lang="en-AU"/>
          </a:p>
        </p:txBody>
      </p:sp>
      <p:sp>
        <p:nvSpPr>
          <p:cNvPr id="27955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79555" name="Rectangle 3"/>
          <p:cNvSpPr>
            <a:spLocks noGrp="1" noChangeArrowheads="1"/>
          </p:cNvSpPr>
          <p:nvPr>
            <p:ph type="body" idx="1"/>
          </p:nvPr>
        </p:nvSpPr>
        <p:spPr/>
        <p:txBody>
          <a:bodyPr/>
          <a:lstStyle/>
          <a:p>
            <a:pPr eaLnBrk="1" hangingPunct="1">
              <a:defRPr/>
            </a:pPr>
            <a:r>
              <a:rPr lang="en-US" smtClean="0">
                <a:cs typeface="+mn-cs"/>
              </a:rPr>
              <a:t>There are two types of decisions SELinux must make concerning subjects, domains, and objects: </a:t>
            </a:r>
            <a:r>
              <a:rPr lang="en-US" b="1" smtClean="0">
                <a:cs typeface="+mn-cs"/>
              </a:rPr>
              <a:t>access</a:t>
            </a:r>
            <a:r>
              <a:rPr lang="en-US" smtClean="0">
                <a:cs typeface="+mn-cs"/>
              </a:rPr>
              <a:t> decisions and </a:t>
            </a:r>
            <a:r>
              <a:rPr lang="en-US" b="1" smtClean="0">
                <a:cs typeface="+mn-cs"/>
              </a:rPr>
              <a:t>transition</a:t>
            </a:r>
            <a:r>
              <a:rPr lang="en-US" smtClean="0">
                <a:cs typeface="+mn-cs"/>
              </a:rPr>
              <a:t> decisions. Access decisions involve subjects doing things to objects that already exist, or creating new things that remain in the expected domain. </a:t>
            </a:r>
          </a:p>
          <a:p>
            <a:pPr eaLnBrk="1" hangingPunct="1">
              <a:defRPr/>
            </a:pPr>
            <a:r>
              <a:rPr lang="en-US" smtClean="0">
                <a:cs typeface="+mn-cs"/>
              </a:rPr>
              <a:t>Transition decisions involve the invocation of processes in different domains than the one in which the subject-process is running; or the creation of objects in different types than their parent directories. That is to say, normally, if one process executes another, the second process will by default run within the same SELinux domain. If, however, a process tries to spawn a child into some other domain, SELinux will need to make a domain transition decision to determine whether to allow this, which must be explicitly authorized by the SELinux policy. This is an important check against privilege-escalation attacks. File transitions work in a similar way: if a subject creates a file in some directory (and if this file creation is allowed in the subject's domain), the new file will normally inherit the security context (user, role, and domain) of the parent directory. If, for some reason, a process tries to label a new file with a different security context, SELinux will need to make a type transition decision.</a:t>
            </a:r>
          </a:p>
          <a:p>
            <a:pPr eaLnBrk="1" hangingPunct="1">
              <a:defRPr/>
            </a:pPr>
            <a:r>
              <a:rPr lang="en-US" smtClean="0">
                <a:cs typeface="+mn-cs"/>
              </a:rPr>
              <a:t>Transition decisions are necessary because the same file or resource may be used in multiple domains/types; process and file transitions are a normal part of system operation. But if domains can be changed arbitrarily, attackers will have a much easier time doing mischief.</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2AE92DB-9BA2-DE47-A39F-AFE05A1E87DF}" type="slidenum">
              <a:rPr lang="en-AU"/>
              <a:pPr>
                <a:defRPr/>
              </a:pPr>
              <a:t>40</a:t>
            </a:fld>
            <a:endParaRPr lang="en-AU"/>
          </a:p>
        </p:txBody>
      </p:sp>
      <p:sp>
        <p:nvSpPr>
          <p:cNvPr id="28160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81603" name="Rectangle 3"/>
          <p:cNvSpPr>
            <a:spLocks noGrp="1" noChangeArrowheads="1"/>
          </p:cNvSpPr>
          <p:nvPr>
            <p:ph type="body" idx="1"/>
          </p:nvPr>
        </p:nvSpPr>
        <p:spPr/>
        <p:txBody>
          <a:bodyPr/>
          <a:lstStyle/>
          <a:p>
            <a:pPr eaLnBrk="1" hangingPunct="1">
              <a:defRPr/>
            </a:pPr>
            <a:r>
              <a:rPr lang="en-US" dirty="0" smtClean="0">
                <a:cs typeface="+mn-cs"/>
              </a:rPr>
              <a:t>Besides Type Enforcement, </a:t>
            </a:r>
            <a:r>
              <a:rPr lang="en-US" dirty="0" err="1" smtClean="0">
                <a:cs typeface="+mn-cs"/>
              </a:rPr>
              <a:t>SELinux</a:t>
            </a:r>
            <a:r>
              <a:rPr lang="en-US" dirty="0" smtClean="0">
                <a:cs typeface="+mn-cs"/>
              </a:rPr>
              <a:t> includes a second model, called </a:t>
            </a:r>
            <a:r>
              <a:rPr lang="en-US" b="1" dirty="0" smtClean="0">
                <a:cs typeface="+mn-cs"/>
              </a:rPr>
              <a:t>Role Based Access Control</a:t>
            </a:r>
            <a:r>
              <a:rPr lang="en-US" dirty="0" smtClean="0">
                <a:cs typeface="+mn-cs"/>
              </a:rPr>
              <a:t> (RBAC). RBAC builds on the concepts we discussed in chapter 4, providing controls especially useful where real human users, as opposed to daemons and other automated processes, are concerned. </a:t>
            </a:r>
          </a:p>
          <a:p>
            <a:pPr eaLnBrk="1" hangingPunct="1">
              <a:defRPr/>
            </a:pPr>
            <a:r>
              <a:rPr lang="en-US" dirty="0" smtClean="0">
                <a:cs typeface="+mn-cs"/>
              </a:rPr>
              <a:t>RBAC is relatively straightforward. </a:t>
            </a:r>
            <a:r>
              <a:rPr lang="en-US" dirty="0" err="1" smtClean="0">
                <a:cs typeface="+mn-cs"/>
              </a:rPr>
              <a:t>SELinux</a:t>
            </a:r>
            <a:r>
              <a:rPr lang="en-US" dirty="0" smtClean="0">
                <a:cs typeface="+mn-cs"/>
              </a:rPr>
              <a:t> rules specify what </a:t>
            </a:r>
            <a:r>
              <a:rPr lang="en-US" b="1" dirty="0" smtClean="0">
                <a:cs typeface="+mn-cs"/>
              </a:rPr>
              <a:t>roles </a:t>
            </a:r>
            <a:r>
              <a:rPr lang="en-US" dirty="0" smtClean="0">
                <a:cs typeface="+mn-cs"/>
              </a:rPr>
              <a:t>each user may assume; other rules specify under what circumstances each user may </a:t>
            </a:r>
            <a:r>
              <a:rPr lang="en-US" b="1" dirty="0" smtClean="0">
                <a:cs typeface="+mn-cs"/>
              </a:rPr>
              <a:t>transition</a:t>
            </a:r>
            <a:r>
              <a:rPr lang="en-US" dirty="0" smtClean="0">
                <a:cs typeface="+mn-cs"/>
              </a:rPr>
              <a:t> from one authorized role to another (unlike groups in the Linux DAC, in RBAC one user may not assume more than one role at a time); and still other rules specify the </a:t>
            </a:r>
            <a:r>
              <a:rPr lang="en-US" b="1" dirty="0" smtClean="0">
                <a:cs typeface="+mn-cs"/>
              </a:rPr>
              <a:t>domains</a:t>
            </a:r>
            <a:r>
              <a:rPr lang="en-US" dirty="0" smtClean="0">
                <a:cs typeface="+mn-cs"/>
              </a:rPr>
              <a:t> each authorized role may operate in.</a:t>
            </a:r>
            <a:endParaRPr lang="en-US" b="1" dirty="0" smtClean="0">
              <a:cs typeface="+mn-cs"/>
            </a:endParaRPr>
          </a:p>
          <a:p>
            <a:pPr eaLnBrk="1" hangingPunct="1">
              <a:defRPr/>
            </a:pPr>
            <a:r>
              <a:rPr lang="en-US" dirty="0" smtClean="0">
                <a:cs typeface="+mn-cs"/>
              </a:rPr>
              <a:t>The third security model implemented in </a:t>
            </a:r>
            <a:r>
              <a:rPr lang="en-US" dirty="0" err="1" smtClean="0">
                <a:cs typeface="+mn-cs"/>
              </a:rPr>
              <a:t>SELinux</a:t>
            </a:r>
            <a:r>
              <a:rPr lang="en-US" dirty="0" smtClean="0">
                <a:cs typeface="+mn-cs"/>
              </a:rPr>
              <a:t> is </a:t>
            </a:r>
            <a:r>
              <a:rPr lang="en-US" b="1" dirty="0" smtClean="0">
                <a:cs typeface="+mn-cs"/>
              </a:rPr>
              <a:t>Multi Level Security</a:t>
            </a:r>
            <a:r>
              <a:rPr lang="en-US" dirty="0" smtClean="0">
                <a:cs typeface="+mn-cs"/>
              </a:rPr>
              <a:t> (MLS), which is based on the </a:t>
            </a:r>
            <a:r>
              <a:rPr lang="en-US" b="1" dirty="0" smtClean="0">
                <a:cs typeface="+mn-cs"/>
              </a:rPr>
              <a:t>Bell-</a:t>
            </a:r>
            <a:r>
              <a:rPr lang="en-US" b="1" dirty="0" err="1" smtClean="0">
                <a:cs typeface="+mn-cs"/>
              </a:rPr>
              <a:t>LaPadula</a:t>
            </a:r>
            <a:r>
              <a:rPr lang="en-US" dirty="0" smtClean="0">
                <a:cs typeface="+mn-cs"/>
              </a:rPr>
              <a:t> (BLP) model, as discussed in chapter 10. This model concerns the handling of classified data (traditionally “Top Secret,” “Secret,” “Confidential,” and “Unclassified,” in decreasing order of sensitivity). MLS and BLP are summarized by the dictum “no read up, no write down:” users classified for a given data classification should not be permitted to read data of a higher classification, nor should they be permitted to write (transmit) data at their authorized level of classification “down” to users authorized for lower data classifications. In </a:t>
            </a:r>
            <a:r>
              <a:rPr lang="en-US" dirty="0" err="1" smtClean="0">
                <a:cs typeface="+mn-cs"/>
              </a:rPr>
              <a:t>SELinux</a:t>
            </a:r>
            <a:r>
              <a:rPr lang="en-US" dirty="0" smtClean="0">
                <a:cs typeface="+mn-cs"/>
              </a:rPr>
              <a:t>, MLS is enforced via file system labeling.</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F4A4C3F-4AFC-844B-BEB4-E3E949D9E540}" type="slidenum">
              <a:rPr lang="en-AU"/>
              <a:pPr>
                <a:defRPr/>
              </a:pPr>
              <a:t>41</a:t>
            </a:fld>
            <a:endParaRPr lang="en-AU"/>
          </a:p>
        </p:txBody>
      </p:sp>
      <p:sp>
        <p:nvSpPr>
          <p:cNvPr id="28365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83651" name="Rectangle 3"/>
          <p:cNvSpPr>
            <a:spLocks noGrp="1" noChangeArrowheads="1"/>
          </p:cNvSpPr>
          <p:nvPr>
            <p:ph type="body" idx="1"/>
          </p:nvPr>
        </p:nvSpPr>
        <p:spPr/>
        <p:txBody>
          <a:bodyPr/>
          <a:lstStyle/>
          <a:p>
            <a:pPr eaLnBrk="1" hangingPunct="1">
              <a:defRPr/>
            </a:pPr>
            <a:r>
              <a:rPr lang="en-US" dirty="0" smtClean="0">
                <a:cs typeface="+mn-cs"/>
              </a:rPr>
              <a:t>Unfortunately, creating and maintaining </a:t>
            </a:r>
            <a:r>
              <a:rPr lang="en-US" dirty="0" err="1" smtClean="0">
                <a:cs typeface="+mn-cs"/>
              </a:rPr>
              <a:t>SELinux</a:t>
            </a:r>
            <a:r>
              <a:rPr lang="en-US" dirty="0" smtClean="0">
                <a:cs typeface="+mn-cs"/>
              </a:rPr>
              <a:t> policies is complicated and time-consuming; a single </a:t>
            </a:r>
            <a:r>
              <a:rPr lang="en-US" dirty="0" err="1" smtClean="0">
                <a:cs typeface="+mn-cs"/>
              </a:rPr>
              <a:t>SELinux</a:t>
            </a:r>
            <a:r>
              <a:rPr lang="en-US" dirty="0" smtClean="0">
                <a:cs typeface="+mn-cs"/>
              </a:rPr>
              <a:t> policy may consist of hundreds of lines of text. In Red Hat and Fedora, this complexity is mitigated by the inclusion of a default “targeted” policy that defines types for selected network applications, but that allows everything else to run with only Linux DAC controls. You can use RHEL and Fedora’s </a:t>
            </a:r>
            <a:r>
              <a:rPr lang="en-US" b="1" dirty="0" smtClean="0">
                <a:cs typeface="+mn-cs"/>
              </a:rPr>
              <a:t>system-</a:t>
            </a:r>
            <a:r>
              <a:rPr lang="en-US" b="1" dirty="0" err="1" smtClean="0">
                <a:cs typeface="+mn-cs"/>
              </a:rPr>
              <a:t>config</a:t>
            </a:r>
            <a:r>
              <a:rPr lang="en-US" b="1" dirty="0" smtClean="0">
                <a:cs typeface="+mn-cs"/>
              </a:rPr>
              <a:t>-</a:t>
            </a:r>
            <a:r>
              <a:rPr lang="en-US" b="1" dirty="0" err="1" smtClean="0">
                <a:cs typeface="+mn-cs"/>
              </a:rPr>
              <a:t>securitylevel</a:t>
            </a:r>
            <a:r>
              <a:rPr lang="en-US" dirty="0" smtClean="0">
                <a:cs typeface="+mn-cs"/>
              </a:rPr>
              <a:t> GUI to configure the targeted policy. </a:t>
            </a:r>
          </a:p>
          <a:p>
            <a:pPr eaLnBrk="1" hangingPunct="1">
              <a:defRPr/>
            </a:pPr>
            <a:r>
              <a:rPr lang="en-US" dirty="0" err="1" smtClean="0">
                <a:cs typeface="+mn-cs"/>
              </a:rPr>
              <a:t>SELinux</a:t>
            </a:r>
            <a:r>
              <a:rPr lang="en-US" dirty="0" smtClean="0">
                <a:cs typeface="+mn-cs"/>
              </a:rPr>
              <a:t> policies take the form of various, lengthy text files in </a:t>
            </a:r>
            <a:r>
              <a:rPr lang="en-US" b="1" dirty="0" smtClean="0">
                <a:cs typeface="+mn-cs"/>
              </a:rPr>
              <a:t>/</a:t>
            </a:r>
            <a:r>
              <a:rPr lang="en-US" b="1" dirty="0" err="1" smtClean="0">
                <a:cs typeface="+mn-cs"/>
              </a:rPr>
              <a:t>etc</a:t>
            </a:r>
            <a:r>
              <a:rPr lang="en-US" b="1" dirty="0" smtClean="0">
                <a:cs typeface="+mn-cs"/>
              </a:rPr>
              <a:t>/security/</a:t>
            </a:r>
            <a:r>
              <a:rPr lang="en-US" b="1" dirty="0" err="1" smtClean="0">
                <a:cs typeface="+mn-cs"/>
              </a:rPr>
              <a:t>selinux</a:t>
            </a:r>
            <a:r>
              <a:rPr lang="en-US" dirty="0" smtClean="0">
                <a:cs typeface="+mn-cs"/>
              </a:rPr>
              <a:t>. </a:t>
            </a:r>
            <a:r>
              <a:rPr lang="en-US" dirty="0" err="1" smtClean="0">
                <a:cs typeface="+mn-cs"/>
              </a:rPr>
              <a:t>SELinux</a:t>
            </a:r>
            <a:r>
              <a:rPr lang="en-US" dirty="0" smtClean="0">
                <a:cs typeface="+mn-cs"/>
              </a:rPr>
              <a:t> commands common to all </a:t>
            </a:r>
            <a:r>
              <a:rPr lang="en-US" dirty="0" err="1" smtClean="0">
                <a:cs typeface="+mn-cs"/>
              </a:rPr>
              <a:t>SELinux</a:t>
            </a:r>
            <a:r>
              <a:rPr lang="en-US" dirty="0" smtClean="0">
                <a:cs typeface="+mn-cs"/>
              </a:rPr>
              <a:t> implementations (besides RHEL and Fedora) are </a:t>
            </a:r>
            <a:r>
              <a:rPr lang="en-US" b="1" dirty="0" err="1" smtClean="0">
                <a:cs typeface="+mn-cs"/>
              </a:rPr>
              <a:t>chcon</a:t>
            </a:r>
            <a:r>
              <a:rPr lang="en-US" dirty="0" smtClean="0">
                <a:cs typeface="+mn-cs"/>
              </a:rPr>
              <a:t>, </a:t>
            </a:r>
            <a:r>
              <a:rPr lang="en-US" b="1" dirty="0" err="1" smtClean="0">
                <a:cs typeface="+mn-cs"/>
              </a:rPr>
              <a:t>checkpolicy</a:t>
            </a:r>
            <a:r>
              <a:rPr lang="en-US" dirty="0" smtClean="0">
                <a:cs typeface="+mn-cs"/>
              </a:rPr>
              <a:t>, </a:t>
            </a:r>
            <a:r>
              <a:rPr lang="en-US" b="1" dirty="0" err="1" smtClean="0">
                <a:cs typeface="+mn-cs"/>
              </a:rPr>
              <a:t>getenforce</a:t>
            </a:r>
            <a:r>
              <a:rPr lang="en-US" dirty="0" smtClean="0">
                <a:cs typeface="+mn-cs"/>
              </a:rPr>
              <a:t>, </a:t>
            </a:r>
            <a:r>
              <a:rPr lang="en-US" b="1" dirty="0" err="1" smtClean="0">
                <a:cs typeface="+mn-cs"/>
              </a:rPr>
              <a:t>newrole</a:t>
            </a:r>
            <a:r>
              <a:rPr lang="en-US" dirty="0" smtClean="0">
                <a:cs typeface="+mn-cs"/>
              </a:rPr>
              <a:t>, </a:t>
            </a:r>
            <a:r>
              <a:rPr lang="en-US" b="1" dirty="0" err="1" smtClean="0">
                <a:cs typeface="+mn-cs"/>
              </a:rPr>
              <a:t>run_init</a:t>
            </a:r>
            <a:r>
              <a:rPr lang="en-US" dirty="0" smtClean="0">
                <a:cs typeface="+mn-cs"/>
              </a:rPr>
              <a:t>, </a:t>
            </a:r>
            <a:r>
              <a:rPr lang="en-US" b="1" dirty="0" err="1" smtClean="0">
                <a:cs typeface="+mn-cs"/>
              </a:rPr>
              <a:t>setenforce</a:t>
            </a:r>
            <a:r>
              <a:rPr lang="en-US" dirty="0" smtClean="0">
                <a:cs typeface="+mn-cs"/>
              </a:rPr>
              <a:t>, and </a:t>
            </a:r>
            <a:r>
              <a:rPr lang="en-US" b="1" dirty="0" err="1" smtClean="0">
                <a:cs typeface="+mn-cs"/>
              </a:rPr>
              <a:t>setfiles</a:t>
            </a:r>
            <a:r>
              <a:rPr lang="en-US" dirty="0" smtClean="0">
                <a:cs typeface="+mn-cs"/>
              </a:rPr>
              <a:t>. </a:t>
            </a:r>
            <a:r>
              <a:rPr lang="en-US" dirty="0" err="1" smtClean="0">
                <a:cs typeface="+mn-cs"/>
              </a:rPr>
              <a:t>Tresys</a:t>
            </a:r>
            <a:r>
              <a:rPr lang="en-US" dirty="0" smtClean="0">
                <a:cs typeface="+mn-cs"/>
              </a:rPr>
              <a:t> (http://</a:t>
            </a:r>
            <a:r>
              <a:rPr lang="en-US" dirty="0" err="1" smtClean="0">
                <a:cs typeface="+mn-cs"/>
              </a:rPr>
              <a:t>www.tresys.com</a:t>
            </a:r>
            <a:r>
              <a:rPr lang="en-US" dirty="0" smtClean="0">
                <a:cs typeface="+mn-cs"/>
              </a:rPr>
              <a:t>), however, maintains a suite of free, mainly GUI-based, </a:t>
            </a:r>
            <a:r>
              <a:rPr lang="en-US" dirty="0" err="1" smtClean="0">
                <a:cs typeface="+mn-cs"/>
              </a:rPr>
              <a:t>SELinux</a:t>
            </a:r>
            <a:r>
              <a:rPr lang="en-US" dirty="0" smtClean="0">
                <a:cs typeface="+mn-cs"/>
              </a:rPr>
              <a:t> tools that are a bit easier to use, including </a:t>
            </a:r>
            <a:r>
              <a:rPr lang="en-US" b="1" dirty="0" err="1" smtClean="0">
                <a:cs typeface="+mn-cs"/>
              </a:rPr>
              <a:t>SePCuT</a:t>
            </a:r>
            <a:r>
              <a:rPr lang="en-US" dirty="0" smtClean="0">
                <a:cs typeface="+mn-cs"/>
              </a:rPr>
              <a:t>, </a:t>
            </a:r>
            <a:r>
              <a:rPr lang="en-US" b="1" dirty="0" err="1" smtClean="0">
                <a:cs typeface="+mn-cs"/>
              </a:rPr>
              <a:t>SeUse</a:t>
            </a:r>
            <a:r>
              <a:rPr lang="en-US" dirty="0" err="1" smtClean="0">
                <a:cs typeface="+mn-cs"/>
              </a:rPr>
              <a:t>r</a:t>
            </a:r>
            <a:r>
              <a:rPr lang="en-US" dirty="0" smtClean="0">
                <a:cs typeface="+mn-cs"/>
              </a:rPr>
              <a:t>, </a:t>
            </a:r>
            <a:r>
              <a:rPr lang="en-US" b="1" dirty="0" err="1" smtClean="0">
                <a:cs typeface="+mn-cs"/>
              </a:rPr>
              <a:t>Apol</a:t>
            </a:r>
            <a:r>
              <a:rPr lang="en-US" dirty="0" smtClean="0">
                <a:cs typeface="+mn-cs"/>
              </a:rPr>
              <a:t>, and </a:t>
            </a:r>
            <a:r>
              <a:rPr lang="en-US" b="1" dirty="0" err="1" smtClean="0">
                <a:cs typeface="+mn-cs"/>
              </a:rPr>
              <a:t>SeAudit</a:t>
            </a:r>
            <a:r>
              <a:rPr lang="en-US" dirty="0" smtClean="0">
                <a:cs typeface="+mn-cs"/>
              </a:rPr>
              <a:t>. </a:t>
            </a:r>
          </a:p>
          <a:p>
            <a:pPr eaLnBrk="1" hangingPunct="1">
              <a:defRPr/>
            </a:pPr>
            <a:r>
              <a:rPr lang="en-US" dirty="0" smtClean="0">
                <a:cs typeface="+mn-cs"/>
              </a:rPr>
              <a:t>For more information on using RHEL’s </a:t>
            </a:r>
            <a:r>
              <a:rPr lang="en-US" dirty="0" err="1" smtClean="0">
                <a:cs typeface="+mn-cs"/>
              </a:rPr>
              <a:t>SELinux</a:t>
            </a:r>
            <a:r>
              <a:rPr lang="en-US" dirty="0" smtClean="0">
                <a:cs typeface="+mn-cs"/>
              </a:rPr>
              <a:t> implementation, see the </a:t>
            </a:r>
            <a:r>
              <a:rPr lang="en-US" dirty="0" err="1" smtClean="0">
                <a:cs typeface="+mn-cs"/>
              </a:rPr>
              <a:t>Cokers</a:t>
            </a:r>
            <a:r>
              <a:rPr lang="en-US" dirty="0" smtClean="0">
                <a:cs typeface="+mn-cs"/>
              </a:rPr>
              <a:t>’ article listed below under “Web Resources.” See [MCCA05] for more information on creating and maintaining custom </a:t>
            </a:r>
            <a:r>
              <a:rPr lang="en-US" dirty="0" err="1" smtClean="0">
                <a:cs typeface="+mn-cs"/>
              </a:rPr>
              <a:t>SELinux</a:t>
            </a:r>
            <a:r>
              <a:rPr lang="en-US" dirty="0" smtClean="0">
                <a:cs typeface="+mn-cs"/>
              </a:rPr>
              <a:t> policies.</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AB3261A-B776-C745-9D41-0B03A853D40E}" type="slidenum">
              <a:rPr lang="en-AU"/>
              <a:pPr>
                <a:defRPr/>
              </a:pPr>
              <a:t>42</a:t>
            </a:fld>
            <a:endParaRPr lang="en-AU"/>
          </a:p>
        </p:txBody>
      </p:sp>
      <p:sp>
        <p:nvSpPr>
          <p:cNvPr id="2856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85699" name="Rectangle 3"/>
          <p:cNvSpPr>
            <a:spLocks noGrp="1" noChangeArrowheads="1"/>
          </p:cNvSpPr>
          <p:nvPr>
            <p:ph type="body" idx="1"/>
          </p:nvPr>
        </p:nvSpPr>
        <p:spPr/>
        <p:txBody>
          <a:bodyPr/>
          <a:lstStyle/>
          <a:p>
            <a:pPr eaLnBrk="1" hangingPunct="1"/>
            <a:r>
              <a:rPr lang="en-US"/>
              <a:t>AppArmor is Novell’s MAC implementation for SuSE Linux, and like SELinux, is built on top of the Linux Security Modules. It has the more modest objective of restricting the behavior of selected applications in a very granular but targeted way. AppArmor is built on the assumption that the single biggest attack-vector on most systems is application vulnerabilities. If the application's behavior is restricted, then the behavior of any attacker who succeeds in exploiting some vulnerability in that application will also be restricted.</a:t>
            </a:r>
          </a:p>
          <a:p>
            <a:pPr eaLnBrk="1" hangingPunct="1"/>
            <a:r>
              <a:rPr lang="en-US"/>
              <a:t>For non-AppArmor-protected applications, the usual (limited) user/group permissions still apply; normally, only a subset of applications on the system even have AppArmor profiles; and AppArmor provides no controls addressing data classification. For the most part, root is still root, and if you use root access in a sloppy or risky fashion, AppArmor generally won't protect you from yourself. But if an AppArmor-protected application runs as root, and becomes compromised somehow, that application's access will be contained, root privileges notwithstanding, since those privileges are trumped by the AppArmor policy (which is enforced at the kernel level, courtesy of Linux Security Modules).</a:t>
            </a:r>
          </a:p>
          <a:p>
            <a:pPr eaLnBrk="1" hangingPunct="1"/>
            <a:r>
              <a:rPr lang="en-US"/>
              <a:t>AppArmor is therefore only a partial implementation of Mandatory Access Controls. But on networked systems, application security is arguably the single most important area of concern, and that's what AppArmor zeroes in on. What's more, AppArmor provides application security via an easy to use graphical user interface that is fully integrated with SuSE’s system administration tool, YaST.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979DE3-0DD1-BA4C-8349-04530392EEB0}" type="slidenum">
              <a:rPr lang="en-AU"/>
              <a:pPr>
                <a:defRPr/>
              </a:pPr>
              <a:t>7</a:t>
            </a:fld>
            <a:endParaRPr lang="en-AU"/>
          </a:p>
        </p:txBody>
      </p:sp>
      <p:sp>
        <p:nvSpPr>
          <p:cNvPr id="21504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5043" name="Rectangle 3"/>
          <p:cNvSpPr>
            <a:spLocks noGrp="1" noChangeArrowheads="1"/>
          </p:cNvSpPr>
          <p:nvPr>
            <p:ph type="body" idx="1"/>
          </p:nvPr>
        </p:nvSpPr>
        <p:spPr/>
        <p:txBody>
          <a:bodyPr/>
          <a:lstStyle/>
          <a:p>
            <a:pPr eaLnBrk="1" hangingPunct="1">
              <a:defRPr/>
            </a:pPr>
            <a:r>
              <a:rPr lang="en-US" smtClean="0">
                <a:cs typeface="+mn-cs"/>
              </a:rPr>
              <a:t>Linux treats </a:t>
            </a:r>
            <a:r>
              <a:rPr lang="en-US" i="1" smtClean="0">
                <a:cs typeface="+mn-cs"/>
              </a:rPr>
              <a:t>everything</a:t>
            </a:r>
            <a:r>
              <a:rPr lang="en-US" smtClean="0">
                <a:cs typeface="+mn-cs"/>
              </a:rPr>
              <a:t> as a file, including memory, device-drivers, named pipes, and other system resources. A device like a CDROM is a file to the Linux kernel: the "special" device-file /dev/cdrom (which is usually a symbolic link to /dev/hdb or some other special file). To send data from or write it to the CDROM drive, the Linux kernel actually reads to and writes from this special file. Other special files, such as named pipes, act as input/output (I/O) "conduits," allowing one process or program to pass data to another. One common example of a named pipe on Linux systems is </a:t>
            </a:r>
            <a:r>
              <a:rPr lang="en-US" smtClean="0">
                <a:latin typeface="Courier" charset="0"/>
                <a:cs typeface="+mn-cs"/>
              </a:rPr>
              <a:t>/dev/urandom</a:t>
            </a:r>
            <a:r>
              <a:rPr lang="en-US" smtClean="0">
                <a:cs typeface="+mn-cs"/>
              </a:rPr>
              <a:t>: when a program reads this file, </a:t>
            </a:r>
            <a:r>
              <a:rPr lang="en-US" smtClean="0">
                <a:latin typeface="Courier" charset="0"/>
                <a:cs typeface="+mn-cs"/>
              </a:rPr>
              <a:t>/dev/urandom</a:t>
            </a:r>
            <a:r>
              <a:rPr lang="en-US" smtClean="0">
                <a:cs typeface="+mn-cs"/>
              </a:rPr>
              <a:t> returns random characters from the kernel's random-number generator. So in Linux/Unix, </a:t>
            </a:r>
            <a:r>
              <a:rPr lang="en-US" i="1" smtClean="0">
                <a:cs typeface="+mn-cs"/>
              </a:rPr>
              <a:t>nearly everything</a:t>
            </a:r>
            <a:r>
              <a:rPr lang="en-US" smtClean="0">
                <a:cs typeface="+mn-cs"/>
              </a:rPr>
              <a:t> is represented by a file. Once you understand this, it's much easier to understand why filesystem security is important, and how it works.</a:t>
            </a:r>
          </a:p>
          <a:p>
            <a:pPr eaLnBrk="1" hangingPunct="1">
              <a:defRPr/>
            </a:pPr>
            <a:endParaRPr lang="en-US" smtClean="0">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D2CE21E-5581-0C47-83B8-6EF2A9305C50}" type="slidenum">
              <a:rPr lang="en-AU"/>
              <a:pPr>
                <a:defRPr/>
              </a:pPr>
              <a:t>8</a:t>
            </a:fld>
            <a:endParaRPr lang="en-AU"/>
          </a:p>
        </p:txBody>
      </p:sp>
      <p:sp>
        <p:nvSpPr>
          <p:cNvPr id="21709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7091" name="Rectangle 3"/>
          <p:cNvSpPr>
            <a:spLocks noGrp="1" noChangeArrowheads="1"/>
          </p:cNvSpPr>
          <p:nvPr>
            <p:ph type="body" idx="1"/>
          </p:nvPr>
        </p:nvSpPr>
        <p:spPr/>
        <p:txBody>
          <a:bodyPr/>
          <a:lstStyle/>
          <a:p>
            <a:pPr eaLnBrk="1" hangingPunct="1">
              <a:defRPr/>
            </a:pPr>
            <a:r>
              <a:rPr lang="en-US" dirty="0" smtClean="0">
                <a:cs typeface="+mn-cs"/>
              </a:rPr>
              <a:t>Actually, there are two things on a Unix system that aren't represented by files: user-accounts and group-accounts (in short </a:t>
            </a:r>
            <a:r>
              <a:rPr lang="en-US" b="1" dirty="0" smtClean="0">
                <a:cs typeface="+mn-cs"/>
              </a:rPr>
              <a:t>users</a:t>
            </a:r>
            <a:r>
              <a:rPr lang="en-US" dirty="0" smtClean="0">
                <a:cs typeface="+mn-cs"/>
              </a:rPr>
              <a:t> and </a:t>
            </a:r>
            <a:r>
              <a:rPr lang="en-US" b="1" dirty="0" smtClean="0">
                <a:cs typeface="+mn-cs"/>
              </a:rPr>
              <a:t>groups)</a:t>
            </a:r>
            <a:r>
              <a:rPr lang="en-US" dirty="0" smtClean="0">
                <a:cs typeface="+mn-cs"/>
              </a:rPr>
              <a:t>. Various files contain information about a system's users and groups, but none actually represents them. </a:t>
            </a:r>
          </a:p>
          <a:p>
            <a:pPr eaLnBrk="1" hangingPunct="1">
              <a:defRPr/>
            </a:pPr>
            <a:r>
              <a:rPr lang="en-US" dirty="0" smtClean="0">
                <a:cs typeface="+mn-cs"/>
              </a:rPr>
              <a:t>A user-account represents someone or something capable of using files. As we saw in the previous section, a user-account can be associated both with actual human beings and with processes. The standard Linux user-account "</a:t>
            </a:r>
            <a:r>
              <a:rPr lang="en-US" dirty="0" err="1" smtClean="0">
                <a:cs typeface="+mn-cs"/>
              </a:rPr>
              <a:t>lp</a:t>
            </a:r>
            <a:r>
              <a:rPr lang="en-US" dirty="0" smtClean="0">
                <a:cs typeface="+mn-cs"/>
              </a:rPr>
              <a:t>," for example, is used by the Line Printer Daemon (</a:t>
            </a:r>
            <a:r>
              <a:rPr lang="en-US" dirty="0" err="1" smtClean="0">
                <a:cs typeface="+mn-cs"/>
              </a:rPr>
              <a:t>lpd</a:t>
            </a:r>
            <a:r>
              <a:rPr lang="en-US" dirty="0" smtClean="0">
                <a:cs typeface="+mn-cs"/>
              </a:rPr>
              <a:t>): the </a:t>
            </a:r>
            <a:r>
              <a:rPr lang="en-US" dirty="0" err="1" smtClean="0">
                <a:cs typeface="+mn-cs"/>
              </a:rPr>
              <a:t>lpd</a:t>
            </a:r>
            <a:r>
              <a:rPr lang="en-US" dirty="0" smtClean="0">
                <a:cs typeface="+mn-cs"/>
              </a:rPr>
              <a:t> program runs as the user </a:t>
            </a:r>
            <a:r>
              <a:rPr lang="en-US" dirty="0" err="1" smtClean="0">
                <a:cs typeface="+mn-cs"/>
              </a:rPr>
              <a:t>lp</a:t>
            </a:r>
            <a:r>
              <a:rPr lang="en-US" dirty="0" smtClean="0">
                <a:cs typeface="+mn-cs"/>
              </a:rPr>
              <a:t>.</a:t>
            </a:r>
          </a:p>
          <a:p>
            <a:pPr eaLnBrk="1" hangingPunct="1">
              <a:defRPr/>
            </a:pPr>
            <a:r>
              <a:rPr lang="en-US" dirty="0" smtClean="0">
                <a:cs typeface="+mn-cs"/>
              </a:rPr>
              <a:t>A group-account is simply a list of user-accounts. Each user-account is defined with a </a:t>
            </a:r>
            <a:r>
              <a:rPr lang="en-US" b="1" dirty="0" smtClean="0">
                <a:cs typeface="+mn-cs"/>
              </a:rPr>
              <a:t>main group</a:t>
            </a:r>
            <a:r>
              <a:rPr lang="en-US" dirty="0" smtClean="0">
                <a:cs typeface="+mn-cs"/>
              </a:rPr>
              <a:t> membership, but may in fact belong to as many groups as you want or need it to. For example, the user "maestro" may have a main group membership in "conductors," and also belong to the group "pianists."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B3CD0FC-FF04-5B42-B84E-F456E20713FE}" type="slidenum">
              <a:rPr lang="en-AU"/>
              <a:pPr>
                <a:defRPr/>
              </a:pPr>
              <a:t>9</a:t>
            </a:fld>
            <a:endParaRPr lang="en-AU"/>
          </a:p>
        </p:txBody>
      </p:sp>
      <p:sp>
        <p:nvSpPr>
          <p:cNvPr id="21913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9139" name="Rectangle 3"/>
          <p:cNvSpPr>
            <a:spLocks noGrp="1" noChangeArrowheads="1"/>
          </p:cNvSpPr>
          <p:nvPr>
            <p:ph type="body" idx="1"/>
          </p:nvPr>
        </p:nvSpPr>
        <p:spPr/>
        <p:txBody>
          <a:bodyPr/>
          <a:lstStyle/>
          <a:p>
            <a:pPr eaLnBrk="1" hangingPunct="1">
              <a:defRPr/>
            </a:pPr>
            <a:r>
              <a:rPr lang="en-US" dirty="0" smtClean="0">
                <a:cs typeface="+mn-cs"/>
              </a:rPr>
              <a:t>A user's main group membership is specified in the user's entry in /</a:t>
            </a:r>
            <a:r>
              <a:rPr lang="en-US" dirty="0" err="1" smtClean="0">
                <a:cs typeface="+mn-cs"/>
              </a:rPr>
              <a:t>etc</a:t>
            </a:r>
            <a:r>
              <a:rPr lang="en-US" dirty="0" smtClean="0">
                <a:cs typeface="+mn-cs"/>
              </a:rPr>
              <a:t>/password; additional groups are specified in /</a:t>
            </a:r>
            <a:r>
              <a:rPr lang="en-US" dirty="0" err="1" smtClean="0">
                <a:cs typeface="+mn-cs"/>
              </a:rPr>
              <a:t>etc</a:t>
            </a:r>
            <a:r>
              <a:rPr lang="en-US" dirty="0" smtClean="0">
                <a:cs typeface="+mn-cs"/>
              </a:rPr>
              <a:t>/group by adding the username to the end of the entry for each group the user needs to belong to. </a:t>
            </a:r>
          </a:p>
          <a:p>
            <a:pPr eaLnBrk="1" hangingPunct="1">
              <a:defRPr/>
            </a:pPr>
            <a:r>
              <a:rPr lang="en-US" dirty="0" smtClean="0">
                <a:cs typeface="+mn-cs"/>
              </a:rPr>
              <a:t>Listing 23.1 shows user "</a:t>
            </a:r>
            <a:r>
              <a:rPr lang="en-US" dirty="0" err="1" smtClean="0">
                <a:cs typeface="+mn-cs"/>
              </a:rPr>
              <a:t>maestro"'s</a:t>
            </a:r>
            <a:r>
              <a:rPr lang="en-US" dirty="0" smtClean="0">
                <a:cs typeface="+mn-cs"/>
              </a:rPr>
              <a:t> entry in the file </a:t>
            </a:r>
            <a:r>
              <a:rPr lang="en-US" dirty="0" smtClean="0">
                <a:latin typeface="Courier" charset="0"/>
                <a:cs typeface="+mn-cs"/>
              </a:rPr>
              <a:t>/</a:t>
            </a:r>
            <a:r>
              <a:rPr lang="en-US" dirty="0" err="1" smtClean="0">
                <a:latin typeface="Courier" charset="0"/>
                <a:cs typeface="+mn-cs"/>
              </a:rPr>
              <a:t>etc</a:t>
            </a:r>
            <a:r>
              <a:rPr lang="en-US" dirty="0" smtClean="0">
                <a:latin typeface="Courier" charset="0"/>
                <a:cs typeface="+mn-cs"/>
              </a:rPr>
              <a:t>/password</a:t>
            </a:r>
            <a:r>
              <a:rPr lang="en-US" dirty="0" smtClean="0">
                <a:cs typeface="+mn-cs"/>
              </a:rPr>
              <a:t>. Can see that the first field contains the name of the user-account, "maestro;" the second field ("x") is a placeholder for maestro's password (which is actually stored in /</a:t>
            </a:r>
            <a:r>
              <a:rPr lang="en-US" dirty="0" err="1" smtClean="0">
                <a:cs typeface="+mn-cs"/>
              </a:rPr>
              <a:t>etc</a:t>
            </a:r>
            <a:r>
              <a:rPr lang="en-US" dirty="0" smtClean="0">
                <a:cs typeface="+mn-cs"/>
              </a:rPr>
              <a:t>/shadow); the third field shows maestro's numeric </a:t>
            </a:r>
            <a:r>
              <a:rPr lang="en-US" dirty="0" err="1" smtClean="0">
                <a:cs typeface="+mn-cs"/>
              </a:rPr>
              <a:t>userid</a:t>
            </a:r>
            <a:r>
              <a:rPr lang="en-US" dirty="0" smtClean="0">
                <a:cs typeface="+mn-cs"/>
              </a:rPr>
              <a:t> (or "</a:t>
            </a:r>
            <a:r>
              <a:rPr lang="en-US" dirty="0" err="1" smtClean="0">
                <a:cs typeface="+mn-cs"/>
              </a:rPr>
              <a:t>uid</a:t>
            </a:r>
            <a:r>
              <a:rPr lang="en-US" dirty="0" smtClean="0">
                <a:cs typeface="+mn-cs"/>
              </a:rPr>
              <a:t>," in this case "200"); and the fourth field shows the numeric </a:t>
            </a:r>
            <a:r>
              <a:rPr lang="en-US" dirty="0" err="1" smtClean="0">
                <a:cs typeface="+mn-cs"/>
              </a:rPr>
              <a:t>groupid</a:t>
            </a:r>
            <a:r>
              <a:rPr lang="en-US" dirty="0" smtClean="0">
                <a:cs typeface="+mn-cs"/>
              </a:rPr>
              <a:t> (or "</a:t>
            </a:r>
            <a:r>
              <a:rPr lang="en-US" dirty="0" err="1" smtClean="0">
                <a:cs typeface="+mn-cs"/>
              </a:rPr>
              <a:t>gid</a:t>
            </a:r>
            <a:r>
              <a:rPr lang="en-US" dirty="0" smtClean="0">
                <a:cs typeface="+mn-cs"/>
              </a:rPr>
              <a:t>," in this case "100") of maestro's main group membership. The remaining fields specify a comment, maestro's home directory, and maestro's default login shell.</a:t>
            </a:r>
          </a:p>
          <a:p>
            <a:pPr eaLnBrk="1" hangingPunct="1">
              <a:defRPr/>
            </a:pPr>
            <a:r>
              <a:rPr lang="en-US" dirty="0" smtClean="0">
                <a:cs typeface="+mn-cs"/>
              </a:rPr>
              <a:t>Listing 23.2 shows part of the corresponding </a:t>
            </a:r>
            <a:r>
              <a:rPr lang="en-US" dirty="0" smtClean="0">
                <a:latin typeface="Courier" charset="0"/>
                <a:cs typeface="+mn-cs"/>
              </a:rPr>
              <a:t>/</a:t>
            </a:r>
            <a:r>
              <a:rPr lang="en-US" dirty="0" err="1" smtClean="0">
                <a:latin typeface="Courier" charset="0"/>
                <a:cs typeface="+mn-cs"/>
              </a:rPr>
              <a:t>etc</a:t>
            </a:r>
            <a:r>
              <a:rPr lang="en-US" dirty="0" smtClean="0">
                <a:latin typeface="Courier" charset="0"/>
                <a:cs typeface="+mn-cs"/>
              </a:rPr>
              <a:t>/group</a:t>
            </a:r>
            <a:r>
              <a:rPr lang="en-US" dirty="0" smtClean="0">
                <a:cs typeface="+mn-cs"/>
              </a:rPr>
              <a:t> file. Each line simply contains a group-name, a group-password (usually unused -- "x" is a placeholder), and numeric group-id (</a:t>
            </a:r>
            <a:r>
              <a:rPr lang="en-US" dirty="0" err="1" smtClean="0">
                <a:cs typeface="+mn-cs"/>
              </a:rPr>
              <a:t>gid</a:t>
            </a:r>
            <a:r>
              <a:rPr lang="en-US" dirty="0" smtClean="0">
                <a:cs typeface="+mn-cs"/>
              </a:rPr>
              <a:t>), and a comma-delimited list of users with "secondary" memberships in the group. Thus we see that the group "conductors" has a </a:t>
            </a:r>
            <a:r>
              <a:rPr lang="en-US" dirty="0" err="1" smtClean="0">
                <a:cs typeface="+mn-cs"/>
              </a:rPr>
              <a:t>gid</a:t>
            </a:r>
            <a:r>
              <a:rPr lang="en-US" dirty="0" smtClean="0">
                <a:cs typeface="+mn-cs"/>
              </a:rPr>
              <a:t> of "100", which </a:t>
            </a:r>
            <a:r>
              <a:rPr lang="en-US" dirty="0" err="1" smtClean="0">
                <a:cs typeface="+mn-cs"/>
              </a:rPr>
              <a:t>corresonds</a:t>
            </a:r>
            <a:r>
              <a:rPr lang="en-US" dirty="0" smtClean="0">
                <a:cs typeface="+mn-cs"/>
              </a:rPr>
              <a:t> to the </a:t>
            </a:r>
            <a:r>
              <a:rPr lang="en-US" dirty="0" err="1" smtClean="0">
                <a:cs typeface="+mn-cs"/>
              </a:rPr>
              <a:t>gid</a:t>
            </a:r>
            <a:r>
              <a:rPr lang="en-US" dirty="0" smtClean="0">
                <a:cs typeface="+mn-cs"/>
              </a:rPr>
              <a:t> specified as maestro's main group in Listing 23.1; and also that the group "pianists" includes the user "maestro" (plus another named "</a:t>
            </a:r>
            <a:r>
              <a:rPr lang="en-US" dirty="0" err="1" smtClean="0">
                <a:cs typeface="+mn-cs"/>
              </a:rPr>
              <a:t>volodya</a:t>
            </a:r>
            <a:r>
              <a:rPr lang="en-US" dirty="0" smtClean="0">
                <a:cs typeface="+mn-cs"/>
              </a:rPr>
              <a:t>") as a secondary member.</a:t>
            </a:r>
          </a:p>
          <a:p>
            <a:pPr eaLnBrk="1" hangingPunct="1">
              <a:defRPr/>
            </a:pPr>
            <a:r>
              <a:rPr lang="en-US" dirty="0" smtClean="0">
                <a:cs typeface="+mn-cs"/>
              </a:rPr>
              <a:t>The simplest way to modify </a:t>
            </a:r>
            <a:r>
              <a:rPr lang="en-US" dirty="0" smtClean="0">
                <a:latin typeface="Courier" charset="0"/>
                <a:cs typeface="+mn-cs"/>
              </a:rPr>
              <a:t>/</a:t>
            </a:r>
            <a:r>
              <a:rPr lang="en-US" dirty="0" err="1" smtClean="0">
                <a:latin typeface="Courier" charset="0"/>
                <a:cs typeface="+mn-cs"/>
              </a:rPr>
              <a:t>etc</a:t>
            </a:r>
            <a:r>
              <a:rPr lang="en-US" dirty="0" smtClean="0">
                <a:latin typeface="Courier" charset="0"/>
                <a:cs typeface="+mn-cs"/>
              </a:rPr>
              <a:t>/password</a:t>
            </a:r>
            <a:r>
              <a:rPr lang="en-US" dirty="0" smtClean="0">
                <a:cs typeface="+mn-cs"/>
              </a:rPr>
              <a:t> and </a:t>
            </a:r>
            <a:r>
              <a:rPr lang="en-US" dirty="0" smtClean="0">
                <a:latin typeface="Courier" charset="0"/>
                <a:cs typeface="+mn-cs"/>
              </a:rPr>
              <a:t>/</a:t>
            </a:r>
            <a:r>
              <a:rPr lang="en-US" dirty="0" err="1" smtClean="0">
                <a:latin typeface="Courier" charset="0"/>
                <a:cs typeface="+mn-cs"/>
              </a:rPr>
              <a:t>etc</a:t>
            </a:r>
            <a:r>
              <a:rPr lang="en-US" dirty="0" smtClean="0">
                <a:latin typeface="Courier" charset="0"/>
                <a:cs typeface="+mn-cs"/>
              </a:rPr>
              <a:t>/group</a:t>
            </a:r>
            <a:r>
              <a:rPr lang="en-US" dirty="0" smtClean="0">
                <a:cs typeface="+mn-cs"/>
              </a:rPr>
              <a:t> in order to create, modify, and delete user-accounts is via the commands </a:t>
            </a:r>
            <a:r>
              <a:rPr lang="en-US" b="1" dirty="0" err="1" smtClean="0">
                <a:cs typeface="+mn-cs"/>
              </a:rPr>
              <a:t>useradd</a:t>
            </a:r>
            <a:r>
              <a:rPr lang="en-US" dirty="0" smtClean="0">
                <a:cs typeface="+mn-cs"/>
              </a:rPr>
              <a:t>, </a:t>
            </a:r>
            <a:r>
              <a:rPr lang="en-US" b="1" dirty="0" err="1" smtClean="0">
                <a:cs typeface="+mn-cs"/>
              </a:rPr>
              <a:t>usermod</a:t>
            </a:r>
            <a:r>
              <a:rPr lang="en-US" dirty="0" smtClean="0">
                <a:cs typeface="+mn-cs"/>
              </a:rPr>
              <a:t>, and </a:t>
            </a:r>
            <a:r>
              <a:rPr lang="en-US" b="1" dirty="0" err="1" smtClean="0">
                <a:cs typeface="+mn-cs"/>
              </a:rPr>
              <a:t>userdel</a:t>
            </a:r>
            <a:r>
              <a:rPr lang="en-US" dirty="0" smtClean="0">
                <a:cs typeface="+mn-cs"/>
              </a:rPr>
              <a:t>, respectively. All three of these commands can be used to set and modify group-memberships.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E427720-AD34-1640-A46F-05D5F9F60F56}" type="slidenum">
              <a:rPr lang="en-AU"/>
              <a:pPr>
                <a:defRPr/>
              </a:pPr>
              <a:t>10</a:t>
            </a:fld>
            <a:endParaRPr lang="en-AU"/>
          </a:p>
        </p:txBody>
      </p:sp>
      <p:sp>
        <p:nvSpPr>
          <p:cNvPr id="2201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0163" name="Rectangle 3"/>
          <p:cNvSpPr>
            <a:spLocks noGrp="1" noChangeArrowheads="1"/>
          </p:cNvSpPr>
          <p:nvPr>
            <p:ph type="body" idx="1"/>
          </p:nvPr>
        </p:nvSpPr>
        <p:spPr/>
        <p:txBody>
          <a:bodyPr/>
          <a:lstStyle/>
          <a:p>
            <a:pPr eaLnBrk="1" hangingPunct="1">
              <a:defRPr/>
            </a:pPr>
            <a:r>
              <a:rPr lang="en-US" smtClean="0">
                <a:cs typeface="+mn-cs"/>
              </a:rPr>
              <a:t>Each file on a Unix system (which, as we've seen, means "practically every single thing on a Unix system"), has two owners: a user and a group, each with its own set of permissions that specify what the user or group may do with the file (read it, write to it or delete it, and execute it). A third set of permissions pertains to </a:t>
            </a:r>
            <a:r>
              <a:rPr lang="en-US" b="1" smtClean="0">
                <a:cs typeface="+mn-cs"/>
              </a:rPr>
              <a:t>other</a:t>
            </a:r>
            <a:r>
              <a:rPr lang="en-US" smtClean="0">
                <a:cs typeface="+mn-cs"/>
              </a:rPr>
              <a:t>, that is, user-accounts that don't own the file or belong to the group that owns it. </a:t>
            </a:r>
          </a:p>
          <a:p>
            <a:pPr eaLnBrk="1" hangingPunct="1">
              <a:defRPr/>
            </a:pPr>
            <a:r>
              <a:rPr lang="en-US" smtClean="0">
                <a:cs typeface="+mn-cs"/>
              </a:rPr>
              <a:t>Listing 23.3 shows a "long file-listing" for the file </a:t>
            </a:r>
            <a:r>
              <a:rPr lang="en-US" smtClean="0">
                <a:latin typeface="Courier" charset="0"/>
                <a:cs typeface="+mn-cs"/>
              </a:rPr>
              <a:t>/home/maestro/baton.txt</a:t>
            </a:r>
            <a:r>
              <a:rPr lang="en-US" smtClean="0">
                <a:cs typeface="+mn-cs"/>
              </a:rPr>
              <a:t>. Permissions are listed in the order "user-permissions, group-permissions, other-permissions." Thus we see that for the file shown in Listing 23.3 in the text, its user-owner ("maestro") may read and write/delete the file ("rw-"); its group-owner ("conductors") may also read and write/delete the file ("rw-"); but that other users (who are neither "maestro" nor members of "conductors") may only read the file.</a:t>
            </a:r>
          </a:p>
          <a:p>
            <a:pPr eaLnBrk="1" hangingPunct="1">
              <a:defRPr/>
            </a:pPr>
            <a:r>
              <a:rPr lang="en-US" smtClean="0">
                <a:cs typeface="+mn-cs"/>
              </a:rPr>
              <a:t>There's a third permission besides "read" and "write": "execute," denoted by "x" (when set). If maestro writes a shell script named "punish_bassoonists.sh", and if he sets its permissions to "-rwxrw-r--", then maestro will be able to execute his script by entering the name of the script at the command-line. If, however, he forgets to do so, he won't be able to run the script, even though he owns it. Permissions are usually set via the "chmod" command (short for "change mode").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8E1F078-19A3-1144-BC03-171E3CC7C374}" type="slidenum">
              <a:rPr lang="en-AU"/>
              <a:pPr>
                <a:defRPr/>
              </a:pPr>
              <a:t>11</a:t>
            </a:fld>
            <a:endParaRPr lang="en-AU"/>
          </a:p>
        </p:txBody>
      </p:sp>
      <p:sp>
        <p:nvSpPr>
          <p:cNvPr id="225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5283" name="Rectangle 3"/>
          <p:cNvSpPr>
            <a:spLocks noGrp="1" noChangeArrowheads="1"/>
          </p:cNvSpPr>
          <p:nvPr>
            <p:ph type="body" idx="1"/>
          </p:nvPr>
        </p:nvSpPr>
        <p:spPr/>
        <p:txBody>
          <a:bodyPr/>
          <a:lstStyle/>
          <a:p>
            <a:pPr eaLnBrk="1" hangingPunct="1">
              <a:defRPr/>
            </a:pPr>
            <a:r>
              <a:rPr lang="en-US" dirty="0" smtClean="0">
                <a:cs typeface="+mn-cs"/>
              </a:rPr>
              <a:t>Directory-permissions work slightly differently than permissions on regular files. "Read" and "write" are similar; for directories these permissions translate to "list the directory's contents" and "create or delete files within the directory," respectively. "Execute" is a little less intuitive: for directories, "execute" translates to "use anything within or change working directory to this directory".</a:t>
            </a:r>
          </a:p>
          <a:p>
            <a:pPr eaLnBrk="1" hangingPunct="1">
              <a:defRPr/>
            </a:pPr>
            <a:r>
              <a:rPr lang="en-US" dirty="0" smtClean="0">
                <a:cs typeface="+mn-cs"/>
              </a:rPr>
              <a:t>That is, if a user or group has execute-permissions on a given directory, they can list that directory's contents, read that directory's files (assuming those individual files' own permissions include this), and change their working directory to that directory, like with the command "cd". If a user or group does not have execute-permissions on a given directory, they will be unable to list or read anything in it, regardless of the permissions set on the things inside.  (Note that if you lack execute permissions on a directory but do have read permissions on a it, and you try to list its contents with </a:t>
            </a:r>
            <a:r>
              <a:rPr lang="en-US" dirty="0" err="1" smtClean="0">
                <a:cs typeface="+mn-cs"/>
              </a:rPr>
              <a:t>ls</a:t>
            </a:r>
            <a:r>
              <a:rPr lang="en-US" dirty="0" smtClean="0">
                <a:cs typeface="+mn-cs"/>
              </a:rPr>
              <a:t>, you will receive an error message that, in fact, lists the directory's contents. But this doesn't work if you have neither read nor execute permissions on the directory.)</a:t>
            </a:r>
          </a:p>
          <a:p>
            <a:pPr eaLnBrk="1" hangingPunct="1">
              <a:defRPr/>
            </a:pPr>
            <a:r>
              <a:rPr lang="en-US" dirty="0" smtClean="0">
                <a:cs typeface="+mn-cs"/>
              </a:rPr>
              <a:t>Suppose our example system has a user named "biff" who belongs to the group "drummers." And suppose further that his home-directory contains a directory called "</a:t>
            </a:r>
            <a:r>
              <a:rPr lang="en-US" dirty="0" err="1" smtClean="0">
                <a:cs typeface="+mn-cs"/>
              </a:rPr>
              <a:t>extreme_casseroles</a:t>
            </a:r>
            <a:r>
              <a:rPr lang="en-US" dirty="0" smtClean="0">
                <a:cs typeface="+mn-cs"/>
              </a:rPr>
              <a:t>" that he wishes to share with his fellow percussionists. Listing 13-4 shows how biff might set that directory's permissions. 	In Listing 13-4, only biff has the ability to create, change, or delete files inside </a:t>
            </a:r>
            <a:r>
              <a:rPr lang="en-US" dirty="0" err="1" smtClean="0">
                <a:cs typeface="+mn-cs"/>
              </a:rPr>
              <a:t>extreme_casseroles</a:t>
            </a:r>
            <a:r>
              <a:rPr lang="en-US" dirty="0" smtClean="0">
                <a:cs typeface="+mn-cs"/>
              </a:rPr>
              <a:t>. Other members of the group "drummers" may list its contents and cd to it. Everyone else on the system, however (except root, who is always all-powerful), is blocked from listing, reading, cd-</a:t>
            </a:r>
            <a:r>
              <a:rPr lang="en-US" dirty="0" err="1" smtClean="0">
                <a:cs typeface="+mn-cs"/>
              </a:rPr>
              <a:t>ing</a:t>
            </a:r>
            <a:r>
              <a:rPr lang="en-US" dirty="0" smtClean="0">
                <a:cs typeface="+mn-cs"/>
              </a:rPr>
              <a:t>, or doing anything else with the directory.</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88EC4AA-380C-0843-AC51-813DC368D18A}" type="slidenum">
              <a:rPr lang="en-AU"/>
              <a:pPr>
                <a:defRPr/>
              </a:pPr>
              <a:t>12</a:t>
            </a:fld>
            <a:endParaRPr lang="en-AU"/>
          </a:p>
        </p:txBody>
      </p:sp>
      <p:sp>
        <p:nvSpPr>
          <p:cNvPr id="227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7331" name="Rectangle 3"/>
          <p:cNvSpPr>
            <a:spLocks noGrp="1" noChangeArrowheads="1"/>
          </p:cNvSpPr>
          <p:nvPr>
            <p:ph type="body" idx="1"/>
          </p:nvPr>
        </p:nvSpPr>
        <p:spPr/>
        <p:txBody>
          <a:bodyPr/>
          <a:lstStyle/>
          <a:p>
            <a:pPr eaLnBrk="1" hangingPunct="1">
              <a:defRPr/>
            </a:pPr>
            <a:r>
              <a:rPr lang="en-US" smtClean="0">
                <a:cs typeface="+mn-cs"/>
              </a:rPr>
              <a:t>In older Unix operating systems, the sticky bit was used to write a file (program) to memory so it would load more quickly when invoked. On Linux, however, it serves a different function: when you set the sticky bit on a directory, it limits users' ability to delete things in that directory. That is, to delete a given file in the directory you must either own that file or own the directory, even if you belong to the group which owns the directory and group-write permissions are set on it. To set the sticky bit, use the </a:t>
            </a:r>
            <a:r>
              <a:rPr lang="en-US" smtClean="0">
                <a:latin typeface="Courier" charset="0"/>
                <a:cs typeface="+mn-cs"/>
              </a:rPr>
              <a:t>chmod </a:t>
            </a:r>
            <a:r>
              <a:rPr lang="en-US" smtClean="0">
                <a:cs typeface="+mn-cs"/>
              </a:rPr>
              <a:t>command with +t. In our example, this would be</a:t>
            </a:r>
          </a:p>
          <a:p>
            <a:pPr eaLnBrk="1" hangingPunct="1">
              <a:defRPr/>
            </a:pPr>
            <a:r>
              <a:rPr lang="en-US" smtClean="0">
                <a:latin typeface="Courier" charset="0"/>
                <a:cs typeface="+mn-cs"/>
              </a:rPr>
              <a:t>    chmod +t extreme_casseroles</a:t>
            </a:r>
          </a:p>
          <a:p>
            <a:pPr eaLnBrk="1" hangingPunct="1">
              <a:defRPr/>
            </a:pPr>
            <a:r>
              <a:rPr lang="en-US" smtClean="0">
                <a:cs typeface="+mn-cs"/>
              </a:rPr>
              <a:t>If we set the sticky bit on extreme_casseroles and then do a long listing of the directory itself, using "ls -ld extreme_casseroles", we'll see:</a:t>
            </a:r>
          </a:p>
          <a:p>
            <a:pPr eaLnBrk="1" hangingPunct="1">
              <a:spcAft>
                <a:spcPts val="600"/>
              </a:spcAft>
              <a:defRPr/>
            </a:pPr>
            <a:r>
              <a:rPr lang="en-US" smtClean="0">
                <a:cs typeface="+mn-cs"/>
              </a:rPr>
              <a:t>  </a:t>
            </a:r>
            <a:r>
              <a:rPr lang="en-US" smtClean="0">
                <a:latin typeface="Courier" charset="0"/>
                <a:cs typeface="+mn-cs"/>
              </a:rPr>
              <a:t>drwxrwx--T  8  biff  drummers  288  Mar 25 01:38 extreme_casseroles</a:t>
            </a:r>
          </a:p>
          <a:p>
            <a:pPr eaLnBrk="1" hangingPunct="1">
              <a:spcAft>
                <a:spcPts val="600"/>
              </a:spcAft>
              <a:defRPr/>
            </a:pPr>
            <a:r>
              <a:rPr lang="en-US" smtClean="0">
                <a:cs typeface="+mn-cs"/>
              </a:rPr>
              <a:t>Note the "T" at the end of the permissions-string. We'd normally expect to see either "x" or "-" there, depending on whether the directory is "other-writable". "T" denotes that the directory is not "other-executable" but has the sticky bit set. A lower-case "t" would denote that the directory is other-executable and has the sticky bit set.</a:t>
            </a:r>
          </a:p>
          <a:p>
            <a:pPr eaLnBrk="1" hangingPunct="1">
              <a:spcAft>
                <a:spcPts val="600"/>
              </a:spcAft>
              <a:defRPr/>
            </a:pPr>
            <a:r>
              <a:rPr lang="en-US" smtClean="0">
                <a:latin typeface="Times" charset="0"/>
                <a:cs typeface="+mn-cs"/>
              </a:rPr>
              <a:t>The sticky bit only applies to the directory's first level downwards, it is not inherited by child directories.</a:t>
            </a:r>
            <a:endParaRPr lang="en-US" smtClean="0">
              <a:cs typeface="+mn-cs"/>
            </a:endParaRPr>
          </a:p>
          <a:p>
            <a:pPr eaLnBrk="1" hangingPunct="1">
              <a:defRPr/>
            </a:pPr>
            <a:endParaRPr lang="en-US" smtClean="0">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0F7C66A-5B68-6142-95A8-E3703BB87C91}"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2378477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7C66A-5B68-6142-95A8-E3703BB87C91}"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2955546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7C66A-5B68-6142-95A8-E3703BB87C91}"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1954850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0F7C66A-5B68-6142-95A8-E3703BB87C91}"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1472750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0F7C66A-5B68-6142-95A8-E3703BB87C91}" type="datetimeFigureOut">
              <a:rPr lang="en-US" smtClean="0"/>
              <a:t>11/1/16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584362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0F7C66A-5B68-6142-95A8-E3703BB87C91}"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1185086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0F7C66A-5B68-6142-95A8-E3703BB87C91}" type="datetimeFigureOut">
              <a:rPr lang="en-US" smtClean="0"/>
              <a:t>11/1/16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1260979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0F7C66A-5B68-6142-95A8-E3703BB87C91}" type="datetimeFigureOut">
              <a:rPr lang="en-US" smtClean="0"/>
              <a:t>11/1/16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620852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0F7C66A-5B68-6142-95A8-E3703BB87C91}" type="datetimeFigureOut">
              <a:rPr lang="en-US" smtClean="0"/>
              <a:t>11/1/16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996189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7C66A-5B68-6142-95A8-E3703BB87C91}"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1605453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0F7C66A-5B68-6142-95A8-E3703BB87C91}" type="datetimeFigureOut">
              <a:rPr lang="en-US" smtClean="0"/>
              <a:t>11/1/16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BD1C77B-7F15-004D-8B46-091CD8FAAA63}" type="slidenum">
              <a:rPr lang="en-US" smtClean="0"/>
              <a:t>‹#›</a:t>
            </a:fld>
            <a:endParaRPr lang="en-US"/>
          </a:p>
        </p:txBody>
      </p:sp>
    </p:spTree>
    <p:extLst>
      <p:ext uri="{BB962C8B-B14F-4D97-AF65-F5344CB8AC3E}">
        <p14:creationId xmlns:p14="http://schemas.microsoft.com/office/powerpoint/2010/main" val="321607582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F7C66A-5B68-6142-95A8-E3703BB87C91}" type="datetimeFigureOut">
              <a:rPr lang="en-US" smtClean="0"/>
              <a:t>11/1/16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1C77B-7F15-004D-8B46-091CD8FAAA63}" type="slidenum">
              <a:rPr lang="en-US" smtClean="0"/>
              <a:t>‹#›</a:t>
            </a:fld>
            <a:endParaRPr lang="en-US"/>
          </a:p>
        </p:txBody>
      </p:sp>
    </p:spTree>
    <p:extLst>
      <p:ext uri="{BB962C8B-B14F-4D97-AF65-F5344CB8AC3E}">
        <p14:creationId xmlns:p14="http://schemas.microsoft.com/office/powerpoint/2010/main" val="2553476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Linux security</a:t>
            </a:r>
            <a:endParaRPr lang="en-US" dirty="0"/>
          </a:p>
        </p:txBody>
      </p:sp>
      <p:sp>
        <p:nvSpPr>
          <p:cNvPr id="3" name="Subtitle 2"/>
          <p:cNvSpPr>
            <a:spLocks noGrp="1"/>
          </p:cNvSpPr>
          <p:nvPr>
            <p:ph type="subTitle" idx="1"/>
          </p:nvPr>
        </p:nvSpPr>
        <p:spPr/>
        <p:txBody>
          <a:bodyPr/>
          <a:lstStyle/>
          <a:p>
            <a:r>
              <a:rPr lang="en-US" dirty="0" smtClean="0"/>
              <a:t>Based on material from Computer Security, by Stallings and Brown</a:t>
            </a:r>
            <a:endParaRPr lang="en-US" dirty="0"/>
          </a:p>
        </p:txBody>
      </p:sp>
    </p:spTree>
    <p:extLst>
      <p:ext uri="{BB962C8B-B14F-4D97-AF65-F5344CB8AC3E}">
        <p14:creationId xmlns:p14="http://schemas.microsoft.com/office/powerpoint/2010/main" val="253961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lstStyle/>
          <a:p>
            <a:pPr eaLnBrk="1" hangingPunct="1">
              <a:defRPr/>
            </a:pPr>
            <a:r>
              <a:rPr lang="en-US" smtClean="0">
                <a:cs typeface="+mj-cs"/>
              </a:rPr>
              <a:t>File Permissions</a:t>
            </a:r>
          </a:p>
        </p:txBody>
      </p:sp>
      <p:sp>
        <p:nvSpPr>
          <p:cNvPr id="209925" name="Rectangle 5"/>
          <p:cNvSpPr>
            <a:spLocks noGrp="1" noChangeArrowheads="1"/>
          </p:cNvSpPr>
          <p:nvPr>
            <p:ph type="body" idx="1"/>
          </p:nvPr>
        </p:nvSpPr>
        <p:spPr/>
        <p:txBody>
          <a:bodyPr/>
          <a:lstStyle/>
          <a:p>
            <a:pPr eaLnBrk="1" hangingPunct="1">
              <a:defRPr/>
            </a:pPr>
            <a:r>
              <a:rPr lang="en-US" smtClean="0">
                <a:cs typeface="+mn-cs"/>
              </a:rPr>
              <a:t>files have two owners: a user &amp; a group</a:t>
            </a:r>
          </a:p>
          <a:p>
            <a:pPr eaLnBrk="1" hangingPunct="1">
              <a:defRPr/>
            </a:pPr>
            <a:r>
              <a:rPr lang="en-US" smtClean="0">
                <a:cs typeface="+mn-cs"/>
              </a:rPr>
              <a:t>each with its own set of permissions</a:t>
            </a:r>
          </a:p>
          <a:p>
            <a:pPr eaLnBrk="1" hangingPunct="1">
              <a:defRPr/>
            </a:pPr>
            <a:r>
              <a:rPr lang="en-US" smtClean="0">
                <a:cs typeface="+mn-cs"/>
              </a:rPr>
              <a:t>with a third set of permissions for other</a:t>
            </a:r>
          </a:p>
          <a:p>
            <a:pPr eaLnBrk="1" hangingPunct="1">
              <a:defRPr/>
            </a:pPr>
            <a:r>
              <a:rPr lang="en-US" smtClean="0">
                <a:cs typeface="+mn-cs"/>
              </a:rPr>
              <a:t>permissions are to read/write/execute in order user/group/other, cf.</a:t>
            </a:r>
          </a:p>
          <a:p>
            <a:pPr lvl="1" eaLnBrk="1" hangingPunct="1">
              <a:buFont typeface="Wingdings" charset="0"/>
              <a:buNone/>
              <a:defRPr/>
            </a:pPr>
            <a:r>
              <a:rPr lang="en-US" smtClean="0">
                <a:latin typeface="Courier" charset="0"/>
              </a:rPr>
              <a:t>-rw-rw-r--  1  maestro user 35414 Mar 25 01:38 baton.txt</a:t>
            </a:r>
          </a:p>
          <a:p>
            <a:pPr eaLnBrk="1" hangingPunct="1">
              <a:defRPr/>
            </a:pPr>
            <a:r>
              <a:rPr lang="en-US" smtClean="0">
                <a:cs typeface="+mn-cs"/>
              </a:rPr>
              <a:t>set using chmod command</a:t>
            </a:r>
          </a:p>
        </p:txBody>
      </p:sp>
    </p:spTree>
    <p:extLst>
      <p:ext uri="{BB962C8B-B14F-4D97-AF65-F5344CB8AC3E}">
        <p14:creationId xmlns:p14="http://schemas.microsoft.com/office/powerpoint/2010/main" val="4292434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smtClean="0">
                <a:cs typeface="+mj-cs"/>
              </a:rPr>
              <a:t>Directory Permissions</a:t>
            </a:r>
          </a:p>
        </p:txBody>
      </p:sp>
      <p:sp>
        <p:nvSpPr>
          <p:cNvPr id="224259" name="Rectangle 3"/>
          <p:cNvSpPr>
            <a:spLocks noGrp="1" noChangeArrowheads="1"/>
          </p:cNvSpPr>
          <p:nvPr>
            <p:ph type="body" idx="1"/>
          </p:nvPr>
        </p:nvSpPr>
        <p:spPr>
          <a:xfrm>
            <a:off x="457200" y="1676400"/>
            <a:ext cx="8229600" cy="4724400"/>
          </a:xfrm>
        </p:spPr>
        <p:txBody>
          <a:bodyPr>
            <a:normAutofit/>
          </a:bodyPr>
          <a:lstStyle/>
          <a:p>
            <a:pPr eaLnBrk="1" hangingPunct="1">
              <a:lnSpc>
                <a:spcPct val="90000"/>
              </a:lnSpc>
              <a:defRPr/>
            </a:pPr>
            <a:r>
              <a:rPr lang="en-US" dirty="0" smtClean="0">
                <a:cs typeface="+mn-cs"/>
              </a:rPr>
              <a:t>Slightly different that normal files:</a:t>
            </a:r>
          </a:p>
          <a:p>
            <a:pPr lvl="1">
              <a:lnSpc>
                <a:spcPct val="90000"/>
              </a:lnSpc>
              <a:defRPr/>
            </a:pPr>
            <a:r>
              <a:rPr lang="en-US" dirty="0" smtClean="0">
                <a:cs typeface="+mn-cs"/>
              </a:rPr>
              <a:t>read </a:t>
            </a:r>
            <a:r>
              <a:rPr lang="en-US" dirty="0" smtClean="0">
                <a:cs typeface="+mn-cs"/>
              </a:rPr>
              <a:t>= list contents</a:t>
            </a:r>
          </a:p>
          <a:p>
            <a:pPr lvl="1">
              <a:lnSpc>
                <a:spcPct val="90000"/>
              </a:lnSpc>
              <a:defRPr/>
            </a:pPr>
            <a:r>
              <a:rPr lang="en-US" dirty="0" smtClean="0">
                <a:cs typeface="+mn-cs"/>
              </a:rPr>
              <a:t>write = create or delete files in directory</a:t>
            </a:r>
          </a:p>
          <a:p>
            <a:pPr lvl="1">
              <a:lnSpc>
                <a:spcPct val="90000"/>
              </a:lnSpc>
              <a:defRPr/>
            </a:pPr>
            <a:r>
              <a:rPr lang="en-US" dirty="0" smtClean="0">
                <a:cs typeface="+mn-cs"/>
              </a:rPr>
              <a:t>execute = use anything in or change working directory to this directory</a:t>
            </a:r>
          </a:p>
          <a:p>
            <a:pPr eaLnBrk="1" hangingPunct="1">
              <a:lnSpc>
                <a:spcPct val="90000"/>
              </a:lnSpc>
              <a:defRPr/>
            </a:pPr>
            <a:r>
              <a:rPr lang="en-US" dirty="0" smtClean="0">
                <a:cs typeface="+mn-cs"/>
              </a:rPr>
              <a:t>e.g.</a:t>
            </a:r>
          </a:p>
          <a:p>
            <a:pPr lvl="1" eaLnBrk="1" hangingPunct="1">
              <a:lnSpc>
                <a:spcPct val="90000"/>
              </a:lnSpc>
              <a:buFont typeface="Wingdings" charset="0"/>
              <a:buNone/>
              <a:defRPr/>
            </a:pPr>
            <a:r>
              <a:rPr lang="en-US" dirty="0" smtClean="0">
                <a:latin typeface="Courier New" charset="0"/>
              </a:rPr>
              <a:t>$ </a:t>
            </a:r>
            <a:r>
              <a:rPr lang="en-US" dirty="0" err="1" smtClean="0">
                <a:latin typeface="Courier New" charset="0"/>
              </a:rPr>
              <a:t>chmod</a:t>
            </a:r>
            <a:r>
              <a:rPr lang="en-US" dirty="0" smtClean="0">
                <a:latin typeface="Courier New" charset="0"/>
              </a:rPr>
              <a:t> </a:t>
            </a:r>
            <a:r>
              <a:rPr lang="en-US" dirty="0" err="1" smtClean="0">
                <a:latin typeface="Courier New" charset="0"/>
              </a:rPr>
              <a:t>g+rx</a:t>
            </a:r>
            <a:r>
              <a:rPr lang="en-US" dirty="0" smtClean="0">
                <a:latin typeface="Courier New" charset="0"/>
              </a:rPr>
              <a:t> </a:t>
            </a:r>
            <a:r>
              <a:rPr lang="en-US" dirty="0" err="1" smtClean="0">
                <a:latin typeface="Courier New" charset="0"/>
              </a:rPr>
              <a:t>extreme_casseroles</a:t>
            </a:r>
            <a:endParaRPr lang="en-US" dirty="0" smtClean="0">
              <a:latin typeface="Courier New" charset="0"/>
            </a:endParaRPr>
          </a:p>
          <a:p>
            <a:pPr lvl="1" eaLnBrk="1" hangingPunct="1">
              <a:lnSpc>
                <a:spcPct val="90000"/>
              </a:lnSpc>
              <a:buFont typeface="Wingdings" charset="0"/>
              <a:buNone/>
              <a:defRPr/>
            </a:pPr>
            <a:r>
              <a:rPr lang="en-US" dirty="0" smtClean="0">
                <a:latin typeface="Courier New" charset="0"/>
              </a:rPr>
              <a:t>$ </a:t>
            </a:r>
            <a:r>
              <a:rPr lang="en-US" dirty="0" err="1" smtClean="0">
                <a:latin typeface="Courier New" charset="0"/>
              </a:rPr>
              <a:t>ls</a:t>
            </a:r>
            <a:r>
              <a:rPr lang="en-US" dirty="0" smtClean="0">
                <a:latin typeface="Courier New" charset="0"/>
              </a:rPr>
              <a:t> -l </a:t>
            </a:r>
            <a:r>
              <a:rPr lang="en-US" dirty="0" err="1" smtClean="0">
                <a:latin typeface="Courier New" charset="0"/>
              </a:rPr>
              <a:t>extreme_casseroles</a:t>
            </a:r>
            <a:endParaRPr lang="en-US" dirty="0" smtClean="0">
              <a:latin typeface="Courier New" charset="0"/>
            </a:endParaRPr>
          </a:p>
          <a:p>
            <a:pPr lvl="1" eaLnBrk="1" hangingPunct="1">
              <a:lnSpc>
                <a:spcPct val="90000"/>
              </a:lnSpc>
              <a:buFont typeface="Wingdings" charset="0"/>
              <a:buNone/>
              <a:defRPr/>
            </a:pPr>
            <a:r>
              <a:rPr lang="en-US" dirty="0" smtClean="0">
                <a:latin typeface="Courier New" charset="0"/>
              </a:rPr>
              <a:t> </a:t>
            </a:r>
            <a:r>
              <a:rPr lang="en-US" dirty="0" err="1" smtClean="0">
                <a:latin typeface="Courier New" charset="0"/>
              </a:rPr>
              <a:t>drwxr</a:t>
            </a:r>
            <a:r>
              <a:rPr lang="en-US" dirty="0" smtClean="0">
                <a:latin typeface="Courier New" charset="0"/>
              </a:rPr>
              <a:t>-x--- 8 biff  drummers 288  Mar 25 01:38 </a:t>
            </a:r>
            <a:r>
              <a:rPr lang="en-US" dirty="0" err="1" smtClean="0">
                <a:latin typeface="Courier New" charset="0"/>
              </a:rPr>
              <a:t>extreme_casseroles</a:t>
            </a:r>
            <a:endParaRPr lang="en-US" dirty="0" smtClean="0">
              <a:latin typeface="Courier New" charset="0"/>
            </a:endParaRPr>
          </a:p>
        </p:txBody>
      </p:sp>
    </p:spTree>
    <p:extLst>
      <p:ext uri="{BB962C8B-B14F-4D97-AF65-F5344CB8AC3E}">
        <p14:creationId xmlns:p14="http://schemas.microsoft.com/office/powerpoint/2010/main" val="2161111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en-US" smtClean="0">
                <a:cs typeface="+mj-cs"/>
              </a:rPr>
              <a:t>Sticky Bit</a:t>
            </a:r>
          </a:p>
        </p:txBody>
      </p:sp>
      <p:sp>
        <p:nvSpPr>
          <p:cNvPr id="226307" name="Rectangle 3"/>
          <p:cNvSpPr>
            <a:spLocks noGrp="1" noChangeArrowheads="1"/>
          </p:cNvSpPr>
          <p:nvPr>
            <p:ph type="body" idx="1"/>
          </p:nvPr>
        </p:nvSpPr>
        <p:spPr>
          <a:xfrm>
            <a:off x="457200" y="1417638"/>
            <a:ext cx="8229600" cy="4960613"/>
          </a:xfrm>
        </p:spPr>
        <p:txBody>
          <a:bodyPr>
            <a:normAutofit/>
          </a:bodyPr>
          <a:lstStyle/>
          <a:p>
            <a:pPr eaLnBrk="1" hangingPunct="1">
              <a:lnSpc>
                <a:spcPct val="90000"/>
              </a:lnSpc>
              <a:defRPr/>
            </a:pPr>
            <a:r>
              <a:rPr lang="en-US" sz="2800" dirty="0"/>
              <a:t>O</a:t>
            </a:r>
            <a:r>
              <a:rPr lang="en-US" sz="2800" dirty="0" smtClean="0">
                <a:cs typeface="+mn-cs"/>
              </a:rPr>
              <a:t>riginally </a:t>
            </a:r>
            <a:r>
              <a:rPr lang="en-US" sz="2800" dirty="0" smtClean="0">
                <a:cs typeface="+mn-cs"/>
              </a:rPr>
              <a:t>used to lock file in </a:t>
            </a:r>
            <a:r>
              <a:rPr lang="en-US" sz="2800" dirty="0" smtClean="0">
                <a:cs typeface="+mn-cs"/>
              </a:rPr>
              <a:t>memory, so it would load more quickly</a:t>
            </a:r>
            <a:endParaRPr lang="en-US" sz="2800" dirty="0" smtClean="0">
              <a:cs typeface="+mn-cs"/>
            </a:endParaRPr>
          </a:p>
          <a:p>
            <a:pPr eaLnBrk="1" hangingPunct="1">
              <a:lnSpc>
                <a:spcPct val="90000"/>
              </a:lnSpc>
              <a:defRPr/>
            </a:pPr>
            <a:r>
              <a:rPr lang="en-US" sz="2800" dirty="0"/>
              <a:t>N</a:t>
            </a:r>
            <a:r>
              <a:rPr lang="en-US" sz="2800" dirty="0" smtClean="0">
                <a:cs typeface="+mn-cs"/>
              </a:rPr>
              <a:t>ow </a:t>
            </a:r>
            <a:r>
              <a:rPr lang="en-US" sz="2800" dirty="0" smtClean="0">
                <a:cs typeface="+mn-cs"/>
              </a:rPr>
              <a:t>used on directories to limit the ability to delete</a:t>
            </a:r>
          </a:p>
          <a:p>
            <a:pPr lvl="1" eaLnBrk="1" hangingPunct="1">
              <a:lnSpc>
                <a:spcPct val="90000"/>
              </a:lnSpc>
              <a:defRPr/>
            </a:pPr>
            <a:r>
              <a:rPr lang="en-US" sz="2400" dirty="0" smtClean="0"/>
              <a:t>if set must own file or </a:t>
            </a:r>
            <a:r>
              <a:rPr lang="en-US" sz="2400" dirty="0" err="1" smtClean="0"/>
              <a:t>dir</a:t>
            </a:r>
            <a:r>
              <a:rPr lang="en-US" sz="2400" dirty="0" smtClean="0"/>
              <a:t> to delete</a:t>
            </a:r>
          </a:p>
          <a:p>
            <a:pPr lvl="1" eaLnBrk="1" hangingPunct="1">
              <a:lnSpc>
                <a:spcPct val="90000"/>
              </a:lnSpc>
              <a:defRPr/>
            </a:pPr>
            <a:r>
              <a:rPr lang="en-US" sz="2400" dirty="0" smtClean="0"/>
              <a:t>other users cannot delete even if have write</a:t>
            </a:r>
          </a:p>
          <a:p>
            <a:pPr eaLnBrk="1" hangingPunct="1">
              <a:lnSpc>
                <a:spcPct val="90000"/>
              </a:lnSpc>
              <a:defRPr/>
            </a:pPr>
            <a:r>
              <a:rPr lang="en-US" sz="2800" dirty="0"/>
              <a:t>S</a:t>
            </a:r>
            <a:r>
              <a:rPr lang="en-US" sz="2800" dirty="0" smtClean="0">
                <a:cs typeface="+mn-cs"/>
              </a:rPr>
              <a:t>et </a:t>
            </a:r>
            <a:r>
              <a:rPr lang="en-US" sz="2800" dirty="0" smtClean="0">
                <a:cs typeface="+mn-cs"/>
              </a:rPr>
              <a:t>using </a:t>
            </a:r>
            <a:r>
              <a:rPr lang="en-US" sz="2800" dirty="0" err="1" smtClean="0">
                <a:cs typeface="+mn-cs"/>
              </a:rPr>
              <a:t>chmod</a:t>
            </a:r>
            <a:r>
              <a:rPr lang="en-US" sz="2800" dirty="0" smtClean="0">
                <a:cs typeface="+mn-cs"/>
              </a:rPr>
              <a:t> command with +t flag, e.g.</a:t>
            </a:r>
          </a:p>
          <a:p>
            <a:pPr lvl="1" eaLnBrk="1" hangingPunct="1">
              <a:lnSpc>
                <a:spcPct val="90000"/>
              </a:lnSpc>
              <a:buFont typeface="Wingdings" charset="0"/>
              <a:buNone/>
              <a:defRPr/>
            </a:pPr>
            <a:r>
              <a:rPr lang="en-US" sz="2400" dirty="0" err="1" smtClean="0">
                <a:latin typeface="Courier New" charset="0"/>
              </a:rPr>
              <a:t>chmod</a:t>
            </a:r>
            <a:r>
              <a:rPr lang="en-US" sz="2400" dirty="0" smtClean="0">
                <a:latin typeface="Courier New" charset="0"/>
              </a:rPr>
              <a:t> +t </a:t>
            </a:r>
            <a:r>
              <a:rPr lang="en-US" sz="2400" dirty="0" err="1" smtClean="0">
                <a:latin typeface="Courier New" charset="0"/>
              </a:rPr>
              <a:t>extreme_casseroles</a:t>
            </a:r>
            <a:endParaRPr lang="en-US" sz="2400" dirty="0" smtClean="0"/>
          </a:p>
          <a:p>
            <a:pPr eaLnBrk="1" hangingPunct="1">
              <a:lnSpc>
                <a:spcPct val="90000"/>
              </a:lnSpc>
              <a:defRPr/>
            </a:pPr>
            <a:r>
              <a:rPr lang="en-US" sz="2800" dirty="0"/>
              <a:t>D</a:t>
            </a:r>
            <a:r>
              <a:rPr lang="en-US" sz="2800" dirty="0" smtClean="0">
                <a:cs typeface="+mn-cs"/>
              </a:rPr>
              <a:t>irectory </a:t>
            </a:r>
            <a:r>
              <a:rPr lang="en-US" sz="2800" dirty="0" smtClean="0">
                <a:cs typeface="+mn-cs"/>
              </a:rPr>
              <a:t>listing includes t or T flag</a:t>
            </a:r>
          </a:p>
          <a:p>
            <a:pPr lvl="1" eaLnBrk="1" hangingPunct="1">
              <a:lnSpc>
                <a:spcPct val="90000"/>
              </a:lnSpc>
              <a:buFont typeface="Wingdings" charset="0"/>
              <a:buNone/>
              <a:defRPr/>
            </a:pPr>
            <a:r>
              <a:rPr lang="en-US" sz="2400" dirty="0" err="1" smtClean="0">
                <a:latin typeface="Courier New" charset="0"/>
              </a:rPr>
              <a:t>drwxrwx</a:t>
            </a:r>
            <a:r>
              <a:rPr lang="en-US" sz="2400" dirty="0" smtClean="0">
                <a:latin typeface="Courier New" charset="0"/>
              </a:rPr>
              <a:t>--T  8  biff  drummers  288  Mar 25 01:38 </a:t>
            </a:r>
            <a:r>
              <a:rPr lang="en-US" sz="2400" dirty="0" err="1" smtClean="0">
                <a:latin typeface="Courier New" charset="0"/>
              </a:rPr>
              <a:t>extreme_casseroles</a:t>
            </a:r>
            <a:endParaRPr lang="en-US" sz="2400" dirty="0" smtClean="0"/>
          </a:p>
          <a:p>
            <a:pPr eaLnBrk="1" hangingPunct="1">
              <a:lnSpc>
                <a:spcPct val="90000"/>
              </a:lnSpc>
              <a:defRPr/>
            </a:pPr>
            <a:r>
              <a:rPr lang="en-US" sz="2800" dirty="0"/>
              <a:t>O</a:t>
            </a:r>
            <a:r>
              <a:rPr lang="en-US" sz="2800" dirty="0" smtClean="0">
                <a:cs typeface="+mn-cs"/>
              </a:rPr>
              <a:t>nly </a:t>
            </a:r>
            <a:r>
              <a:rPr lang="en-US" sz="2800" dirty="0" smtClean="0">
                <a:cs typeface="+mn-cs"/>
              </a:rPr>
              <a:t>apply to </a:t>
            </a:r>
            <a:r>
              <a:rPr lang="en-US" sz="2800" dirty="0" err="1" smtClean="0">
                <a:cs typeface="+mn-cs"/>
              </a:rPr>
              <a:t>thisdirectory</a:t>
            </a:r>
            <a:r>
              <a:rPr lang="en-US" sz="2800" dirty="0" smtClean="0">
                <a:cs typeface="+mn-cs"/>
              </a:rPr>
              <a:t> </a:t>
            </a:r>
            <a:r>
              <a:rPr lang="en-US" sz="2800" dirty="0" smtClean="0">
                <a:cs typeface="+mn-cs"/>
              </a:rPr>
              <a:t>not child </a:t>
            </a:r>
            <a:r>
              <a:rPr lang="en-US" sz="2800" dirty="0" err="1" smtClean="0">
                <a:cs typeface="+mn-cs"/>
              </a:rPr>
              <a:t>dirs</a:t>
            </a:r>
            <a:endParaRPr lang="en-US" sz="2800" dirty="0" smtClean="0">
              <a:cs typeface="+mn-cs"/>
            </a:endParaRPr>
          </a:p>
        </p:txBody>
      </p:sp>
    </p:spTree>
    <p:extLst>
      <p:ext uri="{BB962C8B-B14F-4D97-AF65-F5344CB8AC3E}">
        <p14:creationId xmlns:p14="http://schemas.microsoft.com/office/powerpoint/2010/main" val="35395460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1026"/>
          <p:cNvSpPr>
            <a:spLocks noGrp="1" noChangeArrowheads="1"/>
          </p:cNvSpPr>
          <p:nvPr>
            <p:ph type="title"/>
          </p:nvPr>
        </p:nvSpPr>
        <p:spPr/>
        <p:txBody>
          <a:bodyPr/>
          <a:lstStyle/>
          <a:p>
            <a:pPr eaLnBrk="1" hangingPunct="1">
              <a:defRPr/>
            </a:pPr>
            <a:r>
              <a:rPr lang="en-US" dirty="0" smtClean="0">
                <a:cs typeface="+mj-cs"/>
              </a:rPr>
              <a:t>Danger: </a:t>
            </a:r>
            <a:r>
              <a:rPr lang="en-US" dirty="0" err="1" smtClean="0">
                <a:cs typeface="+mj-cs"/>
              </a:rPr>
              <a:t>SetUID</a:t>
            </a:r>
            <a:r>
              <a:rPr lang="en-US" dirty="0" smtClean="0">
                <a:cs typeface="+mj-cs"/>
              </a:rPr>
              <a:t> </a:t>
            </a:r>
            <a:r>
              <a:rPr lang="en-US" dirty="0" smtClean="0">
                <a:cs typeface="+mj-cs"/>
              </a:rPr>
              <a:t>and </a:t>
            </a:r>
            <a:r>
              <a:rPr lang="en-US" dirty="0" err="1" smtClean="0">
                <a:cs typeface="+mj-cs"/>
              </a:rPr>
              <a:t>SetGID</a:t>
            </a:r>
            <a:endParaRPr lang="en-US" dirty="0" smtClean="0">
              <a:cs typeface="+mj-cs"/>
            </a:endParaRPr>
          </a:p>
        </p:txBody>
      </p:sp>
      <p:sp>
        <p:nvSpPr>
          <p:cNvPr id="228355" name="Rectangle 1027"/>
          <p:cNvSpPr>
            <a:spLocks noGrp="1" noChangeArrowheads="1"/>
          </p:cNvSpPr>
          <p:nvPr>
            <p:ph type="body" idx="1"/>
          </p:nvPr>
        </p:nvSpPr>
        <p:spPr>
          <a:xfrm>
            <a:off x="457200" y="1676400"/>
            <a:ext cx="8229600" cy="4800600"/>
          </a:xfrm>
        </p:spPr>
        <p:txBody>
          <a:bodyPr>
            <a:normAutofit fontScale="92500"/>
          </a:bodyPr>
          <a:lstStyle/>
          <a:p>
            <a:pPr eaLnBrk="1" hangingPunct="1">
              <a:lnSpc>
                <a:spcPct val="90000"/>
              </a:lnSpc>
              <a:defRPr/>
            </a:pPr>
            <a:r>
              <a:rPr lang="en-US" dirty="0" err="1" smtClean="0">
                <a:cs typeface="+mn-cs"/>
              </a:rPr>
              <a:t>setuid</a:t>
            </a:r>
            <a:r>
              <a:rPr lang="en-US" dirty="0" smtClean="0">
                <a:cs typeface="+mn-cs"/>
              </a:rPr>
              <a:t> bit means program "runs as" owner</a:t>
            </a:r>
          </a:p>
          <a:p>
            <a:pPr lvl="1" eaLnBrk="1" hangingPunct="1">
              <a:lnSpc>
                <a:spcPct val="90000"/>
              </a:lnSpc>
              <a:defRPr/>
            </a:pPr>
            <a:r>
              <a:rPr lang="en-US" dirty="0" smtClean="0"/>
              <a:t>no matter who executes it</a:t>
            </a:r>
          </a:p>
          <a:p>
            <a:pPr eaLnBrk="1" hangingPunct="1">
              <a:lnSpc>
                <a:spcPct val="90000"/>
              </a:lnSpc>
              <a:defRPr/>
            </a:pPr>
            <a:r>
              <a:rPr lang="en-US" dirty="0" err="1" smtClean="0">
                <a:cs typeface="+mn-cs"/>
              </a:rPr>
              <a:t>setgid</a:t>
            </a:r>
            <a:r>
              <a:rPr lang="en-US" dirty="0" smtClean="0">
                <a:cs typeface="+mn-cs"/>
              </a:rPr>
              <a:t> bit means run as a member of the group which owns it</a:t>
            </a:r>
          </a:p>
          <a:p>
            <a:pPr lvl="1" eaLnBrk="1" hangingPunct="1">
              <a:lnSpc>
                <a:spcPct val="90000"/>
              </a:lnSpc>
              <a:defRPr/>
            </a:pPr>
            <a:r>
              <a:rPr lang="en-US" dirty="0" smtClean="0"/>
              <a:t>again regardless of who executes it</a:t>
            </a:r>
          </a:p>
          <a:p>
            <a:pPr eaLnBrk="1" hangingPunct="1">
              <a:lnSpc>
                <a:spcPct val="90000"/>
              </a:lnSpc>
              <a:defRPr/>
            </a:pPr>
            <a:r>
              <a:rPr lang="en-US" dirty="0" smtClean="0">
                <a:cs typeface="+mn-cs"/>
              </a:rPr>
              <a:t>"run as" = "run with same privileges as”</a:t>
            </a:r>
          </a:p>
          <a:p>
            <a:pPr eaLnBrk="1" hangingPunct="1">
              <a:lnSpc>
                <a:spcPct val="90000"/>
              </a:lnSpc>
              <a:defRPr/>
            </a:pPr>
            <a:r>
              <a:rPr lang="en-US" i="1" dirty="0" smtClean="0">
                <a:cs typeface="+mn-cs"/>
              </a:rPr>
              <a:t>These are are very dangerous</a:t>
            </a:r>
            <a:r>
              <a:rPr lang="en-US" dirty="0" smtClean="0">
                <a:cs typeface="+mn-cs"/>
              </a:rPr>
              <a:t> if set on file owned by root or other privileged account or group</a:t>
            </a:r>
          </a:p>
          <a:p>
            <a:pPr lvl="1" eaLnBrk="1" hangingPunct="1">
              <a:lnSpc>
                <a:spcPct val="90000"/>
              </a:lnSpc>
              <a:defRPr/>
            </a:pPr>
            <a:r>
              <a:rPr lang="en-US" dirty="0" smtClean="0"/>
              <a:t>only used on executable files, not shell </a:t>
            </a:r>
            <a:r>
              <a:rPr lang="en-US" dirty="0" smtClean="0"/>
              <a:t>scripts</a:t>
            </a:r>
          </a:p>
          <a:p>
            <a:pPr lvl="1" eaLnBrk="1" hangingPunct="1">
              <a:lnSpc>
                <a:spcPct val="90000"/>
              </a:lnSpc>
              <a:defRPr/>
            </a:pPr>
            <a:r>
              <a:rPr lang="en-US" dirty="0" smtClean="0"/>
              <a:t>Better: use </a:t>
            </a:r>
            <a:r>
              <a:rPr lang="en-US" dirty="0" err="1" smtClean="0"/>
              <a:t>sudo</a:t>
            </a:r>
            <a:r>
              <a:rPr lang="en-US" dirty="0" smtClean="0"/>
              <a:t>!</a:t>
            </a:r>
            <a:endParaRPr lang="en-US" dirty="0" smtClean="0"/>
          </a:p>
        </p:txBody>
      </p:sp>
    </p:spTree>
    <p:extLst>
      <p:ext uri="{BB962C8B-B14F-4D97-AF65-F5344CB8AC3E}">
        <p14:creationId xmlns:p14="http://schemas.microsoft.com/office/powerpoint/2010/main" val="2548926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smtClean="0">
                <a:cs typeface="+mj-cs"/>
              </a:rPr>
              <a:t>SetGID and Directories</a:t>
            </a:r>
          </a:p>
        </p:txBody>
      </p:sp>
      <p:sp>
        <p:nvSpPr>
          <p:cNvPr id="230403" name="Rectangle 3"/>
          <p:cNvSpPr>
            <a:spLocks noGrp="1" noChangeArrowheads="1"/>
          </p:cNvSpPr>
          <p:nvPr>
            <p:ph type="body" idx="1"/>
          </p:nvPr>
        </p:nvSpPr>
        <p:spPr/>
        <p:txBody>
          <a:bodyPr>
            <a:normAutofit fontScale="92500" lnSpcReduction="10000"/>
          </a:bodyPr>
          <a:lstStyle/>
          <a:p>
            <a:pPr eaLnBrk="1" hangingPunct="1">
              <a:defRPr/>
            </a:pPr>
            <a:r>
              <a:rPr lang="en-US" dirty="0" err="1" smtClean="0">
                <a:cs typeface="+mn-cs"/>
              </a:rPr>
              <a:t>setuid</a:t>
            </a:r>
            <a:r>
              <a:rPr lang="en-US" dirty="0" smtClean="0">
                <a:cs typeface="+mn-cs"/>
              </a:rPr>
              <a:t> has no effect on directories</a:t>
            </a:r>
          </a:p>
          <a:p>
            <a:pPr eaLnBrk="1" hangingPunct="1">
              <a:defRPr/>
            </a:pPr>
            <a:r>
              <a:rPr lang="en-US" dirty="0" err="1" smtClean="0">
                <a:cs typeface="+mn-cs"/>
              </a:rPr>
              <a:t>setgid</a:t>
            </a:r>
            <a:r>
              <a:rPr lang="en-US" dirty="0" smtClean="0">
                <a:cs typeface="+mn-cs"/>
              </a:rPr>
              <a:t> does: </a:t>
            </a:r>
            <a:endParaRPr lang="en-US" dirty="0" smtClean="0">
              <a:cs typeface="+mn-cs"/>
            </a:endParaRPr>
          </a:p>
          <a:p>
            <a:pPr lvl="1">
              <a:defRPr/>
            </a:pPr>
            <a:r>
              <a:rPr lang="en-US" dirty="0" smtClean="0">
                <a:cs typeface="+mn-cs"/>
              </a:rPr>
              <a:t>Normally, created file is automatically owned by owner and primary group</a:t>
            </a:r>
          </a:p>
          <a:p>
            <a:pPr lvl="1">
              <a:defRPr/>
            </a:pPr>
            <a:r>
              <a:rPr lang="en-US" dirty="0" smtClean="0">
                <a:cs typeface="+mn-cs"/>
              </a:rPr>
              <a:t>This bit causes </a:t>
            </a:r>
            <a:r>
              <a:rPr lang="en-US" dirty="0" smtClean="0">
                <a:cs typeface="+mn-cs"/>
              </a:rPr>
              <a:t>any file created in a directory to inherit the directory's group</a:t>
            </a:r>
          </a:p>
          <a:p>
            <a:pPr eaLnBrk="1" hangingPunct="1">
              <a:defRPr/>
            </a:pPr>
            <a:r>
              <a:rPr lang="en-US" dirty="0"/>
              <a:t>U</a:t>
            </a:r>
            <a:r>
              <a:rPr lang="en-US" dirty="0" smtClean="0">
                <a:cs typeface="+mn-cs"/>
              </a:rPr>
              <a:t>seful </a:t>
            </a:r>
            <a:r>
              <a:rPr lang="en-US" dirty="0" smtClean="0">
                <a:cs typeface="+mn-cs"/>
              </a:rPr>
              <a:t>if users belong to other groups and routinely create files to be shared with other members of those groups</a:t>
            </a:r>
          </a:p>
          <a:p>
            <a:pPr lvl="1" eaLnBrk="1" hangingPunct="1">
              <a:defRPr/>
            </a:pPr>
            <a:r>
              <a:rPr lang="en-US" dirty="0" smtClean="0"/>
              <a:t>instead of manually changing its group</a:t>
            </a:r>
          </a:p>
        </p:txBody>
      </p:sp>
    </p:spTree>
    <p:extLst>
      <p:ext uri="{BB962C8B-B14F-4D97-AF65-F5344CB8AC3E}">
        <p14:creationId xmlns:p14="http://schemas.microsoft.com/office/powerpoint/2010/main" val="29078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en-US" smtClean="0">
                <a:cs typeface="+mj-cs"/>
              </a:rPr>
              <a:t>Numeric File Permissions</a:t>
            </a:r>
          </a:p>
        </p:txBody>
      </p:sp>
      <p:pic>
        <p:nvPicPr>
          <p:cNvPr id="28674" name="Picture 3" descr="f2.pdf                                                         00C127D3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t="32216" b="32216"/>
          <a:stretch>
            <a:fillRect/>
          </a:stretch>
        </p:blipFill>
        <p:spPr bwMode="auto">
          <a:xfrm>
            <a:off x="685800" y="1828800"/>
            <a:ext cx="7772400" cy="3576638"/>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52318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smtClean="0">
                <a:cs typeface="+mj-cs"/>
              </a:rPr>
              <a:t>Kernel vs User Space</a:t>
            </a:r>
          </a:p>
        </p:txBody>
      </p:sp>
      <p:sp>
        <p:nvSpPr>
          <p:cNvPr id="232451" name="Rectangle 3"/>
          <p:cNvSpPr>
            <a:spLocks noGrp="1" noChangeArrowheads="1"/>
          </p:cNvSpPr>
          <p:nvPr>
            <p:ph type="body" idx="1"/>
          </p:nvPr>
        </p:nvSpPr>
        <p:spPr>
          <a:xfrm>
            <a:off x="457200" y="1524000"/>
            <a:ext cx="8229600" cy="4800600"/>
          </a:xfrm>
        </p:spPr>
        <p:txBody>
          <a:bodyPr/>
          <a:lstStyle/>
          <a:p>
            <a:pPr eaLnBrk="1" hangingPunct="1">
              <a:defRPr/>
            </a:pPr>
            <a:r>
              <a:rPr lang="en-US" dirty="0" smtClean="0">
                <a:cs typeface="+mn-cs"/>
              </a:rPr>
              <a:t>Kernel space</a:t>
            </a:r>
          </a:p>
          <a:p>
            <a:pPr lvl="1" eaLnBrk="1" hangingPunct="1">
              <a:defRPr/>
            </a:pPr>
            <a:r>
              <a:rPr lang="en-US" dirty="0" smtClean="0"/>
              <a:t>refers to memory used by the Linux kernel and its loadable modules (e.g., device drivers)</a:t>
            </a:r>
          </a:p>
          <a:p>
            <a:pPr eaLnBrk="1" hangingPunct="1">
              <a:defRPr/>
            </a:pPr>
            <a:r>
              <a:rPr lang="en-US" dirty="0" smtClean="0">
                <a:cs typeface="+mn-cs"/>
              </a:rPr>
              <a:t>User space</a:t>
            </a:r>
          </a:p>
          <a:p>
            <a:pPr lvl="1" eaLnBrk="1" hangingPunct="1">
              <a:defRPr/>
            </a:pPr>
            <a:r>
              <a:rPr lang="en-US" dirty="0" smtClean="0"/>
              <a:t>refers to memory used by all other processes</a:t>
            </a:r>
          </a:p>
          <a:p>
            <a:pPr eaLnBrk="1" hangingPunct="1">
              <a:defRPr/>
            </a:pPr>
            <a:r>
              <a:rPr lang="en-US" dirty="0"/>
              <a:t>S</a:t>
            </a:r>
            <a:r>
              <a:rPr lang="en-US" dirty="0" smtClean="0">
                <a:cs typeface="+mn-cs"/>
              </a:rPr>
              <a:t>ince </a:t>
            </a:r>
            <a:r>
              <a:rPr lang="en-US" dirty="0" smtClean="0">
                <a:cs typeface="+mn-cs"/>
              </a:rPr>
              <a:t>kernel enforces Linux DAC and security, it is critical to isolate kernel from user</a:t>
            </a:r>
          </a:p>
          <a:p>
            <a:pPr lvl="1" eaLnBrk="1" hangingPunct="1">
              <a:defRPr/>
            </a:pPr>
            <a:r>
              <a:rPr lang="en-US" dirty="0" smtClean="0"/>
              <a:t>so kernel space never swapped to </a:t>
            </a:r>
            <a:r>
              <a:rPr lang="en-US" dirty="0" smtClean="0"/>
              <a:t>hard disk</a:t>
            </a:r>
            <a:endParaRPr lang="en-US" dirty="0" smtClean="0"/>
          </a:p>
          <a:p>
            <a:pPr lvl="1" eaLnBrk="1" hangingPunct="1">
              <a:defRPr/>
            </a:pPr>
            <a:r>
              <a:rPr lang="en-US" dirty="0" smtClean="0"/>
              <a:t>only root may load and unload kernel modules</a:t>
            </a:r>
          </a:p>
        </p:txBody>
      </p:sp>
    </p:spTree>
    <p:extLst>
      <p:ext uri="{BB962C8B-B14F-4D97-AF65-F5344CB8AC3E}">
        <p14:creationId xmlns:p14="http://schemas.microsoft.com/office/powerpoint/2010/main" val="37553636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2"/>
          <p:cNvSpPr>
            <a:spLocks noGrp="1" noChangeArrowheads="1"/>
          </p:cNvSpPr>
          <p:nvPr>
            <p:ph type="title"/>
          </p:nvPr>
        </p:nvSpPr>
        <p:spPr/>
        <p:txBody>
          <a:bodyPr/>
          <a:lstStyle/>
          <a:p>
            <a:pPr eaLnBrk="1" hangingPunct="1">
              <a:defRPr/>
            </a:pPr>
            <a:r>
              <a:rPr lang="en-US" dirty="0" smtClean="0">
                <a:cs typeface="+mj-cs"/>
              </a:rPr>
              <a:t>Major </a:t>
            </a:r>
            <a:r>
              <a:rPr lang="en-US" dirty="0" smtClean="0"/>
              <a:t>weakness: </a:t>
            </a:r>
            <a:r>
              <a:rPr lang="en-US" dirty="0" err="1" smtClean="0">
                <a:cs typeface="+mj-cs"/>
              </a:rPr>
              <a:t>setuid</a:t>
            </a:r>
            <a:r>
              <a:rPr lang="en-US" dirty="0" smtClean="0">
                <a:cs typeface="+mj-cs"/>
              </a:rPr>
              <a:t> root</a:t>
            </a:r>
            <a:endParaRPr lang="en-US" dirty="0" smtClean="0">
              <a:cs typeface="+mj-cs"/>
            </a:endParaRPr>
          </a:p>
        </p:txBody>
      </p:sp>
      <p:sp>
        <p:nvSpPr>
          <p:cNvPr id="234499" name="Rectangle 3"/>
          <p:cNvSpPr>
            <a:spLocks noGrp="1" noChangeArrowheads="1"/>
          </p:cNvSpPr>
          <p:nvPr>
            <p:ph type="body" idx="1"/>
          </p:nvPr>
        </p:nvSpPr>
        <p:spPr>
          <a:xfrm>
            <a:off x="457200" y="1676400"/>
            <a:ext cx="8229600" cy="4572000"/>
          </a:xfrm>
        </p:spPr>
        <p:txBody>
          <a:bodyPr/>
          <a:lstStyle/>
          <a:p>
            <a:pPr eaLnBrk="1" hangingPunct="1">
              <a:lnSpc>
                <a:spcPct val="90000"/>
              </a:lnSpc>
              <a:defRPr/>
            </a:pPr>
            <a:r>
              <a:rPr lang="en-US" sz="2800" dirty="0"/>
              <a:t>A</a:t>
            </a:r>
            <a:r>
              <a:rPr lang="en-US" sz="2800" dirty="0" smtClean="0">
                <a:cs typeface="+mn-cs"/>
              </a:rPr>
              <a:t> </a:t>
            </a:r>
            <a:r>
              <a:rPr lang="en-US" sz="2800" b="1" dirty="0" err="1" smtClean="0">
                <a:cs typeface="+mn-cs"/>
              </a:rPr>
              <a:t>setuid</a:t>
            </a:r>
            <a:r>
              <a:rPr lang="en-US" sz="2800" b="1" dirty="0" smtClean="0">
                <a:cs typeface="+mn-cs"/>
              </a:rPr>
              <a:t> root</a:t>
            </a:r>
            <a:r>
              <a:rPr lang="en-US" sz="2800" dirty="0" smtClean="0">
                <a:cs typeface="+mn-cs"/>
              </a:rPr>
              <a:t> program runs as root</a:t>
            </a:r>
          </a:p>
          <a:p>
            <a:pPr lvl="1" eaLnBrk="1" hangingPunct="1">
              <a:lnSpc>
                <a:spcPct val="90000"/>
              </a:lnSpc>
              <a:defRPr/>
            </a:pPr>
            <a:r>
              <a:rPr lang="en-US" sz="2400" i="1" dirty="0" smtClean="0"/>
              <a:t>no matter who executes it</a:t>
            </a:r>
          </a:p>
          <a:p>
            <a:pPr eaLnBrk="1" hangingPunct="1">
              <a:lnSpc>
                <a:spcPct val="90000"/>
              </a:lnSpc>
              <a:defRPr/>
            </a:pPr>
            <a:r>
              <a:rPr lang="en-US" sz="2800" dirty="0"/>
              <a:t>U</a:t>
            </a:r>
            <a:r>
              <a:rPr lang="en-US" sz="2800" dirty="0" smtClean="0">
                <a:cs typeface="+mn-cs"/>
              </a:rPr>
              <a:t>sed </a:t>
            </a:r>
            <a:r>
              <a:rPr lang="en-US" sz="2800" dirty="0" smtClean="0">
                <a:cs typeface="+mn-cs"/>
              </a:rPr>
              <a:t>to provide unprivileged users with access to privileged resources</a:t>
            </a:r>
          </a:p>
          <a:p>
            <a:pPr eaLnBrk="1" hangingPunct="1">
              <a:lnSpc>
                <a:spcPct val="90000"/>
              </a:lnSpc>
              <a:defRPr/>
            </a:pPr>
            <a:r>
              <a:rPr lang="en-US" sz="2800" dirty="0" smtClean="0">
                <a:cs typeface="+mn-cs"/>
              </a:rPr>
              <a:t>Must </a:t>
            </a:r>
            <a:r>
              <a:rPr lang="en-US" sz="2800" dirty="0" smtClean="0">
                <a:cs typeface="+mn-cs"/>
              </a:rPr>
              <a:t>be very carefully programmed</a:t>
            </a:r>
          </a:p>
          <a:p>
            <a:pPr eaLnBrk="1" hangingPunct="1">
              <a:lnSpc>
                <a:spcPct val="90000"/>
              </a:lnSpc>
              <a:defRPr/>
            </a:pPr>
            <a:r>
              <a:rPr lang="en-US" sz="2800" dirty="0"/>
              <a:t>I</a:t>
            </a:r>
            <a:r>
              <a:rPr lang="en-US" sz="2800" dirty="0" smtClean="0">
                <a:cs typeface="+mn-cs"/>
              </a:rPr>
              <a:t>f </a:t>
            </a:r>
            <a:r>
              <a:rPr lang="en-US" sz="2800" dirty="0" smtClean="0">
                <a:cs typeface="+mn-cs"/>
              </a:rPr>
              <a:t>can be exploited due to a software bug</a:t>
            </a:r>
          </a:p>
          <a:p>
            <a:pPr lvl="1" eaLnBrk="1" hangingPunct="1">
              <a:lnSpc>
                <a:spcPct val="90000"/>
              </a:lnSpc>
              <a:defRPr/>
            </a:pPr>
            <a:r>
              <a:rPr lang="en-US" sz="2400" dirty="0" smtClean="0"/>
              <a:t>may allow otherwise-unprivileged users to use it to wield unauthorized root privileges</a:t>
            </a:r>
          </a:p>
          <a:p>
            <a:pPr eaLnBrk="1" hangingPunct="1">
              <a:lnSpc>
                <a:spcPct val="90000"/>
              </a:lnSpc>
              <a:defRPr/>
            </a:pPr>
            <a:r>
              <a:rPr lang="en-US" sz="2800" dirty="0"/>
              <a:t>D</a:t>
            </a:r>
            <a:r>
              <a:rPr lang="en-US" sz="2800" dirty="0" smtClean="0">
                <a:cs typeface="+mn-cs"/>
              </a:rPr>
              <a:t>istributions </a:t>
            </a:r>
            <a:r>
              <a:rPr lang="en-US" sz="2800" dirty="0" smtClean="0">
                <a:cs typeface="+mn-cs"/>
              </a:rPr>
              <a:t>now </a:t>
            </a:r>
            <a:r>
              <a:rPr lang="en-US" sz="2800" dirty="0" smtClean="0">
                <a:cs typeface="+mn-cs"/>
              </a:rPr>
              <a:t>minimize </a:t>
            </a:r>
            <a:r>
              <a:rPr lang="en-US" sz="2800" dirty="0" err="1" smtClean="0">
                <a:cs typeface="+mn-cs"/>
              </a:rPr>
              <a:t>setuid</a:t>
            </a:r>
            <a:r>
              <a:rPr lang="en-US" sz="2800" dirty="0" smtClean="0">
                <a:cs typeface="+mn-cs"/>
              </a:rPr>
              <a:t>-root programs</a:t>
            </a:r>
          </a:p>
          <a:p>
            <a:pPr eaLnBrk="1" hangingPunct="1">
              <a:lnSpc>
                <a:spcPct val="90000"/>
              </a:lnSpc>
              <a:defRPr/>
            </a:pPr>
            <a:r>
              <a:rPr lang="en-US" sz="2800" dirty="0"/>
              <a:t>S</a:t>
            </a:r>
            <a:r>
              <a:rPr lang="en-US" sz="2800" dirty="0" smtClean="0">
                <a:cs typeface="+mn-cs"/>
              </a:rPr>
              <a:t>ystem </a:t>
            </a:r>
            <a:r>
              <a:rPr lang="en-US" sz="2800" dirty="0" smtClean="0">
                <a:cs typeface="+mn-cs"/>
              </a:rPr>
              <a:t>attackers still scan for them!</a:t>
            </a:r>
          </a:p>
        </p:txBody>
      </p:sp>
    </p:spTree>
    <p:extLst>
      <p:ext uri="{BB962C8B-B14F-4D97-AF65-F5344CB8AC3E}">
        <p14:creationId xmlns:p14="http://schemas.microsoft.com/office/powerpoint/2010/main" val="20828407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defRPr/>
            </a:pPr>
            <a:r>
              <a:rPr lang="en-US" smtClean="0">
                <a:cs typeface="+mj-cs"/>
              </a:rPr>
              <a:t>Web Vulnerabilities</a:t>
            </a:r>
          </a:p>
        </p:txBody>
      </p:sp>
      <p:sp>
        <p:nvSpPr>
          <p:cNvPr id="236547" name="Rectangle 3"/>
          <p:cNvSpPr>
            <a:spLocks noGrp="1" noChangeArrowheads="1"/>
          </p:cNvSpPr>
          <p:nvPr>
            <p:ph type="body" idx="1"/>
          </p:nvPr>
        </p:nvSpPr>
        <p:spPr>
          <a:xfrm>
            <a:off x="381000" y="1524000"/>
            <a:ext cx="8229600" cy="4724400"/>
          </a:xfrm>
        </p:spPr>
        <p:txBody>
          <a:bodyPr/>
          <a:lstStyle/>
          <a:p>
            <a:pPr eaLnBrk="1" hangingPunct="1">
              <a:defRPr/>
            </a:pPr>
            <a:r>
              <a:rPr lang="en-US" sz="2800" dirty="0"/>
              <a:t>A</a:t>
            </a:r>
            <a:r>
              <a:rPr lang="en-US" sz="2800" dirty="0" smtClean="0">
                <a:cs typeface="+mn-cs"/>
              </a:rPr>
              <a:t> </a:t>
            </a:r>
            <a:r>
              <a:rPr lang="en-US" sz="2800" dirty="0" smtClean="0">
                <a:cs typeface="+mn-cs"/>
              </a:rPr>
              <a:t>very broad category of vulnerabilities</a:t>
            </a:r>
          </a:p>
          <a:p>
            <a:pPr lvl="1" eaLnBrk="1" hangingPunct="1">
              <a:defRPr/>
            </a:pPr>
            <a:r>
              <a:rPr lang="en-US" sz="2400" dirty="0" smtClean="0"/>
              <a:t>because of ubiquity of world wide web have big and visible attack surfaces</a:t>
            </a:r>
          </a:p>
          <a:p>
            <a:pPr eaLnBrk="1" hangingPunct="1">
              <a:defRPr/>
            </a:pPr>
            <a:r>
              <a:rPr lang="en-US" sz="2800" dirty="0"/>
              <a:t>W</a:t>
            </a:r>
            <a:r>
              <a:rPr lang="en-US" sz="2800" dirty="0" smtClean="0">
                <a:cs typeface="+mn-cs"/>
              </a:rPr>
              <a:t>hen </a:t>
            </a:r>
            <a:r>
              <a:rPr lang="en-US" sz="2800" dirty="0" smtClean="0">
                <a:cs typeface="+mn-cs"/>
              </a:rPr>
              <a:t>written in scripting languages</a:t>
            </a:r>
          </a:p>
          <a:p>
            <a:pPr lvl="1" eaLnBrk="1" hangingPunct="1">
              <a:defRPr/>
            </a:pPr>
            <a:r>
              <a:rPr lang="en-US" sz="2400" dirty="0" smtClean="0"/>
              <a:t>not as prone to classic buffer overflows</a:t>
            </a:r>
          </a:p>
          <a:p>
            <a:pPr lvl="1" eaLnBrk="1" hangingPunct="1">
              <a:defRPr/>
            </a:pPr>
            <a:r>
              <a:rPr lang="en-US" sz="2400" dirty="0" smtClean="0"/>
              <a:t>can suffer from poor input-handling</a:t>
            </a:r>
          </a:p>
          <a:p>
            <a:pPr eaLnBrk="1" hangingPunct="1">
              <a:defRPr/>
            </a:pPr>
            <a:r>
              <a:rPr lang="en-US" sz="2800" dirty="0"/>
              <a:t>F</a:t>
            </a:r>
            <a:r>
              <a:rPr lang="en-US" sz="2800" dirty="0" smtClean="0">
                <a:cs typeface="+mn-cs"/>
              </a:rPr>
              <a:t>ew </a:t>
            </a:r>
            <a:r>
              <a:rPr lang="en-US" sz="2800" dirty="0" smtClean="0">
                <a:cs typeface="+mn-cs"/>
              </a:rPr>
              <a:t>“enabled-by-default” web applications</a:t>
            </a:r>
          </a:p>
          <a:p>
            <a:pPr lvl="1">
              <a:defRPr/>
            </a:pPr>
            <a:r>
              <a:rPr lang="en-US" sz="2400" dirty="0"/>
              <a:t>B</a:t>
            </a:r>
            <a:r>
              <a:rPr lang="en-US" sz="2400" dirty="0" smtClean="0">
                <a:cs typeface="+mn-cs"/>
              </a:rPr>
              <a:t>ut </a:t>
            </a:r>
            <a:r>
              <a:rPr lang="en-US" sz="2400" dirty="0" smtClean="0">
                <a:cs typeface="+mn-cs"/>
              </a:rPr>
              <a:t>users install vulnerable web applications</a:t>
            </a:r>
          </a:p>
          <a:p>
            <a:pPr lvl="1">
              <a:defRPr/>
            </a:pPr>
            <a:r>
              <a:rPr lang="en-US" sz="2400" dirty="0" smtClean="0"/>
              <a:t>O</a:t>
            </a:r>
            <a:r>
              <a:rPr lang="en-US" sz="2400" dirty="0" smtClean="0">
                <a:cs typeface="+mn-cs"/>
              </a:rPr>
              <a:t>r </a:t>
            </a:r>
            <a:r>
              <a:rPr lang="en-US" sz="2400" dirty="0" smtClean="0">
                <a:cs typeface="+mn-cs"/>
              </a:rPr>
              <a:t>write custom web applications having easily-identified and easily-exploited flaws </a:t>
            </a:r>
          </a:p>
        </p:txBody>
      </p:sp>
    </p:spTree>
    <p:extLst>
      <p:ext uri="{BB962C8B-B14F-4D97-AF65-F5344CB8AC3E}">
        <p14:creationId xmlns:p14="http://schemas.microsoft.com/office/powerpoint/2010/main" val="36144104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r>
              <a:rPr lang="en-US" smtClean="0">
                <a:cs typeface="+mj-cs"/>
              </a:rPr>
              <a:t>Rootkits</a:t>
            </a:r>
          </a:p>
        </p:txBody>
      </p:sp>
      <p:sp>
        <p:nvSpPr>
          <p:cNvPr id="238595" name="Rectangle 3"/>
          <p:cNvSpPr>
            <a:spLocks noGrp="1" noChangeArrowheads="1"/>
          </p:cNvSpPr>
          <p:nvPr>
            <p:ph type="body" idx="1"/>
          </p:nvPr>
        </p:nvSpPr>
        <p:spPr>
          <a:xfrm>
            <a:off x="457200" y="1676400"/>
            <a:ext cx="8229600" cy="4572000"/>
          </a:xfrm>
        </p:spPr>
        <p:txBody>
          <a:bodyPr>
            <a:normAutofit lnSpcReduction="10000"/>
          </a:bodyPr>
          <a:lstStyle/>
          <a:p>
            <a:pPr eaLnBrk="1" hangingPunct="1">
              <a:lnSpc>
                <a:spcPct val="90000"/>
              </a:lnSpc>
              <a:defRPr/>
            </a:pPr>
            <a:r>
              <a:rPr lang="en-US" sz="2800" dirty="0"/>
              <a:t>A</a:t>
            </a:r>
            <a:r>
              <a:rPr lang="en-US" sz="2800" dirty="0" smtClean="0">
                <a:cs typeface="+mn-cs"/>
              </a:rPr>
              <a:t>llow </a:t>
            </a:r>
            <a:r>
              <a:rPr lang="en-US" sz="2800" dirty="0" smtClean="0">
                <a:cs typeface="+mn-cs"/>
              </a:rPr>
              <a:t>attacker to cover their tracks</a:t>
            </a:r>
          </a:p>
          <a:p>
            <a:pPr eaLnBrk="1" hangingPunct="1">
              <a:lnSpc>
                <a:spcPct val="90000"/>
              </a:lnSpc>
              <a:defRPr/>
            </a:pPr>
            <a:r>
              <a:rPr lang="en-US" sz="2800" dirty="0"/>
              <a:t>I</a:t>
            </a:r>
            <a:r>
              <a:rPr lang="en-US" sz="2800" dirty="0" smtClean="0">
                <a:cs typeface="+mn-cs"/>
              </a:rPr>
              <a:t>f </a:t>
            </a:r>
            <a:r>
              <a:rPr lang="en-US" sz="2800" dirty="0" smtClean="0">
                <a:cs typeface="+mn-cs"/>
              </a:rPr>
              <a:t>successfully installed before detection, </a:t>
            </a:r>
            <a:r>
              <a:rPr lang="en-US" sz="2800" dirty="0" smtClean="0">
                <a:cs typeface="+mn-cs"/>
              </a:rPr>
              <a:t>system is compromised</a:t>
            </a:r>
            <a:endParaRPr lang="en-US" sz="2800" dirty="0" smtClean="0">
              <a:cs typeface="+mn-cs"/>
            </a:endParaRPr>
          </a:p>
          <a:p>
            <a:pPr eaLnBrk="1" hangingPunct="1">
              <a:lnSpc>
                <a:spcPct val="90000"/>
              </a:lnSpc>
              <a:defRPr/>
            </a:pPr>
            <a:r>
              <a:rPr lang="en-US" sz="2800" dirty="0"/>
              <a:t>O</a:t>
            </a:r>
            <a:r>
              <a:rPr lang="en-US" sz="2800" dirty="0" smtClean="0">
                <a:cs typeface="+mn-cs"/>
              </a:rPr>
              <a:t>riginally </a:t>
            </a:r>
            <a:r>
              <a:rPr lang="en-US" sz="2800" dirty="0" smtClean="0">
                <a:cs typeface="+mn-cs"/>
              </a:rPr>
              <a:t>collections of hacked commands, like </a:t>
            </a:r>
            <a:r>
              <a:rPr lang="en-US" sz="2800" dirty="0" err="1" smtClean="0">
                <a:cs typeface="+mn-cs"/>
              </a:rPr>
              <a:t>ls</a:t>
            </a:r>
            <a:r>
              <a:rPr lang="en-US" sz="2800" dirty="0" smtClean="0">
                <a:cs typeface="+mn-cs"/>
              </a:rPr>
              <a:t>, etc., but would</a:t>
            </a:r>
            <a:r>
              <a:rPr lang="en-US" sz="2800" dirty="0"/>
              <a:t> </a:t>
            </a:r>
            <a:r>
              <a:rPr lang="en-US" sz="2800" dirty="0" smtClean="0"/>
              <a:t>hide attacker’s files, directories, processes</a:t>
            </a:r>
          </a:p>
          <a:p>
            <a:pPr eaLnBrk="1" hangingPunct="1">
              <a:lnSpc>
                <a:spcPct val="90000"/>
              </a:lnSpc>
              <a:defRPr/>
            </a:pPr>
            <a:r>
              <a:rPr lang="en-US" sz="2800" dirty="0"/>
              <a:t>N</a:t>
            </a:r>
            <a:r>
              <a:rPr lang="en-US" sz="2800" dirty="0" smtClean="0">
                <a:cs typeface="+mn-cs"/>
              </a:rPr>
              <a:t>ow </a:t>
            </a:r>
            <a:r>
              <a:rPr lang="en-US" sz="2800" dirty="0" smtClean="0">
                <a:cs typeface="+mn-cs"/>
              </a:rPr>
              <a:t>use loadable kernel modules</a:t>
            </a:r>
          </a:p>
          <a:p>
            <a:pPr lvl="1" eaLnBrk="1" hangingPunct="1">
              <a:lnSpc>
                <a:spcPct val="90000"/>
              </a:lnSpc>
              <a:defRPr/>
            </a:pPr>
            <a:r>
              <a:rPr lang="en-US" sz="2400" dirty="0" smtClean="0"/>
              <a:t>intercepting system calls in kernel-space</a:t>
            </a:r>
          </a:p>
          <a:p>
            <a:pPr lvl="1" eaLnBrk="1" hangingPunct="1">
              <a:lnSpc>
                <a:spcPct val="90000"/>
              </a:lnSpc>
              <a:defRPr/>
            </a:pPr>
            <a:r>
              <a:rPr lang="en-US" sz="2400" dirty="0" smtClean="0"/>
              <a:t>hiding attacker from standard commands</a:t>
            </a:r>
          </a:p>
          <a:p>
            <a:pPr eaLnBrk="1" hangingPunct="1">
              <a:lnSpc>
                <a:spcPct val="90000"/>
              </a:lnSpc>
              <a:defRPr/>
            </a:pPr>
            <a:r>
              <a:rPr lang="en-US" sz="2800" dirty="0"/>
              <a:t>M</a:t>
            </a:r>
            <a:r>
              <a:rPr lang="en-US" sz="2800" dirty="0" smtClean="0">
                <a:cs typeface="+mn-cs"/>
              </a:rPr>
              <a:t>ay </a:t>
            </a:r>
            <a:r>
              <a:rPr lang="en-US" sz="2800" dirty="0" smtClean="0">
                <a:cs typeface="+mn-cs"/>
              </a:rPr>
              <a:t>be able to detect with </a:t>
            </a:r>
            <a:r>
              <a:rPr lang="en-US" sz="2800" dirty="0" err="1" smtClean="0">
                <a:cs typeface="+mn-cs"/>
              </a:rPr>
              <a:t>chkrootkit</a:t>
            </a:r>
            <a:endParaRPr lang="en-US" sz="2800" dirty="0" smtClean="0">
              <a:cs typeface="+mn-cs"/>
            </a:endParaRPr>
          </a:p>
          <a:p>
            <a:pPr eaLnBrk="1" hangingPunct="1">
              <a:lnSpc>
                <a:spcPct val="90000"/>
              </a:lnSpc>
              <a:defRPr/>
            </a:pPr>
            <a:r>
              <a:rPr lang="en-US" sz="2800" dirty="0"/>
              <a:t>G</a:t>
            </a:r>
            <a:r>
              <a:rPr lang="en-US" sz="2800" dirty="0" smtClean="0">
                <a:cs typeface="+mn-cs"/>
              </a:rPr>
              <a:t>enerally </a:t>
            </a:r>
            <a:r>
              <a:rPr lang="en-US" sz="2800" dirty="0" smtClean="0">
                <a:cs typeface="+mn-cs"/>
              </a:rPr>
              <a:t>have to wipe and rebuild system</a:t>
            </a:r>
          </a:p>
        </p:txBody>
      </p:sp>
    </p:spTree>
    <p:extLst>
      <p:ext uri="{BB962C8B-B14F-4D97-AF65-F5344CB8AC3E}">
        <p14:creationId xmlns:p14="http://schemas.microsoft.com/office/powerpoint/2010/main" val="41584202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Linux</a:t>
            </a:r>
            <a:endParaRPr lang="en-US" dirty="0"/>
          </a:p>
        </p:txBody>
      </p:sp>
      <p:sp>
        <p:nvSpPr>
          <p:cNvPr id="3" name="Content Placeholder 2"/>
          <p:cNvSpPr>
            <a:spLocks noGrp="1"/>
          </p:cNvSpPr>
          <p:nvPr>
            <p:ph sz="half" idx="1"/>
          </p:nvPr>
        </p:nvSpPr>
        <p:spPr/>
        <p:txBody>
          <a:bodyPr/>
          <a:lstStyle/>
          <a:p>
            <a:r>
              <a:rPr lang="en-US" dirty="0"/>
              <a:t>Created by Linus Torvalds in 1991 (more or less on a whim)</a:t>
            </a:r>
          </a:p>
          <a:p>
            <a:pPr lvl="1"/>
            <a:r>
              <a:rPr lang="en-US" dirty="0"/>
              <a:t>Based on the UNIX OS, written in C</a:t>
            </a:r>
          </a:p>
          <a:p>
            <a:r>
              <a:rPr lang="en-US" dirty="0"/>
              <a:t>Free and open source model</a:t>
            </a:r>
          </a:p>
          <a:p>
            <a:r>
              <a:rPr lang="en-US" dirty="0"/>
              <a:t>Numerous flavors and </a:t>
            </a:r>
            <a:r>
              <a:rPr lang="en-US" dirty="0" err="1"/>
              <a:t>distrubutions</a:t>
            </a:r>
            <a:endParaRPr lang="en-US" dirty="0"/>
          </a:p>
          <a:p>
            <a:pPr lvl="1"/>
            <a:r>
              <a:rPr lang="en-US" dirty="0"/>
              <a:t>Highly customizable</a:t>
            </a:r>
          </a:p>
          <a:p>
            <a:endParaRPr lang="en-US" dirty="0"/>
          </a:p>
        </p:txBody>
      </p:sp>
      <p:pic>
        <p:nvPicPr>
          <p:cNvPr id="5" name="Content Placeholder 4" descr="Screen Shot 2016-11-01 at 8.35.15 AM.png"/>
          <p:cNvPicPr>
            <a:picLocks noGrp="1" noChangeAspect="1"/>
          </p:cNvPicPr>
          <p:nvPr>
            <p:ph sz="half" idx="2"/>
          </p:nvPr>
        </p:nvPicPr>
        <p:blipFill>
          <a:blip r:embed="rId2">
            <a:extLst>
              <a:ext uri="{28A0092B-C50C-407E-A947-70E740481C1C}">
                <a14:useLocalDpi xmlns:a14="http://schemas.microsoft.com/office/drawing/2010/main" val="0"/>
              </a:ext>
            </a:extLst>
          </a:blip>
          <a:srcRect t="-6034" b="-6034"/>
          <a:stretch>
            <a:fillRect/>
          </a:stretch>
        </p:blipFill>
        <p:spPr/>
      </p:pic>
    </p:spTree>
    <p:extLst>
      <p:ext uri="{BB962C8B-B14F-4D97-AF65-F5344CB8AC3E}">
        <p14:creationId xmlns:p14="http://schemas.microsoft.com/office/powerpoint/2010/main" val="20501936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en-US" smtClean="0">
                <a:cs typeface="+mj-cs"/>
              </a:rPr>
              <a:t>Linux System Hardening</a:t>
            </a:r>
          </a:p>
        </p:txBody>
      </p:sp>
      <p:sp>
        <p:nvSpPr>
          <p:cNvPr id="240643" name="Rectangle 3"/>
          <p:cNvSpPr>
            <a:spLocks noGrp="1" noChangeArrowheads="1"/>
          </p:cNvSpPr>
          <p:nvPr>
            <p:ph type="body" idx="1"/>
          </p:nvPr>
        </p:nvSpPr>
        <p:spPr/>
        <p:txBody>
          <a:bodyPr/>
          <a:lstStyle/>
          <a:p>
            <a:pPr eaLnBrk="1" hangingPunct="1">
              <a:defRPr/>
            </a:pPr>
            <a:r>
              <a:rPr lang="en-US" dirty="0" smtClean="0">
                <a:cs typeface="+mn-cs"/>
              </a:rPr>
              <a:t>It is worth considering how to mitigate Linux security risks at system and application levels</a:t>
            </a:r>
          </a:p>
          <a:p>
            <a:pPr eaLnBrk="1" hangingPunct="1">
              <a:defRPr/>
            </a:pPr>
            <a:r>
              <a:rPr lang="en-US" dirty="0" smtClean="0">
                <a:cs typeface="+mn-cs"/>
              </a:rPr>
              <a:t>Note that a general theme will be “only use what you need to”.  Linux has a LONG history of insecure applications, so (as always) half the battle is keeping things updated.</a:t>
            </a:r>
          </a:p>
        </p:txBody>
      </p:sp>
    </p:spTree>
    <p:extLst>
      <p:ext uri="{BB962C8B-B14F-4D97-AF65-F5344CB8AC3E}">
        <p14:creationId xmlns:p14="http://schemas.microsoft.com/office/powerpoint/2010/main" val="41866416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p:txBody>
          <a:bodyPr/>
          <a:lstStyle/>
          <a:p>
            <a:pPr eaLnBrk="1" hangingPunct="1">
              <a:defRPr/>
            </a:pPr>
            <a:r>
              <a:rPr lang="en-US" smtClean="0">
                <a:cs typeface="+mj-cs"/>
              </a:rPr>
              <a:t>OS Installation</a:t>
            </a:r>
          </a:p>
        </p:txBody>
      </p:sp>
      <p:sp>
        <p:nvSpPr>
          <p:cNvPr id="242691" name="Rectangle 3"/>
          <p:cNvSpPr>
            <a:spLocks noGrp="1" noChangeArrowheads="1"/>
          </p:cNvSpPr>
          <p:nvPr>
            <p:ph type="body" idx="1"/>
          </p:nvPr>
        </p:nvSpPr>
        <p:spPr>
          <a:xfrm>
            <a:off x="533400" y="1371599"/>
            <a:ext cx="8229600" cy="5089485"/>
          </a:xfrm>
        </p:spPr>
        <p:txBody>
          <a:bodyPr>
            <a:normAutofit/>
          </a:bodyPr>
          <a:lstStyle/>
          <a:p>
            <a:pPr eaLnBrk="1" hangingPunct="1">
              <a:lnSpc>
                <a:spcPct val="90000"/>
              </a:lnSpc>
              <a:defRPr/>
            </a:pPr>
            <a:r>
              <a:rPr lang="en-US" sz="2800" dirty="0"/>
              <a:t>S</a:t>
            </a:r>
            <a:r>
              <a:rPr lang="en-US" sz="2800" dirty="0" smtClean="0">
                <a:cs typeface="+mn-cs"/>
              </a:rPr>
              <a:t>ecurity </a:t>
            </a:r>
            <a:r>
              <a:rPr lang="en-US" sz="2800" dirty="0" smtClean="0">
                <a:cs typeface="+mn-cs"/>
              </a:rPr>
              <a:t>begins with O/S </a:t>
            </a:r>
            <a:r>
              <a:rPr lang="en-US" sz="2800" dirty="0" smtClean="0">
                <a:cs typeface="+mn-cs"/>
              </a:rPr>
              <a:t>installation, especially choosing what </a:t>
            </a:r>
            <a:r>
              <a:rPr lang="en-US" sz="2800" dirty="0" smtClean="0">
                <a:cs typeface="+mn-cs"/>
              </a:rPr>
              <a:t>software is run</a:t>
            </a:r>
          </a:p>
          <a:p>
            <a:pPr lvl="1" eaLnBrk="1" hangingPunct="1">
              <a:lnSpc>
                <a:spcPct val="90000"/>
              </a:lnSpc>
              <a:defRPr/>
            </a:pPr>
            <a:r>
              <a:rPr lang="en-US" sz="2400" dirty="0" smtClean="0"/>
              <a:t>since unused applications liable to be left in default, un-hardened and un-patched state</a:t>
            </a:r>
          </a:p>
          <a:p>
            <a:pPr eaLnBrk="1" hangingPunct="1">
              <a:lnSpc>
                <a:spcPct val="90000"/>
              </a:lnSpc>
              <a:defRPr/>
            </a:pPr>
            <a:r>
              <a:rPr lang="en-US" sz="2800" dirty="0"/>
              <a:t>G</a:t>
            </a:r>
            <a:r>
              <a:rPr lang="en-US" sz="2800" dirty="0" smtClean="0">
                <a:cs typeface="+mn-cs"/>
              </a:rPr>
              <a:t>enerally </a:t>
            </a:r>
            <a:r>
              <a:rPr lang="en-US" sz="2800" dirty="0" smtClean="0">
                <a:cs typeface="+mn-cs"/>
              </a:rPr>
              <a:t>should not run:</a:t>
            </a:r>
          </a:p>
          <a:p>
            <a:pPr lvl="1" eaLnBrk="1" hangingPunct="1">
              <a:lnSpc>
                <a:spcPct val="90000"/>
              </a:lnSpc>
              <a:defRPr/>
            </a:pPr>
            <a:r>
              <a:rPr lang="en-US" sz="2400" dirty="0" smtClean="0"/>
              <a:t>X Window system, RPC services, R-services, </a:t>
            </a:r>
            <a:r>
              <a:rPr lang="en-US" sz="2400" dirty="0" err="1" smtClean="0"/>
              <a:t>inetd</a:t>
            </a:r>
            <a:r>
              <a:rPr lang="en-US" sz="2400" dirty="0" smtClean="0"/>
              <a:t>, SMTP daemons, </a:t>
            </a:r>
            <a:r>
              <a:rPr lang="en-US" sz="2400" dirty="0" smtClean="0"/>
              <a:t>telnet, </a:t>
            </a:r>
            <a:r>
              <a:rPr lang="en-US" sz="2400" dirty="0" err="1" smtClean="0"/>
              <a:t>etc</a:t>
            </a:r>
            <a:endParaRPr lang="en-US" sz="2400" dirty="0" smtClean="0"/>
          </a:p>
          <a:p>
            <a:pPr eaLnBrk="1" hangingPunct="1">
              <a:lnSpc>
                <a:spcPct val="90000"/>
              </a:lnSpc>
              <a:defRPr/>
            </a:pPr>
            <a:r>
              <a:rPr lang="en-US" sz="2800" dirty="0" smtClean="0">
                <a:cs typeface="+mn-cs"/>
              </a:rPr>
              <a:t>Also </a:t>
            </a:r>
            <a:r>
              <a:rPr lang="en-US" sz="2800" dirty="0" smtClean="0">
                <a:cs typeface="+mn-cs"/>
              </a:rPr>
              <a:t>have some initial system </a:t>
            </a:r>
            <a:r>
              <a:rPr lang="en-US" sz="2800" dirty="0" smtClean="0">
                <a:cs typeface="+mn-cs"/>
              </a:rPr>
              <a:t>software </a:t>
            </a:r>
            <a:r>
              <a:rPr lang="en-US" sz="2800" dirty="0" smtClean="0">
                <a:cs typeface="+mn-cs"/>
              </a:rPr>
              <a:t>configuration:</a:t>
            </a:r>
          </a:p>
          <a:p>
            <a:pPr lvl="1" eaLnBrk="1" hangingPunct="1">
              <a:lnSpc>
                <a:spcPct val="90000"/>
              </a:lnSpc>
              <a:defRPr/>
            </a:pPr>
            <a:r>
              <a:rPr lang="en-US" sz="2000" dirty="0" smtClean="0"/>
              <a:t>setting root password</a:t>
            </a:r>
          </a:p>
          <a:p>
            <a:pPr lvl="1" eaLnBrk="1" hangingPunct="1">
              <a:lnSpc>
                <a:spcPct val="90000"/>
              </a:lnSpc>
              <a:defRPr/>
            </a:pPr>
            <a:r>
              <a:rPr lang="en-US" sz="2000" dirty="0" smtClean="0"/>
              <a:t>creating a non-root user account</a:t>
            </a:r>
          </a:p>
          <a:p>
            <a:pPr lvl="1" eaLnBrk="1" hangingPunct="1">
              <a:lnSpc>
                <a:spcPct val="90000"/>
              </a:lnSpc>
              <a:defRPr/>
            </a:pPr>
            <a:r>
              <a:rPr lang="en-US" sz="2000" dirty="0" smtClean="0"/>
              <a:t>setting an overall system security level </a:t>
            </a:r>
          </a:p>
          <a:p>
            <a:pPr lvl="1" eaLnBrk="1" hangingPunct="1">
              <a:lnSpc>
                <a:spcPct val="90000"/>
              </a:lnSpc>
              <a:defRPr/>
            </a:pPr>
            <a:r>
              <a:rPr lang="en-US" sz="2000" dirty="0" smtClean="0"/>
              <a:t>enabling a simple host-based firewall policy</a:t>
            </a:r>
          </a:p>
          <a:p>
            <a:pPr lvl="1" eaLnBrk="1" hangingPunct="1">
              <a:lnSpc>
                <a:spcPct val="90000"/>
              </a:lnSpc>
              <a:defRPr/>
            </a:pPr>
            <a:r>
              <a:rPr lang="en-US" sz="2000" dirty="0" smtClean="0"/>
              <a:t>enabling </a:t>
            </a:r>
            <a:r>
              <a:rPr lang="en-US" sz="2000" dirty="0" err="1" smtClean="0"/>
              <a:t>SELinux</a:t>
            </a:r>
            <a:r>
              <a:rPr lang="en-US" sz="2000" dirty="0" smtClean="0"/>
              <a:t> </a:t>
            </a:r>
          </a:p>
        </p:txBody>
      </p:sp>
    </p:spTree>
    <p:extLst>
      <p:ext uri="{BB962C8B-B14F-4D97-AF65-F5344CB8AC3E}">
        <p14:creationId xmlns:p14="http://schemas.microsoft.com/office/powerpoint/2010/main" val="296024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mtClean="0">
                <a:cs typeface="+mj-cs"/>
              </a:rPr>
              <a:t>Patch Management</a:t>
            </a:r>
          </a:p>
        </p:txBody>
      </p:sp>
      <p:sp>
        <p:nvSpPr>
          <p:cNvPr id="244739" name="Rectangle 3"/>
          <p:cNvSpPr>
            <a:spLocks noGrp="1" noChangeArrowheads="1"/>
          </p:cNvSpPr>
          <p:nvPr>
            <p:ph type="body" idx="1"/>
          </p:nvPr>
        </p:nvSpPr>
        <p:spPr/>
        <p:txBody>
          <a:bodyPr/>
          <a:lstStyle/>
          <a:p>
            <a:pPr eaLnBrk="1" hangingPunct="1">
              <a:lnSpc>
                <a:spcPct val="90000"/>
              </a:lnSpc>
              <a:defRPr/>
            </a:pPr>
            <a:r>
              <a:rPr lang="en-US" dirty="0"/>
              <a:t>I</a:t>
            </a:r>
            <a:r>
              <a:rPr lang="en-US" dirty="0" smtClean="0">
                <a:cs typeface="+mn-cs"/>
              </a:rPr>
              <a:t>nstalled </a:t>
            </a:r>
            <a:r>
              <a:rPr lang="en-US" dirty="0" smtClean="0">
                <a:cs typeface="+mn-cs"/>
              </a:rPr>
              <a:t>server applications must be:</a:t>
            </a:r>
          </a:p>
          <a:p>
            <a:pPr lvl="1" eaLnBrk="1" hangingPunct="1">
              <a:lnSpc>
                <a:spcPct val="90000"/>
              </a:lnSpc>
              <a:defRPr/>
            </a:pPr>
            <a:r>
              <a:rPr lang="en-US" dirty="0" smtClean="0"/>
              <a:t>configured securely</a:t>
            </a:r>
          </a:p>
          <a:p>
            <a:pPr lvl="1" eaLnBrk="1" hangingPunct="1">
              <a:lnSpc>
                <a:spcPct val="90000"/>
              </a:lnSpc>
              <a:defRPr/>
            </a:pPr>
            <a:r>
              <a:rPr lang="en-US" dirty="0" smtClean="0"/>
              <a:t>kept up to date with security patches</a:t>
            </a:r>
          </a:p>
          <a:p>
            <a:pPr eaLnBrk="1" hangingPunct="1">
              <a:lnSpc>
                <a:spcPct val="90000"/>
              </a:lnSpc>
              <a:defRPr/>
            </a:pPr>
            <a:r>
              <a:rPr lang="en-US" dirty="0"/>
              <a:t>P</a:t>
            </a:r>
            <a:r>
              <a:rPr lang="en-US" dirty="0" smtClean="0">
                <a:cs typeface="+mn-cs"/>
              </a:rPr>
              <a:t>atching </a:t>
            </a:r>
            <a:r>
              <a:rPr lang="en-US" dirty="0" smtClean="0">
                <a:cs typeface="+mn-cs"/>
              </a:rPr>
              <a:t>can never win “patch rat-race”</a:t>
            </a:r>
          </a:p>
          <a:p>
            <a:pPr eaLnBrk="1" hangingPunct="1">
              <a:lnSpc>
                <a:spcPct val="90000"/>
              </a:lnSpc>
              <a:defRPr/>
            </a:pPr>
            <a:r>
              <a:rPr lang="en-US" dirty="0"/>
              <a:t>H</a:t>
            </a:r>
            <a:r>
              <a:rPr lang="en-US" dirty="0" smtClean="0">
                <a:cs typeface="+mn-cs"/>
              </a:rPr>
              <a:t>ave </a:t>
            </a:r>
            <a:r>
              <a:rPr lang="en-US" dirty="0" smtClean="0">
                <a:cs typeface="+mn-cs"/>
              </a:rPr>
              <a:t>tools to automatically download and install security updates</a:t>
            </a:r>
          </a:p>
          <a:p>
            <a:pPr lvl="1" eaLnBrk="1" hangingPunct="1">
              <a:lnSpc>
                <a:spcPct val="90000"/>
              </a:lnSpc>
              <a:defRPr/>
            </a:pPr>
            <a:r>
              <a:rPr lang="en-US" dirty="0" smtClean="0"/>
              <a:t>e.g. up2date, </a:t>
            </a:r>
            <a:r>
              <a:rPr lang="en-US" dirty="0" err="1" smtClean="0"/>
              <a:t>YaST</a:t>
            </a:r>
            <a:r>
              <a:rPr lang="en-US" dirty="0" smtClean="0"/>
              <a:t>, apt-get</a:t>
            </a:r>
          </a:p>
          <a:p>
            <a:pPr lvl="1" eaLnBrk="1" hangingPunct="1">
              <a:lnSpc>
                <a:spcPct val="90000"/>
              </a:lnSpc>
              <a:defRPr/>
            </a:pPr>
            <a:r>
              <a:rPr lang="en-US" dirty="0" smtClean="0"/>
              <a:t>note should not run automatic updates on change-controlled systems without testing</a:t>
            </a:r>
          </a:p>
        </p:txBody>
      </p:sp>
    </p:spTree>
    <p:extLst>
      <p:ext uri="{BB962C8B-B14F-4D97-AF65-F5344CB8AC3E}">
        <p14:creationId xmlns:p14="http://schemas.microsoft.com/office/powerpoint/2010/main" val="1455224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p:txBody>
          <a:bodyPr/>
          <a:lstStyle/>
          <a:p>
            <a:pPr eaLnBrk="1" hangingPunct="1">
              <a:defRPr/>
            </a:pPr>
            <a:r>
              <a:rPr lang="en-US" smtClean="0">
                <a:cs typeface="+mj-cs"/>
              </a:rPr>
              <a:t>Network Access Controls</a:t>
            </a:r>
          </a:p>
        </p:txBody>
      </p:sp>
      <p:sp>
        <p:nvSpPr>
          <p:cNvPr id="246787" name="Rectangle 3"/>
          <p:cNvSpPr>
            <a:spLocks noGrp="1" noChangeArrowheads="1"/>
          </p:cNvSpPr>
          <p:nvPr>
            <p:ph type="body" idx="1"/>
          </p:nvPr>
        </p:nvSpPr>
        <p:spPr>
          <a:xfrm>
            <a:off x="457200" y="1676400"/>
            <a:ext cx="8229600" cy="4724400"/>
          </a:xfrm>
        </p:spPr>
        <p:txBody>
          <a:bodyPr>
            <a:normAutofit lnSpcReduction="10000"/>
          </a:bodyPr>
          <a:lstStyle/>
          <a:p>
            <a:pPr eaLnBrk="1" hangingPunct="1">
              <a:defRPr/>
            </a:pPr>
            <a:r>
              <a:rPr lang="en-US" dirty="0" smtClean="0"/>
              <a:t>As we’ve seen, the </a:t>
            </a:r>
            <a:r>
              <a:rPr lang="en-US" dirty="0" smtClean="0">
                <a:cs typeface="+mn-cs"/>
              </a:rPr>
              <a:t>network is a key attack vector to secure</a:t>
            </a:r>
          </a:p>
          <a:p>
            <a:pPr eaLnBrk="1" hangingPunct="1">
              <a:defRPr/>
            </a:pPr>
            <a:r>
              <a:rPr lang="en-US" dirty="0" smtClean="0">
                <a:cs typeface="+mn-cs"/>
              </a:rPr>
              <a:t>TCP wrappers is a key tool to check access</a:t>
            </a:r>
          </a:p>
          <a:p>
            <a:pPr lvl="1" eaLnBrk="1" hangingPunct="1">
              <a:defRPr/>
            </a:pPr>
            <a:r>
              <a:rPr lang="en-US" dirty="0" smtClean="0"/>
              <a:t>originally </a:t>
            </a:r>
            <a:r>
              <a:rPr lang="en-US" dirty="0" err="1" smtClean="0"/>
              <a:t>tcpd</a:t>
            </a:r>
            <a:r>
              <a:rPr lang="en-US" dirty="0" smtClean="0"/>
              <a:t> </a:t>
            </a:r>
            <a:r>
              <a:rPr lang="en-US" dirty="0" err="1" smtClean="0"/>
              <a:t>inetd</a:t>
            </a:r>
            <a:r>
              <a:rPr lang="en-US" dirty="0" smtClean="0"/>
              <a:t> wrapper daemon</a:t>
            </a:r>
          </a:p>
          <a:p>
            <a:pPr lvl="1" eaLnBrk="1" hangingPunct="1">
              <a:defRPr/>
            </a:pPr>
            <a:r>
              <a:rPr lang="en-US" dirty="0" smtClean="0"/>
              <a:t>before allowing connection to service checks</a:t>
            </a:r>
          </a:p>
          <a:p>
            <a:pPr lvl="2" eaLnBrk="1" hangingPunct="1">
              <a:defRPr/>
            </a:pPr>
            <a:r>
              <a:rPr lang="en-US" dirty="0" smtClean="0"/>
              <a:t>if requesting host explicitly in </a:t>
            </a:r>
            <a:r>
              <a:rPr lang="en-US" dirty="0" err="1" smtClean="0"/>
              <a:t>hosts.allow</a:t>
            </a:r>
            <a:r>
              <a:rPr lang="en-US" dirty="0" smtClean="0"/>
              <a:t> is ok</a:t>
            </a:r>
          </a:p>
          <a:p>
            <a:pPr lvl="2" eaLnBrk="1" hangingPunct="1">
              <a:defRPr/>
            </a:pPr>
            <a:r>
              <a:rPr lang="en-US" dirty="0" smtClean="0"/>
              <a:t>if requesting host explicitly in </a:t>
            </a:r>
            <a:r>
              <a:rPr lang="en-US" dirty="0" err="1" smtClean="0"/>
              <a:t>hosts.deny</a:t>
            </a:r>
            <a:r>
              <a:rPr lang="en-US" dirty="0" smtClean="0"/>
              <a:t> is blocked</a:t>
            </a:r>
          </a:p>
          <a:p>
            <a:pPr lvl="2" eaLnBrk="1" hangingPunct="1">
              <a:defRPr/>
            </a:pPr>
            <a:r>
              <a:rPr lang="en-US" dirty="0" smtClean="0"/>
              <a:t>if not in either is ok</a:t>
            </a:r>
          </a:p>
          <a:p>
            <a:pPr lvl="1" eaLnBrk="1" hangingPunct="1">
              <a:defRPr/>
            </a:pPr>
            <a:r>
              <a:rPr lang="en-US" dirty="0" smtClean="0"/>
              <a:t>checks on service, source IP, username</a:t>
            </a:r>
          </a:p>
          <a:p>
            <a:pPr lvl="1" eaLnBrk="1" hangingPunct="1">
              <a:defRPr/>
            </a:pPr>
            <a:r>
              <a:rPr lang="en-US" dirty="0" smtClean="0"/>
              <a:t>now often part of app using </a:t>
            </a:r>
            <a:r>
              <a:rPr lang="en-US" dirty="0" err="1" smtClean="0"/>
              <a:t>libwrappers</a:t>
            </a:r>
            <a:endParaRPr lang="en-US" dirty="0" smtClean="0"/>
          </a:p>
        </p:txBody>
      </p:sp>
    </p:spTree>
    <p:extLst>
      <p:ext uri="{BB962C8B-B14F-4D97-AF65-F5344CB8AC3E}">
        <p14:creationId xmlns:p14="http://schemas.microsoft.com/office/powerpoint/2010/main" val="25847297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a:xfrm>
            <a:off x="457200" y="228600"/>
            <a:ext cx="8229600" cy="1139825"/>
          </a:xfrm>
        </p:spPr>
        <p:txBody>
          <a:bodyPr/>
          <a:lstStyle/>
          <a:p>
            <a:pPr eaLnBrk="1" hangingPunct="1">
              <a:defRPr/>
            </a:pPr>
            <a:r>
              <a:rPr lang="en-US" smtClean="0">
                <a:cs typeface="+mj-cs"/>
              </a:rPr>
              <a:t>Network Access Controls</a:t>
            </a:r>
          </a:p>
        </p:txBody>
      </p:sp>
      <p:sp>
        <p:nvSpPr>
          <p:cNvPr id="248835" name="Rectangle 3"/>
          <p:cNvSpPr>
            <a:spLocks noGrp="1" noChangeArrowheads="1"/>
          </p:cNvSpPr>
          <p:nvPr>
            <p:ph type="body" idx="1"/>
          </p:nvPr>
        </p:nvSpPr>
        <p:spPr>
          <a:xfrm>
            <a:off x="457200" y="1447800"/>
            <a:ext cx="8229600" cy="4800600"/>
          </a:xfrm>
        </p:spPr>
        <p:txBody>
          <a:bodyPr>
            <a:normAutofit lnSpcReduction="10000"/>
          </a:bodyPr>
          <a:lstStyle/>
          <a:p>
            <a:pPr eaLnBrk="1" hangingPunct="1">
              <a:lnSpc>
                <a:spcPct val="90000"/>
              </a:lnSpc>
              <a:defRPr/>
            </a:pPr>
            <a:r>
              <a:rPr lang="en-US" sz="2800" dirty="0"/>
              <a:t>A</a:t>
            </a:r>
            <a:r>
              <a:rPr lang="en-US" sz="2800" dirty="0" smtClean="0">
                <a:cs typeface="+mn-cs"/>
              </a:rPr>
              <a:t>lso </a:t>
            </a:r>
            <a:r>
              <a:rPr lang="en-US" sz="2800" dirty="0" smtClean="0">
                <a:cs typeface="+mn-cs"/>
              </a:rPr>
              <a:t>have the very powerful </a:t>
            </a:r>
            <a:r>
              <a:rPr lang="en-US" sz="2800" b="1" dirty="0" err="1" smtClean="0">
                <a:cs typeface="+mn-cs"/>
              </a:rPr>
              <a:t>netfilter</a:t>
            </a:r>
            <a:r>
              <a:rPr lang="en-US" sz="2800" dirty="0" smtClean="0">
                <a:cs typeface="+mn-cs"/>
              </a:rPr>
              <a:t> Linux kernel native firewall mechanism</a:t>
            </a:r>
          </a:p>
          <a:p>
            <a:pPr lvl="1" eaLnBrk="1" hangingPunct="1">
              <a:lnSpc>
                <a:spcPct val="90000"/>
              </a:lnSpc>
              <a:defRPr/>
            </a:pPr>
            <a:r>
              <a:rPr lang="en-US" sz="2400" dirty="0" smtClean="0"/>
              <a:t>and </a:t>
            </a:r>
            <a:r>
              <a:rPr lang="en-US" sz="2400" b="1" dirty="0" err="1" smtClean="0"/>
              <a:t>iptables</a:t>
            </a:r>
            <a:r>
              <a:rPr lang="en-US" sz="2400" dirty="0" smtClean="0"/>
              <a:t> user-space front end</a:t>
            </a:r>
          </a:p>
          <a:p>
            <a:pPr eaLnBrk="1" hangingPunct="1">
              <a:lnSpc>
                <a:spcPct val="90000"/>
              </a:lnSpc>
              <a:defRPr/>
            </a:pPr>
            <a:r>
              <a:rPr lang="en-US" sz="2800" dirty="0"/>
              <a:t>U</a:t>
            </a:r>
            <a:r>
              <a:rPr lang="en-US" sz="2800" dirty="0" smtClean="0">
                <a:cs typeface="+mn-cs"/>
              </a:rPr>
              <a:t>seful </a:t>
            </a:r>
            <a:r>
              <a:rPr lang="en-US" sz="2800" dirty="0" smtClean="0">
                <a:cs typeface="+mn-cs"/>
              </a:rPr>
              <a:t>on firewalls, servers, desktops</a:t>
            </a:r>
          </a:p>
          <a:p>
            <a:pPr eaLnBrk="1" hangingPunct="1">
              <a:lnSpc>
                <a:spcPct val="90000"/>
              </a:lnSpc>
              <a:defRPr/>
            </a:pPr>
            <a:r>
              <a:rPr lang="en-US" sz="2800" dirty="0"/>
              <a:t>D</a:t>
            </a:r>
            <a:r>
              <a:rPr lang="en-US" sz="2800" dirty="0" smtClean="0">
                <a:cs typeface="+mn-cs"/>
              </a:rPr>
              <a:t>irect </a:t>
            </a:r>
            <a:r>
              <a:rPr lang="en-US" sz="2800" dirty="0" err="1" smtClean="0">
                <a:cs typeface="+mn-cs"/>
              </a:rPr>
              <a:t>config</a:t>
            </a:r>
            <a:r>
              <a:rPr lang="en-US" sz="2800" dirty="0" smtClean="0">
                <a:cs typeface="+mn-cs"/>
              </a:rPr>
              <a:t> tricky, </a:t>
            </a:r>
            <a:r>
              <a:rPr lang="en-US" sz="2800" dirty="0" smtClean="0">
                <a:cs typeface="+mn-cs"/>
              </a:rPr>
              <a:t>with a steep </a:t>
            </a:r>
            <a:r>
              <a:rPr lang="en-US" sz="2800" dirty="0" smtClean="0">
                <a:cs typeface="+mn-cs"/>
              </a:rPr>
              <a:t>learning curve</a:t>
            </a:r>
          </a:p>
          <a:p>
            <a:pPr eaLnBrk="1" hangingPunct="1">
              <a:lnSpc>
                <a:spcPct val="90000"/>
              </a:lnSpc>
              <a:defRPr/>
            </a:pPr>
            <a:r>
              <a:rPr lang="en-US" sz="2800" dirty="0" smtClean="0">
                <a:cs typeface="+mn-cs"/>
              </a:rPr>
              <a:t>There are automated </a:t>
            </a:r>
            <a:r>
              <a:rPr lang="en-US" sz="2800" dirty="0" smtClean="0">
                <a:cs typeface="+mn-cs"/>
              </a:rPr>
              <a:t>rule generators</a:t>
            </a:r>
          </a:p>
          <a:p>
            <a:pPr eaLnBrk="1" hangingPunct="1">
              <a:lnSpc>
                <a:spcPct val="90000"/>
              </a:lnSpc>
              <a:defRPr/>
            </a:pPr>
            <a:r>
              <a:rPr lang="en-US" sz="2800" dirty="0"/>
              <a:t>T</a:t>
            </a:r>
            <a:r>
              <a:rPr lang="en-US" sz="2800" dirty="0" smtClean="0">
                <a:cs typeface="+mn-cs"/>
              </a:rPr>
              <a:t>ypically </a:t>
            </a:r>
            <a:r>
              <a:rPr lang="en-US" sz="2800" dirty="0" smtClean="0">
                <a:cs typeface="+mn-cs"/>
              </a:rPr>
              <a:t>for </a:t>
            </a:r>
            <a:r>
              <a:rPr lang="en-US" sz="2800" dirty="0" smtClean="0">
                <a:cs typeface="+mn-cs"/>
              </a:rPr>
              <a:t>“personal” </a:t>
            </a:r>
            <a:r>
              <a:rPr lang="en-US" sz="2800" dirty="0" smtClean="0">
                <a:cs typeface="+mn-cs"/>
              </a:rPr>
              <a:t>firewall </a:t>
            </a:r>
            <a:r>
              <a:rPr lang="en-US" sz="2800" dirty="0" smtClean="0"/>
              <a:t>get something like</a:t>
            </a:r>
            <a:r>
              <a:rPr lang="en-US" sz="2800" dirty="0" smtClean="0">
                <a:cs typeface="+mn-cs"/>
              </a:rPr>
              <a:t>:</a:t>
            </a:r>
            <a:endParaRPr lang="en-US" sz="2800" dirty="0" smtClean="0">
              <a:cs typeface="+mn-cs"/>
            </a:endParaRPr>
          </a:p>
          <a:p>
            <a:pPr lvl="1" eaLnBrk="1" hangingPunct="1">
              <a:lnSpc>
                <a:spcPct val="90000"/>
              </a:lnSpc>
              <a:defRPr/>
            </a:pPr>
            <a:r>
              <a:rPr lang="en-US" sz="2400" dirty="0" smtClean="0"/>
              <a:t>allow incoming requests to specified services</a:t>
            </a:r>
          </a:p>
          <a:p>
            <a:pPr lvl="1" eaLnBrk="1" hangingPunct="1">
              <a:lnSpc>
                <a:spcPct val="90000"/>
              </a:lnSpc>
              <a:defRPr/>
            </a:pPr>
            <a:r>
              <a:rPr lang="en-US" sz="2400" dirty="0" smtClean="0"/>
              <a:t>block all other inbound service requests</a:t>
            </a:r>
          </a:p>
          <a:p>
            <a:pPr lvl="1" eaLnBrk="1" hangingPunct="1">
              <a:lnSpc>
                <a:spcPct val="90000"/>
              </a:lnSpc>
              <a:defRPr/>
            </a:pPr>
            <a:r>
              <a:rPr lang="en-US" sz="2400" dirty="0" smtClean="0"/>
              <a:t>allow all outbound (locally-originating) requests</a:t>
            </a:r>
          </a:p>
          <a:p>
            <a:pPr eaLnBrk="1" hangingPunct="1">
              <a:lnSpc>
                <a:spcPct val="90000"/>
              </a:lnSpc>
              <a:defRPr/>
            </a:pPr>
            <a:r>
              <a:rPr lang="en-US" sz="2800" dirty="0"/>
              <a:t>I</a:t>
            </a:r>
            <a:r>
              <a:rPr lang="en-US" sz="2800" dirty="0" smtClean="0">
                <a:cs typeface="+mn-cs"/>
              </a:rPr>
              <a:t>f you need </a:t>
            </a:r>
            <a:r>
              <a:rPr lang="en-US" sz="2800" dirty="0" smtClean="0">
                <a:cs typeface="+mn-cs"/>
              </a:rPr>
              <a:t>greater security, manually </a:t>
            </a:r>
            <a:r>
              <a:rPr lang="en-US" sz="2800" dirty="0" smtClean="0">
                <a:cs typeface="+mn-cs"/>
              </a:rPr>
              <a:t>configure</a:t>
            </a:r>
            <a:endParaRPr lang="en-US" sz="2800" dirty="0" smtClean="0">
              <a:cs typeface="+mn-cs"/>
            </a:endParaRPr>
          </a:p>
        </p:txBody>
      </p:sp>
    </p:spTree>
    <p:extLst>
      <p:ext uri="{BB962C8B-B14F-4D97-AF65-F5344CB8AC3E}">
        <p14:creationId xmlns:p14="http://schemas.microsoft.com/office/powerpoint/2010/main" val="20777024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Grp="1" noChangeArrowheads="1"/>
          </p:cNvSpPr>
          <p:nvPr>
            <p:ph type="title"/>
          </p:nvPr>
        </p:nvSpPr>
        <p:spPr/>
        <p:txBody>
          <a:bodyPr/>
          <a:lstStyle/>
          <a:p>
            <a:pPr eaLnBrk="1" hangingPunct="1">
              <a:defRPr/>
            </a:pPr>
            <a:r>
              <a:rPr lang="en-US" smtClean="0">
                <a:cs typeface="+mj-cs"/>
              </a:rPr>
              <a:t>Antivirus Software</a:t>
            </a:r>
          </a:p>
        </p:txBody>
      </p:sp>
      <p:sp>
        <p:nvSpPr>
          <p:cNvPr id="250883" name="Rectangle 3"/>
          <p:cNvSpPr>
            <a:spLocks noGrp="1" noChangeArrowheads="1"/>
          </p:cNvSpPr>
          <p:nvPr>
            <p:ph type="body" idx="1"/>
          </p:nvPr>
        </p:nvSpPr>
        <p:spPr>
          <a:xfrm>
            <a:off x="304800" y="1447799"/>
            <a:ext cx="8610600" cy="4973683"/>
          </a:xfrm>
        </p:spPr>
        <p:txBody>
          <a:bodyPr>
            <a:normAutofit lnSpcReduction="10000"/>
          </a:bodyPr>
          <a:lstStyle/>
          <a:p>
            <a:pPr eaLnBrk="1" hangingPunct="1">
              <a:lnSpc>
                <a:spcPct val="90000"/>
              </a:lnSpc>
              <a:defRPr/>
            </a:pPr>
            <a:r>
              <a:rPr lang="en-US" dirty="0" smtClean="0"/>
              <a:t>H</a:t>
            </a:r>
            <a:r>
              <a:rPr lang="en-US" dirty="0" smtClean="0">
                <a:cs typeface="+mn-cs"/>
              </a:rPr>
              <a:t>istorically, Linux not as vulnerable to viruses</a:t>
            </a:r>
          </a:p>
          <a:p>
            <a:pPr lvl="1">
              <a:lnSpc>
                <a:spcPct val="90000"/>
              </a:lnSpc>
              <a:defRPr/>
            </a:pPr>
            <a:r>
              <a:rPr lang="en-US" dirty="0" smtClean="0">
                <a:cs typeface="+mn-cs"/>
              </a:rPr>
              <a:t>more </a:t>
            </a:r>
            <a:r>
              <a:rPr lang="en-US" dirty="0" smtClean="0">
                <a:cs typeface="+mn-cs"/>
              </a:rPr>
              <a:t>due to </a:t>
            </a:r>
            <a:r>
              <a:rPr lang="en-US" dirty="0" smtClean="0">
                <a:cs typeface="+mn-cs"/>
              </a:rPr>
              <a:t>lesser popularity than security, honestly</a:t>
            </a:r>
          </a:p>
          <a:p>
            <a:pPr eaLnBrk="1" hangingPunct="1">
              <a:lnSpc>
                <a:spcPct val="90000"/>
              </a:lnSpc>
              <a:defRPr/>
            </a:pPr>
            <a:r>
              <a:rPr lang="en-US" dirty="0"/>
              <a:t>P</a:t>
            </a:r>
            <a:r>
              <a:rPr lang="en-US" dirty="0" smtClean="0">
                <a:cs typeface="+mn-cs"/>
              </a:rPr>
              <a:t>rompt patching is fairly effective for worms</a:t>
            </a:r>
          </a:p>
          <a:p>
            <a:pPr eaLnBrk="1" hangingPunct="1">
              <a:lnSpc>
                <a:spcPct val="90000"/>
              </a:lnSpc>
              <a:defRPr/>
            </a:pPr>
            <a:r>
              <a:rPr lang="en-US" dirty="0" smtClean="0">
                <a:cs typeface="+mn-cs"/>
              </a:rPr>
              <a:t>However, viruses abuse users privileges</a:t>
            </a:r>
          </a:p>
          <a:p>
            <a:pPr lvl="1">
              <a:lnSpc>
                <a:spcPct val="90000"/>
              </a:lnSpc>
              <a:defRPr/>
            </a:pPr>
            <a:r>
              <a:rPr lang="en-US" dirty="0" smtClean="0">
                <a:cs typeface="+mn-cs"/>
              </a:rPr>
              <a:t>non-root users have less scope to exploit, </a:t>
            </a:r>
            <a:r>
              <a:rPr lang="en-US" dirty="0" smtClean="0"/>
              <a:t>but can still consume resources</a:t>
            </a:r>
          </a:p>
          <a:p>
            <a:pPr eaLnBrk="1" hangingPunct="1">
              <a:lnSpc>
                <a:spcPct val="90000"/>
              </a:lnSpc>
              <a:defRPr/>
            </a:pPr>
            <a:r>
              <a:rPr lang="en-US" dirty="0"/>
              <a:t>G</a:t>
            </a:r>
            <a:r>
              <a:rPr lang="en-US" dirty="0" smtClean="0">
                <a:cs typeface="+mn-cs"/>
              </a:rPr>
              <a:t>rowing Linux popularity mean exploits</a:t>
            </a:r>
          </a:p>
          <a:p>
            <a:pPr lvl="1">
              <a:lnSpc>
                <a:spcPct val="90000"/>
              </a:lnSpc>
              <a:defRPr/>
            </a:pPr>
            <a:r>
              <a:rPr lang="en-US" dirty="0" smtClean="0">
                <a:cs typeface="+mn-cs"/>
              </a:rPr>
              <a:t>hence antivirus software will more important</a:t>
            </a:r>
          </a:p>
          <a:p>
            <a:pPr lvl="1" eaLnBrk="1" hangingPunct="1">
              <a:lnSpc>
                <a:spcPct val="90000"/>
              </a:lnSpc>
              <a:defRPr/>
            </a:pPr>
            <a:r>
              <a:rPr lang="en-US" dirty="0" smtClean="0"/>
              <a:t>various commercial and free Linux antivirus packages are available already: McAfee, Symantec, Sophos, </a:t>
            </a:r>
            <a:r>
              <a:rPr lang="en-US" dirty="0" err="1" smtClean="0"/>
              <a:t>ClamAV</a:t>
            </a:r>
            <a:endParaRPr lang="en-US" dirty="0" smtClean="0"/>
          </a:p>
        </p:txBody>
      </p:sp>
    </p:spTree>
    <p:extLst>
      <p:ext uri="{BB962C8B-B14F-4D97-AF65-F5344CB8AC3E}">
        <p14:creationId xmlns:p14="http://schemas.microsoft.com/office/powerpoint/2010/main" val="42543503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2"/>
          <p:cNvSpPr>
            <a:spLocks noGrp="1" noChangeArrowheads="1"/>
          </p:cNvSpPr>
          <p:nvPr>
            <p:ph type="title"/>
          </p:nvPr>
        </p:nvSpPr>
        <p:spPr/>
        <p:txBody>
          <a:bodyPr/>
          <a:lstStyle/>
          <a:p>
            <a:pPr eaLnBrk="1" hangingPunct="1">
              <a:defRPr/>
            </a:pPr>
            <a:r>
              <a:rPr lang="en-US" smtClean="0">
                <a:cs typeface="+mj-cs"/>
              </a:rPr>
              <a:t>User Management</a:t>
            </a:r>
          </a:p>
        </p:txBody>
      </p:sp>
      <p:sp>
        <p:nvSpPr>
          <p:cNvPr id="252931" name="Rectangle 3"/>
          <p:cNvSpPr>
            <a:spLocks noGrp="1" noChangeArrowheads="1"/>
          </p:cNvSpPr>
          <p:nvPr>
            <p:ph type="body" idx="1"/>
          </p:nvPr>
        </p:nvSpPr>
        <p:spPr>
          <a:xfrm>
            <a:off x="457200" y="1676400"/>
            <a:ext cx="8229600" cy="4800600"/>
          </a:xfrm>
        </p:spPr>
        <p:txBody>
          <a:bodyPr>
            <a:normAutofit lnSpcReduction="10000"/>
          </a:bodyPr>
          <a:lstStyle/>
          <a:p>
            <a:pPr eaLnBrk="1" hangingPunct="1">
              <a:lnSpc>
                <a:spcPct val="90000"/>
              </a:lnSpc>
              <a:defRPr/>
            </a:pPr>
            <a:r>
              <a:rPr lang="en-US" dirty="0"/>
              <a:t>G</a:t>
            </a:r>
            <a:r>
              <a:rPr lang="en-US" dirty="0" smtClean="0">
                <a:cs typeface="+mn-cs"/>
              </a:rPr>
              <a:t>uiding </a:t>
            </a:r>
            <a:r>
              <a:rPr lang="en-US" dirty="0" smtClean="0">
                <a:cs typeface="+mn-cs"/>
              </a:rPr>
              <a:t>principles in user-account security:</a:t>
            </a:r>
          </a:p>
          <a:p>
            <a:pPr lvl="1" eaLnBrk="1" hangingPunct="1">
              <a:lnSpc>
                <a:spcPct val="90000"/>
              </a:lnSpc>
              <a:defRPr/>
            </a:pPr>
            <a:r>
              <a:rPr lang="en-US" dirty="0" smtClean="0"/>
              <a:t>need care setting file / directory permissions</a:t>
            </a:r>
          </a:p>
          <a:p>
            <a:pPr lvl="1" eaLnBrk="1" hangingPunct="1">
              <a:lnSpc>
                <a:spcPct val="90000"/>
              </a:lnSpc>
              <a:defRPr/>
            </a:pPr>
            <a:r>
              <a:rPr lang="en-US" dirty="0" smtClean="0"/>
              <a:t>use groups to differentiate between roles </a:t>
            </a:r>
          </a:p>
          <a:p>
            <a:pPr lvl="1" eaLnBrk="1" hangingPunct="1">
              <a:lnSpc>
                <a:spcPct val="90000"/>
              </a:lnSpc>
              <a:defRPr/>
            </a:pPr>
            <a:r>
              <a:rPr lang="en-US" dirty="0" smtClean="0"/>
              <a:t>use extreme care in granting / using root </a:t>
            </a:r>
            <a:r>
              <a:rPr lang="en-US" dirty="0" err="1" smtClean="0"/>
              <a:t>privs</a:t>
            </a:r>
            <a:endParaRPr lang="en-US" dirty="0" smtClean="0"/>
          </a:p>
          <a:p>
            <a:pPr eaLnBrk="1" hangingPunct="1">
              <a:lnSpc>
                <a:spcPct val="90000"/>
              </a:lnSpc>
              <a:defRPr/>
            </a:pPr>
            <a:r>
              <a:rPr lang="en-US" dirty="0"/>
              <a:t>C</a:t>
            </a:r>
            <a:r>
              <a:rPr lang="en-US" dirty="0" smtClean="0">
                <a:cs typeface="+mn-cs"/>
              </a:rPr>
              <a:t>ommands</a:t>
            </a:r>
            <a:r>
              <a:rPr lang="en-US" dirty="0" smtClean="0">
                <a:cs typeface="+mn-cs"/>
              </a:rPr>
              <a:t>: </a:t>
            </a:r>
            <a:r>
              <a:rPr lang="en-US" dirty="0" err="1" smtClean="0">
                <a:cs typeface="+mn-cs"/>
              </a:rPr>
              <a:t>chmod</a:t>
            </a:r>
            <a:r>
              <a:rPr lang="en-US" dirty="0" smtClean="0">
                <a:cs typeface="+mn-cs"/>
              </a:rPr>
              <a:t>, </a:t>
            </a:r>
            <a:r>
              <a:rPr lang="en-US" dirty="0" err="1" smtClean="0">
                <a:cs typeface="+mn-cs"/>
              </a:rPr>
              <a:t>useradd</a:t>
            </a:r>
            <a:r>
              <a:rPr lang="en-US" dirty="0" smtClean="0">
                <a:cs typeface="+mn-cs"/>
              </a:rPr>
              <a:t>/mod/del, </a:t>
            </a:r>
            <a:r>
              <a:rPr lang="en-US" dirty="0" err="1" smtClean="0">
                <a:cs typeface="+mn-cs"/>
              </a:rPr>
              <a:t>groupadd</a:t>
            </a:r>
            <a:r>
              <a:rPr lang="en-US" dirty="0" smtClean="0">
                <a:cs typeface="+mn-cs"/>
              </a:rPr>
              <a:t>/mod/del, </a:t>
            </a:r>
            <a:r>
              <a:rPr lang="en-US" dirty="0" err="1" smtClean="0">
                <a:cs typeface="+mn-cs"/>
              </a:rPr>
              <a:t>passwd</a:t>
            </a:r>
            <a:r>
              <a:rPr lang="en-US" dirty="0" smtClean="0">
                <a:cs typeface="+mn-cs"/>
              </a:rPr>
              <a:t>, </a:t>
            </a:r>
            <a:r>
              <a:rPr lang="en-US" dirty="0" err="1" smtClean="0">
                <a:cs typeface="+mn-cs"/>
              </a:rPr>
              <a:t>chage</a:t>
            </a:r>
            <a:endParaRPr lang="en-US" dirty="0" smtClean="0">
              <a:cs typeface="+mn-cs"/>
            </a:endParaRPr>
          </a:p>
          <a:p>
            <a:pPr eaLnBrk="1" hangingPunct="1">
              <a:lnSpc>
                <a:spcPct val="90000"/>
              </a:lnSpc>
              <a:defRPr/>
            </a:pPr>
            <a:r>
              <a:rPr lang="en-US" dirty="0"/>
              <a:t>I</a:t>
            </a:r>
            <a:r>
              <a:rPr lang="en-US" dirty="0" smtClean="0">
                <a:cs typeface="+mn-cs"/>
              </a:rPr>
              <a:t>nfo </a:t>
            </a:r>
            <a:r>
              <a:rPr lang="en-US" dirty="0" smtClean="0">
                <a:cs typeface="+mn-cs"/>
              </a:rPr>
              <a:t>in files /</a:t>
            </a:r>
            <a:r>
              <a:rPr lang="en-US" dirty="0" err="1" smtClean="0">
                <a:cs typeface="+mn-cs"/>
              </a:rPr>
              <a:t>etc</a:t>
            </a:r>
            <a:r>
              <a:rPr lang="en-US" dirty="0" smtClean="0">
                <a:cs typeface="+mn-cs"/>
              </a:rPr>
              <a:t>/</a:t>
            </a:r>
            <a:r>
              <a:rPr lang="en-US" dirty="0" err="1" smtClean="0">
                <a:cs typeface="+mn-cs"/>
              </a:rPr>
              <a:t>passwd</a:t>
            </a:r>
            <a:r>
              <a:rPr lang="en-US" dirty="0" smtClean="0">
                <a:cs typeface="+mn-cs"/>
              </a:rPr>
              <a:t> &amp; /</a:t>
            </a:r>
            <a:r>
              <a:rPr lang="en-US" dirty="0" err="1" smtClean="0">
                <a:cs typeface="+mn-cs"/>
              </a:rPr>
              <a:t>etc</a:t>
            </a:r>
            <a:r>
              <a:rPr lang="en-US" dirty="0" smtClean="0">
                <a:cs typeface="+mn-cs"/>
              </a:rPr>
              <a:t>/group</a:t>
            </a:r>
          </a:p>
          <a:p>
            <a:pPr eaLnBrk="1" hangingPunct="1">
              <a:lnSpc>
                <a:spcPct val="90000"/>
              </a:lnSpc>
              <a:defRPr/>
            </a:pPr>
            <a:r>
              <a:rPr lang="en-US" dirty="0"/>
              <a:t>M</a:t>
            </a:r>
            <a:r>
              <a:rPr lang="en-US" dirty="0" smtClean="0">
                <a:cs typeface="+mn-cs"/>
              </a:rPr>
              <a:t>anage </a:t>
            </a:r>
            <a:r>
              <a:rPr lang="en-US" dirty="0" smtClean="0">
                <a:cs typeface="+mn-cs"/>
              </a:rPr>
              <a:t>user’s group memberships</a:t>
            </a:r>
          </a:p>
          <a:p>
            <a:pPr eaLnBrk="1" hangingPunct="1">
              <a:lnSpc>
                <a:spcPct val="90000"/>
              </a:lnSpc>
              <a:defRPr/>
            </a:pPr>
            <a:r>
              <a:rPr lang="en-US" dirty="0"/>
              <a:t>S</a:t>
            </a:r>
            <a:r>
              <a:rPr lang="en-US" dirty="0" smtClean="0">
                <a:cs typeface="+mn-cs"/>
              </a:rPr>
              <a:t>et </a:t>
            </a:r>
            <a:r>
              <a:rPr lang="en-US" dirty="0" smtClean="0">
                <a:cs typeface="+mn-cs"/>
              </a:rPr>
              <a:t>appropriate password ages: /</a:t>
            </a:r>
            <a:r>
              <a:rPr lang="en-US" dirty="0" err="1" smtClean="0">
                <a:cs typeface="+mn-cs"/>
              </a:rPr>
              <a:t>etc</a:t>
            </a:r>
            <a:r>
              <a:rPr lang="en-US" dirty="0" smtClean="0">
                <a:cs typeface="+mn-cs"/>
              </a:rPr>
              <a:t>/</a:t>
            </a:r>
            <a:r>
              <a:rPr lang="en-US" dirty="0" err="1" smtClean="0">
                <a:cs typeface="+mn-cs"/>
              </a:rPr>
              <a:t>login.defs</a:t>
            </a:r>
            <a:endParaRPr lang="en-US" dirty="0" smtClean="0">
              <a:cs typeface="+mn-cs"/>
            </a:endParaRPr>
          </a:p>
        </p:txBody>
      </p:sp>
    </p:spTree>
    <p:extLst>
      <p:ext uri="{BB962C8B-B14F-4D97-AF65-F5344CB8AC3E}">
        <p14:creationId xmlns:p14="http://schemas.microsoft.com/office/powerpoint/2010/main" val="15457391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2"/>
          <p:cNvSpPr>
            <a:spLocks noGrp="1" noChangeArrowheads="1"/>
          </p:cNvSpPr>
          <p:nvPr>
            <p:ph type="title"/>
          </p:nvPr>
        </p:nvSpPr>
        <p:spPr/>
        <p:txBody>
          <a:bodyPr/>
          <a:lstStyle/>
          <a:p>
            <a:pPr eaLnBrk="1" hangingPunct="1">
              <a:defRPr/>
            </a:pPr>
            <a:r>
              <a:rPr lang="en-US" smtClean="0">
                <a:cs typeface="+mj-cs"/>
              </a:rPr>
              <a:t>Root Delegation</a:t>
            </a:r>
          </a:p>
        </p:txBody>
      </p:sp>
      <p:sp>
        <p:nvSpPr>
          <p:cNvPr id="254979" name="Rectangle 3"/>
          <p:cNvSpPr>
            <a:spLocks noGrp="1" noChangeArrowheads="1"/>
          </p:cNvSpPr>
          <p:nvPr>
            <p:ph type="body" idx="1"/>
          </p:nvPr>
        </p:nvSpPr>
        <p:spPr>
          <a:xfrm>
            <a:off x="381000" y="1447800"/>
            <a:ext cx="8229600" cy="5029200"/>
          </a:xfrm>
        </p:spPr>
        <p:txBody>
          <a:bodyPr>
            <a:normAutofit fontScale="92500" lnSpcReduction="10000"/>
          </a:bodyPr>
          <a:lstStyle/>
          <a:p>
            <a:pPr eaLnBrk="1" hangingPunct="1">
              <a:defRPr/>
            </a:pPr>
            <a:r>
              <a:rPr lang="en-US" sz="2800" dirty="0"/>
              <a:t>H</a:t>
            </a:r>
            <a:r>
              <a:rPr lang="en-US" sz="2800" dirty="0" smtClean="0">
                <a:cs typeface="+mn-cs"/>
              </a:rPr>
              <a:t>ave </a:t>
            </a:r>
            <a:r>
              <a:rPr lang="en-US" sz="2800" dirty="0" smtClean="0">
                <a:cs typeface="+mn-cs"/>
              </a:rPr>
              <a:t>"root can to anything, users do little” issue</a:t>
            </a:r>
          </a:p>
          <a:p>
            <a:pPr eaLnBrk="1" hangingPunct="1">
              <a:defRPr/>
            </a:pPr>
            <a:r>
              <a:rPr lang="en-US" sz="2800" dirty="0" smtClean="0">
                <a:cs typeface="+mn-cs"/>
              </a:rPr>
              <a:t>“</a:t>
            </a:r>
            <a:r>
              <a:rPr lang="en-US" sz="2800" dirty="0" err="1" smtClean="0">
                <a:cs typeface="+mn-cs"/>
              </a:rPr>
              <a:t>su</a:t>
            </a:r>
            <a:r>
              <a:rPr lang="en-US" sz="2800" dirty="0" smtClean="0">
                <a:cs typeface="+mn-cs"/>
              </a:rPr>
              <a:t>” command allows users to run as root</a:t>
            </a:r>
          </a:p>
          <a:p>
            <a:pPr lvl="1" eaLnBrk="1" hangingPunct="1">
              <a:defRPr/>
            </a:pPr>
            <a:r>
              <a:rPr lang="en-US" sz="2400" dirty="0" smtClean="0"/>
              <a:t>either root shell or single command</a:t>
            </a:r>
          </a:p>
          <a:p>
            <a:pPr lvl="1" eaLnBrk="1" hangingPunct="1">
              <a:defRPr/>
            </a:pPr>
            <a:r>
              <a:rPr lang="en-US" sz="2400" dirty="0" smtClean="0"/>
              <a:t>must supply root password</a:t>
            </a:r>
          </a:p>
          <a:p>
            <a:pPr lvl="1" eaLnBrk="1" hangingPunct="1">
              <a:defRPr/>
            </a:pPr>
            <a:r>
              <a:rPr lang="en-US" sz="2400" dirty="0" smtClean="0"/>
              <a:t>means likely too many people know this</a:t>
            </a:r>
          </a:p>
          <a:p>
            <a:pPr eaLnBrk="1" hangingPunct="1">
              <a:defRPr/>
            </a:pPr>
            <a:r>
              <a:rPr lang="en-US" sz="2800" dirty="0" err="1" smtClean="0">
                <a:cs typeface="+mn-cs"/>
              </a:rPr>
              <a:t>SELinux</a:t>
            </a:r>
            <a:r>
              <a:rPr lang="en-US" sz="2800" dirty="0" smtClean="0">
                <a:cs typeface="+mn-cs"/>
              </a:rPr>
              <a:t> RBAC can limit root authority, but is very  complex</a:t>
            </a:r>
          </a:p>
          <a:p>
            <a:pPr eaLnBrk="1" hangingPunct="1">
              <a:defRPr/>
            </a:pPr>
            <a:r>
              <a:rPr lang="en-US" sz="2800" dirty="0" smtClean="0">
                <a:cs typeface="+mn-cs"/>
              </a:rPr>
              <a:t>“</a:t>
            </a:r>
            <a:r>
              <a:rPr lang="en-US" sz="2800" dirty="0" err="1" smtClean="0">
                <a:cs typeface="+mn-cs"/>
              </a:rPr>
              <a:t>sudo</a:t>
            </a:r>
            <a:r>
              <a:rPr lang="en-US" sz="2800" dirty="0" smtClean="0">
                <a:cs typeface="+mn-cs"/>
              </a:rPr>
              <a:t>” allows users to run as root	</a:t>
            </a:r>
          </a:p>
          <a:p>
            <a:pPr lvl="1" eaLnBrk="1" hangingPunct="1">
              <a:defRPr/>
            </a:pPr>
            <a:r>
              <a:rPr lang="en-US" sz="2400" dirty="0" smtClean="0"/>
              <a:t>but only need their password, not root password</a:t>
            </a:r>
          </a:p>
          <a:p>
            <a:pPr lvl="1" eaLnBrk="1" hangingPunct="1">
              <a:defRPr/>
            </a:pPr>
            <a:r>
              <a:rPr lang="en-US" sz="2400" dirty="0" smtClean="0"/>
              <a:t>/</a:t>
            </a:r>
            <a:r>
              <a:rPr lang="en-US" sz="2400" dirty="0" err="1" smtClean="0"/>
              <a:t>etc</a:t>
            </a:r>
            <a:r>
              <a:rPr lang="en-US" sz="2400" dirty="0" smtClean="0"/>
              <a:t>/</a:t>
            </a:r>
            <a:r>
              <a:rPr lang="en-US" sz="2400" dirty="0" err="1" smtClean="0"/>
              <a:t>sudoers</a:t>
            </a:r>
            <a:r>
              <a:rPr lang="en-US" sz="2400" dirty="0" smtClean="0"/>
              <a:t> file specifies what commands allowed</a:t>
            </a:r>
          </a:p>
          <a:p>
            <a:pPr eaLnBrk="1" hangingPunct="1">
              <a:defRPr/>
            </a:pPr>
            <a:r>
              <a:rPr lang="en-US" sz="2800" dirty="0"/>
              <a:t>O</a:t>
            </a:r>
            <a:r>
              <a:rPr lang="en-US" sz="2800" dirty="0" smtClean="0">
                <a:cs typeface="+mn-cs"/>
              </a:rPr>
              <a:t>r </a:t>
            </a:r>
            <a:r>
              <a:rPr lang="en-US" sz="2800" dirty="0" smtClean="0">
                <a:cs typeface="+mn-cs"/>
              </a:rPr>
              <a:t>configure user/group perms to allow, which can be tricky</a:t>
            </a:r>
          </a:p>
        </p:txBody>
      </p:sp>
    </p:spTree>
    <p:extLst>
      <p:ext uri="{BB962C8B-B14F-4D97-AF65-F5344CB8AC3E}">
        <p14:creationId xmlns:p14="http://schemas.microsoft.com/office/powerpoint/2010/main" val="2513189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457200" y="228600"/>
            <a:ext cx="8229600" cy="1139825"/>
          </a:xfrm>
        </p:spPr>
        <p:txBody>
          <a:bodyPr/>
          <a:lstStyle/>
          <a:p>
            <a:pPr eaLnBrk="1" hangingPunct="1">
              <a:defRPr/>
            </a:pPr>
            <a:r>
              <a:rPr lang="en-US" smtClean="0">
                <a:cs typeface="+mj-cs"/>
              </a:rPr>
              <a:t>Logging</a:t>
            </a:r>
          </a:p>
        </p:txBody>
      </p:sp>
      <p:sp>
        <p:nvSpPr>
          <p:cNvPr id="257027" name="Rectangle 3"/>
          <p:cNvSpPr>
            <a:spLocks noGrp="1" noChangeArrowheads="1"/>
          </p:cNvSpPr>
          <p:nvPr>
            <p:ph type="body" idx="1"/>
          </p:nvPr>
        </p:nvSpPr>
        <p:spPr>
          <a:xfrm>
            <a:off x="457200" y="1447800"/>
            <a:ext cx="8229600" cy="5105400"/>
          </a:xfrm>
        </p:spPr>
        <p:txBody>
          <a:bodyPr/>
          <a:lstStyle/>
          <a:p>
            <a:pPr eaLnBrk="1" hangingPunct="1">
              <a:lnSpc>
                <a:spcPct val="90000"/>
              </a:lnSpc>
              <a:defRPr/>
            </a:pPr>
            <a:r>
              <a:rPr lang="en-US" dirty="0"/>
              <a:t>E</a:t>
            </a:r>
            <a:r>
              <a:rPr lang="en-US" dirty="0" smtClean="0">
                <a:cs typeface="+mn-cs"/>
              </a:rPr>
              <a:t>ffective logging is a key resource</a:t>
            </a:r>
          </a:p>
          <a:p>
            <a:pPr eaLnBrk="1" hangingPunct="1">
              <a:lnSpc>
                <a:spcPct val="90000"/>
              </a:lnSpc>
              <a:defRPr/>
            </a:pPr>
            <a:r>
              <a:rPr lang="en-US" dirty="0" smtClean="0">
                <a:cs typeface="+mn-cs"/>
              </a:rPr>
              <a:t>Linux logs using </a:t>
            </a:r>
            <a:r>
              <a:rPr lang="en-US" dirty="0" err="1" smtClean="0">
                <a:cs typeface="+mn-cs"/>
              </a:rPr>
              <a:t>syslogd</a:t>
            </a:r>
            <a:r>
              <a:rPr lang="en-US" dirty="0" smtClean="0">
                <a:cs typeface="+mn-cs"/>
              </a:rPr>
              <a:t> or Syslog-NG</a:t>
            </a:r>
            <a:endParaRPr lang="en-US" b="1" dirty="0" smtClean="0">
              <a:cs typeface="+mn-cs"/>
            </a:endParaRPr>
          </a:p>
          <a:p>
            <a:pPr lvl="1" eaLnBrk="1" hangingPunct="1">
              <a:lnSpc>
                <a:spcPct val="90000"/>
              </a:lnSpc>
              <a:defRPr/>
            </a:pPr>
            <a:r>
              <a:rPr lang="en-US" dirty="0" smtClean="0"/>
              <a:t>receive log data from a variety of sources</a:t>
            </a:r>
          </a:p>
          <a:p>
            <a:pPr lvl="1" eaLnBrk="1" hangingPunct="1">
              <a:lnSpc>
                <a:spcPct val="90000"/>
              </a:lnSpc>
              <a:defRPr/>
            </a:pPr>
            <a:r>
              <a:rPr lang="en-US" dirty="0" smtClean="0"/>
              <a:t>sorts by </a:t>
            </a:r>
            <a:r>
              <a:rPr lang="en-US" b="1" dirty="0" smtClean="0"/>
              <a:t>facility</a:t>
            </a:r>
            <a:r>
              <a:rPr lang="en-US" dirty="0" smtClean="0"/>
              <a:t> (category) and </a:t>
            </a:r>
            <a:r>
              <a:rPr lang="en-US" b="1" dirty="0" smtClean="0"/>
              <a:t>severity</a:t>
            </a:r>
            <a:endParaRPr lang="en-US" dirty="0" smtClean="0"/>
          </a:p>
          <a:p>
            <a:pPr lvl="1" eaLnBrk="1" hangingPunct="1">
              <a:lnSpc>
                <a:spcPct val="90000"/>
              </a:lnSpc>
              <a:defRPr/>
            </a:pPr>
            <a:r>
              <a:rPr lang="en-US" dirty="0" smtClean="0"/>
              <a:t>writes log messages to local/remote log files</a:t>
            </a:r>
          </a:p>
          <a:p>
            <a:pPr eaLnBrk="1" hangingPunct="1">
              <a:lnSpc>
                <a:spcPct val="90000"/>
              </a:lnSpc>
              <a:defRPr/>
            </a:pPr>
            <a:r>
              <a:rPr lang="en-US" dirty="0" smtClean="0">
                <a:cs typeface="+mn-cs"/>
              </a:rPr>
              <a:t>Syslog-NG preferable because it has:</a:t>
            </a:r>
          </a:p>
          <a:p>
            <a:pPr lvl="1" eaLnBrk="1" hangingPunct="1">
              <a:lnSpc>
                <a:spcPct val="90000"/>
              </a:lnSpc>
              <a:defRPr/>
            </a:pPr>
            <a:r>
              <a:rPr lang="en-US" dirty="0" smtClean="0"/>
              <a:t>variety of log-data sources / destinations</a:t>
            </a:r>
          </a:p>
          <a:p>
            <a:pPr lvl="1" eaLnBrk="1" hangingPunct="1">
              <a:lnSpc>
                <a:spcPct val="90000"/>
              </a:lnSpc>
              <a:defRPr/>
            </a:pPr>
            <a:r>
              <a:rPr lang="en-US" dirty="0" smtClean="0"/>
              <a:t>much more flexible “rules engine” to configure</a:t>
            </a:r>
          </a:p>
          <a:p>
            <a:pPr lvl="1" eaLnBrk="1" hangingPunct="1">
              <a:lnSpc>
                <a:spcPct val="90000"/>
              </a:lnSpc>
              <a:defRPr/>
            </a:pPr>
            <a:r>
              <a:rPr lang="en-US" dirty="0" smtClean="0"/>
              <a:t>can log via TCP which can be encrypted</a:t>
            </a:r>
          </a:p>
          <a:p>
            <a:pPr eaLnBrk="1" hangingPunct="1">
              <a:lnSpc>
                <a:spcPct val="90000"/>
              </a:lnSpc>
              <a:defRPr/>
            </a:pPr>
            <a:r>
              <a:rPr lang="en-US" dirty="0" smtClean="0">
                <a:cs typeface="+mn-cs"/>
              </a:rPr>
              <a:t>should check and </a:t>
            </a:r>
            <a:r>
              <a:rPr lang="en-US" dirty="0" smtClean="0">
                <a:cs typeface="+mn-cs"/>
              </a:rPr>
              <a:t>customize the </a:t>
            </a:r>
            <a:r>
              <a:rPr lang="en-US" dirty="0" smtClean="0">
                <a:cs typeface="+mn-cs"/>
              </a:rPr>
              <a:t>defaults</a:t>
            </a:r>
          </a:p>
        </p:txBody>
      </p:sp>
    </p:spTree>
    <p:extLst>
      <p:ext uri="{BB962C8B-B14F-4D97-AF65-F5344CB8AC3E}">
        <p14:creationId xmlns:p14="http://schemas.microsoft.com/office/powerpoint/2010/main" val="23932974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1026"/>
          <p:cNvSpPr>
            <a:spLocks noGrp="1" noChangeArrowheads="1"/>
          </p:cNvSpPr>
          <p:nvPr>
            <p:ph type="title"/>
          </p:nvPr>
        </p:nvSpPr>
        <p:spPr/>
        <p:txBody>
          <a:bodyPr/>
          <a:lstStyle/>
          <a:p>
            <a:pPr eaLnBrk="1" hangingPunct="1">
              <a:defRPr/>
            </a:pPr>
            <a:r>
              <a:rPr lang="en-US" smtClean="0">
                <a:cs typeface="+mj-cs"/>
              </a:rPr>
              <a:t>Log Management</a:t>
            </a:r>
          </a:p>
        </p:txBody>
      </p:sp>
      <p:sp>
        <p:nvSpPr>
          <p:cNvPr id="259075" name="Rectangle 1027"/>
          <p:cNvSpPr>
            <a:spLocks noGrp="1" noChangeArrowheads="1"/>
          </p:cNvSpPr>
          <p:nvPr>
            <p:ph type="body" idx="1"/>
          </p:nvPr>
        </p:nvSpPr>
        <p:spPr/>
        <p:txBody>
          <a:bodyPr/>
          <a:lstStyle/>
          <a:p>
            <a:pPr eaLnBrk="1" hangingPunct="1">
              <a:defRPr/>
            </a:pPr>
            <a:r>
              <a:rPr lang="en-US" smtClean="0">
                <a:cs typeface="+mn-cs"/>
              </a:rPr>
              <a:t>balance number of log files used</a:t>
            </a:r>
          </a:p>
          <a:p>
            <a:pPr lvl="1" eaLnBrk="1" hangingPunct="1">
              <a:defRPr/>
            </a:pPr>
            <a:r>
              <a:rPr lang="en-US" smtClean="0"/>
              <a:t>size of few to finding info in many</a:t>
            </a:r>
          </a:p>
          <a:p>
            <a:pPr eaLnBrk="1" hangingPunct="1">
              <a:defRPr/>
            </a:pPr>
            <a:r>
              <a:rPr lang="en-US" smtClean="0">
                <a:cs typeface="+mn-cs"/>
              </a:rPr>
              <a:t>manage size of log files</a:t>
            </a:r>
          </a:p>
          <a:p>
            <a:pPr lvl="1" eaLnBrk="1" hangingPunct="1">
              <a:defRPr/>
            </a:pPr>
            <a:r>
              <a:rPr lang="en-US" smtClean="0"/>
              <a:t>must rotate log files and delete old copies</a:t>
            </a:r>
          </a:p>
          <a:p>
            <a:pPr lvl="1" eaLnBrk="1" hangingPunct="1">
              <a:defRPr/>
            </a:pPr>
            <a:r>
              <a:rPr lang="en-US" smtClean="0"/>
              <a:t>typically use logrotate utility run by cron</a:t>
            </a:r>
          </a:p>
          <a:p>
            <a:pPr lvl="1" eaLnBrk="1" hangingPunct="1">
              <a:defRPr/>
            </a:pPr>
            <a:r>
              <a:rPr lang="en-US" smtClean="0"/>
              <a:t>to manage both system and application logs</a:t>
            </a:r>
          </a:p>
          <a:p>
            <a:pPr eaLnBrk="1" hangingPunct="1">
              <a:defRPr/>
            </a:pPr>
            <a:r>
              <a:rPr lang="en-US" smtClean="0">
                <a:cs typeface="+mn-cs"/>
              </a:rPr>
              <a:t>must also configure application logging</a:t>
            </a:r>
          </a:p>
        </p:txBody>
      </p:sp>
    </p:spTree>
    <p:extLst>
      <p:ext uri="{BB962C8B-B14F-4D97-AF65-F5344CB8AC3E}">
        <p14:creationId xmlns:p14="http://schemas.microsoft.com/office/powerpoint/2010/main" val="3756705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Early criticisms</a:t>
            </a:r>
            <a:endParaRPr lang="en-US" dirty="0"/>
          </a:p>
        </p:txBody>
      </p:sp>
      <p:sp>
        <p:nvSpPr>
          <p:cNvPr id="6" name="Content Placeholder 5"/>
          <p:cNvSpPr>
            <a:spLocks noGrp="1"/>
          </p:cNvSpPr>
          <p:nvPr>
            <p:ph idx="1"/>
          </p:nvPr>
        </p:nvSpPr>
        <p:spPr/>
        <p:txBody>
          <a:bodyPr/>
          <a:lstStyle/>
          <a:p>
            <a:r>
              <a:rPr lang="en-US" dirty="0" smtClean="0"/>
              <a:t>Shortly after, </a:t>
            </a:r>
            <a:r>
              <a:rPr lang="en-US" dirty="0" err="1" smtClean="0"/>
              <a:t>Tanenbaum</a:t>
            </a:r>
            <a:r>
              <a:rPr lang="en-US" dirty="0" smtClean="0"/>
              <a:t> famously criticized many of the features in </a:t>
            </a:r>
            <a:r>
              <a:rPr lang="en-US" dirty="0" err="1" smtClean="0"/>
              <a:t>linux</a:t>
            </a:r>
            <a:r>
              <a:rPr lang="en-US" dirty="0" smtClean="0"/>
              <a:t>:</a:t>
            </a:r>
          </a:p>
          <a:p>
            <a:pPr lvl="1"/>
            <a:r>
              <a:rPr lang="en-US" dirty="0" err="1" smtClean="0"/>
              <a:t>Kernal</a:t>
            </a:r>
            <a:r>
              <a:rPr lang="en-US" dirty="0" smtClean="0"/>
              <a:t> was monolithic and old fashioned</a:t>
            </a:r>
          </a:p>
          <a:p>
            <a:pPr lvl="1"/>
            <a:r>
              <a:rPr lang="en-US" dirty="0" smtClean="0"/>
              <a:t>Lack of portability – too linked to Intel 386</a:t>
            </a:r>
          </a:p>
          <a:p>
            <a:pPr lvl="1"/>
            <a:r>
              <a:rPr lang="en-US" dirty="0" smtClean="0"/>
              <a:t>No strict control of source code</a:t>
            </a:r>
          </a:p>
          <a:p>
            <a:pPr lvl="1"/>
            <a:r>
              <a:rPr lang="en-US" dirty="0" smtClean="0"/>
              <a:t>“useless” features, like multithreaded file systems</a:t>
            </a:r>
          </a:p>
          <a:p>
            <a:r>
              <a:rPr lang="en-US" dirty="0" smtClean="0"/>
              <a:t>Also a lot of antagonism between Microsoft and Linux, given serious differences in models</a:t>
            </a:r>
            <a:endParaRPr lang="en-US" dirty="0"/>
          </a:p>
        </p:txBody>
      </p:sp>
    </p:spTree>
    <p:extLst>
      <p:ext uri="{BB962C8B-B14F-4D97-AF65-F5344CB8AC3E}">
        <p14:creationId xmlns:p14="http://schemas.microsoft.com/office/powerpoint/2010/main" val="599063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p:txBody>
          <a:bodyPr/>
          <a:lstStyle/>
          <a:p>
            <a:pPr eaLnBrk="1" hangingPunct="1">
              <a:defRPr/>
            </a:pPr>
            <a:r>
              <a:rPr lang="en-US" smtClean="0">
                <a:cs typeface="+mj-cs"/>
              </a:rPr>
              <a:t>Application Security</a:t>
            </a:r>
          </a:p>
        </p:txBody>
      </p:sp>
      <p:sp>
        <p:nvSpPr>
          <p:cNvPr id="223235" name="Rectangle 3"/>
          <p:cNvSpPr>
            <a:spLocks noGrp="1" noChangeArrowheads="1"/>
          </p:cNvSpPr>
          <p:nvPr>
            <p:ph type="body" idx="1"/>
          </p:nvPr>
        </p:nvSpPr>
        <p:spPr>
          <a:xfrm>
            <a:off x="457200" y="1676400"/>
            <a:ext cx="8229600" cy="4724400"/>
          </a:xfrm>
        </p:spPr>
        <p:txBody>
          <a:bodyPr>
            <a:normAutofit fontScale="92500" lnSpcReduction="10000"/>
          </a:bodyPr>
          <a:lstStyle/>
          <a:p>
            <a:pPr eaLnBrk="1" hangingPunct="1">
              <a:lnSpc>
                <a:spcPct val="90000"/>
              </a:lnSpc>
              <a:defRPr/>
            </a:pPr>
            <a:r>
              <a:rPr lang="en-US" dirty="0"/>
              <a:t>T</a:t>
            </a:r>
            <a:r>
              <a:rPr lang="en-US" dirty="0" smtClean="0">
                <a:cs typeface="+mn-cs"/>
              </a:rPr>
              <a:t>his is a large topic: really depends on which particular application you wish to secure</a:t>
            </a:r>
          </a:p>
          <a:p>
            <a:pPr eaLnBrk="1" hangingPunct="1">
              <a:lnSpc>
                <a:spcPct val="90000"/>
              </a:lnSpc>
              <a:defRPr/>
            </a:pPr>
            <a:r>
              <a:rPr lang="en-US" dirty="0" smtClean="0">
                <a:cs typeface="+mn-cs"/>
              </a:rPr>
              <a:t>However, many security features are implemented in similar ways across different applications</a:t>
            </a:r>
          </a:p>
          <a:p>
            <a:pPr eaLnBrk="1" hangingPunct="1">
              <a:lnSpc>
                <a:spcPct val="90000"/>
              </a:lnSpc>
              <a:defRPr/>
            </a:pPr>
            <a:r>
              <a:rPr lang="en-US" dirty="0" smtClean="0">
                <a:cs typeface="+mn-cs"/>
              </a:rPr>
              <a:t>Some issues to consider:</a:t>
            </a:r>
          </a:p>
          <a:p>
            <a:pPr lvl="1" eaLnBrk="1" hangingPunct="1">
              <a:lnSpc>
                <a:spcPct val="90000"/>
              </a:lnSpc>
              <a:defRPr/>
            </a:pPr>
            <a:r>
              <a:rPr lang="en-US" dirty="0" smtClean="0"/>
              <a:t>running as unprivileged user/group</a:t>
            </a:r>
          </a:p>
          <a:p>
            <a:pPr lvl="1" eaLnBrk="1" hangingPunct="1">
              <a:lnSpc>
                <a:spcPct val="90000"/>
              </a:lnSpc>
              <a:defRPr/>
            </a:pPr>
            <a:r>
              <a:rPr lang="en-US" dirty="0" smtClean="0"/>
              <a:t>running in </a:t>
            </a:r>
            <a:r>
              <a:rPr lang="en-US" dirty="0" err="1" smtClean="0"/>
              <a:t>chroot</a:t>
            </a:r>
            <a:r>
              <a:rPr lang="en-US" dirty="0" smtClean="0"/>
              <a:t> jail</a:t>
            </a:r>
          </a:p>
          <a:p>
            <a:pPr lvl="1" eaLnBrk="1" hangingPunct="1">
              <a:lnSpc>
                <a:spcPct val="90000"/>
              </a:lnSpc>
              <a:defRPr/>
            </a:pPr>
            <a:r>
              <a:rPr lang="en-US" dirty="0" smtClean="0"/>
              <a:t>modularity</a:t>
            </a:r>
          </a:p>
          <a:p>
            <a:pPr lvl="1" eaLnBrk="1" hangingPunct="1">
              <a:lnSpc>
                <a:spcPct val="90000"/>
              </a:lnSpc>
              <a:defRPr/>
            </a:pPr>
            <a:r>
              <a:rPr lang="en-US" dirty="0" smtClean="0"/>
              <a:t>encryption</a:t>
            </a:r>
          </a:p>
          <a:p>
            <a:pPr lvl="1" eaLnBrk="1" hangingPunct="1">
              <a:lnSpc>
                <a:spcPct val="90000"/>
              </a:lnSpc>
              <a:defRPr/>
            </a:pPr>
            <a:r>
              <a:rPr lang="en-US" dirty="0" smtClean="0"/>
              <a:t>logging</a:t>
            </a:r>
          </a:p>
        </p:txBody>
      </p:sp>
    </p:spTree>
    <p:extLst>
      <p:ext uri="{BB962C8B-B14F-4D97-AF65-F5344CB8AC3E}">
        <p14:creationId xmlns:p14="http://schemas.microsoft.com/office/powerpoint/2010/main" val="119709855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2"/>
          <p:cNvSpPr>
            <a:spLocks noGrp="1" noChangeArrowheads="1"/>
          </p:cNvSpPr>
          <p:nvPr>
            <p:ph type="title"/>
          </p:nvPr>
        </p:nvSpPr>
        <p:spPr>
          <a:xfrm>
            <a:off x="457200" y="0"/>
            <a:ext cx="8229600" cy="1676400"/>
          </a:xfrm>
        </p:spPr>
        <p:txBody>
          <a:bodyPr/>
          <a:lstStyle/>
          <a:p>
            <a:pPr eaLnBrk="1" hangingPunct="1">
              <a:defRPr/>
            </a:pPr>
            <a:r>
              <a:rPr lang="en-US" smtClean="0">
                <a:cs typeface="+mj-cs"/>
              </a:rPr>
              <a:t>Running As Unprivileged User/Group</a:t>
            </a:r>
          </a:p>
        </p:txBody>
      </p:sp>
      <p:sp>
        <p:nvSpPr>
          <p:cNvPr id="262147" name="Rectangle 3"/>
          <p:cNvSpPr>
            <a:spLocks noGrp="1" noChangeArrowheads="1"/>
          </p:cNvSpPr>
          <p:nvPr>
            <p:ph type="body" idx="1"/>
          </p:nvPr>
        </p:nvSpPr>
        <p:spPr>
          <a:xfrm>
            <a:off x="457200" y="1752600"/>
            <a:ext cx="8229600" cy="4454525"/>
          </a:xfrm>
        </p:spPr>
        <p:txBody>
          <a:bodyPr/>
          <a:lstStyle/>
          <a:p>
            <a:pPr eaLnBrk="1" hangingPunct="1">
              <a:defRPr/>
            </a:pPr>
            <a:r>
              <a:rPr lang="en-US" dirty="0" smtClean="0">
                <a:cs typeface="+mn-cs"/>
              </a:rPr>
              <a:t>every process “runs as” some user</a:t>
            </a:r>
          </a:p>
          <a:p>
            <a:pPr eaLnBrk="1" hangingPunct="1">
              <a:defRPr/>
            </a:pPr>
            <a:r>
              <a:rPr lang="en-US" dirty="0" smtClean="0">
                <a:cs typeface="+mn-cs"/>
              </a:rPr>
              <a:t>extremely important this user is not root</a:t>
            </a:r>
          </a:p>
          <a:p>
            <a:pPr lvl="1" eaLnBrk="1" hangingPunct="1">
              <a:defRPr/>
            </a:pPr>
            <a:r>
              <a:rPr lang="en-US" dirty="0" smtClean="0"/>
              <a:t>since any bug can compromise entire system</a:t>
            </a:r>
          </a:p>
          <a:p>
            <a:pPr eaLnBrk="1" hangingPunct="1">
              <a:defRPr/>
            </a:pPr>
            <a:r>
              <a:rPr lang="en-US" dirty="0" smtClean="0">
                <a:cs typeface="+mn-cs"/>
              </a:rPr>
              <a:t>may need root privileges, e.g. bind a low port</a:t>
            </a:r>
          </a:p>
          <a:p>
            <a:pPr lvl="1" eaLnBrk="1" hangingPunct="1">
              <a:defRPr/>
            </a:pPr>
            <a:r>
              <a:rPr lang="en-US" dirty="0" smtClean="0"/>
              <a:t>have root parent perform privileged function</a:t>
            </a:r>
          </a:p>
          <a:p>
            <a:pPr lvl="1" eaLnBrk="1" hangingPunct="1">
              <a:defRPr/>
            </a:pPr>
            <a:r>
              <a:rPr lang="en-US" dirty="0" smtClean="0"/>
              <a:t>but main service from unprivileged child</a:t>
            </a:r>
          </a:p>
          <a:p>
            <a:pPr eaLnBrk="1" hangingPunct="1">
              <a:defRPr/>
            </a:pPr>
            <a:r>
              <a:rPr lang="en-US" dirty="0" smtClean="0">
                <a:cs typeface="+mn-cs"/>
              </a:rPr>
              <a:t>user/group used should be dedicated</a:t>
            </a:r>
          </a:p>
          <a:p>
            <a:pPr lvl="1" eaLnBrk="1" hangingPunct="1">
              <a:defRPr/>
            </a:pPr>
            <a:r>
              <a:rPr lang="en-US" dirty="0" smtClean="0"/>
              <a:t>easier to identify source of log messages</a:t>
            </a:r>
          </a:p>
        </p:txBody>
      </p:sp>
    </p:spTree>
    <p:extLst>
      <p:ext uri="{BB962C8B-B14F-4D97-AF65-F5344CB8AC3E}">
        <p14:creationId xmlns:p14="http://schemas.microsoft.com/office/powerpoint/2010/main" val="9873945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2"/>
          <p:cNvSpPr>
            <a:spLocks noGrp="1" noChangeArrowheads="1"/>
          </p:cNvSpPr>
          <p:nvPr>
            <p:ph type="title"/>
          </p:nvPr>
        </p:nvSpPr>
        <p:spPr/>
        <p:txBody>
          <a:bodyPr/>
          <a:lstStyle/>
          <a:p>
            <a:pPr eaLnBrk="1" hangingPunct="1">
              <a:defRPr/>
            </a:pPr>
            <a:r>
              <a:rPr lang="en-US" smtClean="0">
                <a:cs typeface="+mj-cs"/>
              </a:rPr>
              <a:t>Running in chroot Jail</a:t>
            </a:r>
          </a:p>
        </p:txBody>
      </p:sp>
      <p:sp>
        <p:nvSpPr>
          <p:cNvPr id="264195" name="Rectangle 3"/>
          <p:cNvSpPr>
            <a:spLocks noGrp="1" noChangeArrowheads="1"/>
          </p:cNvSpPr>
          <p:nvPr>
            <p:ph type="body" idx="1"/>
          </p:nvPr>
        </p:nvSpPr>
        <p:spPr>
          <a:xfrm>
            <a:off x="457200" y="1447800"/>
            <a:ext cx="8229600" cy="4724400"/>
          </a:xfrm>
        </p:spPr>
        <p:txBody>
          <a:bodyPr/>
          <a:lstStyle/>
          <a:p>
            <a:pPr eaLnBrk="1" hangingPunct="1">
              <a:defRPr/>
            </a:pPr>
            <a:r>
              <a:rPr lang="en-US" smtClean="0">
                <a:cs typeface="+mn-cs"/>
              </a:rPr>
              <a:t>chroot confines a process to a subset of /</a:t>
            </a:r>
          </a:p>
          <a:p>
            <a:pPr lvl="1" eaLnBrk="1" hangingPunct="1">
              <a:defRPr/>
            </a:pPr>
            <a:r>
              <a:rPr lang="en-US" smtClean="0"/>
              <a:t>maps a virtual “/” to some other directory</a:t>
            </a:r>
          </a:p>
          <a:p>
            <a:pPr lvl="1" eaLnBrk="1" hangingPunct="1">
              <a:defRPr/>
            </a:pPr>
            <a:r>
              <a:rPr lang="en-US" smtClean="0"/>
              <a:t>useful if have a daemon that should only access a portion of the file system, e.g. FTP</a:t>
            </a:r>
          </a:p>
          <a:p>
            <a:pPr lvl="1" eaLnBrk="1" hangingPunct="1">
              <a:defRPr/>
            </a:pPr>
            <a:r>
              <a:rPr lang="en-US" smtClean="0"/>
              <a:t>directories outside the chroot jail aren’t visible or reachable at all</a:t>
            </a:r>
          </a:p>
          <a:p>
            <a:pPr eaLnBrk="1" hangingPunct="1">
              <a:defRPr/>
            </a:pPr>
            <a:r>
              <a:rPr lang="en-US" smtClean="0">
                <a:cs typeface="+mn-cs"/>
              </a:rPr>
              <a:t>contains effects of compromised daemon</a:t>
            </a:r>
          </a:p>
          <a:p>
            <a:pPr eaLnBrk="1" hangingPunct="1">
              <a:defRPr/>
            </a:pPr>
            <a:r>
              <a:rPr lang="en-US" smtClean="0">
                <a:cs typeface="+mn-cs"/>
              </a:rPr>
              <a:t>complex to configure and troubleshoot</a:t>
            </a:r>
          </a:p>
          <a:p>
            <a:pPr lvl="1" eaLnBrk="1" hangingPunct="1">
              <a:defRPr/>
            </a:pPr>
            <a:r>
              <a:rPr lang="en-US" smtClean="0"/>
              <a:t>must mirror portions of system in chroot jail</a:t>
            </a:r>
          </a:p>
        </p:txBody>
      </p:sp>
    </p:spTree>
    <p:extLst>
      <p:ext uri="{BB962C8B-B14F-4D97-AF65-F5344CB8AC3E}">
        <p14:creationId xmlns:p14="http://schemas.microsoft.com/office/powerpoint/2010/main" val="24736303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2"/>
          <p:cNvSpPr>
            <a:spLocks noGrp="1" noChangeArrowheads="1"/>
          </p:cNvSpPr>
          <p:nvPr>
            <p:ph type="title"/>
          </p:nvPr>
        </p:nvSpPr>
        <p:spPr/>
        <p:txBody>
          <a:bodyPr/>
          <a:lstStyle/>
          <a:p>
            <a:pPr eaLnBrk="1" hangingPunct="1">
              <a:defRPr/>
            </a:pPr>
            <a:r>
              <a:rPr lang="en-US" smtClean="0">
                <a:cs typeface="+mj-cs"/>
              </a:rPr>
              <a:t>Modularity</a:t>
            </a:r>
          </a:p>
        </p:txBody>
      </p:sp>
      <p:sp>
        <p:nvSpPr>
          <p:cNvPr id="266243" name="Rectangle 3"/>
          <p:cNvSpPr>
            <a:spLocks noGrp="1" noChangeArrowheads="1"/>
          </p:cNvSpPr>
          <p:nvPr>
            <p:ph type="body" idx="1"/>
          </p:nvPr>
        </p:nvSpPr>
        <p:spPr>
          <a:xfrm>
            <a:off x="457200" y="1676400"/>
            <a:ext cx="8229600" cy="4724400"/>
          </a:xfrm>
        </p:spPr>
        <p:txBody>
          <a:bodyPr/>
          <a:lstStyle/>
          <a:p>
            <a:pPr eaLnBrk="1" hangingPunct="1">
              <a:defRPr/>
            </a:pPr>
            <a:r>
              <a:rPr lang="en-US" smtClean="0">
                <a:cs typeface="+mn-cs"/>
              </a:rPr>
              <a:t>applications running as a single, large, multipurpose process can be:</a:t>
            </a:r>
          </a:p>
          <a:p>
            <a:pPr lvl="1" eaLnBrk="1" hangingPunct="1">
              <a:defRPr/>
            </a:pPr>
            <a:r>
              <a:rPr lang="en-US" smtClean="0"/>
              <a:t>more difficult to run as an unprivileged user</a:t>
            </a:r>
          </a:p>
          <a:p>
            <a:pPr lvl="1" eaLnBrk="1" hangingPunct="1">
              <a:defRPr/>
            </a:pPr>
            <a:r>
              <a:rPr lang="en-US" smtClean="0"/>
              <a:t>harder to locate / fix security bugs in source </a:t>
            </a:r>
          </a:p>
          <a:p>
            <a:pPr lvl="1" eaLnBrk="1" hangingPunct="1">
              <a:defRPr/>
            </a:pPr>
            <a:r>
              <a:rPr lang="en-US" smtClean="0"/>
              <a:t>harder to disable unnecessary functionality</a:t>
            </a:r>
          </a:p>
          <a:p>
            <a:pPr eaLnBrk="1" hangingPunct="1">
              <a:defRPr/>
            </a:pPr>
            <a:r>
              <a:rPr lang="en-US" smtClean="0">
                <a:cs typeface="+mn-cs"/>
              </a:rPr>
              <a:t>hence modularity a highly prized feature</a:t>
            </a:r>
          </a:p>
          <a:p>
            <a:pPr lvl="1" eaLnBrk="1" hangingPunct="1">
              <a:defRPr/>
            </a:pPr>
            <a:r>
              <a:rPr lang="en-US" smtClean="0"/>
              <a:t>providing a much smaller attack surface</a:t>
            </a:r>
          </a:p>
          <a:p>
            <a:pPr eaLnBrk="1" hangingPunct="1">
              <a:defRPr/>
            </a:pPr>
            <a:r>
              <a:rPr lang="en-US" smtClean="0">
                <a:cs typeface="+mn-cs"/>
              </a:rPr>
              <a:t>cf. postfix vs sendmail, Apache modules</a:t>
            </a:r>
          </a:p>
        </p:txBody>
      </p:sp>
    </p:spTree>
    <p:extLst>
      <p:ext uri="{BB962C8B-B14F-4D97-AF65-F5344CB8AC3E}">
        <p14:creationId xmlns:p14="http://schemas.microsoft.com/office/powerpoint/2010/main" val="18602518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2"/>
          <p:cNvSpPr>
            <a:spLocks noGrp="1" noChangeArrowheads="1"/>
          </p:cNvSpPr>
          <p:nvPr>
            <p:ph type="title"/>
          </p:nvPr>
        </p:nvSpPr>
        <p:spPr/>
        <p:txBody>
          <a:bodyPr/>
          <a:lstStyle/>
          <a:p>
            <a:pPr eaLnBrk="1" hangingPunct="1">
              <a:defRPr/>
            </a:pPr>
            <a:r>
              <a:rPr lang="en-US" smtClean="0">
                <a:cs typeface="+mj-cs"/>
              </a:rPr>
              <a:t>Encryption</a:t>
            </a:r>
          </a:p>
        </p:txBody>
      </p:sp>
      <p:sp>
        <p:nvSpPr>
          <p:cNvPr id="268291" name="Rectangle 3"/>
          <p:cNvSpPr>
            <a:spLocks noGrp="1" noChangeArrowheads="1"/>
          </p:cNvSpPr>
          <p:nvPr>
            <p:ph type="body" idx="1"/>
          </p:nvPr>
        </p:nvSpPr>
        <p:spPr>
          <a:xfrm>
            <a:off x="457200" y="1447800"/>
            <a:ext cx="8229600" cy="4953000"/>
          </a:xfrm>
        </p:spPr>
        <p:txBody>
          <a:bodyPr/>
          <a:lstStyle/>
          <a:p>
            <a:pPr eaLnBrk="1" hangingPunct="1">
              <a:defRPr/>
            </a:pPr>
            <a:r>
              <a:rPr lang="en-US" dirty="0" smtClean="0">
                <a:cs typeface="+mn-cs"/>
              </a:rPr>
              <a:t>sending logins &amp; passwords or application data over networks in clear text exposes them to network eavesdropping attacks (obvious)</a:t>
            </a:r>
          </a:p>
          <a:p>
            <a:pPr eaLnBrk="1" hangingPunct="1">
              <a:defRPr/>
            </a:pPr>
            <a:r>
              <a:rPr lang="en-US" dirty="0" smtClean="0">
                <a:cs typeface="+mn-cs"/>
              </a:rPr>
              <a:t>hence many network applications now support encryption to protect such data</a:t>
            </a:r>
          </a:p>
          <a:p>
            <a:pPr lvl="1" eaLnBrk="1" hangingPunct="1">
              <a:defRPr/>
            </a:pPr>
            <a:r>
              <a:rPr lang="en-US" dirty="0" smtClean="0"/>
              <a:t>often using </a:t>
            </a:r>
            <a:r>
              <a:rPr lang="en-US" dirty="0" err="1" smtClean="0"/>
              <a:t>OpenSSL</a:t>
            </a:r>
            <a:r>
              <a:rPr lang="en-US" dirty="0" smtClean="0"/>
              <a:t> library</a:t>
            </a:r>
          </a:p>
          <a:p>
            <a:pPr eaLnBrk="1" hangingPunct="1">
              <a:defRPr/>
            </a:pPr>
            <a:r>
              <a:rPr lang="en-US" dirty="0" smtClean="0">
                <a:cs typeface="+mn-cs"/>
              </a:rPr>
              <a:t>may need own X.509 certificates to use</a:t>
            </a:r>
          </a:p>
          <a:p>
            <a:pPr lvl="1" eaLnBrk="1" hangingPunct="1">
              <a:defRPr/>
            </a:pPr>
            <a:r>
              <a:rPr lang="en-US" dirty="0" smtClean="0"/>
              <a:t>can generate/sign using </a:t>
            </a:r>
            <a:r>
              <a:rPr lang="en-US" dirty="0" err="1" smtClean="0"/>
              <a:t>openssl</a:t>
            </a:r>
            <a:r>
              <a:rPr lang="en-US" dirty="0" smtClean="0"/>
              <a:t> command</a:t>
            </a:r>
          </a:p>
          <a:p>
            <a:pPr lvl="1" eaLnBrk="1" hangingPunct="1">
              <a:defRPr/>
            </a:pPr>
            <a:r>
              <a:rPr lang="en-US" dirty="0" smtClean="0"/>
              <a:t>may use commercial/own/free CA</a:t>
            </a:r>
          </a:p>
        </p:txBody>
      </p:sp>
    </p:spTree>
    <p:extLst>
      <p:ext uri="{BB962C8B-B14F-4D97-AF65-F5344CB8AC3E}">
        <p14:creationId xmlns:p14="http://schemas.microsoft.com/office/powerpoint/2010/main" val="42322913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1026"/>
          <p:cNvSpPr>
            <a:spLocks noGrp="1" noChangeArrowheads="1"/>
          </p:cNvSpPr>
          <p:nvPr>
            <p:ph type="title"/>
          </p:nvPr>
        </p:nvSpPr>
        <p:spPr/>
        <p:txBody>
          <a:bodyPr/>
          <a:lstStyle/>
          <a:p>
            <a:pPr eaLnBrk="1" hangingPunct="1">
              <a:defRPr/>
            </a:pPr>
            <a:r>
              <a:rPr lang="en-US" smtClean="0">
                <a:cs typeface="+mj-cs"/>
              </a:rPr>
              <a:t>Logging</a:t>
            </a:r>
          </a:p>
        </p:txBody>
      </p:sp>
      <p:sp>
        <p:nvSpPr>
          <p:cNvPr id="270339" name="Rectangle 1027"/>
          <p:cNvSpPr>
            <a:spLocks noGrp="1" noChangeArrowheads="1"/>
          </p:cNvSpPr>
          <p:nvPr>
            <p:ph type="body" idx="1"/>
          </p:nvPr>
        </p:nvSpPr>
        <p:spPr/>
        <p:txBody>
          <a:bodyPr/>
          <a:lstStyle/>
          <a:p>
            <a:pPr eaLnBrk="1" hangingPunct="1">
              <a:defRPr/>
            </a:pPr>
            <a:r>
              <a:rPr lang="en-US" smtClean="0">
                <a:cs typeface="+mn-cs"/>
              </a:rPr>
              <a:t>applications can usually be configured to log to any level of detail (debug to none)</a:t>
            </a:r>
          </a:p>
          <a:p>
            <a:pPr eaLnBrk="1" hangingPunct="1">
              <a:defRPr/>
            </a:pPr>
            <a:r>
              <a:rPr lang="en-US" smtClean="0">
                <a:cs typeface="+mn-cs"/>
              </a:rPr>
              <a:t>need appropriate setting</a:t>
            </a:r>
          </a:p>
          <a:p>
            <a:pPr eaLnBrk="1" hangingPunct="1">
              <a:defRPr/>
            </a:pPr>
            <a:r>
              <a:rPr lang="en-US" smtClean="0">
                <a:cs typeface="+mn-cs"/>
              </a:rPr>
              <a:t>must decide if use dedicated file or system logging facility (e.g. syslog)</a:t>
            </a:r>
          </a:p>
          <a:p>
            <a:pPr lvl="1" eaLnBrk="1" hangingPunct="1">
              <a:defRPr/>
            </a:pPr>
            <a:r>
              <a:rPr lang="en-US" smtClean="0"/>
              <a:t>central facility useful for consistent use</a:t>
            </a:r>
          </a:p>
          <a:p>
            <a:pPr eaLnBrk="1" hangingPunct="1">
              <a:defRPr/>
            </a:pPr>
            <a:r>
              <a:rPr lang="en-US" smtClean="0">
                <a:cs typeface="+mn-cs"/>
              </a:rPr>
              <a:t>must ensure any log files are rotated</a:t>
            </a:r>
          </a:p>
        </p:txBody>
      </p:sp>
    </p:spTree>
    <p:extLst>
      <p:ext uri="{BB962C8B-B14F-4D97-AF65-F5344CB8AC3E}">
        <p14:creationId xmlns:p14="http://schemas.microsoft.com/office/powerpoint/2010/main" val="41933403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2"/>
          <p:cNvSpPr>
            <a:spLocks noGrp="1" noChangeArrowheads="1"/>
          </p:cNvSpPr>
          <p:nvPr>
            <p:ph type="title"/>
          </p:nvPr>
        </p:nvSpPr>
        <p:spPr/>
        <p:txBody>
          <a:bodyPr/>
          <a:lstStyle/>
          <a:p>
            <a:pPr eaLnBrk="1" hangingPunct="1">
              <a:defRPr/>
            </a:pPr>
            <a:r>
              <a:rPr lang="en-US" smtClean="0">
                <a:cs typeface="+mj-cs"/>
              </a:rPr>
              <a:t>Mandatory Access Controls</a:t>
            </a:r>
          </a:p>
        </p:txBody>
      </p:sp>
      <p:sp>
        <p:nvSpPr>
          <p:cNvPr id="272387" name="Rectangle 3"/>
          <p:cNvSpPr>
            <a:spLocks noGrp="1" noChangeArrowheads="1"/>
          </p:cNvSpPr>
          <p:nvPr>
            <p:ph type="body" idx="1"/>
          </p:nvPr>
        </p:nvSpPr>
        <p:spPr>
          <a:xfrm>
            <a:off x="457200" y="1676400"/>
            <a:ext cx="8229600" cy="4876800"/>
          </a:xfrm>
        </p:spPr>
        <p:txBody>
          <a:bodyPr>
            <a:normAutofit fontScale="92500" lnSpcReduction="20000"/>
          </a:bodyPr>
          <a:lstStyle/>
          <a:p>
            <a:pPr eaLnBrk="1" hangingPunct="1">
              <a:defRPr/>
            </a:pPr>
            <a:r>
              <a:rPr lang="en-US" sz="2800" dirty="0" smtClean="0">
                <a:cs typeface="+mn-cs"/>
              </a:rPr>
              <a:t>Linux uses a DAC security model, but Mandatory Access Controls (MAC) impose a global security policy on all users</a:t>
            </a:r>
          </a:p>
          <a:p>
            <a:pPr lvl="1" eaLnBrk="1" hangingPunct="1">
              <a:defRPr/>
            </a:pPr>
            <a:r>
              <a:rPr lang="en-US" sz="2400" dirty="0" smtClean="0"/>
              <a:t>users may not set controls weaker than policy</a:t>
            </a:r>
          </a:p>
          <a:p>
            <a:pPr lvl="1" eaLnBrk="1" hangingPunct="1">
              <a:defRPr/>
            </a:pPr>
            <a:r>
              <a:rPr lang="en-US" sz="2400" dirty="0" smtClean="0"/>
              <a:t>normal admin done with accounts without authority to change the global security policy</a:t>
            </a:r>
          </a:p>
          <a:p>
            <a:pPr lvl="1" eaLnBrk="1" hangingPunct="1">
              <a:defRPr/>
            </a:pPr>
            <a:r>
              <a:rPr lang="en-US" sz="2400" dirty="0" smtClean="0"/>
              <a:t>but MAC systems have been hard to manage</a:t>
            </a:r>
          </a:p>
          <a:p>
            <a:pPr eaLnBrk="1" hangingPunct="1">
              <a:defRPr/>
            </a:pPr>
            <a:r>
              <a:rPr lang="en-US" sz="2800" dirty="0" smtClean="0">
                <a:cs typeface="+mn-cs"/>
              </a:rPr>
              <a:t>Novell’s </a:t>
            </a:r>
            <a:r>
              <a:rPr lang="en-US" sz="2800" dirty="0" err="1" smtClean="0">
                <a:cs typeface="+mn-cs"/>
              </a:rPr>
              <a:t>SuSE</a:t>
            </a:r>
            <a:r>
              <a:rPr lang="en-US" sz="2800" dirty="0" smtClean="0">
                <a:cs typeface="+mn-cs"/>
              </a:rPr>
              <a:t> Linux has </a:t>
            </a:r>
            <a:r>
              <a:rPr lang="en-US" sz="2800" dirty="0" err="1" smtClean="0">
                <a:cs typeface="+mn-cs"/>
              </a:rPr>
              <a:t>AppArmor</a:t>
            </a:r>
            <a:endParaRPr lang="en-US" sz="2800" dirty="0" smtClean="0">
              <a:cs typeface="+mn-cs"/>
            </a:endParaRPr>
          </a:p>
          <a:p>
            <a:pPr lvl="1">
              <a:defRPr/>
            </a:pPr>
            <a:r>
              <a:rPr lang="en-US" sz="2400" dirty="0" smtClean="0"/>
              <a:t>Restricts specific processes but leaves all else to DAC</a:t>
            </a:r>
            <a:endParaRPr lang="en-US" sz="2400" dirty="0" smtClean="0">
              <a:cs typeface="+mn-cs"/>
            </a:endParaRPr>
          </a:p>
          <a:p>
            <a:pPr eaLnBrk="1" hangingPunct="1">
              <a:defRPr/>
            </a:pPr>
            <a:r>
              <a:rPr lang="en-US" sz="2800" dirty="0" smtClean="0"/>
              <a:t>Fedora and </a:t>
            </a:r>
            <a:r>
              <a:rPr lang="en-US" sz="2800" dirty="0" err="1" smtClean="0">
                <a:cs typeface="+mn-cs"/>
              </a:rPr>
              <a:t>RedHat</a:t>
            </a:r>
            <a:r>
              <a:rPr lang="en-US" sz="2800" dirty="0" smtClean="0">
                <a:cs typeface="+mn-cs"/>
              </a:rPr>
              <a:t> Enterprise Linux has </a:t>
            </a:r>
            <a:r>
              <a:rPr lang="en-US" sz="2800" dirty="0" err="1" smtClean="0">
                <a:cs typeface="+mn-cs"/>
              </a:rPr>
              <a:t>SELinux</a:t>
            </a:r>
            <a:endParaRPr lang="en-US" sz="2800" dirty="0" smtClean="0">
              <a:cs typeface="+mn-cs"/>
            </a:endParaRPr>
          </a:p>
          <a:p>
            <a:pPr lvl="1">
              <a:defRPr/>
            </a:pPr>
            <a:r>
              <a:rPr lang="en-US" sz="2400" dirty="0" smtClean="0"/>
              <a:t>Restricts network daemons, but all else to DAC</a:t>
            </a:r>
          </a:p>
          <a:p>
            <a:pPr>
              <a:defRPr/>
            </a:pPr>
            <a:r>
              <a:rPr lang="en-US" dirty="0" smtClean="0">
                <a:cs typeface="+mn-cs"/>
              </a:rPr>
              <a:t>Pure </a:t>
            </a:r>
            <a:r>
              <a:rPr lang="en-US" dirty="0" err="1" smtClean="0">
                <a:cs typeface="+mn-cs"/>
              </a:rPr>
              <a:t>SELinux</a:t>
            </a:r>
            <a:r>
              <a:rPr lang="en-US" dirty="0" smtClean="0">
                <a:cs typeface="+mn-cs"/>
              </a:rPr>
              <a:t> usually only used on high security machines</a:t>
            </a:r>
          </a:p>
        </p:txBody>
      </p:sp>
    </p:spTree>
    <p:extLst>
      <p:ext uri="{BB962C8B-B14F-4D97-AF65-F5344CB8AC3E}">
        <p14:creationId xmlns:p14="http://schemas.microsoft.com/office/powerpoint/2010/main" val="41992273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2"/>
          <p:cNvSpPr>
            <a:spLocks noGrp="1" noChangeArrowheads="1"/>
          </p:cNvSpPr>
          <p:nvPr>
            <p:ph type="title"/>
          </p:nvPr>
        </p:nvSpPr>
        <p:spPr/>
        <p:txBody>
          <a:bodyPr/>
          <a:lstStyle/>
          <a:p>
            <a:pPr eaLnBrk="1" hangingPunct="1">
              <a:defRPr/>
            </a:pPr>
            <a:r>
              <a:rPr lang="en-US" smtClean="0">
                <a:cs typeface="+mj-cs"/>
              </a:rPr>
              <a:t>SELinux</a:t>
            </a:r>
          </a:p>
        </p:txBody>
      </p:sp>
      <p:sp>
        <p:nvSpPr>
          <p:cNvPr id="274435" name="Rectangle 3"/>
          <p:cNvSpPr>
            <a:spLocks noGrp="1" noChangeArrowheads="1"/>
          </p:cNvSpPr>
          <p:nvPr>
            <p:ph type="body" idx="1"/>
          </p:nvPr>
        </p:nvSpPr>
        <p:spPr>
          <a:xfrm>
            <a:off x="457200" y="1447800"/>
            <a:ext cx="8229600" cy="4876800"/>
          </a:xfrm>
        </p:spPr>
        <p:txBody>
          <a:bodyPr>
            <a:normAutofit fontScale="92500"/>
          </a:bodyPr>
          <a:lstStyle/>
          <a:p>
            <a:pPr eaLnBrk="1" hangingPunct="1">
              <a:lnSpc>
                <a:spcPct val="90000"/>
              </a:lnSpc>
              <a:defRPr/>
            </a:pPr>
            <a:r>
              <a:rPr lang="en-US" sz="2800" dirty="0" smtClean="0">
                <a:cs typeface="+mn-cs"/>
              </a:rPr>
              <a:t>NSA's </a:t>
            </a:r>
            <a:r>
              <a:rPr lang="en-US" sz="2800" dirty="0" smtClean="0">
                <a:cs typeface="+mn-cs"/>
              </a:rPr>
              <a:t>powerful implementation of mandatory access controls for Linux</a:t>
            </a:r>
          </a:p>
          <a:p>
            <a:pPr eaLnBrk="1" hangingPunct="1">
              <a:lnSpc>
                <a:spcPct val="90000"/>
              </a:lnSpc>
              <a:defRPr/>
            </a:pPr>
            <a:r>
              <a:rPr lang="en-US" sz="2800" dirty="0" smtClean="0">
                <a:cs typeface="+mn-cs"/>
              </a:rPr>
              <a:t>Linux DACs still applies, but if it allows the action </a:t>
            </a:r>
            <a:r>
              <a:rPr lang="en-US" sz="2800" dirty="0" err="1" smtClean="0">
                <a:cs typeface="+mn-cs"/>
              </a:rPr>
              <a:t>SELinux</a:t>
            </a:r>
            <a:r>
              <a:rPr lang="en-US" sz="2800" dirty="0" smtClean="0">
                <a:cs typeface="+mn-cs"/>
              </a:rPr>
              <a:t> then evaluates it against its own security policies</a:t>
            </a:r>
          </a:p>
          <a:p>
            <a:pPr eaLnBrk="1" hangingPunct="1">
              <a:lnSpc>
                <a:spcPct val="90000"/>
              </a:lnSpc>
              <a:defRPr/>
            </a:pPr>
            <a:r>
              <a:rPr lang="en-US" sz="2800" dirty="0" smtClean="0">
                <a:cs typeface="+mn-cs"/>
              </a:rPr>
              <a:t>"subjects" are processes (since these run user </a:t>
            </a:r>
            <a:r>
              <a:rPr lang="en-US" sz="2800" dirty="0" err="1" smtClean="0">
                <a:cs typeface="+mn-cs"/>
              </a:rPr>
              <a:t>cmds</a:t>
            </a:r>
            <a:r>
              <a:rPr lang="en-US" sz="2800" dirty="0" smtClean="0">
                <a:cs typeface="+mn-cs"/>
              </a:rPr>
              <a:t>)</a:t>
            </a:r>
          </a:p>
          <a:p>
            <a:pPr eaLnBrk="1" hangingPunct="1">
              <a:lnSpc>
                <a:spcPct val="90000"/>
              </a:lnSpc>
              <a:defRPr/>
            </a:pPr>
            <a:r>
              <a:rPr lang="en-US" sz="2800" dirty="0"/>
              <a:t>A</a:t>
            </a:r>
            <a:r>
              <a:rPr lang="en-US" sz="2800" dirty="0" smtClean="0">
                <a:cs typeface="+mn-cs"/>
              </a:rPr>
              <a:t>ctions are "permissions”</a:t>
            </a:r>
          </a:p>
          <a:p>
            <a:pPr eaLnBrk="1" hangingPunct="1">
              <a:lnSpc>
                <a:spcPct val="90000"/>
              </a:lnSpc>
              <a:defRPr/>
            </a:pPr>
            <a:r>
              <a:rPr lang="en-US" sz="2800" dirty="0"/>
              <a:t>O</a:t>
            </a:r>
            <a:r>
              <a:rPr lang="en-US" sz="2800" dirty="0" smtClean="0">
                <a:cs typeface="+mn-cs"/>
              </a:rPr>
              <a:t>bjects are not just files &amp; </a:t>
            </a:r>
            <a:r>
              <a:rPr lang="en-US" sz="2800" dirty="0" err="1" smtClean="0">
                <a:cs typeface="+mn-cs"/>
              </a:rPr>
              <a:t>dirs</a:t>
            </a:r>
            <a:r>
              <a:rPr lang="en-US" sz="2800" dirty="0" smtClean="0">
                <a:cs typeface="+mn-cs"/>
              </a:rPr>
              <a:t>, but also processes and systems </a:t>
            </a:r>
            <a:r>
              <a:rPr lang="en-US" sz="2800" dirty="0" smtClean="0">
                <a:cs typeface="+mn-cs"/>
              </a:rPr>
              <a:t>resources</a:t>
            </a:r>
          </a:p>
          <a:p>
            <a:pPr lvl="1">
              <a:lnSpc>
                <a:spcPct val="90000"/>
              </a:lnSpc>
              <a:defRPr/>
            </a:pPr>
            <a:r>
              <a:rPr lang="en-US" sz="2400" dirty="0" smtClean="0"/>
              <a:t>More classes, also, like sockets, file system, </a:t>
            </a:r>
            <a:r>
              <a:rPr lang="en-US" sz="2400" dirty="0" err="1" smtClean="0"/>
              <a:t>xserver</a:t>
            </a:r>
            <a:r>
              <a:rPr lang="en-US" sz="2400" dirty="0" smtClean="0"/>
              <a:t>, etc.</a:t>
            </a:r>
            <a:endParaRPr lang="en-US" sz="2400" dirty="0" smtClean="0">
              <a:cs typeface="+mn-cs"/>
            </a:endParaRPr>
          </a:p>
          <a:p>
            <a:pPr eaLnBrk="1" hangingPunct="1">
              <a:lnSpc>
                <a:spcPct val="90000"/>
              </a:lnSpc>
              <a:defRPr/>
            </a:pPr>
            <a:r>
              <a:rPr lang="en-US" sz="2800" dirty="0"/>
              <a:t>T</a:t>
            </a:r>
            <a:r>
              <a:rPr lang="en-US" sz="2800" dirty="0" smtClean="0">
                <a:cs typeface="+mn-cs"/>
              </a:rPr>
              <a:t>o manage complexity </a:t>
            </a:r>
            <a:r>
              <a:rPr lang="en-US" sz="2800" dirty="0" err="1" smtClean="0">
                <a:cs typeface="+mn-cs"/>
              </a:rPr>
              <a:t>SELinux</a:t>
            </a:r>
            <a:r>
              <a:rPr lang="en-US" sz="2800" dirty="0" smtClean="0">
                <a:cs typeface="+mn-cs"/>
              </a:rPr>
              <a:t> has:</a:t>
            </a:r>
          </a:p>
          <a:p>
            <a:pPr lvl="1" eaLnBrk="1" hangingPunct="1">
              <a:lnSpc>
                <a:spcPct val="90000"/>
              </a:lnSpc>
              <a:defRPr/>
            </a:pPr>
            <a:r>
              <a:rPr lang="en-US" sz="2400" dirty="0" smtClean="0"/>
              <a:t>"that which is not expressly permitted, is denied”</a:t>
            </a:r>
          </a:p>
          <a:p>
            <a:pPr lvl="1" eaLnBrk="1" hangingPunct="1">
              <a:lnSpc>
                <a:spcPct val="90000"/>
              </a:lnSpc>
              <a:defRPr/>
            </a:pPr>
            <a:r>
              <a:rPr lang="en-US" sz="2400" dirty="0" smtClean="0"/>
              <a:t>groups of subjects, permissions, and objects</a:t>
            </a:r>
          </a:p>
        </p:txBody>
      </p:sp>
    </p:spTree>
    <p:extLst>
      <p:ext uri="{BB962C8B-B14F-4D97-AF65-F5344CB8AC3E}">
        <p14:creationId xmlns:p14="http://schemas.microsoft.com/office/powerpoint/2010/main" val="2268930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Rectangle 2"/>
          <p:cNvSpPr>
            <a:spLocks noGrp="1" noChangeArrowheads="1"/>
          </p:cNvSpPr>
          <p:nvPr>
            <p:ph type="title"/>
          </p:nvPr>
        </p:nvSpPr>
        <p:spPr/>
        <p:txBody>
          <a:bodyPr/>
          <a:lstStyle/>
          <a:p>
            <a:pPr eaLnBrk="1" hangingPunct="1">
              <a:defRPr/>
            </a:pPr>
            <a:r>
              <a:rPr lang="en-US" smtClean="0">
                <a:cs typeface="+mj-cs"/>
              </a:rPr>
              <a:t>Security Contexts</a:t>
            </a:r>
          </a:p>
        </p:txBody>
      </p:sp>
      <p:sp>
        <p:nvSpPr>
          <p:cNvPr id="276483" name="Rectangle 3"/>
          <p:cNvSpPr>
            <a:spLocks noGrp="1" noChangeArrowheads="1"/>
          </p:cNvSpPr>
          <p:nvPr>
            <p:ph type="body" idx="1"/>
          </p:nvPr>
        </p:nvSpPr>
        <p:spPr>
          <a:xfrm>
            <a:off x="381000" y="1447800"/>
            <a:ext cx="8382000" cy="4724400"/>
          </a:xfrm>
        </p:spPr>
        <p:txBody>
          <a:bodyPr/>
          <a:lstStyle/>
          <a:p>
            <a:pPr eaLnBrk="1" hangingPunct="1">
              <a:lnSpc>
                <a:spcPct val="90000"/>
              </a:lnSpc>
              <a:defRPr/>
            </a:pPr>
            <a:r>
              <a:rPr lang="en-US" sz="2800" smtClean="0">
                <a:cs typeface="+mn-cs"/>
              </a:rPr>
              <a:t>each individual subject &amp; object in SELinux is governed by a </a:t>
            </a:r>
            <a:r>
              <a:rPr lang="en-US" sz="2800" b="1" smtClean="0">
                <a:cs typeface="+mn-cs"/>
              </a:rPr>
              <a:t>security context</a:t>
            </a:r>
            <a:r>
              <a:rPr lang="en-US" sz="2800" smtClean="0">
                <a:cs typeface="+mn-cs"/>
              </a:rPr>
              <a:t> being a:</a:t>
            </a:r>
          </a:p>
          <a:p>
            <a:pPr lvl="1" eaLnBrk="1" hangingPunct="1">
              <a:lnSpc>
                <a:spcPct val="90000"/>
              </a:lnSpc>
              <a:defRPr/>
            </a:pPr>
            <a:r>
              <a:rPr lang="en-US" sz="2400" smtClean="0"/>
              <a:t>user - individual user (human or daemon)</a:t>
            </a:r>
          </a:p>
          <a:p>
            <a:pPr lvl="2" eaLnBrk="1" hangingPunct="1">
              <a:lnSpc>
                <a:spcPct val="90000"/>
              </a:lnSpc>
              <a:defRPr/>
            </a:pPr>
            <a:r>
              <a:rPr lang="en-US" sz="2000" smtClean="0"/>
              <a:t>SELinux maintains its own list of users</a:t>
            </a:r>
          </a:p>
          <a:p>
            <a:pPr lvl="2" eaLnBrk="1" hangingPunct="1">
              <a:lnSpc>
                <a:spcPct val="90000"/>
              </a:lnSpc>
              <a:defRPr/>
            </a:pPr>
            <a:r>
              <a:rPr lang="en-US" sz="2000" smtClean="0"/>
              <a:t>user labels on subjects specify account's privileges </a:t>
            </a:r>
          </a:p>
          <a:p>
            <a:pPr lvl="2" eaLnBrk="1" hangingPunct="1">
              <a:lnSpc>
                <a:spcPct val="90000"/>
              </a:lnSpc>
              <a:defRPr/>
            </a:pPr>
            <a:r>
              <a:rPr lang="en-US" sz="2000" smtClean="0"/>
              <a:t>user labels on objects specify its owner</a:t>
            </a:r>
          </a:p>
          <a:p>
            <a:pPr lvl="1" eaLnBrk="1" hangingPunct="1">
              <a:lnSpc>
                <a:spcPct val="90000"/>
              </a:lnSpc>
              <a:defRPr/>
            </a:pPr>
            <a:r>
              <a:rPr lang="en-US" sz="2400" smtClean="0"/>
              <a:t>role - like a group, assumed by users</a:t>
            </a:r>
          </a:p>
          <a:p>
            <a:pPr lvl="2" eaLnBrk="1" hangingPunct="1">
              <a:lnSpc>
                <a:spcPct val="90000"/>
              </a:lnSpc>
              <a:defRPr/>
            </a:pPr>
            <a:r>
              <a:rPr lang="en-US" sz="2000" smtClean="0"/>
              <a:t>a user may only assume one role at a time, </a:t>
            </a:r>
          </a:p>
          <a:p>
            <a:pPr lvl="2" eaLnBrk="1" hangingPunct="1">
              <a:lnSpc>
                <a:spcPct val="90000"/>
              </a:lnSpc>
              <a:defRPr/>
            </a:pPr>
            <a:r>
              <a:rPr lang="en-US" sz="2000" smtClean="0"/>
              <a:t>may only switch roles if and when authorized to do so</a:t>
            </a:r>
          </a:p>
          <a:p>
            <a:pPr lvl="1" eaLnBrk="1" hangingPunct="1">
              <a:lnSpc>
                <a:spcPct val="90000"/>
              </a:lnSpc>
              <a:defRPr/>
            </a:pPr>
            <a:r>
              <a:rPr lang="en-US" sz="2400" smtClean="0"/>
              <a:t>domain (type) - a sandbox being a combination of subjects and objects that may interact with each other</a:t>
            </a:r>
          </a:p>
          <a:p>
            <a:pPr eaLnBrk="1" hangingPunct="1">
              <a:lnSpc>
                <a:spcPct val="90000"/>
              </a:lnSpc>
              <a:defRPr/>
            </a:pPr>
            <a:r>
              <a:rPr lang="en-US" sz="2800" smtClean="0">
                <a:cs typeface="+mn-cs"/>
              </a:rPr>
              <a:t>this model is called </a:t>
            </a:r>
            <a:r>
              <a:rPr lang="en-US" sz="2800" b="1" smtClean="0">
                <a:cs typeface="+mn-cs"/>
              </a:rPr>
              <a:t>Type Enforcement</a:t>
            </a:r>
            <a:r>
              <a:rPr lang="en-US" sz="2800" smtClean="0">
                <a:cs typeface="+mn-cs"/>
              </a:rPr>
              <a:t> (TE)</a:t>
            </a:r>
          </a:p>
        </p:txBody>
      </p:sp>
    </p:spTree>
    <p:extLst>
      <p:ext uri="{BB962C8B-B14F-4D97-AF65-F5344CB8AC3E}">
        <p14:creationId xmlns:p14="http://schemas.microsoft.com/office/powerpoint/2010/main" val="1059024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2"/>
          <p:cNvSpPr>
            <a:spLocks noGrp="1" noChangeArrowheads="1"/>
          </p:cNvSpPr>
          <p:nvPr>
            <p:ph type="title"/>
          </p:nvPr>
        </p:nvSpPr>
        <p:spPr/>
        <p:txBody>
          <a:bodyPr/>
          <a:lstStyle/>
          <a:p>
            <a:pPr eaLnBrk="1" hangingPunct="1">
              <a:defRPr/>
            </a:pPr>
            <a:r>
              <a:rPr lang="en-US" smtClean="0">
                <a:cs typeface="+mj-cs"/>
              </a:rPr>
              <a:t>Decision Making in SELinux</a:t>
            </a:r>
          </a:p>
        </p:txBody>
      </p:sp>
      <p:sp>
        <p:nvSpPr>
          <p:cNvPr id="278531" name="Rectangle 3"/>
          <p:cNvSpPr>
            <a:spLocks noGrp="1" noChangeArrowheads="1"/>
          </p:cNvSpPr>
          <p:nvPr>
            <p:ph type="body" idx="1"/>
          </p:nvPr>
        </p:nvSpPr>
        <p:spPr>
          <a:xfrm>
            <a:off x="457200" y="1676400"/>
            <a:ext cx="8229600" cy="4648200"/>
          </a:xfrm>
        </p:spPr>
        <p:txBody>
          <a:bodyPr/>
          <a:lstStyle/>
          <a:p>
            <a:pPr eaLnBrk="1" hangingPunct="1">
              <a:defRPr/>
            </a:pPr>
            <a:r>
              <a:rPr lang="en-US" sz="2800" smtClean="0">
                <a:cs typeface="+mn-cs"/>
              </a:rPr>
              <a:t>two types of decisions: </a:t>
            </a:r>
          </a:p>
          <a:p>
            <a:pPr eaLnBrk="1" hangingPunct="1">
              <a:defRPr/>
            </a:pPr>
            <a:r>
              <a:rPr lang="en-US" sz="2800" b="1" smtClean="0">
                <a:cs typeface="+mn-cs"/>
              </a:rPr>
              <a:t>access</a:t>
            </a:r>
            <a:r>
              <a:rPr lang="en-US" sz="2800" smtClean="0">
                <a:cs typeface="+mn-cs"/>
              </a:rPr>
              <a:t> decisions</a:t>
            </a:r>
          </a:p>
          <a:p>
            <a:pPr lvl="1" eaLnBrk="1" hangingPunct="1">
              <a:defRPr/>
            </a:pPr>
            <a:r>
              <a:rPr lang="en-US" sz="2400" smtClean="0"/>
              <a:t>when subjects do things to objects that already exist, or create new things in expected domain</a:t>
            </a:r>
          </a:p>
          <a:p>
            <a:pPr eaLnBrk="1" hangingPunct="1">
              <a:defRPr/>
            </a:pPr>
            <a:r>
              <a:rPr lang="en-US" sz="2800" b="1" smtClean="0">
                <a:cs typeface="+mn-cs"/>
              </a:rPr>
              <a:t>transition</a:t>
            </a:r>
            <a:r>
              <a:rPr lang="en-US" sz="2800" smtClean="0">
                <a:cs typeface="+mn-cs"/>
              </a:rPr>
              <a:t> decisions</a:t>
            </a:r>
          </a:p>
          <a:p>
            <a:pPr lvl="1" eaLnBrk="1" hangingPunct="1">
              <a:defRPr/>
            </a:pPr>
            <a:r>
              <a:rPr lang="en-US" sz="2400" smtClean="0"/>
              <a:t>invocation of processes in different domains than the one in which the subject-process is running</a:t>
            </a:r>
          </a:p>
          <a:p>
            <a:pPr lvl="1" eaLnBrk="1" hangingPunct="1">
              <a:defRPr/>
            </a:pPr>
            <a:r>
              <a:rPr lang="en-US" sz="2400" smtClean="0"/>
              <a:t>creation of objects in different types (domains) than their parent directories</a:t>
            </a:r>
          </a:p>
          <a:p>
            <a:pPr lvl="1" eaLnBrk="1" hangingPunct="1">
              <a:defRPr/>
            </a:pPr>
            <a:r>
              <a:rPr lang="en-US" sz="2400" smtClean="0"/>
              <a:t>transitions must be authorized by SELinux policy</a:t>
            </a:r>
          </a:p>
        </p:txBody>
      </p:sp>
    </p:spTree>
    <p:extLst>
      <p:ext uri="{BB962C8B-B14F-4D97-AF65-F5344CB8AC3E}">
        <p14:creationId xmlns:p14="http://schemas.microsoft.com/office/powerpoint/2010/main" val="41683644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eaLnBrk="1" hangingPunct="1">
              <a:defRPr/>
            </a:pPr>
            <a:r>
              <a:rPr kumimoji="1" lang="en-GB" smtClean="0">
                <a:cs typeface="+mj-cs"/>
              </a:rPr>
              <a:t>Linux Security</a:t>
            </a:r>
            <a:endParaRPr kumimoji="1" lang="en-AU" sz="3600" smtClean="0">
              <a:cs typeface="+mj-cs"/>
            </a:endParaRPr>
          </a:p>
        </p:txBody>
      </p:sp>
      <p:sp>
        <p:nvSpPr>
          <p:cNvPr id="200707" name="Rectangle 3"/>
          <p:cNvSpPr>
            <a:spLocks noGrp="1" noChangeArrowheads="1"/>
          </p:cNvSpPr>
          <p:nvPr>
            <p:ph type="body" idx="1"/>
          </p:nvPr>
        </p:nvSpPr>
        <p:spPr>
          <a:xfrm>
            <a:off x="457200" y="1676400"/>
            <a:ext cx="8229600" cy="4572000"/>
          </a:xfrm>
        </p:spPr>
        <p:txBody>
          <a:bodyPr>
            <a:normAutofit lnSpcReduction="10000"/>
          </a:bodyPr>
          <a:lstStyle/>
          <a:p>
            <a:pPr eaLnBrk="1" hangingPunct="1">
              <a:lnSpc>
                <a:spcPct val="90000"/>
              </a:lnSpc>
              <a:defRPr/>
            </a:pPr>
            <a:r>
              <a:rPr lang="en-US" dirty="0" smtClean="0">
                <a:cs typeface="+mn-cs"/>
              </a:rPr>
              <a:t>Despite all this, </a:t>
            </a:r>
            <a:r>
              <a:rPr lang="en-US" dirty="0" err="1" smtClean="0">
                <a:cs typeface="+mn-cs"/>
              </a:rPr>
              <a:t>linux</a:t>
            </a:r>
            <a:r>
              <a:rPr lang="en-US" dirty="0" smtClean="0">
                <a:cs typeface="+mn-cs"/>
              </a:rPr>
              <a:t> </a:t>
            </a:r>
            <a:r>
              <a:rPr lang="en-US" dirty="0" smtClean="0">
                <a:cs typeface="+mn-cs"/>
              </a:rPr>
              <a:t>has evolved into one of the most popular and versatile operating systems</a:t>
            </a:r>
          </a:p>
          <a:p>
            <a:pPr eaLnBrk="1" hangingPunct="1">
              <a:lnSpc>
                <a:spcPct val="90000"/>
              </a:lnSpc>
              <a:defRPr/>
            </a:pPr>
            <a:r>
              <a:rPr lang="en-US" dirty="0" smtClean="0">
                <a:cs typeface="+mn-cs"/>
              </a:rPr>
              <a:t>many features mean broad attack </a:t>
            </a:r>
            <a:r>
              <a:rPr lang="en-US" dirty="0" smtClean="0">
                <a:cs typeface="+mn-cs"/>
              </a:rPr>
              <a:t>surface, so securing can be challenging</a:t>
            </a:r>
            <a:endParaRPr lang="en-US" dirty="0" smtClean="0">
              <a:cs typeface="+mn-cs"/>
            </a:endParaRPr>
          </a:p>
          <a:p>
            <a:pPr eaLnBrk="1" hangingPunct="1">
              <a:lnSpc>
                <a:spcPct val="90000"/>
              </a:lnSpc>
              <a:defRPr/>
            </a:pPr>
            <a:r>
              <a:rPr lang="en-US" dirty="0" smtClean="0">
                <a:cs typeface="+mn-cs"/>
              </a:rPr>
              <a:t>will </a:t>
            </a:r>
            <a:r>
              <a:rPr lang="en-US" dirty="0" smtClean="0">
                <a:cs typeface="+mn-cs"/>
              </a:rPr>
              <a:t>review:</a:t>
            </a:r>
          </a:p>
          <a:p>
            <a:pPr lvl="1" eaLnBrk="1" hangingPunct="1">
              <a:lnSpc>
                <a:spcPct val="90000"/>
              </a:lnSpc>
              <a:defRPr/>
            </a:pPr>
            <a:r>
              <a:rPr lang="en-US" dirty="0" smtClean="0"/>
              <a:t>Discretionary Access Controls</a:t>
            </a:r>
          </a:p>
          <a:p>
            <a:pPr lvl="1" eaLnBrk="1" hangingPunct="1">
              <a:lnSpc>
                <a:spcPct val="90000"/>
              </a:lnSpc>
              <a:defRPr/>
            </a:pPr>
            <a:r>
              <a:rPr lang="en-US" dirty="0" smtClean="0"/>
              <a:t>typical vulnerabilities and exploits in Linux</a:t>
            </a:r>
          </a:p>
          <a:p>
            <a:pPr lvl="1" eaLnBrk="1" hangingPunct="1">
              <a:lnSpc>
                <a:spcPct val="90000"/>
              </a:lnSpc>
              <a:defRPr/>
            </a:pPr>
            <a:r>
              <a:rPr lang="en-US" dirty="0" smtClean="0"/>
              <a:t>best practices for mitigating those threats</a:t>
            </a:r>
          </a:p>
          <a:p>
            <a:pPr lvl="1" eaLnBrk="1" hangingPunct="1">
              <a:lnSpc>
                <a:spcPct val="90000"/>
              </a:lnSpc>
              <a:defRPr/>
            </a:pPr>
            <a:r>
              <a:rPr lang="en-US" dirty="0" smtClean="0"/>
              <a:t>new improvements to Linux security model</a:t>
            </a:r>
            <a:endParaRPr lang="en-AU" dirty="0" smtClean="0"/>
          </a:p>
        </p:txBody>
      </p:sp>
    </p:spTree>
    <p:extLst>
      <p:ext uri="{BB962C8B-B14F-4D97-AF65-F5344CB8AC3E}">
        <p14:creationId xmlns:p14="http://schemas.microsoft.com/office/powerpoint/2010/main" val="29294414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Rectangle 2"/>
          <p:cNvSpPr>
            <a:spLocks noGrp="1" noChangeArrowheads="1"/>
          </p:cNvSpPr>
          <p:nvPr>
            <p:ph type="title"/>
          </p:nvPr>
        </p:nvSpPr>
        <p:spPr/>
        <p:txBody>
          <a:bodyPr/>
          <a:lstStyle/>
          <a:p>
            <a:pPr eaLnBrk="1" hangingPunct="1">
              <a:defRPr/>
            </a:pPr>
            <a:r>
              <a:rPr lang="en-US" smtClean="0">
                <a:cs typeface="+mj-cs"/>
              </a:rPr>
              <a:t>RBAC and MLS Controls</a:t>
            </a:r>
          </a:p>
        </p:txBody>
      </p:sp>
      <p:sp>
        <p:nvSpPr>
          <p:cNvPr id="280579" name="Rectangle 3"/>
          <p:cNvSpPr>
            <a:spLocks noGrp="1" noChangeArrowheads="1"/>
          </p:cNvSpPr>
          <p:nvPr>
            <p:ph type="body" idx="1"/>
          </p:nvPr>
        </p:nvSpPr>
        <p:spPr>
          <a:xfrm>
            <a:off x="304800" y="1676400"/>
            <a:ext cx="8610600" cy="4454525"/>
          </a:xfrm>
        </p:spPr>
        <p:txBody>
          <a:bodyPr>
            <a:normAutofit fontScale="92500" lnSpcReduction="10000"/>
          </a:bodyPr>
          <a:lstStyle/>
          <a:p>
            <a:pPr eaLnBrk="1" hangingPunct="1">
              <a:defRPr/>
            </a:pPr>
            <a:r>
              <a:rPr lang="en-US" dirty="0" err="1" smtClean="0">
                <a:cs typeface="+mn-cs"/>
              </a:rPr>
              <a:t>SELinux</a:t>
            </a:r>
            <a:r>
              <a:rPr lang="en-US" dirty="0" smtClean="0">
                <a:cs typeface="+mn-cs"/>
              </a:rPr>
              <a:t> also incorporates </a:t>
            </a:r>
            <a:r>
              <a:rPr lang="en-US" b="1" dirty="0" smtClean="0">
                <a:cs typeface="+mn-cs"/>
              </a:rPr>
              <a:t>Role Based Access Control</a:t>
            </a:r>
            <a:r>
              <a:rPr lang="en-US" dirty="0" smtClean="0">
                <a:cs typeface="+mn-cs"/>
              </a:rPr>
              <a:t> (RBAC)</a:t>
            </a:r>
          </a:p>
          <a:p>
            <a:pPr lvl="1" eaLnBrk="1" hangingPunct="1">
              <a:defRPr/>
            </a:pPr>
            <a:r>
              <a:rPr lang="en-US" dirty="0" smtClean="0"/>
              <a:t>rules specify </a:t>
            </a:r>
            <a:r>
              <a:rPr lang="en-US" b="1" dirty="0" smtClean="0"/>
              <a:t>roles </a:t>
            </a:r>
            <a:r>
              <a:rPr lang="en-US" dirty="0" smtClean="0"/>
              <a:t>a user may assume</a:t>
            </a:r>
          </a:p>
          <a:p>
            <a:pPr lvl="1" eaLnBrk="1" hangingPunct="1">
              <a:defRPr/>
            </a:pPr>
            <a:r>
              <a:rPr lang="en-US" dirty="0" smtClean="0"/>
              <a:t>other rules specify circumstances when a user may </a:t>
            </a:r>
            <a:r>
              <a:rPr lang="en-US" b="1" dirty="0" smtClean="0"/>
              <a:t>transition</a:t>
            </a:r>
            <a:r>
              <a:rPr lang="en-US" dirty="0" smtClean="0"/>
              <a:t> from one role to another</a:t>
            </a:r>
          </a:p>
          <a:p>
            <a:pPr eaLnBrk="1" hangingPunct="1">
              <a:defRPr/>
            </a:pPr>
            <a:r>
              <a:rPr lang="en-US" dirty="0" smtClean="0">
                <a:cs typeface="+mn-cs"/>
              </a:rPr>
              <a:t>and </a:t>
            </a:r>
            <a:r>
              <a:rPr lang="en-US" b="1" dirty="0" smtClean="0">
                <a:cs typeface="+mn-cs"/>
              </a:rPr>
              <a:t>Multi Level Security</a:t>
            </a:r>
            <a:r>
              <a:rPr lang="en-US" dirty="0" smtClean="0">
                <a:cs typeface="+mn-cs"/>
              </a:rPr>
              <a:t> (MLS), based on Bell-</a:t>
            </a:r>
            <a:r>
              <a:rPr lang="en-US" dirty="0" err="1" smtClean="0">
                <a:cs typeface="+mn-cs"/>
              </a:rPr>
              <a:t>LaPadula</a:t>
            </a:r>
            <a:r>
              <a:rPr lang="en-US" dirty="0" smtClean="0">
                <a:cs typeface="+mn-cs"/>
              </a:rPr>
              <a:t> model</a:t>
            </a:r>
          </a:p>
          <a:p>
            <a:pPr lvl="1" eaLnBrk="1" hangingPunct="1">
              <a:defRPr/>
            </a:pPr>
            <a:r>
              <a:rPr lang="en-US" dirty="0" smtClean="0"/>
              <a:t>concerns handling of classified data</a:t>
            </a:r>
          </a:p>
          <a:p>
            <a:pPr lvl="2" eaLnBrk="1" hangingPunct="1">
              <a:defRPr/>
            </a:pPr>
            <a:r>
              <a:rPr lang="en-US" dirty="0" smtClean="0"/>
              <a:t>“no read up, no write down”</a:t>
            </a:r>
          </a:p>
          <a:p>
            <a:pPr lvl="1" eaLnBrk="1" hangingPunct="1">
              <a:defRPr/>
            </a:pPr>
            <a:r>
              <a:rPr lang="en-US" dirty="0" smtClean="0"/>
              <a:t>MLS is enforced via file system labeling</a:t>
            </a:r>
          </a:p>
        </p:txBody>
      </p:sp>
    </p:spTree>
    <p:extLst>
      <p:ext uri="{BB962C8B-B14F-4D97-AF65-F5344CB8AC3E}">
        <p14:creationId xmlns:p14="http://schemas.microsoft.com/office/powerpoint/2010/main" val="39948373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Rectangle 2"/>
          <p:cNvSpPr>
            <a:spLocks noGrp="1" noChangeArrowheads="1"/>
          </p:cNvSpPr>
          <p:nvPr>
            <p:ph type="title"/>
          </p:nvPr>
        </p:nvSpPr>
        <p:spPr/>
        <p:txBody>
          <a:bodyPr/>
          <a:lstStyle/>
          <a:p>
            <a:pPr eaLnBrk="1" hangingPunct="1">
              <a:defRPr/>
            </a:pPr>
            <a:r>
              <a:rPr lang="en-US" smtClean="0">
                <a:cs typeface="+mj-cs"/>
              </a:rPr>
              <a:t>SELinux Policy Management</a:t>
            </a:r>
          </a:p>
        </p:txBody>
      </p:sp>
      <p:sp>
        <p:nvSpPr>
          <p:cNvPr id="282627" name="Rectangle 3"/>
          <p:cNvSpPr>
            <a:spLocks noGrp="1" noChangeArrowheads="1"/>
          </p:cNvSpPr>
          <p:nvPr>
            <p:ph type="body" idx="1"/>
          </p:nvPr>
        </p:nvSpPr>
        <p:spPr>
          <a:xfrm>
            <a:off x="457200" y="1524000"/>
            <a:ext cx="8229600" cy="4953000"/>
          </a:xfrm>
        </p:spPr>
        <p:txBody>
          <a:bodyPr>
            <a:normAutofit fontScale="92500"/>
          </a:bodyPr>
          <a:lstStyle/>
          <a:p>
            <a:pPr eaLnBrk="1" hangingPunct="1">
              <a:defRPr/>
            </a:pPr>
            <a:r>
              <a:rPr lang="en-US" dirty="0"/>
              <a:t>C</a:t>
            </a:r>
            <a:r>
              <a:rPr lang="en-US" dirty="0" smtClean="0">
                <a:cs typeface="+mn-cs"/>
              </a:rPr>
              <a:t>reating </a:t>
            </a:r>
            <a:r>
              <a:rPr lang="en-US" dirty="0" smtClean="0">
                <a:cs typeface="+mn-cs"/>
              </a:rPr>
              <a:t>and maintaining </a:t>
            </a:r>
            <a:r>
              <a:rPr lang="en-US" dirty="0" err="1" smtClean="0">
                <a:cs typeface="+mn-cs"/>
              </a:rPr>
              <a:t>SELinux</a:t>
            </a:r>
            <a:r>
              <a:rPr lang="en-US" dirty="0" smtClean="0">
                <a:cs typeface="+mn-cs"/>
              </a:rPr>
              <a:t> policies is complicated and time-consuming</a:t>
            </a:r>
          </a:p>
          <a:p>
            <a:pPr lvl="1">
              <a:defRPr/>
            </a:pPr>
            <a:r>
              <a:rPr lang="en-US" dirty="0" smtClean="0">
                <a:cs typeface="+mn-cs"/>
              </a:rPr>
              <a:t>a single </a:t>
            </a:r>
            <a:r>
              <a:rPr lang="en-US" dirty="0" err="1" smtClean="0">
                <a:cs typeface="+mn-cs"/>
              </a:rPr>
              <a:t>SELinux</a:t>
            </a:r>
            <a:r>
              <a:rPr lang="en-US" dirty="0" smtClean="0">
                <a:cs typeface="+mn-cs"/>
              </a:rPr>
              <a:t> policy may consist of hundreds of lines of text</a:t>
            </a:r>
          </a:p>
          <a:p>
            <a:pPr eaLnBrk="1" hangingPunct="1">
              <a:defRPr/>
            </a:pPr>
            <a:r>
              <a:rPr lang="en-US" dirty="0" smtClean="0"/>
              <a:t>Red Hat </a:t>
            </a:r>
            <a:r>
              <a:rPr lang="en-US" dirty="0" smtClean="0"/>
              <a:t>and Fedora </a:t>
            </a:r>
            <a:r>
              <a:rPr lang="en-US" dirty="0" smtClean="0">
                <a:cs typeface="+mn-cs"/>
              </a:rPr>
              <a:t>have </a:t>
            </a:r>
            <a:r>
              <a:rPr lang="en-US" dirty="0" smtClean="0">
                <a:cs typeface="+mn-cs"/>
              </a:rPr>
              <a:t>a default “targeted” policy</a:t>
            </a:r>
          </a:p>
          <a:p>
            <a:pPr lvl="1" eaLnBrk="1" hangingPunct="1">
              <a:defRPr/>
            </a:pPr>
            <a:r>
              <a:rPr lang="en-US" dirty="0" smtClean="0"/>
              <a:t>E.g. </a:t>
            </a:r>
            <a:r>
              <a:rPr lang="en-US" dirty="0" err="1" smtClean="0"/>
              <a:t>Redhat</a:t>
            </a:r>
            <a:r>
              <a:rPr lang="en-US" dirty="0" smtClean="0"/>
              <a:t>: defines </a:t>
            </a:r>
            <a:r>
              <a:rPr lang="en-US" dirty="0" smtClean="0"/>
              <a:t>types for selected network </a:t>
            </a:r>
            <a:r>
              <a:rPr lang="en-US" dirty="0" smtClean="0"/>
              <a:t>apps and allows </a:t>
            </a:r>
            <a:r>
              <a:rPr lang="en-US" dirty="0" smtClean="0"/>
              <a:t>everything else to use DAC controls</a:t>
            </a:r>
          </a:p>
          <a:p>
            <a:pPr eaLnBrk="1" hangingPunct="1">
              <a:defRPr/>
            </a:pPr>
            <a:r>
              <a:rPr lang="en-US" dirty="0" smtClean="0">
                <a:cs typeface="+mn-cs"/>
              </a:rPr>
              <a:t>There are a huge range of </a:t>
            </a:r>
            <a:r>
              <a:rPr lang="en-US" dirty="0" err="1" smtClean="0">
                <a:cs typeface="+mn-cs"/>
              </a:rPr>
              <a:t>SELinux</a:t>
            </a:r>
            <a:r>
              <a:rPr lang="en-US" dirty="0" smtClean="0">
                <a:cs typeface="+mn-cs"/>
              </a:rPr>
              <a:t> commands</a:t>
            </a:r>
          </a:p>
          <a:p>
            <a:pPr lvl="1" eaLnBrk="1" hangingPunct="1">
              <a:defRPr/>
            </a:pPr>
            <a:r>
              <a:rPr lang="en-US" dirty="0" smtClean="0"/>
              <a:t>see additional references for details</a:t>
            </a:r>
          </a:p>
        </p:txBody>
      </p:sp>
    </p:spTree>
    <p:extLst>
      <p:ext uri="{BB962C8B-B14F-4D97-AF65-F5344CB8AC3E}">
        <p14:creationId xmlns:p14="http://schemas.microsoft.com/office/powerpoint/2010/main" val="42754998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674" name="Rectangle 2"/>
          <p:cNvSpPr>
            <a:spLocks noGrp="1" noChangeArrowheads="1"/>
          </p:cNvSpPr>
          <p:nvPr>
            <p:ph type="title"/>
          </p:nvPr>
        </p:nvSpPr>
        <p:spPr/>
        <p:txBody>
          <a:bodyPr/>
          <a:lstStyle/>
          <a:p>
            <a:pPr eaLnBrk="1" hangingPunct="1">
              <a:defRPr/>
            </a:pPr>
            <a:r>
              <a:rPr lang="en-US" smtClean="0">
                <a:cs typeface="+mj-cs"/>
              </a:rPr>
              <a:t>Novell AppArmor</a:t>
            </a:r>
          </a:p>
        </p:txBody>
      </p:sp>
      <p:sp>
        <p:nvSpPr>
          <p:cNvPr id="284675" name="Rectangle 3"/>
          <p:cNvSpPr>
            <a:spLocks noGrp="1" noChangeArrowheads="1"/>
          </p:cNvSpPr>
          <p:nvPr>
            <p:ph type="body" idx="1"/>
          </p:nvPr>
        </p:nvSpPr>
        <p:spPr>
          <a:xfrm>
            <a:off x="457200" y="1447800"/>
            <a:ext cx="8229600" cy="4953000"/>
          </a:xfrm>
        </p:spPr>
        <p:txBody>
          <a:bodyPr/>
          <a:lstStyle/>
          <a:p>
            <a:pPr eaLnBrk="1" hangingPunct="1">
              <a:lnSpc>
                <a:spcPct val="90000"/>
              </a:lnSpc>
              <a:defRPr/>
            </a:pPr>
            <a:r>
              <a:rPr lang="en-US" smtClean="0">
                <a:cs typeface="+mn-cs"/>
              </a:rPr>
              <a:t>Novell’s MAC for SuSE Linux</a:t>
            </a:r>
          </a:p>
          <a:p>
            <a:pPr lvl="1" eaLnBrk="1" hangingPunct="1">
              <a:lnSpc>
                <a:spcPct val="90000"/>
              </a:lnSpc>
              <a:defRPr/>
            </a:pPr>
            <a:r>
              <a:rPr lang="en-US" smtClean="0"/>
              <a:t>enforced at kernel level</a:t>
            </a:r>
          </a:p>
          <a:p>
            <a:pPr lvl="1" eaLnBrk="1" hangingPunct="1">
              <a:lnSpc>
                <a:spcPct val="90000"/>
              </a:lnSpc>
              <a:defRPr/>
            </a:pPr>
            <a:r>
              <a:rPr lang="en-US" smtClean="0"/>
              <a:t>using Linux Security Modules</a:t>
            </a:r>
          </a:p>
          <a:p>
            <a:pPr eaLnBrk="1" hangingPunct="1">
              <a:lnSpc>
                <a:spcPct val="90000"/>
              </a:lnSpc>
              <a:defRPr/>
            </a:pPr>
            <a:r>
              <a:rPr lang="en-US" smtClean="0">
                <a:cs typeface="+mn-cs"/>
              </a:rPr>
              <a:t>restricts behavior of selected applications in a very granular but targeted way</a:t>
            </a:r>
          </a:p>
          <a:p>
            <a:pPr lvl="1" eaLnBrk="1" hangingPunct="1">
              <a:lnSpc>
                <a:spcPct val="90000"/>
              </a:lnSpc>
              <a:defRPr/>
            </a:pPr>
            <a:r>
              <a:rPr lang="en-US" smtClean="0"/>
              <a:t>hence a compromised root application's access will be contained</a:t>
            </a:r>
          </a:p>
          <a:p>
            <a:pPr lvl="1" eaLnBrk="1" hangingPunct="1">
              <a:lnSpc>
                <a:spcPct val="90000"/>
              </a:lnSpc>
              <a:defRPr/>
            </a:pPr>
            <a:r>
              <a:rPr lang="en-US" smtClean="0"/>
              <a:t>has no controls addressing data classification</a:t>
            </a:r>
          </a:p>
          <a:p>
            <a:pPr lvl="1" eaLnBrk="1" hangingPunct="1">
              <a:lnSpc>
                <a:spcPct val="90000"/>
              </a:lnSpc>
              <a:defRPr/>
            </a:pPr>
            <a:r>
              <a:rPr lang="en-US" smtClean="0"/>
              <a:t>hence only a partial MAC implementation</a:t>
            </a:r>
          </a:p>
          <a:p>
            <a:pPr eaLnBrk="1" hangingPunct="1">
              <a:lnSpc>
                <a:spcPct val="90000"/>
              </a:lnSpc>
              <a:defRPr/>
            </a:pPr>
            <a:r>
              <a:rPr lang="en-US" smtClean="0">
                <a:cs typeface="+mn-cs"/>
              </a:rPr>
              <a:t>non-protected apps just use Linux DAC</a:t>
            </a:r>
          </a:p>
        </p:txBody>
      </p:sp>
    </p:spTree>
    <p:extLst>
      <p:ext uri="{BB962C8B-B14F-4D97-AF65-F5344CB8AC3E}">
        <p14:creationId xmlns:p14="http://schemas.microsoft.com/office/powerpoint/2010/main" val="4210842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lstStyle/>
          <a:p>
            <a:pPr eaLnBrk="1" hangingPunct="1">
              <a:defRPr/>
            </a:pPr>
            <a:r>
              <a:rPr kumimoji="1" lang="en-GB" smtClean="0">
                <a:cs typeface="+mj-cs"/>
              </a:rPr>
              <a:t>Linux Security Model</a:t>
            </a:r>
            <a:endParaRPr kumimoji="1" lang="en-US" smtClean="0">
              <a:cs typeface="+mj-cs"/>
            </a:endParaRPr>
          </a:p>
        </p:txBody>
      </p:sp>
      <p:sp>
        <p:nvSpPr>
          <p:cNvPr id="210947" name="Rectangle 3"/>
          <p:cNvSpPr>
            <a:spLocks noGrp="1" noChangeArrowheads="1"/>
          </p:cNvSpPr>
          <p:nvPr>
            <p:ph type="body" idx="1"/>
          </p:nvPr>
        </p:nvSpPr>
        <p:spPr/>
        <p:txBody>
          <a:bodyPr>
            <a:normAutofit lnSpcReduction="10000"/>
          </a:bodyPr>
          <a:lstStyle/>
          <a:p>
            <a:pPr eaLnBrk="1" hangingPunct="1">
              <a:defRPr/>
            </a:pPr>
            <a:r>
              <a:rPr lang="en-US" dirty="0" smtClean="0">
                <a:cs typeface="+mn-cs"/>
              </a:rPr>
              <a:t>Linux’s traditional security model is:</a:t>
            </a:r>
          </a:p>
          <a:p>
            <a:pPr lvl="1" eaLnBrk="1" hangingPunct="1">
              <a:defRPr/>
            </a:pPr>
            <a:r>
              <a:rPr lang="en-US" dirty="0" smtClean="0"/>
              <a:t>people or </a:t>
            </a:r>
            <a:r>
              <a:rPr lang="en-US" dirty="0" err="1" smtClean="0"/>
              <a:t>proceses</a:t>
            </a:r>
            <a:r>
              <a:rPr lang="en-US" dirty="0" smtClean="0"/>
              <a:t> with “root” privileges can do anything</a:t>
            </a:r>
          </a:p>
          <a:p>
            <a:pPr lvl="1" eaLnBrk="1" hangingPunct="1">
              <a:defRPr/>
            </a:pPr>
            <a:r>
              <a:rPr lang="en-US" dirty="0" smtClean="0"/>
              <a:t>other accounts can do much less</a:t>
            </a:r>
          </a:p>
          <a:p>
            <a:pPr eaLnBrk="1" hangingPunct="1">
              <a:defRPr/>
            </a:pPr>
            <a:r>
              <a:rPr lang="en-US" dirty="0"/>
              <a:t>H</a:t>
            </a:r>
            <a:r>
              <a:rPr lang="en-US" dirty="0" smtClean="0">
                <a:cs typeface="+mn-cs"/>
              </a:rPr>
              <a:t>ence attackers </a:t>
            </a:r>
            <a:r>
              <a:rPr lang="en-US" dirty="0" smtClean="0">
                <a:cs typeface="+mn-cs"/>
              </a:rPr>
              <a:t>want to get root </a:t>
            </a:r>
            <a:r>
              <a:rPr lang="en-US" dirty="0" smtClean="0">
                <a:cs typeface="+mn-cs"/>
              </a:rPr>
              <a:t>privileges</a:t>
            </a:r>
          </a:p>
          <a:p>
            <a:pPr lvl="1">
              <a:defRPr/>
            </a:pPr>
            <a:r>
              <a:rPr lang="en-US" dirty="0" smtClean="0"/>
              <a:t>After this, can hide or erase anything</a:t>
            </a:r>
            <a:endParaRPr lang="en-US" dirty="0" smtClean="0">
              <a:cs typeface="+mn-cs"/>
            </a:endParaRPr>
          </a:p>
          <a:p>
            <a:pPr eaLnBrk="1" hangingPunct="1">
              <a:defRPr/>
            </a:pPr>
            <a:r>
              <a:rPr lang="en-US" dirty="0" smtClean="0"/>
              <a:t>You </a:t>
            </a:r>
            <a:r>
              <a:rPr lang="en-US" dirty="0" smtClean="0">
                <a:cs typeface="+mn-cs"/>
              </a:rPr>
              <a:t>can </a:t>
            </a:r>
            <a:r>
              <a:rPr lang="en-US" dirty="0" smtClean="0">
                <a:cs typeface="+mn-cs"/>
              </a:rPr>
              <a:t>run robust, secure Linux systems</a:t>
            </a:r>
          </a:p>
          <a:p>
            <a:pPr lvl="1">
              <a:defRPr/>
            </a:pPr>
            <a:r>
              <a:rPr lang="en-US" dirty="0" smtClean="0">
                <a:cs typeface="+mn-cs"/>
              </a:rPr>
              <a:t>crux of problem is use of </a:t>
            </a:r>
            <a:r>
              <a:rPr lang="en-US" b="1" dirty="0" smtClean="0">
                <a:cs typeface="+mn-cs"/>
              </a:rPr>
              <a:t>Discretionary Access Controls</a:t>
            </a:r>
            <a:r>
              <a:rPr lang="en-US" dirty="0" smtClean="0">
                <a:cs typeface="+mn-cs"/>
              </a:rPr>
              <a:t> (DAC</a:t>
            </a:r>
            <a:r>
              <a:rPr lang="en-US" dirty="0" smtClean="0">
                <a:cs typeface="+mn-cs"/>
              </a:rPr>
              <a:t>), plus add-on tools like </a:t>
            </a:r>
            <a:r>
              <a:rPr lang="en-US" dirty="0" err="1" smtClean="0">
                <a:cs typeface="+mn-cs"/>
              </a:rPr>
              <a:t>sudo</a:t>
            </a:r>
            <a:r>
              <a:rPr lang="en-US" dirty="0" smtClean="0">
                <a:cs typeface="+mn-cs"/>
              </a:rPr>
              <a:t>, </a:t>
            </a:r>
            <a:r>
              <a:rPr lang="en-US" dirty="0" err="1" smtClean="0">
                <a:cs typeface="+mn-cs"/>
              </a:rPr>
              <a:t>etc</a:t>
            </a:r>
            <a:endParaRPr lang="en-US" dirty="0" smtClean="0">
              <a:cs typeface="+mn-cs"/>
            </a:endParaRPr>
          </a:p>
        </p:txBody>
      </p:sp>
    </p:spTree>
    <p:extLst>
      <p:ext uri="{BB962C8B-B14F-4D97-AF65-F5344CB8AC3E}">
        <p14:creationId xmlns:p14="http://schemas.microsoft.com/office/powerpoint/2010/main" val="2817084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p:txBody>
          <a:bodyPr/>
          <a:lstStyle/>
          <a:p>
            <a:pPr eaLnBrk="1" hangingPunct="1">
              <a:defRPr/>
            </a:pPr>
            <a:r>
              <a:rPr kumimoji="1" lang="en-GB" smtClean="0">
                <a:cs typeface="+mj-cs"/>
              </a:rPr>
              <a:t>Linux Security Transactions</a:t>
            </a:r>
            <a:endParaRPr kumimoji="1" lang="en-US" smtClean="0">
              <a:cs typeface="+mj-cs"/>
            </a:endParaRPr>
          </a:p>
        </p:txBody>
      </p:sp>
      <p:pic>
        <p:nvPicPr>
          <p:cNvPr id="10242" name="Picture 4" descr="f1.pdf                                                         00C127D3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4633" t="25056" r="4633" b="25056"/>
          <a:stretch>
            <a:fillRect/>
          </a:stretch>
        </p:blipFill>
        <p:spPr bwMode="auto">
          <a:xfrm>
            <a:off x="1046163" y="1527175"/>
            <a:ext cx="7048500" cy="501650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084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Grp="1" noChangeArrowheads="1"/>
          </p:cNvSpPr>
          <p:nvPr>
            <p:ph type="title"/>
          </p:nvPr>
        </p:nvSpPr>
        <p:spPr/>
        <p:txBody>
          <a:bodyPr/>
          <a:lstStyle/>
          <a:p>
            <a:pPr eaLnBrk="1" hangingPunct="1">
              <a:defRPr/>
            </a:pPr>
            <a:r>
              <a:rPr lang="en-US" smtClean="0">
                <a:cs typeface="+mj-cs"/>
              </a:rPr>
              <a:t>File System Security</a:t>
            </a:r>
          </a:p>
        </p:txBody>
      </p:sp>
      <p:sp>
        <p:nvSpPr>
          <p:cNvPr id="214019" name="Rectangle 3"/>
          <p:cNvSpPr>
            <a:spLocks noGrp="1" noChangeArrowheads="1"/>
          </p:cNvSpPr>
          <p:nvPr>
            <p:ph type="body" idx="1"/>
          </p:nvPr>
        </p:nvSpPr>
        <p:spPr/>
        <p:txBody>
          <a:bodyPr/>
          <a:lstStyle/>
          <a:p>
            <a:pPr eaLnBrk="1" hangingPunct="1">
              <a:defRPr/>
            </a:pPr>
            <a:r>
              <a:rPr lang="en-US" dirty="0" smtClean="0">
                <a:cs typeface="+mn-cs"/>
              </a:rPr>
              <a:t>in Linux </a:t>
            </a:r>
            <a:r>
              <a:rPr lang="en-US" i="1" dirty="0" smtClean="0">
                <a:cs typeface="+mn-cs"/>
              </a:rPr>
              <a:t>everything</a:t>
            </a:r>
            <a:r>
              <a:rPr lang="en-US" dirty="0" smtClean="0">
                <a:cs typeface="+mn-cs"/>
              </a:rPr>
              <a:t> </a:t>
            </a:r>
            <a:r>
              <a:rPr lang="en-US" dirty="0" smtClean="0">
                <a:cs typeface="+mn-cs"/>
              </a:rPr>
              <a:t>is </a:t>
            </a:r>
            <a:r>
              <a:rPr lang="en-US" dirty="0" smtClean="0">
                <a:cs typeface="+mn-cs"/>
              </a:rPr>
              <a:t>a file</a:t>
            </a:r>
          </a:p>
          <a:p>
            <a:pPr lvl="1" eaLnBrk="1" hangingPunct="1">
              <a:defRPr/>
            </a:pPr>
            <a:r>
              <a:rPr lang="en-US" dirty="0" smtClean="0"/>
              <a:t>e.g. memory, device-drivers, named pipes, and other system resources</a:t>
            </a:r>
          </a:p>
          <a:p>
            <a:pPr lvl="1" eaLnBrk="1" hangingPunct="1">
              <a:defRPr/>
            </a:pPr>
            <a:r>
              <a:rPr lang="en-US" dirty="0" smtClean="0"/>
              <a:t>hence why </a:t>
            </a:r>
            <a:r>
              <a:rPr lang="en-US" dirty="0" err="1" smtClean="0"/>
              <a:t>filesystem</a:t>
            </a:r>
            <a:r>
              <a:rPr lang="en-US" dirty="0" smtClean="0"/>
              <a:t> security is so important</a:t>
            </a:r>
          </a:p>
          <a:p>
            <a:pPr eaLnBrk="1" hangingPunct="1">
              <a:defRPr/>
            </a:pPr>
            <a:r>
              <a:rPr lang="en-US" dirty="0" smtClean="0">
                <a:cs typeface="+mn-cs"/>
              </a:rPr>
              <a:t>I/O to devices is via a “special” file</a:t>
            </a:r>
          </a:p>
          <a:p>
            <a:pPr lvl="1" eaLnBrk="1" hangingPunct="1">
              <a:defRPr/>
            </a:pPr>
            <a:r>
              <a:rPr lang="en-US" dirty="0" smtClean="0"/>
              <a:t>e.g. </a:t>
            </a:r>
            <a:r>
              <a:rPr lang="en-US" dirty="0" smtClean="0">
                <a:latin typeface="Courier" charset="0"/>
              </a:rPr>
              <a:t>/</a:t>
            </a:r>
            <a:r>
              <a:rPr lang="en-US" dirty="0" err="1" smtClean="0">
                <a:latin typeface="Courier" charset="0"/>
              </a:rPr>
              <a:t>dev</a:t>
            </a:r>
            <a:r>
              <a:rPr lang="en-US" dirty="0" smtClean="0">
                <a:latin typeface="Courier" charset="0"/>
              </a:rPr>
              <a:t>/</a:t>
            </a:r>
            <a:r>
              <a:rPr lang="en-US" dirty="0" err="1" smtClean="0">
                <a:latin typeface="Courier" charset="0"/>
              </a:rPr>
              <a:t>cdrom</a:t>
            </a:r>
            <a:endParaRPr lang="en-US" dirty="0" smtClean="0"/>
          </a:p>
          <a:p>
            <a:pPr eaLnBrk="1" hangingPunct="1">
              <a:defRPr/>
            </a:pPr>
            <a:r>
              <a:rPr lang="en-US" dirty="0"/>
              <a:t>H</a:t>
            </a:r>
            <a:r>
              <a:rPr lang="en-US" dirty="0" smtClean="0">
                <a:cs typeface="+mn-cs"/>
              </a:rPr>
              <a:t>ave </a:t>
            </a:r>
            <a:r>
              <a:rPr lang="en-US" dirty="0" smtClean="0">
                <a:cs typeface="+mn-cs"/>
              </a:rPr>
              <a:t>other special files like named pipes</a:t>
            </a:r>
          </a:p>
          <a:p>
            <a:pPr lvl="1" eaLnBrk="1" hangingPunct="1">
              <a:defRPr/>
            </a:pPr>
            <a:r>
              <a:rPr lang="en-US" dirty="0" smtClean="0"/>
              <a:t>a conduit between processes </a:t>
            </a:r>
            <a:r>
              <a:rPr lang="en-US" dirty="0" smtClean="0"/>
              <a:t>and </a:t>
            </a:r>
            <a:r>
              <a:rPr lang="en-US" dirty="0" smtClean="0"/>
              <a:t>programs</a:t>
            </a:r>
          </a:p>
        </p:txBody>
      </p:sp>
    </p:spTree>
    <p:extLst>
      <p:ext uri="{BB962C8B-B14F-4D97-AF65-F5344CB8AC3E}">
        <p14:creationId xmlns:p14="http://schemas.microsoft.com/office/powerpoint/2010/main" val="15075384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p:txBody>
          <a:bodyPr/>
          <a:lstStyle/>
          <a:p>
            <a:pPr eaLnBrk="1" hangingPunct="1">
              <a:defRPr/>
            </a:pPr>
            <a:r>
              <a:rPr lang="en-US" smtClean="0">
                <a:cs typeface="+mj-cs"/>
              </a:rPr>
              <a:t>Users and Groups</a:t>
            </a:r>
          </a:p>
        </p:txBody>
      </p:sp>
      <p:sp>
        <p:nvSpPr>
          <p:cNvPr id="216067" name="Rectangle 3"/>
          <p:cNvSpPr>
            <a:spLocks noGrp="1" noChangeArrowheads="1"/>
          </p:cNvSpPr>
          <p:nvPr>
            <p:ph type="body" idx="1"/>
          </p:nvPr>
        </p:nvSpPr>
        <p:spPr>
          <a:xfrm>
            <a:off x="457200" y="1676400"/>
            <a:ext cx="8229600" cy="4876800"/>
          </a:xfrm>
        </p:spPr>
        <p:txBody>
          <a:bodyPr>
            <a:normAutofit/>
          </a:bodyPr>
          <a:lstStyle/>
          <a:p>
            <a:pPr eaLnBrk="1" hangingPunct="1">
              <a:defRPr/>
            </a:pPr>
            <a:r>
              <a:rPr lang="en-US" dirty="0" smtClean="0"/>
              <a:t>Only two things aren’t files on UNIX systems:</a:t>
            </a:r>
            <a:endParaRPr lang="en-US" dirty="0" smtClean="0">
              <a:cs typeface="+mn-cs"/>
            </a:endParaRPr>
          </a:p>
          <a:p>
            <a:pPr eaLnBrk="1" hangingPunct="1">
              <a:defRPr/>
            </a:pPr>
            <a:r>
              <a:rPr lang="en-US" dirty="0" smtClean="0">
                <a:cs typeface="+mn-cs"/>
              </a:rPr>
              <a:t>a user-account (user)</a:t>
            </a:r>
          </a:p>
          <a:p>
            <a:pPr lvl="1" eaLnBrk="1" hangingPunct="1">
              <a:defRPr/>
            </a:pPr>
            <a:r>
              <a:rPr lang="en-US" dirty="0" smtClean="0"/>
              <a:t>represents someone capable of using files</a:t>
            </a:r>
          </a:p>
          <a:p>
            <a:pPr lvl="1" eaLnBrk="1" hangingPunct="1">
              <a:defRPr/>
            </a:pPr>
            <a:r>
              <a:rPr lang="en-US" dirty="0" smtClean="0"/>
              <a:t>associated both with humans and processes</a:t>
            </a:r>
          </a:p>
          <a:p>
            <a:pPr eaLnBrk="1" hangingPunct="1">
              <a:defRPr/>
            </a:pPr>
            <a:r>
              <a:rPr lang="en-US" dirty="0" smtClean="0">
                <a:cs typeface="+mn-cs"/>
              </a:rPr>
              <a:t>a group-account (group)</a:t>
            </a:r>
          </a:p>
          <a:p>
            <a:pPr lvl="1" eaLnBrk="1" hangingPunct="1">
              <a:defRPr/>
            </a:pPr>
            <a:r>
              <a:rPr lang="en-US" dirty="0" smtClean="0"/>
              <a:t>is a list of user-accounts</a:t>
            </a:r>
          </a:p>
          <a:p>
            <a:pPr lvl="1" eaLnBrk="1" hangingPunct="1">
              <a:defRPr/>
            </a:pPr>
            <a:r>
              <a:rPr lang="en-US" dirty="0" smtClean="0"/>
              <a:t>users have a main group </a:t>
            </a:r>
          </a:p>
          <a:p>
            <a:pPr lvl="1" eaLnBrk="1" hangingPunct="1">
              <a:defRPr/>
            </a:pPr>
            <a:r>
              <a:rPr lang="en-US" dirty="0" smtClean="0"/>
              <a:t>may also belong to other groups</a:t>
            </a:r>
          </a:p>
        </p:txBody>
      </p:sp>
    </p:spTree>
    <p:extLst>
      <p:ext uri="{BB962C8B-B14F-4D97-AF65-F5344CB8AC3E}">
        <p14:creationId xmlns:p14="http://schemas.microsoft.com/office/powerpoint/2010/main" val="32469768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1026"/>
          <p:cNvSpPr>
            <a:spLocks noGrp="1" noChangeArrowheads="1"/>
          </p:cNvSpPr>
          <p:nvPr>
            <p:ph type="title"/>
          </p:nvPr>
        </p:nvSpPr>
        <p:spPr/>
        <p:txBody>
          <a:bodyPr/>
          <a:lstStyle/>
          <a:p>
            <a:pPr eaLnBrk="1" hangingPunct="1">
              <a:defRPr/>
            </a:pPr>
            <a:r>
              <a:rPr lang="en-US" smtClean="0">
                <a:cs typeface="+mj-cs"/>
              </a:rPr>
              <a:t>Users and Groups</a:t>
            </a:r>
          </a:p>
        </p:txBody>
      </p:sp>
      <p:sp>
        <p:nvSpPr>
          <p:cNvPr id="218115" name="Rectangle 1027"/>
          <p:cNvSpPr>
            <a:spLocks noGrp="1" noChangeArrowheads="1"/>
          </p:cNvSpPr>
          <p:nvPr>
            <p:ph type="body" idx="1"/>
          </p:nvPr>
        </p:nvSpPr>
        <p:spPr/>
        <p:txBody>
          <a:bodyPr/>
          <a:lstStyle/>
          <a:p>
            <a:pPr eaLnBrk="1" hangingPunct="1">
              <a:defRPr/>
            </a:pPr>
            <a:r>
              <a:rPr lang="en-US" dirty="0" smtClean="0">
                <a:cs typeface="+mn-cs"/>
              </a:rPr>
              <a:t>user's details are kept in </a:t>
            </a:r>
            <a:r>
              <a:rPr lang="en-US" dirty="0" smtClean="0">
                <a:latin typeface="Courier" charset="0"/>
                <a:cs typeface="+mn-cs"/>
              </a:rPr>
              <a:t>/</a:t>
            </a:r>
            <a:r>
              <a:rPr lang="en-US" dirty="0" err="1" smtClean="0">
                <a:latin typeface="Courier" charset="0"/>
                <a:cs typeface="+mn-cs"/>
              </a:rPr>
              <a:t>etc</a:t>
            </a:r>
            <a:r>
              <a:rPr lang="en-US" dirty="0" smtClean="0">
                <a:latin typeface="Courier" charset="0"/>
                <a:cs typeface="+mn-cs"/>
              </a:rPr>
              <a:t>/password</a:t>
            </a:r>
          </a:p>
          <a:p>
            <a:pPr lvl="1" eaLnBrk="1" hangingPunct="1">
              <a:buFont typeface="Wingdings" charset="0"/>
              <a:buNone/>
              <a:defRPr/>
            </a:pPr>
            <a:r>
              <a:rPr lang="en-US" sz="2400" dirty="0" smtClean="0">
                <a:latin typeface="Courier New" charset="0"/>
              </a:rPr>
              <a:t>maestro:x:200:100:Maestro Edward </a:t>
            </a:r>
            <a:r>
              <a:rPr lang="en-US" sz="2400" dirty="0" err="1" smtClean="0">
                <a:latin typeface="Courier New" charset="0"/>
              </a:rPr>
              <a:t>Hizzersands</a:t>
            </a:r>
            <a:r>
              <a:rPr lang="en-US" sz="2400" dirty="0" smtClean="0">
                <a:latin typeface="Courier New" charset="0"/>
              </a:rPr>
              <a:t>:/home/maestro:/bin/bash</a:t>
            </a:r>
            <a:endParaRPr lang="en-US" sz="2400" dirty="0" smtClean="0"/>
          </a:p>
          <a:p>
            <a:pPr eaLnBrk="1" hangingPunct="1">
              <a:defRPr/>
            </a:pPr>
            <a:r>
              <a:rPr lang="en-US" dirty="0" smtClean="0">
                <a:cs typeface="+mn-cs"/>
              </a:rPr>
              <a:t>additional group details in </a:t>
            </a:r>
            <a:r>
              <a:rPr lang="en-US" dirty="0" smtClean="0">
                <a:latin typeface="Courier" charset="0"/>
                <a:cs typeface="+mn-cs"/>
              </a:rPr>
              <a:t>/</a:t>
            </a:r>
            <a:r>
              <a:rPr lang="en-US" dirty="0" err="1" smtClean="0">
                <a:latin typeface="Courier" charset="0"/>
                <a:cs typeface="+mn-cs"/>
              </a:rPr>
              <a:t>etc</a:t>
            </a:r>
            <a:r>
              <a:rPr lang="en-US" dirty="0" smtClean="0">
                <a:latin typeface="Courier" charset="0"/>
                <a:cs typeface="+mn-cs"/>
              </a:rPr>
              <a:t>/group</a:t>
            </a:r>
          </a:p>
          <a:p>
            <a:pPr lvl="1" eaLnBrk="1" hangingPunct="1">
              <a:spcAft>
                <a:spcPts val="600"/>
              </a:spcAft>
              <a:buFont typeface="Wingdings" charset="0"/>
              <a:buNone/>
              <a:defRPr/>
            </a:pPr>
            <a:r>
              <a:rPr lang="en-US" sz="2400" dirty="0" smtClean="0">
                <a:latin typeface="Courier New" charset="0"/>
              </a:rPr>
              <a:t>conductors:x:100:</a:t>
            </a:r>
          </a:p>
          <a:p>
            <a:pPr lvl="1" eaLnBrk="1" hangingPunct="1">
              <a:spcAft>
                <a:spcPts val="600"/>
              </a:spcAft>
              <a:buFont typeface="Wingdings" charset="0"/>
              <a:buNone/>
              <a:defRPr/>
            </a:pPr>
            <a:r>
              <a:rPr lang="en-US" sz="2400" dirty="0" smtClean="0">
                <a:latin typeface="Courier New" charset="0"/>
              </a:rPr>
              <a:t>pianists:x:102:maestro,volodya</a:t>
            </a:r>
            <a:endParaRPr lang="en-US" dirty="0" smtClean="0"/>
          </a:p>
          <a:p>
            <a:pPr eaLnBrk="1" hangingPunct="1">
              <a:defRPr/>
            </a:pPr>
            <a:r>
              <a:rPr lang="en-US" dirty="0" smtClean="0"/>
              <a:t>To manage and modify group memberships, </a:t>
            </a:r>
            <a:r>
              <a:rPr lang="en-US" dirty="0" smtClean="0">
                <a:cs typeface="+mn-cs"/>
              </a:rPr>
              <a:t>use </a:t>
            </a:r>
            <a:r>
              <a:rPr lang="en-US" b="1" dirty="0" err="1" smtClean="0">
                <a:cs typeface="+mn-cs"/>
              </a:rPr>
              <a:t>useradd</a:t>
            </a:r>
            <a:r>
              <a:rPr lang="en-US" dirty="0" smtClean="0">
                <a:cs typeface="+mn-cs"/>
              </a:rPr>
              <a:t>, </a:t>
            </a:r>
            <a:r>
              <a:rPr lang="en-US" b="1" dirty="0" err="1" smtClean="0">
                <a:cs typeface="+mn-cs"/>
              </a:rPr>
              <a:t>usermod</a:t>
            </a:r>
            <a:r>
              <a:rPr lang="en-US" dirty="0" smtClean="0">
                <a:cs typeface="+mn-cs"/>
              </a:rPr>
              <a:t>, </a:t>
            </a:r>
            <a:r>
              <a:rPr lang="en-US" b="1" dirty="0" err="1" smtClean="0">
                <a:cs typeface="+mn-cs"/>
              </a:rPr>
              <a:t>userdel</a:t>
            </a:r>
            <a:endParaRPr lang="en-US" dirty="0" smtClean="0">
              <a:cs typeface="+mn-cs"/>
            </a:endParaRPr>
          </a:p>
        </p:txBody>
      </p:sp>
    </p:spTree>
    <p:extLst>
      <p:ext uri="{BB962C8B-B14F-4D97-AF65-F5344CB8AC3E}">
        <p14:creationId xmlns:p14="http://schemas.microsoft.com/office/powerpoint/2010/main" val="2911655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54</TotalTime>
  <Words>13040</Words>
  <Application>Microsoft Macintosh PowerPoint</Application>
  <PresentationFormat>On-screen Show (4:3)</PresentationFormat>
  <Paragraphs>510</Paragraphs>
  <Slides>42</Slides>
  <Notes>39</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Linux security</vt:lpstr>
      <vt:lpstr>Linux</vt:lpstr>
      <vt:lpstr>Early criticisms</vt:lpstr>
      <vt:lpstr>Linux Security</vt:lpstr>
      <vt:lpstr>Linux Security Model</vt:lpstr>
      <vt:lpstr>Linux Security Transactions</vt:lpstr>
      <vt:lpstr>File System Security</vt:lpstr>
      <vt:lpstr>Users and Groups</vt:lpstr>
      <vt:lpstr>Users and Groups</vt:lpstr>
      <vt:lpstr>File Permissions</vt:lpstr>
      <vt:lpstr>Directory Permissions</vt:lpstr>
      <vt:lpstr>Sticky Bit</vt:lpstr>
      <vt:lpstr>Danger: SetUID and SetGID</vt:lpstr>
      <vt:lpstr>SetGID and Directories</vt:lpstr>
      <vt:lpstr>Numeric File Permissions</vt:lpstr>
      <vt:lpstr>Kernel vs User Space</vt:lpstr>
      <vt:lpstr>Major weakness: setuid root</vt:lpstr>
      <vt:lpstr>Web Vulnerabilities</vt:lpstr>
      <vt:lpstr>Rootkits</vt:lpstr>
      <vt:lpstr>Linux System Hardening</vt:lpstr>
      <vt:lpstr>OS Installation</vt:lpstr>
      <vt:lpstr>Patch Management</vt:lpstr>
      <vt:lpstr>Network Access Controls</vt:lpstr>
      <vt:lpstr>Network Access Controls</vt:lpstr>
      <vt:lpstr>Antivirus Software</vt:lpstr>
      <vt:lpstr>User Management</vt:lpstr>
      <vt:lpstr>Root Delegation</vt:lpstr>
      <vt:lpstr>Logging</vt:lpstr>
      <vt:lpstr>Log Management</vt:lpstr>
      <vt:lpstr>Application Security</vt:lpstr>
      <vt:lpstr>Running As Unprivileged User/Group</vt:lpstr>
      <vt:lpstr>Running in chroot Jail</vt:lpstr>
      <vt:lpstr>Modularity</vt:lpstr>
      <vt:lpstr>Encryption</vt:lpstr>
      <vt:lpstr>Logging</vt:lpstr>
      <vt:lpstr>Mandatory Access Controls</vt:lpstr>
      <vt:lpstr>SELinux</vt:lpstr>
      <vt:lpstr>Security Contexts</vt:lpstr>
      <vt:lpstr>Decision Making in SELinux</vt:lpstr>
      <vt:lpstr>RBAC and MLS Controls</vt:lpstr>
      <vt:lpstr>SELinux Policy Management</vt:lpstr>
      <vt:lpstr>Novell AppArmor</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Linux security</dc:title>
  <dc:creator>Default User</dc:creator>
  <cp:lastModifiedBy>Default User</cp:lastModifiedBy>
  <cp:revision>7</cp:revision>
  <dcterms:created xsi:type="dcterms:W3CDTF">2015-03-19T14:15:07Z</dcterms:created>
  <dcterms:modified xsi:type="dcterms:W3CDTF">2016-11-01T13:57:32Z</dcterms:modified>
</cp:coreProperties>
</file>