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4" r:id="rId25"/>
    <p:sldId id="28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22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9B80E-FF49-E24C-BD51-1E1D284944F4}" type="datetimeFigureOut">
              <a:rPr lang="en-US" smtClean="0"/>
              <a:t>9/29/16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56AF8-52E4-CE4D-8A15-96C76CF6A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44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run web server inside of jail.    If web</a:t>
            </a:r>
            <a:r>
              <a:rPr lang="en-US" baseline="0" dirty="0" smtClean="0"/>
              <a:t> server is compromised, damage is limited.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193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VertLeftWhiteCheck1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GSWTK:   generic software wrapper toolkit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Efficiency:    saves</a:t>
            </a:r>
            <a:r>
              <a:rPr lang="en-US" baseline="0" dirty="0" smtClean="0"/>
              <a:t> context switches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328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6594-60D2-344E-B8E2-118B574ED15E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695B-547B-D34F-A880-8350F3C5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8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6594-60D2-344E-B8E2-118B574ED15E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695B-547B-D34F-A880-8350F3C5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84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6594-60D2-344E-B8E2-118B574ED15E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695B-547B-D34F-A880-8350F3C5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7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6594-60D2-344E-B8E2-118B574ED15E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695B-547B-D34F-A880-8350F3C5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99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6594-60D2-344E-B8E2-118B574ED15E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695B-547B-D34F-A880-8350F3C5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21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6594-60D2-344E-B8E2-118B574ED15E}" type="datetimeFigureOut">
              <a:rPr lang="en-US" smtClean="0"/>
              <a:t>9/29/16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695B-547B-D34F-A880-8350F3C5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14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6594-60D2-344E-B8E2-118B574ED15E}" type="datetimeFigureOut">
              <a:rPr lang="en-US" smtClean="0"/>
              <a:t>9/29/16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695B-547B-D34F-A880-8350F3C5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17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6594-60D2-344E-B8E2-118B574ED15E}" type="datetimeFigureOut">
              <a:rPr lang="en-US" smtClean="0"/>
              <a:t>9/29/16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695B-547B-D34F-A880-8350F3C5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55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6594-60D2-344E-B8E2-118B574ED15E}" type="datetimeFigureOut">
              <a:rPr lang="en-US" smtClean="0"/>
              <a:t>9/29/16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695B-547B-D34F-A880-8350F3C5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22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6594-60D2-344E-B8E2-118B574ED15E}" type="datetimeFigureOut">
              <a:rPr lang="en-US" smtClean="0"/>
              <a:t>9/29/16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695B-547B-D34F-A880-8350F3C5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9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6594-60D2-344E-B8E2-118B574ED15E}" type="datetimeFigureOut">
              <a:rPr lang="en-US" smtClean="0"/>
              <a:t>9/29/16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695B-547B-D34F-A880-8350F3C5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1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E6594-60D2-344E-B8E2-118B574ED15E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B695B-547B-D34F-A880-8350F3C5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99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Malware defenses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Dealing with legacy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14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27000"/>
            <a:ext cx="8229600" cy="1143000"/>
          </a:xfrm>
        </p:spPr>
        <p:txBody>
          <a:bodyPr/>
          <a:lstStyle/>
          <a:p>
            <a:r>
              <a:rPr lang="en-US" sz="4400" dirty="0">
                <a:latin typeface="Tahoma" charset="0"/>
              </a:rPr>
              <a:t>Approach:   confinement</a:t>
            </a:r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52400" y="1193800"/>
            <a:ext cx="8686800" cy="5638800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1943100" algn="l"/>
              </a:tabLst>
            </a:pPr>
            <a:r>
              <a:rPr lang="en-US" sz="2400" b="1" u="sng" dirty="0" smtClean="0">
                <a:latin typeface="Tahoma" charset="0"/>
              </a:rPr>
              <a:t>Confinement</a:t>
            </a:r>
            <a:r>
              <a:rPr lang="en-US" sz="2400" dirty="0" smtClean="0">
                <a:latin typeface="Tahoma" charset="0"/>
              </a:rPr>
              <a:t>:</a:t>
            </a:r>
            <a:r>
              <a:rPr lang="en-US" sz="2000" dirty="0" smtClean="0">
                <a:latin typeface="Tahoma" charset="0"/>
              </a:rPr>
              <a:t>   ensure misbehaving app cannot harm rest of system</a:t>
            </a:r>
            <a:endParaRPr lang="en-US" sz="2000" dirty="0">
              <a:latin typeface="Tahoma" charset="0"/>
            </a:endParaRPr>
          </a:p>
          <a:p>
            <a:pPr marL="0" indent="0">
              <a:spcBef>
                <a:spcPct val="80000"/>
              </a:spcBef>
              <a:buNone/>
            </a:pPr>
            <a:r>
              <a:rPr lang="en-US" sz="2400" dirty="0">
                <a:latin typeface="Tahoma" charset="0"/>
              </a:rPr>
              <a:t>Can be implemented at many levels</a:t>
            </a:r>
            <a:r>
              <a:rPr lang="en-US" sz="2400" dirty="0" smtClean="0">
                <a:latin typeface="Tahoma" charset="0"/>
              </a:rPr>
              <a:t>:</a:t>
            </a:r>
            <a:endParaRPr lang="en-US" sz="2400" b="1" dirty="0">
              <a:latin typeface="Tahoma" charset="0"/>
            </a:endParaRPr>
          </a:p>
          <a:p>
            <a:pPr lvl="1"/>
            <a:r>
              <a:rPr lang="en-US" sz="2400" b="1" dirty="0" smtClean="0">
                <a:latin typeface="Tahoma" charset="0"/>
                <a:ea typeface="ＭＳ Ｐゴシック" charset="0"/>
              </a:rPr>
              <a:t>3. Process</a:t>
            </a:r>
            <a:r>
              <a:rPr lang="en-US" sz="2400" b="1" dirty="0" smtClean="0">
                <a:latin typeface="Tahoma" charset="0"/>
                <a:ea typeface="ＭＳ Ｐゴシック" charset="0"/>
              </a:rPr>
              <a:t>:     </a:t>
            </a:r>
            <a:r>
              <a:rPr lang="en-US" sz="2400" dirty="0" smtClean="0">
                <a:latin typeface="Tahoma" charset="0"/>
                <a:ea typeface="ＭＳ Ｐゴシック" charset="0"/>
              </a:rPr>
              <a:t>System Call Interposition</a:t>
            </a:r>
            <a:endParaRPr lang="en-US" sz="2400" dirty="0">
              <a:latin typeface="Tahoma" charset="0"/>
              <a:ea typeface="ＭＳ Ｐゴシック" charset="0"/>
            </a:endParaRPr>
          </a:p>
          <a:p>
            <a:pPr marL="457200" lvl="1" indent="0">
              <a:buNone/>
            </a:pPr>
            <a:r>
              <a:rPr lang="en-US" sz="2400" dirty="0" smtClean="0">
                <a:latin typeface="Tahoma" charset="0"/>
                <a:ea typeface="ＭＳ Ｐゴシック" charset="0"/>
              </a:rPr>
              <a:t>	      Isolate a </a:t>
            </a:r>
            <a:r>
              <a:rPr lang="en-US" sz="2400" dirty="0">
                <a:latin typeface="Tahoma" charset="0"/>
                <a:ea typeface="ＭＳ Ｐゴシック" charset="0"/>
              </a:rPr>
              <a:t>process in a single operating system</a:t>
            </a:r>
          </a:p>
          <a:p>
            <a:pPr marL="457200" lvl="1" indent="0">
              <a:buNone/>
            </a:pPr>
            <a:endParaRPr lang="en-US" dirty="0">
              <a:latin typeface="Tahoma" charset="0"/>
              <a:ea typeface="ＭＳ Ｐゴシック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00786" y="3479800"/>
            <a:ext cx="4038600" cy="254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00786" y="5613400"/>
            <a:ext cx="4038600" cy="50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Operating System</a:t>
            </a:r>
            <a:endParaRPr lang="en-US" sz="2000" dirty="0"/>
          </a:p>
        </p:txBody>
      </p:sp>
      <p:sp>
        <p:nvSpPr>
          <p:cNvPr id="16" name="Oval 15"/>
          <p:cNvSpPr/>
          <p:nvPr/>
        </p:nvSpPr>
        <p:spPr>
          <a:xfrm>
            <a:off x="2505586" y="3987800"/>
            <a:ext cx="1828800" cy="1320800"/>
          </a:xfrm>
          <a:prstGeom prst="ellipse">
            <a:avLst/>
          </a:prstGeom>
          <a:solidFill>
            <a:srgbClr val="77933C"/>
          </a:solidFill>
          <a:ln w="762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/>
              <a:t>p</a:t>
            </a:r>
            <a:r>
              <a:rPr lang="en-US" sz="2000" dirty="0" smtClean="0"/>
              <a:t>rocess 2</a:t>
            </a:r>
            <a:endParaRPr lang="en-US" sz="2000" dirty="0"/>
          </a:p>
        </p:txBody>
      </p:sp>
      <p:sp>
        <p:nvSpPr>
          <p:cNvPr id="22" name="Oval 21"/>
          <p:cNvSpPr/>
          <p:nvPr/>
        </p:nvSpPr>
        <p:spPr>
          <a:xfrm>
            <a:off x="4486786" y="3683000"/>
            <a:ext cx="1676400" cy="12192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</a:t>
            </a:r>
            <a:r>
              <a:rPr lang="en-US" sz="2000" dirty="0" smtClean="0"/>
              <a:t>rocess 1</a:t>
            </a:r>
            <a:endParaRPr lang="en-US" sz="20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88512" y="4191000"/>
            <a:ext cx="460075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837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27000"/>
            <a:ext cx="8229600" cy="1143000"/>
          </a:xfrm>
        </p:spPr>
        <p:txBody>
          <a:bodyPr/>
          <a:lstStyle/>
          <a:p>
            <a:r>
              <a:rPr lang="en-US" sz="4400" dirty="0">
                <a:latin typeface="Tahoma" charset="0"/>
              </a:rPr>
              <a:t>Approach:   confinement</a:t>
            </a:r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52400" y="1193800"/>
            <a:ext cx="8839200" cy="5638800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1943100" algn="l"/>
              </a:tabLst>
            </a:pPr>
            <a:r>
              <a:rPr lang="en-US" sz="2400" b="1" u="sng" dirty="0" smtClean="0">
                <a:latin typeface="Tahoma" charset="0"/>
              </a:rPr>
              <a:t>Confinement</a:t>
            </a:r>
            <a:r>
              <a:rPr lang="en-US" sz="2400" dirty="0" smtClean="0">
                <a:latin typeface="Tahoma" charset="0"/>
              </a:rPr>
              <a:t>:</a:t>
            </a:r>
            <a:r>
              <a:rPr lang="en-US" sz="2000" dirty="0" smtClean="0">
                <a:latin typeface="Tahoma" charset="0"/>
              </a:rPr>
              <a:t>   ensure misbehaving app cannot harm rest of system</a:t>
            </a:r>
            <a:endParaRPr lang="en-US" sz="2000" dirty="0">
              <a:latin typeface="Tahoma" charset="0"/>
            </a:endParaRPr>
          </a:p>
          <a:p>
            <a:pPr marL="0" indent="0">
              <a:spcBef>
                <a:spcPct val="80000"/>
              </a:spcBef>
              <a:buNone/>
            </a:pPr>
            <a:r>
              <a:rPr lang="en-US" sz="2400" dirty="0">
                <a:latin typeface="Tahoma" charset="0"/>
              </a:rPr>
              <a:t>Can be implemented at many levels</a:t>
            </a:r>
            <a:r>
              <a:rPr lang="en-US" sz="2400" dirty="0" smtClean="0">
                <a:latin typeface="Tahoma" charset="0"/>
              </a:rPr>
              <a:t>:</a:t>
            </a:r>
          </a:p>
          <a:p>
            <a:pPr lvl="1">
              <a:spcBef>
                <a:spcPts val="1200"/>
              </a:spcBef>
            </a:pPr>
            <a:r>
              <a:rPr lang="en-US" sz="2400" b="1" dirty="0" smtClean="0">
                <a:latin typeface="Tahoma" charset="0"/>
                <a:ea typeface="ＭＳ Ｐゴシック" charset="0"/>
              </a:rPr>
              <a:t>4. Threads</a:t>
            </a:r>
            <a:r>
              <a:rPr lang="en-US" sz="2400" b="1" dirty="0" smtClean="0">
                <a:latin typeface="Tahoma" charset="0"/>
                <a:ea typeface="ＭＳ Ｐゴシック" charset="0"/>
              </a:rPr>
              <a:t>:</a:t>
            </a:r>
            <a:r>
              <a:rPr lang="en-US" sz="2400" dirty="0" smtClean="0">
                <a:latin typeface="Tahoma" charset="0"/>
                <a:ea typeface="ＭＳ Ｐゴシック" charset="0"/>
              </a:rPr>
              <a:t>      </a:t>
            </a:r>
            <a:r>
              <a:rPr lang="en-US" sz="2400" dirty="0">
                <a:latin typeface="Tahoma" charset="0"/>
                <a:ea typeface="ＭＳ Ｐゴシック" charset="0"/>
              </a:rPr>
              <a:t>Software Fault Isolation (SFI</a:t>
            </a:r>
            <a:r>
              <a:rPr lang="en-US" sz="2400" dirty="0" smtClean="0">
                <a:latin typeface="Tahoma" charset="0"/>
                <a:ea typeface="ＭＳ Ｐゴシック" charset="0"/>
              </a:rPr>
              <a:t>)</a:t>
            </a:r>
          </a:p>
          <a:p>
            <a:pPr lvl="2">
              <a:spcBef>
                <a:spcPts val="1200"/>
              </a:spcBef>
            </a:pPr>
            <a:r>
              <a:rPr lang="en-US" sz="2000" dirty="0" smtClean="0">
                <a:latin typeface="Tahoma" charset="0"/>
                <a:ea typeface="ＭＳ Ｐゴシック" charset="0"/>
              </a:rPr>
              <a:t>Isolating </a:t>
            </a:r>
            <a:r>
              <a:rPr lang="en-US" sz="2000" dirty="0">
                <a:latin typeface="Tahoma" charset="0"/>
                <a:ea typeface="ＭＳ Ｐゴシック" charset="0"/>
              </a:rPr>
              <a:t>threads sharing same address </a:t>
            </a:r>
            <a:r>
              <a:rPr lang="en-US" sz="2000" dirty="0" smtClean="0">
                <a:latin typeface="Tahoma" charset="0"/>
                <a:ea typeface="ＭＳ Ｐゴシック" charset="0"/>
              </a:rPr>
              <a:t>space  </a:t>
            </a:r>
            <a:endParaRPr lang="en-US" sz="2000" dirty="0">
              <a:latin typeface="Tahoma" charset="0"/>
              <a:ea typeface="ＭＳ Ｐゴシック" charset="0"/>
            </a:endParaRPr>
          </a:p>
          <a:p>
            <a:pPr lvl="1">
              <a:spcBef>
                <a:spcPts val="1200"/>
              </a:spcBef>
            </a:pPr>
            <a:endParaRPr lang="en-US" sz="2400" dirty="0" smtClean="0">
              <a:latin typeface="Tahoma" charset="0"/>
              <a:ea typeface="ＭＳ Ｐゴシック" charset="0"/>
            </a:endParaRPr>
          </a:p>
          <a:p>
            <a:pPr lvl="1">
              <a:spcBef>
                <a:spcPts val="1200"/>
              </a:spcBef>
            </a:pPr>
            <a:r>
              <a:rPr lang="en-US" sz="2400" b="1" dirty="0" smtClean="0">
                <a:latin typeface="Tahoma" charset="0"/>
                <a:ea typeface="ＭＳ Ｐゴシック" charset="0"/>
              </a:rPr>
              <a:t>5. Application</a:t>
            </a:r>
            <a:r>
              <a:rPr lang="en-US" sz="2400" dirty="0" smtClean="0">
                <a:latin typeface="Tahoma" charset="0"/>
                <a:ea typeface="ＭＳ Ｐゴシック" charset="0"/>
              </a:rPr>
              <a:t>:  </a:t>
            </a:r>
            <a:r>
              <a:rPr lang="en-US" sz="2400" dirty="0">
                <a:latin typeface="Tahoma" charset="0"/>
                <a:ea typeface="ＭＳ Ｐゴシック" charset="0"/>
              </a:rPr>
              <a:t>e.g.   browser-based confinement</a:t>
            </a:r>
          </a:p>
          <a:p>
            <a:pPr marL="0" indent="0">
              <a:spcBef>
                <a:spcPct val="80000"/>
              </a:spcBef>
              <a:buNone/>
            </a:pPr>
            <a:endParaRPr lang="en-US" sz="2400" b="1" dirty="0">
              <a:latin typeface="Tahoma" charset="0"/>
            </a:endParaRPr>
          </a:p>
          <a:p>
            <a:pPr marL="457200" lvl="1" indent="0">
              <a:buNone/>
            </a:pPr>
            <a:endParaRPr lang="en-US" dirty="0"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908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5400"/>
            <a:ext cx="8229600" cy="1143000"/>
          </a:xfrm>
        </p:spPr>
        <p:txBody>
          <a:bodyPr/>
          <a:lstStyle/>
          <a:p>
            <a:r>
              <a:rPr lang="en-US" sz="4400" dirty="0">
                <a:latin typeface="Tahoma" charset="0"/>
              </a:rPr>
              <a:t>Implementing confinement</a:t>
            </a:r>
          </a:p>
        </p:txBody>
      </p:sp>
      <p:sp>
        <p:nvSpPr>
          <p:cNvPr id="194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ahoma" charset="0"/>
              </a:rPr>
              <a:t>Key component:    </a:t>
            </a:r>
            <a:r>
              <a:rPr lang="en-US" sz="2800" b="1" dirty="0">
                <a:latin typeface="Tahoma" charset="0"/>
              </a:rPr>
              <a:t>reference monitor</a:t>
            </a:r>
          </a:p>
          <a:p>
            <a:pPr lvl="1">
              <a:spcBef>
                <a:spcPct val="50000"/>
              </a:spcBef>
            </a:pPr>
            <a:r>
              <a:rPr lang="en-US" b="1" dirty="0">
                <a:latin typeface="Tahoma" charset="0"/>
                <a:ea typeface="ＭＳ Ｐゴシック" charset="0"/>
              </a:rPr>
              <a:t>Mediates requests</a:t>
            </a:r>
            <a:r>
              <a:rPr lang="en-US" dirty="0">
                <a:latin typeface="Tahoma" charset="0"/>
                <a:ea typeface="ＭＳ Ｐゴシック" charset="0"/>
              </a:rPr>
              <a:t> from applications</a:t>
            </a:r>
          </a:p>
          <a:p>
            <a:pPr lvl="2"/>
            <a:r>
              <a:rPr lang="en-US" sz="2400" dirty="0">
                <a:latin typeface="Tahoma" charset="0"/>
                <a:ea typeface="ＭＳ Ｐゴシック" charset="0"/>
              </a:rPr>
              <a:t>Implements protection policy</a:t>
            </a:r>
          </a:p>
          <a:p>
            <a:pPr lvl="2"/>
            <a:r>
              <a:rPr lang="en-US" sz="2400" dirty="0">
                <a:latin typeface="Tahoma" charset="0"/>
                <a:ea typeface="ＭＳ Ｐゴシック" charset="0"/>
              </a:rPr>
              <a:t>Enforces isolation and confinement</a:t>
            </a:r>
          </a:p>
          <a:p>
            <a:pPr lvl="1">
              <a:spcBef>
                <a:spcPct val="50000"/>
              </a:spcBef>
            </a:pPr>
            <a:r>
              <a:rPr lang="en-US" dirty="0">
                <a:latin typeface="Tahoma" charset="0"/>
                <a:ea typeface="ＭＳ Ｐゴシック" charset="0"/>
              </a:rPr>
              <a:t>Must </a:t>
            </a:r>
            <a:r>
              <a:rPr lang="en-US" b="1" u="sng" dirty="0">
                <a:latin typeface="Tahoma" charset="0"/>
                <a:ea typeface="ＭＳ Ｐゴシック" charset="0"/>
              </a:rPr>
              <a:t>always</a:t>
            </a:r>
            <a:r>
              <a:rPr lang="en-US" dirty="0">
                <a:latin typeface="Tahoma" charset="0"/>
                <a:ea typeface="ＭＳ Ｐゴシック" charset="0"/>
              </a:rPr>
              <a:t> be invoked:</a:t>
            </a:r>
          </a:p>
          <a:p>
            <a:pPr lvl="2"/>
            <a:r>
              <a:rPr lang="en-US" sz="2400" dirty="0">
                <a:latin typeface="Tahoma" charset="0"/>
                <a:ea typeface="ＭＳ Ｐゴシック" charset="0"/>
              </a:rPr>
              <a:t>Every application request must be mediated</a:t>
            </a:r>
          </a:p>
          <a:p>
            <a:pPr lvl="1">
              <a:spcBef>
                <a:spcPct val="50000"/>
              </a:spcBef>
            </a:pPr>
            <a:r>
              <a:rPr lang="en-US" b="1" dirty="0">
                <a:latin typeface="Tahoma" charset="0"/>
                <a:ea typeface="ＭＳ Ｐゴシック" charset="0"/>
              </a:rPr>
              <a:t>Tamperproof</a:t>
            </a:r>
            <a:r>
              <a:rPr lang="en-US" dirty="0">
                <a:latin typeface="Tahoma" charset="0"/>
                <a:ea typeface="ＭＳ Ｐゴシック" charset="0"/>
              </a:rPr>
              <a:t>:</a:t>
            </a:r>
          </a:p>
          <a:p>
            <a:pPr lvl="2"/>
            <a:r>
              <a:rPr lang="en-US" sz="2400" dirty="0">
                <a:latin typeface="Tahoma" charset="0"/>
                <a:ea typeface="ＭＳ Ｐゴシック" charset="0"/>
              </a:rPr>
              <a:t>Reference monitor cannot be killed</a:t>
            </a:r>
          </a:p>
          <a:p>
            <a:pPr lvl="2"/>
            <a:r>
              <a:rPr lang="en-US" sz="2400" dirty="0">
                <a:latin typeface="Tahoma" charset="0"/>
                <a:ea typeface="ＭＳ Ｐゴシック" charset="0"/>
              </a:rPr>
              <a:t>… or if killed, then monitored process is killed too</a:t>
            </a:r>
          </a:p>
          <a:p>
            <a:pPr lvl="1">
              <a:spcBef>
                <a:spcPct val="50000"/>
              </a:spcBef>
            </a:pPr>
            <a:r>
              <a:rPr lang="en-US" b="1" dirty="0">
                <a:latin typeface="Tahoma" charset="0"/>
                <a:ea typeface="ＭＳ Ｐゴシック" charset="0"/>
              </a:rPr>
              <a:t>Small</a:t>
            </a:r>
            <a:r>
              <a:rPr lang="en-US" dirty="0">
                <a:latin typeface="Tahoma" charset="0"/>
                <a:ea typeface="ＭＳ Ｐゴシック" charset="0"/>
              </a:rPr>
              <a:t> enough to be analyzed and validated</a:t>
            </a:r>
          </a:p>
        </p:txBody>
      </p:sp>
    </p:spTree>
    <p:extLst>
      <p:ext uri="{BB962C8B-B14F-4D97-AF65-F5344CB8AC3E}">
        <p14:creationId xmlns:p14="http://schemas.microsoft.com/office/powerpoint/2010/main" val="1941244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ChangeArrowheads="1"/>
          </p:cNvSpPr>
          <p:nvPr/>
        </p:nvSpPr>
        <p:spPr bwMode="auto">
          <a:xfrm>
            <a:off x="381000" y="2997200"/>
            <a:ext cx="3810000" cy="1346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27000"/>
            <a:ext cx="8229600" cy="1143000"/>
          </a:xfrm>
        </p:spPr>
        <p:txBody>
          <a:bodyPr/>
          <a:lstStyle/>
          <a:p>
            <a:r>
              <a:rPr lang="en-US" sz="4400" dirty="0">
                <a:latin typeface="Tahoma" charset="0"/>
              </a:rPr>
              <a:t>A </a:t>
            </a:r>
            <a:r>
              <a:rPr lang="en-US" sz="4400" dirty="0" smtClean="0">
                <a:latin typeface="Tahoma" charset="0"/>
              </a:rPr>
              <a:t>old example</a:t>
            </a:r>
            <a:r>
              <a:rPr lang="en-US" sz="4400" dirty="0">
                <a:latin typeface="Tahoma" charset="0"/>
              </a:rPr>
              <a:t>:    </a:t>
            </a:r>
            <a:r>
              <a:rPr lang="en-US" sz="4400" dirty="0" err="1">
                <a:latin typeface="Tahoma" charset="0"/>
              </a:rPr>
              <a:t>chroot</a:t>
            </a:r>
            <a:endParaRPr lang="en-US" sz="4400" dirty="0">
              <a:latin typeface="Tahoma" charset="0"/>
            </a:endParaRPr>
          </a:p>
        </p:txBody>
      </p:sp>
      <p:sp>
        <p:nvSpPr>
          <p:cNvPr id="204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638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Tahoma" charset="0"/>
              </a:rPr>
              <a:t>Often used for </a:t>
            </a:r>
            <a:r>
              <a:rPr lang="ja-JP" altLang="en-US" sz="2400" dirty="0">
                <a:latin typeface="Tahoma" charset="0"/>
              </a:rPr>
              <a:t>“</a:t>
            </a:r>
            <a:r>
              <a:rPr lang="en-US" sz="2400" dirty="0">
                <a:latin typeface="Tahoma" charset="0"/>
              </a:rPr>
              <a:t>guest</a:t>
            </a:r>
            <a:r>
              <a:rPr lang="ja-JP" altLang="en-US" sz="2400" dirty="0">
                <a:latin typeface="Tahoma" charset="0"/>
              </a:rPr>
              <a:t>”</a:t>
            </a:r>
            <a:r>
              <a:rPr lang="en-US" sz="2400" dirty="0">
                <a:latin typeface="Tahoma" charset="0"/>
              </a:rPr>
              <a:t> accounts on ftp sites</a:t>
            </a:r>
          </a:p>
          <a:p>
            <a:endParaRPr lang="en-US" sz="2400" dirty="0">
              <a:latin typeface="Tahoma" charset="0"/>
            </a:endParaRPr>
          </a:p>
          <a:p>
            <a:pPr marL="0" indent="0">
              <a:buNone/>
            </a:pPr>
            <a:r>
              <a:rPr lang="en-US" sz="2400" dirty="0">
                <a:latin typeface="Tahoma" charset="0"/>
              </a:rPr>
              <a:t>To use do:   (must be root)</a:t>
            </a:r>
          </a:p>
          <a:p>
            <a:pPr lvl="1"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</a:rPr>
              <a:t>	</a:t>
            </a:r>
          </a:p>
          <a:p>
            <a:pPr lvl="1"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</a:rPr>
              <a:t>	</a:t>
            </a:r>
            <a:r>
              <a:rPr lang="en-US" dirty="0" err="1">
                <a:latin typeface="Tahoma" charset="0"/>
                <a:ea typeface="ＭＳ Ｐゴシック" charset="0"/>
              </a:rPr>
              <a:t>chroot</a:t>
            </a:r>
            <a:r>
              <a:rPr lang="en-US" dirty="0">
                <a:latin typeface="Tahoma" charset="0"/>
                <a:ea typeface="ＭＳ Ｐゴシック" charset="0"/>
              </a:rPr>
              <a:t>   /</a:t>
            </a:r>
            <a:r>
              <a:rPr lang="en-US" dirty="0" err="1">
                <a:latin typeface="Tahoma" charset="0"/>
                <a:ea typeface="ＭＳ Ｐゴシック" charset="0"/>
              </a:rPr>
              <a:t>tmp</a:t>
            </a:r>
            <a:r>
              <a:rPr lang="en-US" dirty="0">
                <a:latin typeface="Tahoma" charset="0"/>
                <a:ea typeface="ＭＳ Ｐゴシック" charset="0"/>
              </a:rPr>
              <a:t>/guest	    root </a:t>
            </a:r>
            <a:r>
              <a:rPr lang="en-US" dirty="0" err="1">
                <a:latin typeface="Tahoma" charset="0"/>
                <a:ea typeface="ＭＳ Ｐゴシック" charset="0"/>
              </a:rPr>
              <a:t>dir</a:t>
            </a:r>
            <a:r>
              <a:rPr lang="en-US" dirty="0">
                <a:latin typeface="Tahoma" charset="0"/>
                <a:ea typeface="ＭＳ Ｐゴシック" charset="0"/>
              </a:rPr>
              <a:t> </a:t>
            </a:r>
            <a:r>
              <a:rPr lang="ja-JP" altLang="en-US" dirty="0">
                <a:latin typeface="Tahoma" charset="0"/>
                <a:ea typeface="ＭＳ Ｐゴシック" charset="0"/>
              </a:rPr>
              <a:t>“</a:t>
            </a:r>
            <a:r>
              <a:rPr lang="en-US" dirty="0">
                <a:latin typeface="Tahoma" charset="0"/>
                <a:ea typeface="ＭＳ Ｐゴシック" charset="0"/>
              </a:rPr>
              <a:t>/</a:t>
            </a:r>
            <a:r>
              <a:rPr lang="ja-JP" altLang="en-US" dirty="0">
                <a:latin typeface="Tahoma" charset="0"/>
                <a:ea typeface="ＭＳ Ｐゴシック" charset="0"/>
              </a:rPr>
              <a:t>”</a:t>
            </a:r>
            <a:r>
              <a:rPr lang="en-US" dirty="0">
                <a:latin typeface="Tahoma" charset="0"/>
                <a:ea typeface="ＭＳ Ｐゴシック" charset="0"/>
              </a:rPr>
              <a:t> is now </a:t>
            </a:r>
            <a:r>
              <a:rPr lang="ja-JP" altLang="en-US" dirty="0">
                <a:latin typeface="Tahoma" charset="0"/>
                <a:ea typeface="ＭＳ Ｐゴシック" charset="0"/>
              </a:rPr>
              <a:t>“</a:t>
            </a:r>
            <a:r>
              <a:rPr lang="en-US" dirty="0">
                <a:latin typeface="Tahoma" charset="0"/>
                <a:ea typeface="ＭＳ Ｐゴシック" charset="0"/>
              </a:rPr>
              <a:t>/</a:t>
            </a:r>
            <a:r>
              <a:rPr lang="en-US" dirty="0" err="1">
                <a:latin typeface="Tahoma" charset="0"/>
                <a:ea typeface="ＭＳ Ｐゴシック" charset="0"/>
              </a:rPr>
              <a:t>tmp</a:t>
            </a:r>
            <a:r>
              <a:rPr lang="en-US" dirty="0">
                <a:latin typeface="Tahoma" charset="0"/>
                <a:ea typeface="ＭＳ Ｐゴシック" charset="0"/>
              </a:rPr>
              <a:t>/guest</a:t>
            </a:r>
            <a:r>
              <a:rPr lang="ja-JP" altLang="en-US" dirty="0">
                <a:latin typeface="Tahoma" charset="0"/>
                <a:ea typeface="ＭＳ Ｐゴシック" charset="0"/>
              </a:rPr>
              <a:t>”</a:t>
            </a:r>
            <a:endParaRPr lang="en-US" dirty="0">
              <a:latin typeface="Tahoma" charset="0"/>
              <a:ea typeface="ＭＳ Ｐゴシック" charset="0"/>
            </a:endParaRPr>
          </a:p>
          <a:p>
            <a:pPr lvl="1"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</a:rPr>
              <a:t>	</a:t>
            </a:r>
            <a:r>
              <a:rPr lang="en-US" dirty="0" err="1">
                <a:latin typeface="Tahoma" charset="0"/>
                <a:ea typeface="ＭＳ Ｐゴシック" charset="0"/>
              </a:rPr>
              <a:t>su</a:t>
            </a:r>
            <a:r>
              <a:rPr lang="en-US" dirty="0">
                <a:latin typeface="Tahoma" charset="0"/>
                <a:ea typeface="ＭＳ Ｐゴシック" charset="0"/>
              </a:rPr>
              <a:t> guest		    EUID set to </a:t>
            </a:r>
            <a:r>
              <a:rPr lang="ja-JP" altLang="en-US" dirty="0">
                <a:latin typeface="Tahoma" charset="0"/>
                <a:ea typeface="ＭＳ Ｐゴシック" charset="0"/>
              </a:rPr>
              <a:t>“</a:t>
            </a:r>
            <a:r>
              <a:rPr lang="en-US" dirty="0">
                <a:latin typeface="Tahoma" charset="0"/>
                <a:ea typeface="ＭＳ Ｐゴシック" charset="0"/>
              </a:rPr>
              <a:t>guest</a:t>
            </a:r>
            <a:r>
              <a:rPr lang="ja-JP" altLang="en-US" dirty="0">
                <a:latin typeface="Tahoma" charset="0"/>
                <a:ea typeface="ＭＳ Ｐゴシック" charset="0"/>
              </a:rPr>
              <a:t>”</a:t>
            </a:r>
            <a:endParaRPr lang="en-US" dirty="0">
              <a:latin typeface="Tahoma" charset="0"/>
              <a:ea typeface="ＭＳ Ｐゴシック" charset="0"/>
            </a:endParaRPr>
          </a:p>
          <a:p>
            <a:endParaRPr lang="en-US" sz="2400" dirty="0">
              <a:latin typeface="Tahoma" charset="0"/>
            </a:endParaRPr>
          </a:p>
          <a:p>
            <a:pPr marL="0" indent="0">
              <a:buNone/>
            </a:pPr>
            <a:r>
              <a:rPr lang="en-US" sz="2400" dirty="0">
                <a:latin typeface="Tahoma" charset="0"/>
              </a:rPr>
              <a:t>Now  </a:t>
            </a:r>
            <a:r>
              <a:rPr lang="ja-JP" altLang="en-US" sz="2400" dirty="0">
                <a:latin typeface="Tahoma" charset="0"/>
              </a:rPr>
              <a:t>“</a:t>
            </a:r>
            <a:r>
              <a:rPr lang="en-US" sz="2400" dirty="0">
                <a:latin typeface="Tahoma" charset="0"/>
              </a:rPr>
              <a:t>/</a:t>
            </a:r>
            <a:r>
              <a:rPr lang="en-US" sz="2400" dirty="0" err="1">
                <a:latin typeface="Tahoma" charset="0"/>
              </a:rPr>
              <a:t>tmp</a:t>
            </a:r>
            <a:r>
              <a:rPr lang="en-US" sz="2400" dirty="0">
                <a:latin typeface="Tahoma" charset="0"/>
              </a:rPr>
              <a:t>/guest</a:t>
            </a:r>
            <a:r>
              <a:rPr lang="ja-JP" altLang="en-US" sz="2400" dirty="0">
                <a:latin typeface="Tahoma" charset="0"/>
              </a:rPr>
              <a:t>”</a:t>
            </a:r>
            <a:r>
              <a:rPr lang="en-US" sz="2400" dirty="0">
                <a:latin typeface="Tahoma" charset="0"/>
              </a:rPr>
              <a:t>  is added to file system accesses for applications in jail</a:t>
            </a:r>
          </a:p>
          <a:p>
            <a:pPr>
              <a:spcBef>
                <a:spcPct val="0"/>
              </a:spcBef>
              <a:buFont typeface="Wingdings" charset="0"/>
              <a:buNone/>
            </a:pPr>
            <a:r>
              <a:rPr lang="en-US" sz="2400" dirty="0">
                <a:latin typeface="Tahoma" charset="0"/>
              </a:rPr>
              <a:t>		</a:t>
            </a:r>
            <a:r>
              <a:rPr lang="en-US" sz="2400" b="1" dirty="0">
                <a:solidFill>
                  <a:srgbClr val="CC3399"/>
                </a:solidFill>
                <a:latin typeface="Tahoma" charset="0"/>
              </a:rPr>
              <a:t>open(</a:t>
            </a:r>
            <a:r>
              <a:rPr lang="ja-JP" altLang="en-US" sz="2400" b="1" dirty="0">
                <a:solidFill>
                  <a:srgbClr val="CC3399"/>
                </a:solidFill>
                <a:latin typeface="Tahoma" charset="0"/>
              </a:rPr>
              <a:t>“</a:t>
            </a:r>
            <a:r>
              <a:rPr lang="en-US" sz="2400" b="1" dirty="0">
                <a:solidFill>
                  <a:srgbClr val="CC3399"/>
                </a:solidFill>
                <a:latin typeface="Tahoma" charset="0"/>
              </a:rPr>
              <a:t>/</a:t>
            </a:r>
            <a:r>
              <a:rPr lang="en-US" sz="2400" b="1" dirty="0" err="1">
                <a:solidFill>
                  <a:srgbClr val="CC3399"/>
                </a:solidFill>
                <a:latin typeface="Tahoma" charset="0"/>
              </a:rPr>
              <a:t>etc</a:t>
            </a:r>
            <a:r>
              <a:rPr lang="en-US" sz="2400" b="1" dirty="0">
                <a:solidFill>
                  <a:srgbClr val="CC3399"/>
                </a:solidFill>
                <a:latin typeface="Tahoma" charset="0"/>
              </a:rPr>
              <a:t>/</a:t>
            </a:r>
            <a:r>
              <a:rPr lang="en-US" sz="2400" b="1" dirty="0" err="1">
                <a:solidFill>
                  <a:srgbClr val="CC3399"/>
                </a:solidFill>
                <a:latin typeface="Tahoma" charset="0"/>
              </a:rPr>
              <a:t>passwd</a:t>
            </a:r>
            <a:r>
              <a:rPr lang="ja-JP" altLang="en-US" sz="2400" b="1" dirty="0">
                <a:solidFill>
                  <a:srgbClr val="CC3399"/>
                </a:solidFill>
                <a:latin typeface="Tahoma" charset="0"/>
              </a:rPr>
              <a:t>”</a:t>
            </a:r>
            <a:r>
              <a:rPr lang="en-US" sz="2400" b="1" dirty="0">
                <a:solidFill>
                  <a:srgbClr val="CC3399"/>
                </a:solidFill>
                <a:latin typeface="Tahoma" charset="0"/>
              </a:rPr>
              <a:t>,   </a:t>
            </a:r>
            <a:r>
              <a:rPr lang="ja-JP" altLang="en-US" sz="2400" b="1" dirty="0">
                <a:solidFill>
                  <a:srgbClr val="CC3399"/>
                </a:solidFill>
                <a:latin typeface="Tahoma" charset="0"/>
              </a:rPr>
              <a:t>“</a:t>
            </a:r>
            <a:r>
              <a:rPr lang="en-US" sz="2400" b="1" dirty="0">
                <a:solidFill>
                  <a:srgbClr val="CC3399"/>
                </a:solidFill>
                <a:latin typeface="Tahoma" charset="0"/>
              </a:rPr>
              <a:t>r</a:t>
            </a:r>
            <a:r>
              <a:rPr lang="ja-JP" altLang="en-US" sz="2400" b="1" dirty="0">
                <a:solidFill>
                  <a:srgbClr val="CC3399"/>
                </a:solidFill>
                <a:latin typeface="Tahoma" charset="0"/>
              </a:rPr>
              <a:t>”</a:t>
            </a:r>
            <a:r>
              <a:rPr lang="en-US" sz="2400" b="1" dirty="0">
                <a:solidFill>
                  <a:srgbClr val="CC3399"/>
                </a:solidFill>
                <a:latin typeface="Tahoma" charset="0"/>
              </a:rPr>
              <a:t>)    </a:t>
            </a:r>
            <a:r>
              <a:rPr lang="en-US" sz="3200" b="1" dirty="0">
                <a:solidFill>
                  <a:srgbClr val="CC3399"/>
                </a:solidFill>
                <a:latin typeface="Tahoma" charset="0"/>
                <a:sym typeface="Symbol" charset="0"/>
              </a:rPr>
              <a:t></a:t>
            </a:r>
            <a:br>
              <a:rPr lang="en-US" sz="3200" b="1" dirty="0">
                <a:solidFill>
                  <a:srgbClr val="CC3399"/>
                </a:solidFill>
                <a:latin typeface="Tahoma" charset="0"/>
                <a:sym typeface="Symbol" charset="0"/>
              </a:rPr>
            </a:br>
            <a:r>
              <a:rPr lang="en-US" sz="3200" b="1" dirty="0">
                <a:solidFill>
                  <a:srgbClr val="CC3399"/>
                </a:solidFill>
                <a:latin typeface="Tahoma" charset="0"/>
                <a:sym typeface="Symbol" charset="0"/>
              </a:rPr>
              <a:t>		    </a:t>
            </a:r>
            <a:r>
              <a:rPr lang="en-US" sz="2400" b="1" dirty="0">
                <a:solidFill>
                  <a:srgbClr val="CC3399"/>
                </a:solidFill>
                <a:latin typeface="Tahoma" charset="0"/>
                <a:sym typeface="Symbol" charset="0"/>
              </a:rPr>
              <a:t>open(</a:t>
            </a:r>
            <a:r>
              <a:rPr lang="ja-JP" altLang="en-US" sz="2400" b="1" dirty="0">
                <a:solidFill>
                  <a:srgbClr val="CC3399"/>
                </a:solidFill>
                <a:latin typeface="Tahoma" charset="0"/>
                <a:sym typeface="Symbol" charset="0"/>
              </a:rPr>
              <a:t>“</a:t>
            </a:r>
            <a:r>
              <a:rPr lang="en-US" sz="2400" b="1" dirty="0">
                <a:solidFill>
                  <a:srgbClr val="CC3399"/>
                </a:solidFill>
                <a:latin typeface="Tahoma" charset="0"/>
                <a:sym typeface="Symbol" charset="0"/>
              </a:rPr>
              <a:t>/</a:t>
            </a:r>
            <a:r>
              <a:rPr lang="en-US" sz="2400" b="1" dirty="0" err="1">
                <a:solidFill>
                  <a:srgbClr val="CC3399"/>
                </a:solidFill>
                <a:latin typeface="Tahoma" charset="0"/>
                <a:sym typeface="Symbol" charset="0"/>
              </a:rPr>
              <a:t>tmp</a:t>
            </a:r>
            <a:r>
              <a:rPr lang="en-US" sz="2400" b="1" dirty="0">
                <a:solidFill>
                  <a:srgbClr val="CC3399"/>
                </a:solidFill>
                <a:latin typeface="Tahoma" charset="0"/>
                <a:sym typeface="Symbol" charset="0"/>
              </a:rPr>
              <a:t>/guest/etc/</a:t>
            </a:r>
            <a:r>
              <a:rPr lang="en-US" sz="2400" b="1" dirty="0" err="1">
                <a:solidFill>
                  <a:srgbClr val="CC3399"/>
                </a:solidFill>
                <a:latin typeface="Tahoma" charset="0"/>
                <a:sym typeface="Symbol" charset="0"/>
              </a:rPr>
              <a:t>passwd</a:t>
            </a:r>
            <a:r>
              <a:rPr lang="ja-JP" altLang="en-US" sz="2400" b="1" dirty="0" smtClean="0">
                <a:solidFill>
                  <a:srgbClr val="CC3399"/>
                </a:solidFill>
                <a:latin typeface="Tahoma" charset="0"/>
                <a:sym typeface="Symbol" charset="0"/>
              </a:rPr>
              <a:t>” </a:t>
            </a:r>
            <a:r>
              <a:rPr lang="en-US" sz="2400" b="1" dirty="0" smtClean="0">
                <a:solidFill>
                  <a:srgbClr val="CC3399"/>
                </a:solidFill>
                <a:latin typeface="Tahoma" charset="0"/>
                <a:sym typeface="Symbol" charset="0"/>
              </a:rPr>
              <a:t>,   </a:t>
            </a:r>
            <a:r>
              <a:rPr lang="ja-JP" altLang="en-US" sz="2400" b="1" dirty="0">
                <a:solidFill>
                  <a:srgbClr val="CC3399"/>
                </a:solidFill>
                <a:latin typeface="Tahoma" charset="0"/>
                <a:sym typeface="Symbol" charset="0"/>
              </a:rPr>
              <a:t>“</a:t>
            </a:r>
            <a:r>
              <a:rPr lang="en-US" sz="2400" b="1" dirty="0">
                <a:solidFill>
                  <a:srgbClr val="CC3399"/>
                </a:solidFill>
                <a:latin typeface="Tahoma" charset="0"/>
                <a:sym typeface="Symbol" charset="0"/>
              </a:rPr>
              <a:t>r</a:t>
            </a:r>
            <a:r>
              <a:rPr lang="ja-JP" altLang="en-US" sz="2400" b="1" dirty="0">
                <a:solidFill>
                  <a:srgbClr val="CC3399"/>
                </a:solidFill>
                <a:latin typeface="Tahoma" charset="0"/>
                <a:sym typeface="Symbol" charset="0"/>
              </a:rPr>
              <a:t>”</a:t>
            </a:r>
            <a:r>
              <a:rPr lang="en-US" sz="2400" b="1" dirty="0">
                <a:solidFill>
                  <a:srgbClr val="CC3399"/>
                </a:solidFill>
                <a:latin typeface="Tahoma" charset="0"/>
                <a:sym typeface="Symbol" charset="0"/>
              </a:rPr>
              <a:t>)</a:t>
            </a:r>
          </a:p>
          <a:p>
            <a:pPr lvl="1">
              <a:spcBef>
                <a:spcPct val="50000"/>
              </a:spcBef>
              <a:buSzTx/>
              <a:buFont typeface="Symbol" charset="0"/>
              <a:buChar char="Þ"/>
            </a:pPr>
            <a:r>
              <a:rPr lang="en-US" dirty="0">
                <a:latin typeface="Tahoma" charset="0"/>
                <a:ea typeface="ＭＳ Ｐゴシック" charset="0"/>
              </a:rPr>
              <a:t>  application cannot access files outside of jail</a:t>
            </a:r>
          </a:p>
        </p:txBody>
      </p:sp>
    </p:spTree>
    <p:extLst>
      <p:ext uri="{BB962C8B-B14F-4D97-AF65-F5344CB8AC3E}">
        <p14:creationId xmlns:p14="http://schemas.microsoft.com/office/powerpoint/2010/main" val="2853070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5400"/>
            <a:ext cx="8229600" cy="1143000"/>
          </a:xfrm>
        </p:spPr>
        <p:txBody>
          <a:bodyPr/>
          <a:lstStyle/>
          <a:p>
            <a:r>
              <a:rPr lang="en-US" sz="4400" dirty="0" err="1">
                <a:latin typeface="Tahoma" charset="0"/>
              </a:rPr>
              <a:t>Jailkit</a:t>
            </a:r>
            <a:endParaRPr lang="en-US" sz="4400" dirty="0">
              <a:latin typeface="Tahoma" charset="0"/>
            </a:endParaRPr>
          </a:p>
        </p:txBody>
      </p:sp>
      <p:sp>
        <p:nvSpPr>
          <p:cNvPr id="215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839200" cy="5334000"/>
          </a:xfrm>
        </p:spPr>
        <p:txBody>
          <a:bodyPr>
            <a:normAutofit lnSpcReduction="10000"/>
          </a:bodyPr>
          <a:lstStyle/>
          <a:p>
            <a:pPr>
              <a:buSzTx/>
              <a:buFont typeface="Symbol" charset="0"/>
              <a:buNone/>
            </a:pPr>
            <a:r>
              <a:rPr lang="en-US" sz="2400" dirty="0">
                <a:latin typeface="Tahoma" charset="0"/>
              </a:rPr>
              <a:t>Problem:   all utility </a:t>
            </a:r>
            <a:r>
              <a:rPr lang="en-US" sz="2400" dirty="0" err="1">
                <a:latin typeface="Tahoma" charset="0"/>
              </a:rPr>
              <a:t>progs</a:t>
            </a:r>
            <a:r>
              <a:rPr lang="en-US" sz="2400" dirty="0">
                <a:latin typeface="Tahoma" charset="0"/>
              </a:rPr>
              <a:t> (</a:t>
            </a:r>
            <a:r>
              <a:rPr lang="en-US" sz="2400" dirty="0" err="1">
                <a:latin typeface="Tahoma" charset="0"/>
              </a:rPr>
              <a:t>ls</a:t>
            </a:r>
            <a:r>
              <a:rPr lang="en-US" sz="2400" dirty="0">
                <a:latin typeface="Tahoma" charset="0"/>
              </a:rPr>
              <a:t>, </a:t>
            </a:r>
            <a:r>
              <a:rPr lang="en-US" sz="2400" dirty="0" err="1">
                <a:latin typeface="Tahoma" charset="0"/>
              </a:rPr>
              <a:t>ps</a:t>
            </a:r>
            <a:r>
              <a:rPr lang="en-US" sz="2400" dirty="0">
                <a:latin typeface="Tahoma" charset="0"/>
              </a:rPr>
              <a:t>, vi) must live inside jail</a:t>
            </a:r>
          </a:p>
          <a:p>
            <a:pPr lvl="1">
              <a:buSzTx/>
              <a:buFontTx/>
              <a:buNone/>
            </a:pPr>
            <a:endParaRPr lang="en-US" b="1" dirty="0">
              <a:latin typeface="Tahoma" charset="0"/>
              <a:ea typeface="ＭＳ Ｐゴシック" charset="0"/>
            </a:endParaRPr>
          </a:p>
          <a:p>
            <a:pPr>
              <a:buSzTx/>
              <a:buFontTx/>
              <a:buChar char="•"/>
            </a:pPr>
            <a:r>
              <a:rPr lang="en-US" sz="2400" b="1" dirty="0" err="1">
                <a:latin typeface="Tahoma" charset="0"/>
              </a:rPr>
              <a:t>jailkit</a:t>
            </a:r>
            <a:r>
              <a:rPr lang="en-US" sz="2400" dirty="0">
                <a:latin typeface="Tahoma" charset="0"/>
              </a:rPr>
              <a:t> project:    auto builds files, libs, and </a:t>
            </a:r>
            <a:r>
              <a:rPr lang="en-US" sz="2400" dirty="0" err="1">
                <a:latin typeface="Tahoma" charset="0"/>
              </a:rPr>
              <a:t>dirs</a:t>
            </a:r>
            <a:r>
              <a:rPr lang="en-US" sz="2400" dirty="0">
                <a:latin typeface="Tahoma" charset="0"/>
              </a:rPr>
              <a:t> needed in jail </a:t>
            </a:r>
            <a:r>
              <a:rPr lang="en-US" sz="2400" dirty="0" err="1" smtClean="0">
                <a:latin typeface="Tahoma" charset="0"/>
              </a:rPr>
              <a:t>env</a:t>
            </a:r>
            <a:endParaRPr lang="en-US" sz="2400" dirty="0">
              <a:latin typeface="Tahoma" charset="0"/>
            </a:endParaRPr>
          </a:p>
          <a:p>
            <a:pPr lvl="1">
              <a:spcBef>
                <a:spcPts val="1224"/>
              </a:spcBef>
              <a:buSzTx/>
              <a:buFontTx/>
              <a:buChar char="•"/>
            </a:pPr>
            <a:r>
              <a:rPr lang="en-US" b="1" dirty="0" err="1">
                <a:latin typeface="Tahoma" charset="0"/>
                <a:ea typeface="ＭＳ Ｐゴシック" charset="0"/>
              </a:rPr>
              <a:t>jk_init</a:t>
            </a:r>
            <a:r>
              <a:rPr lang="en-US" dirty="0">
                <a:latin typeface="Tahoma" charset="0"/>
                <a:ea typeface="ＭＳ Ｐゴシック" charset="0"/>
              </a:rPr>
              <a:t>:    creates jail environment</a:t>
            </a:r>
          </a:p>
          <a:p>
            <a:pPr lvl="1">
              <a:spcBef>
                <a:spcPts val="1224"/>
              </a:spcBef>
              <a:buSzTx/>
              <a:buFontTx/>
              <a:buChar char="•"/>
            </a:pPr>
            <a:r>
              <a:rPr lang="en-US" b="1" dirty="0" err="1">
                <a:latin typeface="Tahoma" charset="0"/>
                <a:ea typeface="ＭＳ Ｐゴシック" charset="0"/>
              </a:rPr>
              <a:t>jk_check</a:t>
            </a:r>
            <a:r>
              <a:rPr lang="en-US" b="1" dirty="0">
                <a:latin typeface="Tahoma" charset="0"/>
                <a:ea typeface="ＭＳ Ｐゴシック" charset="0"/>
              </a:rPr>
              <a:t>:</a:t>
            </a:r>
            <a:r>
              <a:rPr lang="en-US" dirty="0">
                <a:latin typeface="Tahoma" charset="0"/>
                <a:ea typeface="ＭＳ Ｐゴシック" charset="0"/>
              </a:rPr>
              <a:t>   checks jail </a:t>
            </a:r>
            <a:r>
              <a:rPr lang="en-US" dirty="0" err="1">
                <a:latin typeface="Tahoma" charset="0"/>
                <a:ea typeface="ＭＳ Ｐゴシック" charset="0"/>
              </a:rPr>
              <a:t>env</a:t>
            </a:r>
            <a:r>
              <a:rPr lang="en-US" dirty="0">
                <a:latin typeface="Tahoma" charset="0"/>
                <a:ea typeface="ＭＳ Ｐゴシック" charset="0"/>
              </a:rPr>
              <a:t> for security problems</a:t>
            </a:r>
          </a:p>
          <a:p>
            <a:pPr lvl="2">
              <a:buSzTx/>
              <a:buFontTx/>
              <a:buChar char="•"/>
            </a:pPr>
            <a:r>
              <a:rPr lang="en-US" sz="2400" dirty="0">
                <a:latin typeface="Tahoma" charset="0"/>
                <a:ea typeface="ＭＳ Ｐゴシック" charset="0"/>
              </a:rPr>
              <a:t>checks for any modified programs,</a:t>
            </a:r>
          </a:p>
          <a:p>
            <a:pPr lvl="2">
              <a:buSzTx/>
              <a:buFontTx/>
              <a:buChar char="•"/>
            </a:pPr>
            <a:r>
              <a:rPr lang="en-US" sz="2400" dirty="0">
                <a:latin typeface="Tahoma" charset="0"/>
                <a:ea typeface="ＭＳ Ｐゴシック" charset="0"/>
              </a:rPr>
              <a:t>checks for world writable directories, etc.</a:t>
            </a:r>
          </a:p>
          <a:p>
            <a:pPr lvl="1">
              <a:spcBef>
                <a:spcPts val="1224"/>
              </a:spcBef>
              <a:buSzTx/>
              <a:buFontTx/>
              <a:buChar char="•"/>
            </a:pPr>
            <a:r>
              <a:rPr lang="en-US" b="1" dirty="0" err="1">
                <a:latin typeface="Tahoma" charset="0"/>
                <a:ea typeface="ＭＳ Ｐゴシック" charset="0"/>
              </a:rPr>
              <a:t>jk_lsh</a:t>
            </a:r>
            <a:r>
              <a:rPr lang="en-US" dirty="0">
                <a:latin typeface="Tahoma" charset="0"/>
                <a:ea typeface="ＭＳ Ｐゴシック" charset="0"/>
              </a:rPr>
              <a:t>:   restricted shell to be used inside jail</a:t>
            </a:r>
          </a:p>
          <a:p>
            <a:pPr lvl="1">
              <a:buSzTx/>
              <a:buFontTx/>
              <a:buChar char="•"/>
            </a:pPr>
            <a:endParaRPr lang="en-US" dirty="0">
              <a:latin typeface="Tahoma" charset="0"/>
              <a:ea typeface="ＭＳ Ｐゴシック" charset="0"/>
            </a:endParaRPr>
          </a:p>
          <a:p>
            <a:pPr>
              <a:buSzTx/>
              <a:buFontTx/>
              <a:buChar char="•"/>
            </a:pPr>
            <a:r>
              <a:rPr lang="en-US" sz="2400" b="1" dirty="0">
                <a:latin typeface="Tahoma" charset="0"/>
              </a:rPr>
              <a:t>note:  </a:t>
            </a:r>
            <a:r>
              <a:rPr lang="en-US" sz="2400" dirty="0">
                <a:latin typeface="Tahoma" charset="0"/>
              </a:rPr>
              <a:t>simple </a:t>
            </a:r>
            <a:r>
              <a:rPr lang="en-US" sz="2400" dirty="0" err="1">
                <a:latin typeface="Tahoma" charset="0"/>
              </a:rPr>
              <a:t>chroot</a:t>
            </a:r>
            <a:r>
              <a:rPr lang="en-US" sz="2400" dirty="0">
                <a:latin typeface="Tahoma" charset="0"/>
              </a:rPr>
              <a:t> jail does not limit network access</a:t>
            </a:r>
            <a:endParaRPr lang="en-US" sz="2400" b="1" dirty="0">
              <a:latin typeface="Tahoma" charset="0"/>
            </a:endParaRPr>
          </a:p>
          <a:p>
            <a:endParaRPr lang="en-US" sz="24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673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5400"/>
            <a:ext cx="8229600" cy="1143000"/>
          </a:xfrm>
        </p:spPr>
        <p:txBody>
          <a:bodyPr/>
          <a:lstStyle/>
          <a:p>
            <a:r>
              <a:rPr lang="en-US" sz="4400" dirty="0">
                <a:latin typeface="Tahoma" charset="0"/>
              </a:rPr>
              <a:t>Escaping from jails</a:t>
            </a:r>
          </a:p>
        </p:txBody>
      </p:sp>
      <p:sp>
        <p:nvSpPr>
          <p:cNvPr id="1228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3820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ahoma" charset="0"/>
              </a:rPr>
              <a:t>Early escapes:    relative paths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charset="0"/>
              <a:buNone/>
            </a:pPr>
            <a:r>
              <a:rPr lang="en-US" sz="2400" dirty="0">
                <a:latin typeface="Tahoma" charset="0"/>
              </a:rPr>
              <a:t>	    </a:t>
            </a:r>
            <a:r>
              <a:rPr lang="en-US" sz="2400" b="1" dirty="0">
                <a:solidFill>
                  <a:srgbClr val="CC3399"/>
                </a:solidFill>
                <a:latin typeface="Tahoma" charset="0"/>
              </a:rPr>
              <a:t>open( </a:t>
            </a:r>
            <a:r>
              <a:rPr lang="ja-JP" altLang="en-US" sz="2400" b="1" dirty="0">
                <a:solidFill>
                  <a:srgbClr val="CC3399"/>
                </a:solidFill>
                <a:latin typeface="Tahoma" charset="0"/>
              </a:rPr>
              <a:t>“</a:t>
            </a:r>
            <a:r>
              <a:rPr lang="en-US" sz="2400" b="1" dirty="0">
                <a:solidFill>
                  <a:srgbClr val="CC3399"/>
                </a:solidFill>
                <a:latin typeface="Tahoma" charset="0"/>
              </a:rPr>
              <a:t>../../</a:t>
            </a:r>
            <a:r>
              <a:rPr lang="en-US" sz="2400" b="1" dirty="0" err="1">
                <a:solidFill>
                  <a:srgbClr val="CC3399"/>
                </a:solidFill>
                <a:latin typeface="Tahoma" charset="0"/>
              </a:rPr>
              <a:t>etc</a:t>
            </a:r>
            <a:r>
              <a:rPr lang="en-US" sz="2400" b="1" dirty="0">
                <a:solidFill>
                  <a:srgbClr val="CC3399"/>
                </a:solidFill>
                <a:latin typeface="Tahoma" charset="0"/>
              </a:rPr>
              <a:t>/</a:t>
            </a:r>
            <a:r>
              <a:rPr lang="en-US" sz="2400" b="1" dirty="0" err="1">
                <a:solidFill>
                  <a:srgbClr val="CC3399"/>
                </a:solidFill>
                <a:latin typeface="Tahoma" charset="0"/>
              </a:rPr>
              <a:t>passwd</a:t>
            </a:r>
            <a:r>
              <a:rPr lang="ja-JP" altLang="en-US" sz="2400" b="1" dirty="0">
                <a:solidFill>
                  <a:srgbClr val="CC3399"/>
                </a:solidFill>
                <a:latin typeface="Tahoma" charset="0"/>
              </a:rPr>
              <a:t>”</a:t>
            </a:r>
            <a:r>
              <a:rPr lang="en-US" sz="2400" b="1" dirty="0">
                <a:solidFill>
                  <a:srgbClr val="CC3399"/>
                </a:solidFill>
                <a:latin typeface="Tahoma" charset="0"/>
              </a:rPr>
              <a:t>,   </a:t>
            </a:r>
            <a:r>
              <a:rPr lang="ja-JP" altLang="en-US" sz="2400" b="1" dirty="0">
                <a:solidFill>
                  <a:srgbClr val="CC3399"/>
                </a:solidFill>
                <a:latin typeface="Tahoma" charset="0"/>
              </a:rPr>
              <a:t>“</a:t>
            </a:r>
            <a:r>
              <a:rPr lang="en-US" sz="2400" b="1" dirty="0">
                <a:solidFill>
                  <a:srgbClr val="CC3399"/>
                </a:solidFill>
                <a:latin typeface="Tahoma" charset="0"/>
              </a:rPr>
              <a:t>r</a:t>
            </a:r>
            <a:r>
              <a:rPr lang="ja-JP" altLang="en-US" sz="2400" b="1" dirty="0">
                <a:solidFill>
                  <a:srgbClr val="CC3399"/>
                </a:solidFill>
                <a:latin typeface="Tahoma" charset="0"/>
              </a:rPr>
              <a:t>”</a:t>
            </a:r>
            <a:r>
              <a:rPr lang="en-US" sz="2400" b="1" dirty="0">
                <a:solidFill>
                  <a:srgbClr val="CC3399"/>
                </a:solidFill>
                <a:latin typeface="Tahoma" charset="0"/>
              </a:rPr>
              <a:t>)   </a:t>
            </a:r>
            <a:r>
              <a:rPr lang="en-US" b="1" dirty="0">
                <a:solidFill>
                  <a:srgbClr val="CC3399"/>
                </a:solidFill>
                <a:latin typeface="Tahoma" charset="0"/>
                <a:sym typeface="Symbol" charset="0"/>
              </a:rPr>
              <a:t></a:t>
            </a:r>
            <a:br>
              <a:rPr lang="en-US" b="1" dirty="0">
                <a:solidFill>
                  <a:srgbClr val="CC3399"/>
                </a:solidFill>
                <a:latin typeface="Tahoma" charset="0"/>
                <a:sym typeface="Symbol" charset="0"/>
              </a:rPr>
            </a:br>
            <a:r>
              <a:rPr lang="en-US" sz="3200" b="1" dirty="0">
                <a:solidFill>
                  <a:srgbClr val="CC3399"/>
                </a:solidFill>
                <a:latin typeface="Tahoma" charset="0"/>
                <a:sym typeface="Symbol" charset="0"/>
              </a:rPr>
              <a:t>	     </a:t>
            </a:r>
            <a:r>
              <a:rPr lang="en-US" sz="2400" b="1" dirty="0">
                <a:solidFill>
                  <a:srgbClr val="CC3399"/>
                </a:solidFill>
                <a:latin typeface="Tahoma" charset="0"/>
                <a:sym typeface="Symbol" charset="0"/>
              </a:rPr>
              <a:t>open(</a:t>
            </a:r>
            <a:r>
              <a:rPr lang="ja-JP" altLang="en-US" sz="2400" b="1" dirty="0">
                <a:solidFill>
                  <a:srgbClr val="CC3399"/>
                </a:solidFill>
                <a:latin typeface="Tahoma" charset="0"/>
                <a:sym typeface="Symbol" charset="0"/>
              </a:rPr>
              <a:t>“</a:t>
            </a:r>
            <a:r>
              <a:rPr lang="en-US" sz="2400" b="1" dirty="0">
                <a:solidFill>
                  <a:srgbClr val="CC3399"/>
                </a:solidFill>
                <a:latin typeface="Tahoma" charset="0"/>
                <a:sym typeface="Symbol" charset="0"/>
              </a:rPr>
              <a:t>/</a:t>
            </a:r>
            <a:r>
              <a:rPr lang="en-US" sz="2400" b="1" dirty="0" err="1">
                <a:solidFill>
                  <a:srgbClr val="CC3399"/>
                </a:solidFill>
                <a:latin typeface="Tahoma" charset="0"/>
                <a:sym typeface="Symbol" charset="0"/>
              </a:rPr>
              <a:t>tmp</a:t>
            </a:r>
            <a:r>
              <a:rPr lang="en-US" sz="2400" b="1" dirty="0">
                <a:solidFill>
                  <a:srgbClr val="CC3399"/>
                </a:solidFill>
                <a:latin typeface="Tahoma" charset="0"/>
                <a:sym typeface="Symbol" charset="0"/>
              </a:rPr>
              <a:t>/guest/../../</a:t>
            </a:r>
            <a:r>
              <a:rPr lang="en-US" sz="2400" b="1" dirty="0" err="1">
                <a:solidFill>
                  <a:srgbClr val="CC3399"/>
                </a:solidFill>
                <a:latin typeface="Tahoma" charset="0"/>
                <a:sym typeface="Symbol" charset="0"/>
              </a:rPr>
              <a:t>etc</a:t>
            </a:r>
            <a:r>
              <a:rPr lang="en-US" sz="2400" b="1" dirty="0">
                <a:solidFill>
                  <a:srgbClr val="CC3399"/>
                </a:solidFill>
                <a:latin typeface="Tahoma" charset="0"/>
                <a:sym typeface="Symbol" charset="0"/>
              </a:rPr>
              <a:t>/</a:t>
            </a:r>
            <a:r>
              <a:rPr lang="en-US" sz="2400" b="1" dirty="0" err="1">
                <a:solidFill>
                  <a:srgbClr val="CC3399"/>
                </a:solidFill>
                <a:latin typeface="Tahoma" charset="0"/>
                <a:sym typeface="Symbol" charset="0"/>
              </a:rPr>
              <a:t>passwd</a:t>
            </a:r>
            <a:r>
              <a:rPr lang="ja-JP" altLang="en-US" sz="2400" b="1" dirty="0">
                <a:solidFill>
                  <a:srgbClr val="CC3399"/>
                </a:solidFill>
                <a:latin typeface="Tahoma" charset="0"/>
                <a:sym typeface="Symbol" charset="0"/>
              </a:rPr>
              <a:t>”</a:t>
            </a:r>
            <a:r>
              <a:rPr lang="en-US" sz="2400" b="1" dirty="0">
                <a:solidFill>
                  <a:srgbClr val="CC3399"/>
                </a:solidFill>
                <a:latin typeface="Tahoma" charset="0"/>
                <a:sym typeface="Symbol" charset="0"/>
              </a:rPr>
              <a:t>,   </a:t>
            </a:r>
            <a:r>
              <a:rPr lang="ja-JP" altLang="en-US" sz="2400" b="1" dirty="0">
                <a:solidFill>
                  <a:srgbClr val="CC3399"/>
                </a:solidFill>
                <a:latin typeface="Tahoma" charset="0"/>
                <a:sym typeface="Symbol" charset="0"/>
              </a:rPr>
              <a:t>“</a:t>
            </a:r>
            <a:r>
              <a:rPr lang="en-US" sz="2400" b="1" dirty="0">
                <a:solidFill>
                  <a:srgbClr val="CC3399"/>
                </a:solidFill>
                <a:latin typeface="Tahoma" charset="0"/>
                <a:sym typeface="Symbol" charset="0"/>
              </a:rPr>
              <a:t>r</a:t>
            </a:r>
            <a:r>
              <a:rPr lang="ja-JP" altLang="en-US" sz="2400" b="1" dirty="0">
                <a:solidFill>
                  <a:srgbClr val="CC3399"/>
                </a:solidFill>
                <a:latin typeface="Tahoma" charset="0"/>
                <a:sym typeface="Symbol" charset="0"/>
              </a:rPr>
              <a:t>”</a:t>
            </a:r>
            <a:r>
              <a:rPr lang="en-US" sz="2400" b="1" dirty="0">
                <a:solidFill>
                  <a:srgbClr val="CC3399"/>
                </a:solidFill>
                <a:latin typeface="Tahoma" charset="0"/>
                <a:sym typeface="Symbol" charset="0"/>
              </a:rPr>
              <a:t>)</a:t>
            </a:r>
          </a:p>
          <a:p>
            <a:pPr marL="0" indent="0">
              <a:buNone/>
            </a:pPr>
            <a:endParaRPr lang="en-US" sz="2400" b="1" dirty="0">
              <a:solidFill>
                <a:srgbClr val="CC3399"/>
              </a:solidFill>
              <a:latin typeface="Tahoma" charset="0"/>
              <a:sym typeface="Symbol" charset="0"/>
            </a:endParaRPr>
          </a:p>
          <a:p>
            <a:pPr marL="0" indent="0">
              <a:buNone/>
            </a:pPr>
            <a:r>
              <a:rPr lang="en-US" sz="2600" b="1" dirty="0" err="1">
                <a:solidFill>
                  <a:srgbClr val="CC3399"/>
                </a:solidFill>
                <a:latin typeface="Tahoma" charset="0"/>
                <a:sym typeface="Symbol" charset="0"/>
              </a:rPr>
              <a:t>chroot</a:t>
            </a:r>
            <a:r>
              <a:rPr lang="en-US" sz="2600" b="1" dirty="0">
                <a:solidFill>
                  <a:srgbClr val="CC3399"/>
                </a:solidFill>
                <a:latin typeface="Tahoma" charset="0"/>
                <a:sym typeface="Symbol" charset="0"/>
              </a:rPr>
              <a:t> </a:t>
            </a:r>
            <a:r>
              <a:rPr lang="en-US" sz="2600" dirty="0">
                <a:latin typeface="Tahoma" charset="0"/>
                <a:sym typeface="Symbol" charset="0"/>
              </a:rPr>
              <a:t> should only be executable by </a:t>
            </a:r>
            <a:r>
              <a:rPr lang="en-US" sz="2600" dirty="0" smtClean="0">
                <a:latin typeface="Tahoma" charset="0"/>
                <a:sym typeface="Symbol" charset="0"/>
              </a:rPr>
              <a:t>root.</a:t>
            </a:r>
            <a:endParaRPr lang="en-US" sz="2600" dirty="0">
              <a:latin typeface="Tahoma" charset="0"/>
              <a:sym typeface="Symbol" charset="0"/>
            </a:endParaRPr>
          </a:p>
          <a:p>
            <a:pPr lvl="1">
              <a:spcBef>
                <a:spcPts val="1176"/>
              </a:spcBef>
            </a:pPr>
            <a:r>
              <a:rPr lang="en-US" sz="2600" dirty="0">
                <a:latin typeface="Tahoma" charset="0"/>
                <a:ea typeface="ＭＳ Ｐゴシック" charset="0"/>
                <a:sym typeface="Symbol" charset="0"/>
              </a:rPr>
              <a:t>otherwise jailed app can do:</a:t>
            </a:r>
          </a:p>
          <a:p>
            <a:pPr lvl="2">
              <a:spcBef>
                <a:spcPts val="1176"/>
              </a:spcBef>
            </a:pPr>
            <a:r>
              <a:rPr lang="en-US" sz="2600" dirty="0">
                <a:latin typeface="Tahoma" charset="0"/>
                <a:ea typeface="ＭＳ Ｐゴシック" charset="0"/>
                <a:sym typeface="Symbol" charset="0"/>
              </a:rPr>
              <a:t>create dummy file   </a:t>
            </a:r>
            <a:r>
              <a:rPr lang="ja-JP" altLang="en-US" sz="2600" dirty="0">
                <a:latin typeface="Tahoma" charset="0"/>
                <a:ea typeface="ＭＳ Ｐゴシック" charset="0"/>
                <a:sym typeface="Symbol" charset="0"/>
              </a:rPr>
              <a:t>“</a:t>
            </a:r>
            <a:r>
              <a:rPr lang="en-US" sz="2600" dirty="0">
                <a:latin typeface="Tahoma" charset="0"/>
                <a:ea typeface="ＭＳ Ｐゴシック" charset="0"/>
                <a:sym typeface="Symbol" charset="0"/>
              </a:rPr>
              <a:t>/</a:t>
            </a:r>
            <a:r>
              <a:rPr lang="en-US" sz="2600" dirty="0" err="1">
                <a:latin typeface="Tahoma" charset="0"/>
                <a:ea typeface="ＭＳ Ｐゴシック" charset="0"/>
                <a:sym typeface="Symbol" charset="0"/>
              </a:rPr>
              <a:t>aaa</a:t>
            </a:r>
            <a:r>
              <a:rPr lang="en-US" sz="2600" dirty="0">
                <a:latin typeface="Tahoma" charset="0"/>
                <a:ea typeface="ＭＳ Ｐゴシック" charset="0"/>
                <a:sym typeface="Symbol" charset="0"/>
              </a:rPr>
              <a:t>/</a:t>
            </a:r>
            <a:r>
              <a:rPr lang="en-US" sz="2600" dirty="0" err="1">
                <a:latin typeface="Tahoma" charset="0"/>
                <a:ea typeface="ＭＳ Ｐゴシック" charset="0"/>
                <a:sym typeface="Symbol" charset="0"/>
              </a:rPr>
              <a:t>etc</a:t>
            </a:r>
            <a:r>
              <a:rPr lang="en-US" sz="2600" dirty="0">
                <a:latin typeface="Tahoma" charset="0"/>
                <a:ea typeface="ＭＳ Ｐゴシック" charset="0"/>
                <a:sym typeface="Symbol" charset="0"/>
              </a:rPr>
              <a:t>/</a:t>
            </a:r>
            <a:r>
              <a:rPr lang="en-US" sz="2600" dirty="0" err="1">
                <a:latin typeface="Tahoma" charset="0"/>
                <a:ea typeface="ＭＳ Ｐゴシック" charset="0"/>
                <a:sym typeface="Symbol" charset="0"/>
              </a:rPr>
              <a:t>passwd</a:t>
            </a:r>
            <a:r>
              <a:rPr lang="ja-JP" altLang="en-US" sz="2600" dirty="0">
                <a:latin typeface="Tahoma" charset="0"/>
                <a:ea typeface="ＭＳ Ｐゴシック" charset="0"/>
                <a:sym typeface="Symbol" charset="0"/>
              </a:rPr>
              <a:t>”</a:t>
            </a:r>
            <a:endParaRPr lang="en-US" sz="2600" dirty="0">
              <a:latin typeface="Tahoma" charset="0"/>
              <a:ea typeface="ＭＳ Ｐゴシック" charset="0"/>
              <a:sym typeface="Symbol" charset="0"/>
            </a:endParaRPr>
          </a:p>
          <a:p>
            <a:pPr lvl="2"/>
            <a:r>
              <a:rPr lang="en-US" sz="2600" dirty="0">
                <a:latin typeface="Tahoma" charset="0"/>
                <a:ea typeface="ＭＳ Ｐゴシック" charset="0"/>
                <a:sym typeface="Symbol" charset="0"/>
              </a:rPr>
              <a:t>run    </a:t>
            </a:r>
            <a:r>
              <a:rPr lang="en-US" sz="2600" dirty="0" err="1">
                <a:solidFill>
                  <a:srgbClr val="CC3399"/>
                </a:solidFill>
                <a:latin typeface="Tahoma" charset="0"/>
                <a:ea typeface="ＭＳ Ｐゴシック" charset="0"/>
                <a:sym typeface="Symbol" charset="0"/>
              </a:rPr>
              <a:t>chroot</a:t>
            </a:r>
            <a:r>
              <a:rPr lang="en-US" sz="2600" dirty="0">
                <a:solidFill>
                  <a:srgbClr val="CC3399"/>
                </a:solidFill>
                <a:latin typeface="Tahoma" charset="0"/>
                <a:ea typeface="ＭＳ Ｐゴシック" charset="0"/>
                <a:sym typeface="Symbol" charset="0"/>
              </a:rPr>
              <a:t>   </a:t>
            </a:r>
            <a:r>
              <a:rPr lang="ja-JP" altLang="en-US" sz="2600" dirty="0">
                <a:solidFill>
                  <a:srgbClr val="CC3399"/>
                </a:solidFill>
                <a:latin typeface="Tahoma" charset="0"/>
                <a:ea typeface="ＭＳ Ｐゴシック" charset="0"/>
                <a:sym typeface="Symbol" charset="0"/>
              </a:rPr>
              <a:t>“</a:t>
            </a:r>
            <a:r>
              <a:rPr lang="en-US" sz="2600" dirty="0">
                <a:solidFill>
                  <a:srgbClr val="CC3399"/>
                </a:solidFill>
                <a:latin typeface="Tahoma" charset="0"/>
                <a:ea typeface="ＭＳ Ｐゴシック" charset="0"/>
                <a:sym typeface="Symbol" charset="0"/>
              </a:rPr>
              <a:t>/</a:t>
            </a:r>
            <a:r>
              <a:rPr lang="en-US" sz="2600" dirty="0" err="1">
                <a:solidFill>
                  <a:srgbClr val="CC3399"/>
                </a:solidFill>
                <a:latin typeface="Tahoma" charset="0"/>
                <a:ea typeface="ＭＳ Ｐゴシック" charset="0"/>
                <a:sym typeface="Symbol" charset="0"/>
              </a:rPr>
              <a:t>aaa</a:t>
            </a:r>
            <a:r>
              <a:rPr lang="ja-JP" altLang="en-US" sz="2600" dirty="0">
                <a:solidFill>
                  <a:srgbClr val="CC3399"/>
                </a:solidFill>
                <a:latin typeface="Tahoma" charset="0"/>
                <a:ea typeface="ＭＳ Ｐゴシック" charset="0"/>
                <a:sym typeface="Symbol" charset="0"/>
              </a:rPr>
              <a:t>”</a:t>
            </a:r>
            <a:endParaRPr lang="en-US" sz="2600" dirty="0">
              <a:solidFill>
                <a:srgbClr val="CC3399"/>
              </a:solidFill>
              <a:latin typeface="Tahoma" charset="0"/>
              <a:ea typeface="ＭＳ Ｐゴシック" charset="0"/>
              <a:sym typeface="Symbol" charset="0"/>
            </a:endParaRPr>
          </a:p>
          <a:p>
            <a:pPr lvl="2"/>
            <a:r>
              <a:rPr lang="en-US" sz="2600" dirty="0">
                <a:latin typeface="Tahoma" charset="0"/>
                <a:ea typeface="ＭＳ Ｐゴシック" charset="0"/>
                <a:sym typeface="Symbol" charset="0"/>
              </a:rPr>
              <a:t>run    </a:t>
            </a:r>
            <a:r>
              <a:rPr lang="en-US" sz="2600" dirty="0" err="1">
                <a:solidFill>
                  <a:srgbClr val="CC3399"/>
                </a:solidFill>
                <a:latin typeface="Tahoma" charset="0"/>
                <a:ea typeface="ＭＳ Ｐゴシック" charset="0"/>
                <a:sym typeface="Symbol" charset="0"/>
              </a:rPr>
              <a:t>su</a:t>
            </a:r>
            <a:r>
              <a:rPr lang="en-US" sz="2600" dirty="0">
                <a:solidFill>
                  <a:srgbClr val="CC3399"/>
                </a:solidFill>
                <a:latin typeface="Tahoma" charset="0"/>
                <a:ea typeface="ＭＳ Ｐゴシック" charset="0"/>
                <a:sym typeface="Symbol" charset="0"/>
              </a:rPr>
              <a:t>  root    </a:t>
            </a:r>
            <a:r>
              <a:rPr lang="en-US" sz="2600" dirty="0">
                <a:latin typeface="Tahoma" charset="0"/>
                <a:ea typeface="ＭＳ Ｐゴシック" charset="0"/>
                <a:sym typeface="Symbol" charset="0"/>
              </a:rPr>
              <a:t>to become </a:t>
            </a:r>
            <a:r>
              <a:rPr lang="en-US" sz="2600" dirty="0" smtClean="0">
                <a:latin typeface="Tahoma" charset="0"/>
                <a:ea typeface="ＭＳ Ｐゴシック" charset="0"/>
                <a:sym typeface="Symbol" charset="0"/>
              </a:rPr>
              <a:t>root</a:t>
            </a:r>
            <a:endParaRPr lang="en-US" sz="2600" dirty="0">
              <a:latin typeface="Tahoma" charset="0"/>
              <a:ea typeface="ＭＳ Ｐゴシック" charset="0"/>
              <a:sym typeface="Symbol" charset="0"/>
            </a:endParaRPr>
          </a:p>
        </p:txBody>
      </p:sp>
      <p:sp>
        <p:nvSpPr>
          <p:cNvPr id="122884" name="Line 4"/>
          <p:cNvSpPr>
            <a:spLocks noChangeShapeType="1"/>
          </p:cNvSpPr>
          <p:nvPr/>
        </p:nvSpPr>
        <p:spPr bwMode="auto">
          <a:xfrm>
            <a:off x="0" y="36322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324600" y="6172200"/>
            <a:ext cx="2195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000" dirty="0">
                <a:latin typeface="Tahoma" charset="0"/>
                <a:ea typeface="ＭＳ Ｐゴシック" charset="0"/>
              </a:rPr>
              <a:t>(bug in Ultrix 4.0</a:t>
            </a:r>
            <a:r>
              <a:rPr lang="en-US" sz="2000" dirty="0" smtClean="0">
                <a:latin typeface="Tahoma" charset="0"/>
                <a:ea typeface="ＭＳ Ｐゴシック" charset="0"/>
              </a:rPr>
              <a:t>)</a:t>
            </a:r>
            <a:endParaRPr lang="en-US" sz="2000" dirty="0"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142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Many ways to escape jail as root</a:t>
            </a:r>
          </a:p>
        </p:txBody>
      </p:sp>
      <p:sp>
        <p:nvSpPr>
          <p:cNvPr id="235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5334000"/>
          </a:xfrm>
        </p:spPr>
        <p:txBody>
          <a:bodyPr/>
          <a:lstStyle/>
          <a:p>
            <a:endParaRPr lang="en-US" sz="2400">
              <a:latin typeface="Tahoma" charset="0"/>
            </a:endParaRPr>
          </a:p>
          <a:p>
            <a:r>
              <a:rPr lang="en-US" sz="2400">
                <a:latin typeface="Tahoma" charset="0"/>
              </a:rPr>
              <a:t>Create device that lets you access raw disk</a:t>
            </a:r>
          </a:p>
          <a:p>
            <a:endParaRPr lang="en-US" sz="2400">
              <a:latin typeface="Tahoma" charset="0"/>
            </a:endParaRPr>
          </a:p>
          <a:p>
            <a:r>
              <a:rPr lang="en-US" sz="2400">
                <a:latin typeface="Tahoma" charset="0"/>
              </a:rPr>
              <a:t>Send signals to non chrooted process</a:t>
            </a:r>
          </a:p>
          <a:p>
            <a:endParaRPr lang="en-US" sz="2400">
              <a:latin typeface="Tahoma" charset="0"/>
            </a:endParaRPr>
          </a:p>
          <a:p>
            <a:r>
              <a:rPr lang="en-US" sz="2400">
                <a:latin typeface="Tahoma" charset="0"/>
              </a:rPr>
              <a:t>Reboot system</a:t>
            </a:r>
          </a:p>
          <a:p>
            <a:endParaRPr lang="en-US" sz="2400">
              <a:latin typeface="Tahoma" charset="0"/>
            </a:endParaRPr>
          </a:p>
          <a:p>
            <a:r>
              <a:rPr lang="en-US" sz="2400">
                <a:latin typeface="Tahoma" charset="0"/>
              </a:rPr>
              <a:t>Bind to privileged ports</a:t>
            </a:r>
          </a:p>
          <a:p>
            <a:pPr>
              <a:buFont typeface="Wingdings" charset="0"/>
              <a:buNone/>
            </a:pPr>
            <a:endParaRPr lang="en-US" sz="24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542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5400"/>
            <a:ext cx="8229600" cy="1143000"/>
          </a:xfrm>
        </p:spPr>
        <p:txBody>
          <a:bodyPr/>
          <a:lstStyle/>
          <a:p>
            <a:r>
              <a:rPr lang="en-US" sz="4400" dirty="0" err="1">
                <a:latin typeface="Tahoma" charset="0"/>
              </a:rPr>
              <a:t>Freebsd</a:t>
            </a:r>
            <a:r>
              <a:rPr lang="en-US" sz="4400" dirty="0">
                <a:latin typeface="Tahoma" charset="0"/>
              </a:rPr>
              <a:t> jail</a:t>
            </a:r>
          </a:p>
        </p:txBody>
      </p:sp>
      <p:sp>
        <p:nvSpPr>
          <p:cNvPr id="245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82000" cy="533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ahoma" charset="0"/>
              </a:rPr>
              <a:t>Stronger mechanism than </a:t>
            </a:r>
            <a:r>
              <a:rPr lang="en-US" sz="2400" dirty="0" smtClean="0">
                <a:latin typeface="Tahoma" charset="0"/>
              </a:rPr>
              <a:t>simple </a:t>
            </a:r>
            <a:r>
              <a:rPr lang="en-US" sz="2400" dirty="0" err="1">
                <a:latin typeface="Tahoma" charset="0"/>
              </a:rPr>
              <a:t>chroot</a:t>
            </a:r>
            <a:endParaRPr lang="en-US" sz="2400" dirty="0">
              <a:latin typeface="Tahoma" charset="0"/>
            </a:endParaRPr>
          </a:p>
          <a:p>
            <a:endParaRPr lang="en-US" sz="2400" dirty="0">
              <a:latin typeface="Tahoma" charset="0"/>
            </a:endParaRPr>
          </a:p>
          <a:p>
            <a:pPr marL="0" indent="0">
              <a:buNone/>
            </a:pPr>
            <a:r>
              <a:rPr lang="en-US" sz="2400" b="1" u="sng" dirty="0">
                <a:latin typeface="Tahoma" charset="0"/>
              </a:rPr>
              <a:t>To </a:t>
            </a:r>
            <a:r>
              <a:rPr lang="en-US" sz="2400" b="1" u="sng" dirty="0" smtClean="0">
                <a:latin typeface="Tahoma" charset="0"/>
              </a:rPr>
              <a:t>run</a:t>
            </a:r>
            <a:r>
              <a:rPr lang="en-US" sz="2400" dirty="0" smtClean="0">
                <a:latin typeface="Tahoma" charset="0"/>
              </a:rPr>
              <a:t>:      </a:t>
            </a:r>
            <a:r>
              <a:rPr lang="en-US" sz="2400" b="1" dirty="0" smtClean="0">
                <a:solidFill>
                  <a:srgbClr val="CC3399"/>
                </a:solidFill>
                <a:latin typeface="Tahoma" charset="0"/>
              </a:rPr>
              <a:t>jail   </a:t>
            </a:r>
            <a:r>
              <a:rPr lang="en-US" sz="2400" b="1" dirty="0">
                <a:solidFill>
                  <a:srgbClr val="CC3399"/>
                </a:solidFill>
                <a:latin typeface="Tahoma" charset="0"/>
              </a:rPr>
              <a:t>jail-path   hostname  IP-</a:t>
            </a:r>
            <a:r>
              <a:rPr lang="en-US" sz="2400" b="1" dirty="0" err="1">
                <a:solidFill>
                  <a:srgbClr val="CC3399"/>
                </a:solidFill>
                <a:latin typeface="Tahoma" charset="0"/>
              </a:rPr>
              <a:t>addr</a:t>
            </a:r>
            <a:r>
              <a:rPr lang="en-US" sz="2400" b="1" dirty="0">
                <a:solidFill>
                  <a:srgbClr val="CC3399"/>
                </a:solidFill>
                <a:latin typeface="Tahoma" charset="0"/>
              </a:rPr>
              <a:t>   </a:t>
            </a:r>
            <a:r>
              <a:rPr lang="en-US" sz="2400" b="1" dirty="0" err="1">
                <a:solidFill>
                  <a:srgbClr val="CC3399"/>
                </a:solidFill>
                <a:latin typeface="Tahoma" charset="0"/>
              </a:rPr>
              <a:t>cmd</a:t>
            </a:r>
            <a:endParaRPr lang="en-US" sz="2400" b="1" dirty="0">
              <a:solidFill>
                <a:srgbClr val="CC3399"/>
              </a:solidFill>
              <a:latin typeface="Tahoma" charset="0"/>
            </a:endParaRPr>
          </a:p>
          <a:p>
            <a:pPr lvl="1">
              <a:spcBef>
                <a:spcPct val="60000"/>
              </a:spcBef>
            </a:pPr>
            <a:r>
              <a:rPr lang="en-US" sz="2400" dirty="0">
                <a:latin typeface="Tahoma" charset="0"/>
                <a:ea typeface="ＭＳ Ｐゴシック" charset="0"/>
              </a:rPr>
              <a:t>calls hardened </a:t>
            </a:r>
            <a:r>
              <a:rPr lang="en-US" sz="2400" dirty="0" err="1" smtClean="0">
                <a:latin typeface="Tahoma" charset="0"/>
                <a:ea typeface="ＭＳ Ｐゴシック" charset="0"/>
              </a:rPr>
              <a:t>chroot</a:t>
            </a:r>
            <a:r>
              <a:rPr lang="en-US" sz="2400" dirty="0" smtClean="0">
                <a:latin typeface="Tahoma" charset="0"/>
                <a:ea typeface="ＭＳ Ｐゴシック" charset="0"/>
              </a:rPr>
              <a:t> (</a:t>
            </a:r>
            <a:r>
              <a:rPr lang="en-US" sz="2400" dirty="0">
                <a:latin typeface="Tahoma" charset="0"/>
                <a:ea typeface="ＭＳ Ｐゴシック" charset="0"/>
              </a:rPr>
              <a:t>no  </a:t>
            </a:r>
            <a:r>
              <a:rPr lang="ja-JP" altLang="en-US" sz="2400" dirty="0">
                <a:latin typeface="Tahoma" charset="0"/>
                <a:ea typeface="ＭＳ Ｐゴシック" charset="0"/>
              </a:rPr>
              <a:t>“</a:t>
            </a:r>
            <a:r>
              <a:rPr lang="en-US" sz="2400" dirty="0">
                <a:latin typeface="Tahoma" charset="0"/>
                <a:ea typeface="ＭＳ Ｐゴシック" charset="0"/>
              </a:rPr>
              <a:t>../../</a:t>
            </a:r>
            <a:r>
              <a:rPr lang="ja-JP" altLang="en-US" sz="2400" dirty="0">
                <a:latin typeface="Tahoma" charset="0"/>
                <a:ea typeface="ＭＳ Ｐゴシック" charset="0"/>
              </a:rPr>
              <a:t>”</a:t>
            </a:r>
            <a:r>
              <a:rPr lang="en-US" sz="2400" dirty="0">
                <a:latin typeface="Tahoma" charset="0"/>
                <a:ea typeface="ＭＳ Ｐゴシック" charset="0"/>
              </a:rPr>
              <a:t>  escape)</a:t>
            </a:r>
          </a:p>
          <a:p>
            <a:pPr lvl="1">
              <a:spcBef>
                <a:spcPct val="60000"/>
              </a:spcBef>
            </a:pPr>
            <a:r>
              <a:rPr lang="en-US" sz="2400" dirty="0">
                <a:latin typeface="Tahoma" charset="0"/>
                <a:ea typeface="ＭＳ Ｐゴシック" charset="0"/>
              </a:rPr>
              <a:t>can only bind to sockets with specified IP address </a:t>
            </a:r>
            <a:br>
              <a:rPr lang="en-US" sz="2400" dirty="0">
                <a:latin typeface="Tahoma" charset="0"/>
                <a:ea typeface="ＭＳ Ｐゴシック" charset="0"/>
              </a:rPr>
            </a:br>
            <a:r>
              <a:rPr lang="en-US" sz="2400" dirty="0">
                <a:latin typeface="Tahoma" charset="0"/>
                <a:ea typeface="ＭＳ Ｐゴシック" charset="0"/>
              </a:rPr>
              <a:t>and authorized ports</a:t>
            </a:r>
          </a:p>
          <a:p>
            <a:pPr lvl="1">
              <a:spcBef>
                <a:spcPct val="60000"/>
              </a:spcBef>
            </a:pPr>
            <a:r>
              <a:rPr lang="en-US" sz="2400" dirty="0">
                <a:latin typeface="Tahoma" charset="0"/>
                <a:ea typeface="ＭＳ Ｐゴシック" charset="0"/>
              </a:rPr>
              <a:t>can only communicate with </a:t>
            </a:r>
            <a:r>
              <a:rPr lang="en-US" sz="2400" dirty="0" smtClean="0">
                <a:latin typeface="Tahoma" charset="0"/>
                <a:ea typeface="ＭＳ Ｐゴシック" charset="0"/>
              </a:rPr>
              <a:t>processes </a:t>
            </a:r>
            <a:r>
              <a:rPr lang="en-US" sz="2400" dirty="0">
                <a:latin typeface="Tahoma" charset="0"/>
                <a:ea typeface="ＭＳ Ｐゴシック" charset="0"/>
              </a:rPr>
              <a:t>inside jail</a:t>
            </a:r>
          </a:p>
          <a:p>
            <a:pPr lvl="1">
              <a:spcBef>
                <a:spcPct val="60000"/>
              </a:spcBef>
            </a:pPr>
            <a:r>
              <a:rPr lang="en-US" sz="2400" dirty="0">
                <a:latin typeface="Tahoma" charset="0"/>
                <a:ea typeface="ＭＳ Ｐゴシック" charset="0"/>
              </a:rPr>
              <a:t>root is limited, e.g. cannot load kernel </a:t>
            </a:r>
            <a:r>
              <a:rPr lang="en-US" sz="2400" dirty="0" smtClean="0">
                <a:latin typeface="Tahoma" charset="0"/>
                <a:ea typeface="ＭＳ Ｐゴシック" charset="0"/>
              </a:rPr>
              <a:t>modules</a:t>
            </a:r>
            <a:endParaRPr lang="en-US" sz="2400" dirty="0"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619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all programs can run in a jail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400" dirty="0" smtClean="0"/>
              <a:t>Programs </a:t>
            </a:r>
            <a:r>
              <a:rPr lang="en-US" sz="2400" dirty="0"/>
              <a:t>that can run in jail:      </a:t>
            </a:r>
          </a:p>
          <a:p>
            <a:pPr>
              <a:spcBef>
                <a:spcPts val="600"/>
              </a:spcBef>
              <a:buFont typeface="Arial"/>
              <a:buChar char="•"/>
            </a:pPr>
            <a:r>
              <a:rPr lang="en-US" sz="2400" dirty="0"/>
              <a:t>audio player</a:t>
            </a:r>
          </a:p>
          <a:p>
            <a:pPr>
              <a:spcBef>
                <a:spcPts val="600"/>
              </a:spcBef>
              <a:buFont typeface="Arial"/>
              <a:buChar char="•"/>
            </a:pPr>
            <a:r>
              <a:rPr lang="en-US" sz="2400" dirty="0"/>
              <a:t>web server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Programs that cannot:    </a:t>
            </a:r>
          </a:p>
          <a:p>
            <a:pPr>
              <a:spcBef>
                <a:spcPts val="600"/>
              </a:spcBef>
              <a:buFont typeface="Arial"/>
              <a:buChar char="•"/>
            </a:pPr>
            <a:r>
              <a:rPr lang="en-US" sz="2400" dirty="0"/>
              <a:t>web browser</a:t>
            </a:r>
          </a:p>
          <a:p>
            <a:pPr>
              <a:spcBef>
                <a:spcPts val="600"/>
              </a:spcBef>
              <a:buFont typeface="Arial"/>
              <a:buChar char="•"/>
            </a:pPr>
            <a:r>
              <a:rPr lang="en-US" sz="2400" dirty="0"/>
              <a:t>mail </a:t>
            </a:r>
            <a:r>
              <a:rPr lang="en-US" sz="2400" dirty="0" smtClean="0"/>
              <a:t>client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674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5400"/>
            <a:ext cx="8229600" cy="1143000"/>
          </a:xfrm>
        </p:spPr>
        <p:txBody>
          <a:bodyPr/>
          <a:lstStyle/>
          <a:p>
            <a:r>
              <a:rPr lang="en-US" sz="4400" dirty="0">
                <a:latin typeface="Tahoma" charset="0"/>
              </a:rPr>
              <a:t>Problems with </a:t>
            </a:r>
            <a:r>
              <a:rPr lang="en-US" sz="4400" dirty="0" err="1" smtClean="0">
                <a:latin typeface="Tahoma" charset="0"/>
              </a:rPr>
              <a:t>chroot</a:t>
            </a:r>
            <a:r>
              <a:rPr lang="en-US" sz="4400" dirty="0" smtClean="0">
                <a:latin typeface="Tahoma" charset="0"/>
              </a:rPr>
              <a:t> </a:t>
            </a:r>
            <a:r>
              <a:rPr lang="en-US" sz="4400" dirty="0">
                <a:latin typeface="Tahoma" charset="0"/>
              </a:rPr>
              <a:t>and jail</a:t>
            </a:r>
          </a:p>
        </p:txBody>
      </p:sp>
      <p:sp>
        <p:nvSpPr>
          <p:cNvPr id="256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820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u="sng" dirty="0" smtClean="0">
                <a:latin typeface="Tahoma" charset="0"/>
              </a:rPr>
              <a:t>Coarse </a:t>
            </a:r>
            <a:r>
              <a:rPr lang="en-US" sz="2600" u="sng" dirty="0">
                <a:latin typeface="Tahoma" charset="0"/>
              </a:rPr>
              <a:t>policies</a:t>
            </a:r>
            <a:r>
              <a:rPr lang="en-US" sz="2600" dirty="0">
                <a:latin typeface="Tahoma" charset="0"/>
              </a:rPr>
              <a:t>:</a:t>
            </a:r>
          </a:p>
          <a:p>
            <a:pPr lvl="1"/>
            <a:r>
              <a:rPr lang="en-US" sz="2600" dirty="0">
                <a:latin typeface="Tahoma" charset="0"/>
                <a:ea typeface="ＭＳ Ｐゴシック" charset="0"/>
              </a:rPr>
              <a:t>All or nothing access to </a:t>
            </a:r>
            <a:r>
              <a:rPr lang="en-US" sz="2600" smtClean="0">
                <a:latin typeface="Tahoma" charset="0"/>
                <a:ea typeface="ＭＳ Ｐゴシック" charset="0"/>
              </a:rPr>
              <a:t>parts of file </a:t>
            </a:r>
            <a:r>
              <a:rPr lang="en-US" sz="2600" dirty="0">
                <a:latin typeface="Tahoma" charset="0"/>
                <a:ea typeface="ＭＳ Ｐゴシック" charset="0"/>
              </a:rPr>
              <a:t>system</a:t>
            </a:r>
          </a:p>
          <a:p>
            <a:pPr lvl="1"/>
            <a:r>
              <a:rPr lang="en-US" sz="2600" dirty="0">
                <a:latin typeface="Tahoma" charset="0"/>
                <a:ea typeface="ＭＳ Ｐゴシック" charset="0"/>
              </a:rPr>
              <a:t>Inappropriate for apps like </a:t>
            </a:r>
            <a:r>
              <a:rPr lang="en-US" sz="2600" dirty="0" smtClean="0">
                <a:latin typeface="Tahoma" charset="0"/>
                <a:ea typeface="ＭＳ Ｐゴシック" charset="0"/>
              </a:rPr>
              <a:t>a web </a:t>
            </a:r>
            <a:r>
              <a:rPr lang="en-US" sz="2600" dirty="0">
                <a:latin typeface="Tahoma" charset="0"/>
                <a:ea typeface="ＭＳ Ｐゴシック" charset="0"/>
              </a:rPr>
              <a:t>browser</a:t>
            </a:r>
          </a:p>
          <a:p>
            <a:pPr lvl="2"/>
            <a:r>
              <a:rPr lang="en-US" dirty="0">
                <a:latin typeface="Tahoma" charset="0"/>
                <a:ea typeface="ＭＳ Ｐゴシック" charset="0"/>
              </a:rPr>
              <a:t>Needs read access to files outside jail </a:t>
            </a:r>
            <a:br>
              <a:rPr lang="en-US" dirty="0">
                <a:latin typeface="Tahoma" charset="0"/>
                <a:ea typeface="ＭＳ Ｐゴシック" charset="0"/>
              </a:rPr>
            </a:br>
            <a:r>
              <a:rPr lang="en-US" dirty="0">
                <a:latin typeface="Tahoma" charset="0"/>
                <a:ea typeface="ＭＳ Ｐゴシック" charset="0"/>
              </a:rPr>
              <a:t>	(e.g. for sending attachments in G</a:t>
            </a:r>
            <a:r>
              <a:rPr lang="en-US" dirty="0" smtClean="0">
                <a:latin typeface="Tahoma" charset="0"/>
                <a:ea typeface="ＭＳ Ｐゴシック" charset="0"/>
              </a:rPr>
              <a:t>mail</a:t>
            </a:r>
            <a:r>
              <a:rPr lang="en-US" dirty="0">
                <a:latin typeface="Tahoma" charset="0"/>
                <a:ea typeface="ＭＳ Ｐゴシック" charset="0"/>
              </a:rPr>
              <a:t>)</a:t>
            </a:r>
          </a:p>
          <a:p>
            <a:pPr lvl="2"/>
            <a:endParaRPr lang="en-US" sz="2600" dirty="0">
              <a:latin typeface="Tahoma" charset="0"/>
              <a:ea typeface="ＭＳ Ｐゴシック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Tahoma" charset="0"/>
              </a:rPr>
              <a:t>Does </a:t>
            </a:r>
            <a:r>
              <a:rPr lang="en-US" sz="2600" dirty="0">
                <a:latin typeface="Tahoma" charset="0"/>
              </a:rPr>
              <a:t>not prevent malicious apps from:</a:t>
            </a:r>
          </a:p>
          <a:p>
            <a:pPr lvl="1"/>
            <a:r>
              <a:rPr lang="en-US" sz="2600" dirty="0">
                <a:latin typeface="Tahoma" charset="0"/>
                <a:ea typeface="ＭＳ Ｐゴシック" charset="0"/>
              </a:rPr>
              <a:t>Accessing network and messing with other machines</a:t>
            </a:r>
          </a:p>
          <a:p>
            <a:pPr lvl="1"/>
            <a:r>
              <a:rPr lang="en-US" sz="2600" dirty="0">
                <a:latin typeface="Tahoma" charset="0"/>
                <a:ea typeface="ＭＳ Ｐゴシック" charset="0"/>
              </a:rPr>
              <a:t>Trying to crash host OS</a:t>
            </a:r>
          </a:p>
        </p:txBody>
      </p:sp>
    </p:spTree>
    <p:extLst>
      <p:ext uri="{BB962C8B-B14F-4D97-AF65-F5344CB8AC3E}">
        <p14:creationId xmlns:p14="http://schemas.microsoft.com/office/powerpoint/2010/main" val="1340103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 vulnerabilities, mainly in C</a:t>
            </a:r>
          </a:p>
          <a:p>
            <a:pPr lvl="1"/>
            <a:r>
              <a:rPr lang="en-US" dirty="0" smtClean="0"/>
              <a:t>As opposed to simple buffer overflows</a:t>
            </a:r>
          </a:p>
          <a:p>
            <a:r>
              <a:rPr lang="en-US" dirty="0" smtClean="0"/>
              <a:t>Heap </a:t>
            </a:r>
            <a:r>
              <a:rPr lang="en-US" dirty="0" err="1" smtClean="0"/>
              <a:t>expliots</a:t>
            </a:r>
            <a:endParaRPr lang="en-US" dirty="0" smtClean="0"/>
          </a:p>
          <a:p>
            <a:r>
              <a:rPr lang="en-US" dirty="0" smtClean="0"/>
              <a:t>Some defenses</a:t>
            </a:r>
          </a:p>
          <a:p>
            <a:pPr lvl="1"/>
            <a:r>
              <a:rPr lang="en-US" dirty="0" smtClean="0"/>
              <a:t>NX bit (to prevent execution)</a:t>
            </a:r>
          </a:p>
          <a:p>
            <a:pPr lvl="1"/>
            <a:r>
              <a:rPr lang="en-US" dirty="0" smtClean="0"/>
              <a:t>Randomizing layouts</a:t>
            </a:r>
          </a:p>
          <a:p>
            <a:pPr lvl="1"/>
            <a:r>
              <a:rPr lang="en-US" dirty="0" smtClean="0"/>
              <a:t>Canaries</a:t>
            </a:r>
          </a:p>
          <a:p>
            <a:pPr lvl="1"/>
            <a:r>
              <a:rPr lang="en-US" dirty="0" smtClean="0"/>
              <a:t>Note: these generally require re-compilation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4760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5400"/>
            <a:ext cx="8229600" cy="1143000"/>
          </a:xfrm>
        </p:spPr>
        <p:txBody>
          <a:bodyPr/>
          <a:lstStyle/>
          <a:p>
            <a:r>
              <a:rPr lang="en-US" sz="4400" dirty="0" smtClean="0">
                <a:latin typeface="Tahoma" charset="0"/>
              </a:rPr>
              <a:t>System </a:t>
            </a:r>
            <a:r>
              <a:rPr lang="en-US" sz="4400" dirty="0">
                <a:latin typeface="Tahoma" charset="0"/>
              </a:rPr>
              <a:t>call interposition</a:t>
            </a:r>
          </a:p>
        </p:txBody>
      </p:sp>
      <p:sp>
        <p:nvSpPr>
          <p:cNvPr id="276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562600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4114800" algn="l"/>
              </a:tabLst>
            </a:pPr>
            <a:r>
              <a:rPr lang="en-US" sz="2200" dirty="0">
                <a:latin typeface="Tahoma" charset="0"/>
              </a:rPr>
              <a:t>Observation:   to damage host system </a:t>
            </a:r>
            <a:r>
              <a:rPr lang="en-US" sz="2200" dirty="0" smtClean="0">
                <a:latin typeface="Tahoma" charset="0"/>
              </a:rPr>
              <a:t>(e.g. persistent </a:t>
            </a:r>
            <a:r>
              <a:rPr lang="en-US" sz="2200" dirty="0">
                <a:latin typeface="Tahoma" charset="0"/>
              </a:rPr>
              <a:t>changes)  </a:t>
            </a:r>
            <a:r>
              <a:rPr lang="en-US" sz="2200" dirty="0" smtClean="0">
                <a:latin typeface="Tahoma" charset="0"/>
              </a:rPr>
              <a:t/>
            </a:r>
            <a:br>
              <a:rPr lang="en-US" sz="2200" dirty="0" smtClean="0">
                <a:latin typeface="Tahoma" charset="0"/>
              </a:rPr>
            </a:br>
            <a:r>
              <a:rPr lang="en-US" sz="2200" dirty="0" smtClean="0">
                <a:latin typeface="Tahoma" charset="0"/>
              </a:rPr>
              <a:t>app </a:t>
            </a:r>
            <a:r>
              <a:rPr lang="en-US" sz="2200" dirty="0">
                <a:latin typeface="Tahoma" charset="0"/>
              </a:rPr>
              <a:t>must make system </a:t>
            </a:r>
            <a:r>
              <a:rPr lang="en-US" sz="2200" dirty="0" smtClean="0">
                <a:latin typeface="Tahoma" charset="0"/>
              </a:rPr>
              <a:t>calls:</a:t>
            </a:r>
            <a:endParaRPr lang="en-US" sz="2200" dirty="0">
              <a:latin typeface="Tahoma" charset="0"/>
            </a:endParaRPr>
          </a:p>
          <a:p>
            <a:pPr lvl="1">
              <a:tabLst>
                <a:tab pos="4114800" algn="l"/>
              </a:tabLst>
            </a:pPr>
            <a:r>
              <a:rPr lang="en-US" sz="2200" dirty="0">
                <a:latin typeface="Tahoma" charset="0"/>
                <a:ea typeface="ＭＳ Ｐゴシック" charset="0"/>
              </a:rPr>
              <a:t>To delete/overwrite </a:t>
            </a:r>
            <a:r>
              <a:rPr lang="en-US" sz="2200" dirty="0" smtClean="0">
                <a:latin typeface="Tahoma" charset="0"/>
                <a:ea typeface="ＭＳ Ｐゴシック" charset="0"/>
              </a:rPr>
              <a:t>files:	</a:t>
            </a:r>
            <a:r>
              <a:rPr lang="en-US" sz="2200" dirty="0" smtClean="0">
                <a:solidFill>
                  <a:srgbClr val="CC3399"/>
                </a:solidFill>
                <a:latin typeface="Tahoma" charset="0"/>
                <a:ea typeface="ＭＳ Ｐゴシック" charset="0"/>
              </a:rPr>
              <a:t>unlink</a:t>
            </a:r>
            <a:r>
              <a:rPr lang="en-US" sz="2200" dirty="0">
                <a:solidFill>
                  <a:srgbClr val="CC3399"/>
                </a:solidFill>
                <a:latin typeface="Tahoma" charset="0"/>
                <a:ea typeface="ＭＳ Ｐゴシック" charset="0"/>
              </a:rPr>
              <a:t>, open, write</a:t>
            </a:r>
          </a:p>
          <a:p>
            <a:pPr lvl="1">
              <a:tabLst>
                <a:tab pos="4114800" algn="l"/>
              </a:tabLst>
            </a:pPr>
            <a:r>
              <a:rPr lang="en-US" sz="2200" dirty="0">
                <a:latin typeface="Tahoma" charset="0"/>
                <a:ea typeface="ＭＳ Ｐゴシック" charset="0"/>
              </a:rPr>
              <a:t>To do network </a:t>
            </a:r>
            <a:r>
              <a:rPr lang="en-US" sz="2200" dirty="0" smtClean="0">
                <a:latin typeface="Tahoma"/>
                <a:ea typeface="ＭＳ Ｐゴシック" charset="0"/>
                <a:cs typeface="Tahoma"/>
              </a:rPr>
              <a:t>attacks:	</a:t>
            </a:r>
            <a:r>
              <a:rPr lang="en-US" sz="2200" dirty="0" smtClean="0">
                <a:solidFill>
                  <a:srgbClr val="CC3399"/>
                </a:solidFill>
                <a:latin typeface="Tahoma"/>
                <a:ea typeface="ＭＳ Ｐゴシック" charset="0"/>
                <a:cs typeface="Tahoma"/>
              </a:rPr>
              <a:t>socket</a:t>
            </a:r>
            <a:r>
              <a:rPr lang="en-US" sz="2200" dirty="0">
                <a:solidFill>
                  <a:srgbClr val="CC3399"/>
                </a:solidFill>
                <a:latin typeface="Tahoma" charset="0"/>
                <a:ea typeface="ＭＳ Ｐゴシック" charset="0"/>
              </a:rPr>
              <a:t>, bind, connect, </a:t>
            </a:r>
            <a:r>
              <a:rPr lang="en-US" sz="2200" dirty="0" smtClean="0">
                <a:solidFill>
                  <a:srgbClr val="CC3399"/>
                </a:solidFill>
                <a:latin typeface="Tahoma" charset="0"/>
                <a:ea typeface="ＭＳ Ｐゴシック" charset="0"/>
              </a:rPr>
              <a:t>send</a:t>
            </a:r>
            <a:endParaRPr lang="en-US" sz="2200" dirty="0">
              <a:solidFill>
                <a:srgbClr val="CC3399"/>
              </a:solidFill>
              <a:latin typeface="Tahoma" charset="0"/>
            </a:endParaRPr>
          </a:p>
          <a:p>
            <a:pPr marL="0" indent="0">
              <a:spcBef>
                <a:spcPts val="2328"/>
              </a:spcBef>
              <a:buNone/>
            </a:pPr>
            <a:r>
              <a:rPr lang="en-US" sz="2200" dirty="0">
                <a:latin typeface="Tahoma" charset="0"/>
              </a:rPr>
              <a:t>Idea:   </a:t>
            </a:r>
            <a:r>
              <a:rPr lang="en-US" sz="2200" dirty="0" smtClean="0">
                <a:latin typeface="Tahoma" charset="0"/>
              </a:rPr>
              <a:t> </a:t>
            </a:r>
            <a:r>
              <a:rPr lang="en-US" sz="2200" dirty="0" smtClean="0">
                <a:latin typeface="Tahoma" charset="0"/>
                <a:ea typeface="ＭＳ Ｐゴシック" charset="0"/>
              </a:rPr>
              <a:t>monitor app’s </a:t>
            </a:r>
            <a:r>
              <a:rPr lang="en-US" sz="2200" dirty="0">
                <a:latin typeface="Tahoma" charset="0"/>
                <a:ea typeface="ＭＳ Ｐゴシック" charset="0"/>
              </a:rPr>
              <a:t>system calls and block unauthorized </a:t>
            </a:r>
            <a:r>
              <a:rPr lang="en-US" sz="2200" dirty="0" smtClean="0">
                <a:latin typeface="Tahoma" charset="0"/>
                <a:ea typeface="ＭＳ Ｐゴシック" charset="0"/>
              </a:rPr>
              <a:t>calls</a:t>
            </a:r>
            <a:endParaRPr lang="en-US" sz="2200" dirty="0">
              <a:latin typeface="Tahoma" charset="0"/>
              <a:ea typeface="ＭＳ Ｐゴシック" charset="0"/>
            </a:endParaRPr>
          </a:p>
          <a:p>
            <a:pPr marL="0" indent="0">
              <a:spcBef>
                <a:spcPts val="2328"/>
              </a:spcBef>
              <a:buNone/>
            </a:pPr>
            <a:r>
              <a:rPr lang="en-US" sz="2200" b="1" dirty="0">
                <a:latin typeface="Tahoma" charset="0"/>
              </a:rPr>
              <a:t>I</a:t>
            </a:r>
            <a:r>
              <a:rPr lang="en-US" sz="2200" b="1" dirty="0" smtClean="0">
                <a:latin typeface="Tahoma" charset="0"/>
              </a:rPr>
              <a:t>mplementation </a:t>
            </a:r>
            <a:r>
              <a:rPr lang="en-US" sz="2200" b="1" dirty="0">
                <a:latin typeface="Tahoma" charset="0"/>
              </a:rPr>
              <a:t>options:</a:t>
            </a:r>
          </a:p>
          <a:p>
            <a:pPr lvl="1"/>
            <a:r>
              <a:rPr lang="en-US" sz="2200" dirty="0">
                <a:latin typeface="Tahoma" charset="0"/>
                <a:ea typeface="ＭＳ Ｐゴシック" charset="0"/>
              </a:rPr>
              <a:t>Completely kernel space (e.g. </a:t>
            </a:r>
            <a:r>
              <a:rPr lang="en-US" sz="2000" dirty="0">
                <a:latin typeface="Tahoma" charset="0"/>
                <a:ea typeface="ＭＳ Ｐゴシック" charset="0"/>
              </a:rPr>
              <a:t>GSWTK</a:t>
            </a:r>
            <a:r>
              <a:rPr lang="en-US" sz="2200" dirty="0">
                <a:latin typeface="Tahoma" charset="0"/>
                <a:ea typeface="ＭＳ Ｐゴシック" charset="0"/>
              </a:rPr>
              <a:t>)</a:t>
            </a:r>
          </a:p>
          <a:p>
            <a:pPr lvl="1"/>
            <a:r>
              <a:rPr lang="en-US" sz="2200" dirty="0">
                <a:latin typeface="Tahoma" charset="0"/>
                <a:ea typeface="ＭＳ Ｐゴシック" charset="0"/>
              </a:rPr>
              <a:t>Completely user space (e.g.  program shepherding)</a:t>
            </a:r>
          </a:p>
          <a:p>
            <a:pPr lvl="1"/>
            <a:r>
              <a:rPr lang="en-US" sz="2200" dirty="0">
                <a:latin typeface="Tahoma" charset="0"/>
                <a:ea typeface="ＭＳ Ｐゴシック" charset="0"/>
              </a:rPr>
              <a:t>Hybrid  (e.g.  </a:t>
            </a:r>
            <a:r>
              <a:rPr lang="en-US" sz="2200" dirty="0" err="1" smtClean="0">
                <a:latin typeface="Tahoma" charset="0"/>
                <a:ea typeface="ＭＳ Ｐゴシック" charset="0"/>
              </a:rPr>
              <a:t>Systrace</a:t>
            </a:r>
            <a:r>
              <a:rPr lang="en-US" sz="2200" dirty="0">
                <a:latin typeface="Tahoma" charset="0"/>
                <a:ea typeface="ＭＳ Ｐゴシック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93123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27000"/>
            <a:ext cx="8458200" cy="11430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ahoma" charset="0"/>
              </a:rPr>
              <a:t>Initial implementation  </a:t>
            </a:r>
            <a:r>
              <a:rPr lang="en-US" sz="2800" dirty="0">
                <a:latin typeface="Tahoma" charset="0"/>
              </a:rPr>
              <a:t>(Janus</a:t>
            </a:r>
            <a:r>
              <a:rPr lang="en-US" sz="2800" dirty="0" smtClean="0">
                <a:latin typeface="Tahoma" charset="0"/>
              </a:rPr>
              <a:t>)      </a:t>
            </a:r>
            <a:r>
              <a:rPr lang="en-US" sz="2000" dirty="0" smtClean="0">
                <a:latin typeface="Tahoma" charset="0"/>
              </a:rPr>
              <a:t>[GWTB’96]</a:t>
            </a:r>
            <a:endParaRPr lang="en-US" sz="2000" dirty="0">
              <a:latin typeface="Tahoma" charset="0"/>
            </a:endParaRPr>
          </a:p>
        </p:txBody>
      </p:sp>
      <p:sp>
        <p:nvSpPr>
          <p:cNvPr id="1300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82000" cy="563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ahoma" charset="0"/>
              </a:rPr>
              <a:t>Linux </a:t>
            </a:r>
            <a:r>
              <a:rPr lang="en-US" sz="2400" b="1" dirty="0" err="1">
                <a:latin typeface="Tahoma" charset="0"/>
              </a:rPr>
              <a:t>ptrace</a:t>
            </a:r>
            <a:r>
              <a:rPr lang="en-US" sz="2400" dirty="0">
                <a:latin typeface="Tahoma" charset="0"/>
              </a:rPr>
              <a:t>:    process tracing</a:t>
            </a:r>
          </a:p>
          <a:p>
            <a:pPr lvl="1">
              <a:buFont typeface="Wingdings" charset="0"/>
              <a:buNone/>
            </a:pPr>
            <a:r>
              <a:rPr lang="en-US" sz="2400" dirty="0">
                <a:latin typeface="Tahoma" charset="0"/>
                <a:ea typeface="ＭＳ Ｐゴシック" charset="0"/>
              </a:rPr>
              <a:t>	</a:t>
            </a:r>
            <a:r>
              <a:rPr lang="en-US" sz="2400" dirty="0" smtClean="0">
                <a:latin typeface="Tahoma" charset="0"/>
                <a:ea typeface="ＭＳ Ｐゴシック" charset="0"/>
              </a:rPr>
              <a:t>process </a:t>
            </a:r>
            <a:r>
              <a:rPr lang="en-US" sz="2400" dirty="0">
                <a:latin typeface="Tahoma" charset="0"/>
                <a:ea typeface="ＭＳ Ｐゴシック" charset="0"/>
              </a:rPr>
              <a:t>calls:     </a:t>
            </a:r>
            <a:r>
              <a:rPr lang="en-US" sz="2400" b="1" dirty="0" err="1">
                <a:solidFill>
                  <a:srgbClr val="CC3399"/>
                </a:solidFill>
                <a:latin typeface="Tahoma" charset="0"/>
                <a:ea typeface="ＭＳ Ｐゴシック" charset="0"/>
              </a:rPr>
              <a:t>ptrace</a:t>
            </a:r>
            <a:r>
              <a:rPr lang="en-US" sz="2400" b="1" dirty="0">
                <a:solidFill>
                  <a:srgbClr val="CC3399"/>
                </a:solidFill>
                <a:latin typeface="Tahoma" charset="0"/>
                <a:ea typeface="ＭＳ Ｐゴシック" charset="0"/>
              </a:rPr>
              <a:t> (… ,  </a:t>
            </a:r>
            <a:r>
              <a:rPr lang="en-US" sz="2400" b="1" dirty="0" err="1">
                <a:solidFill>
                  <a:srgbClr val="CC3399"/>
                </a:solidFill>
                <a:latin typeface="Tahoma" charset="0"/>
                <a:ea typeface="ＭＳ Ｐゴシック" charset="0"/>
              </a:rPr>
              <a:t>pid_t</a:t>
            </a:r>
            <a:r>
              <a:rPr lang="en-US" sz="2400" b="1" dirty="0">
                <a:solidFill>
                  <a:srgbClr val="CC3399"/>
                </a:solidFill>
                <a:latin typeface="Tahoma" charset="0"/>
                <a:ea typeface="ＭＳ Ｐゴシック" charset="0"/>
              </a:rPr>
              <a:t>  </a:t>
            </a:r>
            <a:r>
              <a:rPr lang="en-US" sz="2400" b="1" dirty="0" err="1">
                <a:solidFill>
                  <a:srgbClr val="CC3399"/>
                </a:solidFill>
                <a:latin typeface="Tahoma" charset="0"/>
                <a:ea typeface="ＭＳ Ｐゴシック" charset="0"/>
              </a:rPr>
              <a:t>pid</a:t>
            </a:r>
            <a:r>
              <a:rPr lang="en-US" sz="2400" b="1" dirty="0">
                <a:solidFill>
                  <a:srgbClr val="CC3399"/>
                </a:solidFill>
                <a:latin typeface="Tahoma" charset="0"/>
                <a:ea typeface="ＭＳ Ｐゴシック" charset="0"/>
              </a:rPr>
              <a:t> ,  …)</a:t>
            </a:r>
          </a:p>
          <a:p>
            <a:pPr lvl="1">
              <a:buFont typeface="Wingdings" charset="0"/>
              <a:buNone/>
            </a:pPr>
            <a:r>
              <a:rPr lang="en-US" sz="2400" b="1" dirty="0">
                <a:solidFill>
                  <a:srgbClr val="CC3399"/>
                </a:solidFill>
                <a:latin typeface="Tahoma" charset="0"/>
                <a:ea typeface="ＭＳ Ｐゴシック" charset="0"/>
              </a:rPr>
              <a:t>	</a:t>
            </a:r>
            <a:r>
              <a:rPr lang="en-US" sz="2400" dirty="0">
                <a:latin typeface="Tahoma" charset="0"/>
                <a:ea typeface="ＭＳ Ｐゴシック" charset="0"/>
              </a:rPr>
              <a:t>and wakes up when  </a:t>
            </a:r>
            <a:r>
              <a:rPr lang="en-US" sz="2400" b="1" dirty="0" err="1">
                <a:latin typeface="Tahoma" charset="0"/>
                <a:ea typeface="ＭＳ Ｐゴシック" charset="0"/>
              </a:rPr>
              <a:t>pid</a:t>
            </a:r>
            <a:r>
              <a:rPr lang="en-US" sz="2400" dirty="0">
                <a:latin typeface="Tahoma" charset="0"/>
                <a:ea typeface="ＭＳ Ｐゴシック" charset="0"/>
              </a:rPr>
              <a:t>  makes sys call.</a:t>
            </a:r>
          </a:p>
          <a:p>
            <a:pPr lvl="1">
              <a:buFont typeface="Wingdings" charset="0"/>
              <a:buNone/>
            </a:pPr>
            <a:endParaRPr lang="en-US" sz="2400" dirty="0">
              <a:latin typeface="Tahoma" charset="0"/>
              <a:ea typeface="ＭＳ Ｐゴシック" charset="0"/>
            </a:endParaRPr>
          </a:p>
          <a:p>
            <a:pPr lvl="1">
              <a:buFont typeface="Wingdings" charset="0"/>
              <a:buNone/>
            </a:pPr>
            <a:endParaRPr lang="en-US" sz="2400" dirty="0">
              <a:latin typeface="Tahoma" charset="0"/>
              <a:ea typeface="ＭＳ Ｐゴシック" charset="0"/>
            </a:endParaRPr>
          </a:p>
          <a:p>
            <a:pPr lvl="1">
              <a:buFont typeface="Wingdings" charset="0"/>
              <a:buNone/>
            </a:pPr>
            <a:endParaRPr lang="en-US" sz="2400" dirty="0">
              <a:latin typeface="Tahoma" charset="0"/>
              <a:ea typeface="ＭＳ Ｐゴシック" charset="0"/>
            </a:endParaRPr>
          </a:p>
          <a:p>
            <a:pPr lvl="1">
              <a:buFont typeface="Wingdings" charset="0"/>
              <a:buNone/>
            </a:pPr>
            <a:endParaRPr lang="en-US" sz="2400" dirty="0">
              <a:latin typeface="Tahoma" charset="0"/>
              <a:ea typeface="ＭＳ Ｐゴシック" charset="0"/>
            </a:endParaRPr>
          </a:p>
          <a:p>
            <a:pPr lvl="1">
              <a:buFont typeface="Wingdings" charset="0"/>
              <a:buNone/>
            </a:pPr>
            <a:endParaRPr lang="en-US" sz="2400" dirty="0">
              <a:latin typeface="Tahoma" charset="0"/>
              <a:ea typeface="ＭＳ Ｐゴシック" charset="0"/>
            </a:endParaRPr>
          </a:p>
          <a:p>
            <a:pPr marL="0" indent="0">
              <a:spcBef>
                <a:spcPts val="1920"/>
              </a:spcBef>
              <a:buNone/>
            </a:pPr>
            <a:r>
              <a:rPr lang="en-US" sz="2400" dirty="0">
                <a:latin typeface="Tahoma" charset="0"/>
              </a:rPr>
              <a:t>Monitor kills application if request is disallowed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609600" y="3124200"/>
            <a:ext cx="7772400" cy="2819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609600" y="5257800"/>
            <a:ext cx="7772400" cy="685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b"/>
          <a:lstStyle/>
          <a:p>
            <a:pPr algn="r"/>
            <a:r>
              <a:rPr lang="en-US" sz="2400" b="1"/>
              <a:t>OS Kernel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1143000" y="3429000"/>
            <a:ext cx="1676400" cy="11430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 b="1" dirty="0"/>
              <a:t>monitored</a:t>
            </a:r>
          </a:p>
          <a:p>
            <a:pPr algn="ctr"/>
            <a:r>
              <a:rPr lang="en-US" b="1" dirty="0"/>
              <a:t>application</a:t>
            </a:r>
          </a:p>
          <a:p>
            <a:pPr algn="ctr"/>
            <a:r>
              <a:rPr lang="en-US" dirty="0" smtClean="0"/>
              <a:t>(browser)</a:t>
            </a:r>
            <a:endParaRPr lang="en-US" dirty="0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4953000" y="3429000"/>
            <a:ext cx="1600200" cy="11430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 b="1"/>
              <a:t>monitor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7002464" y="3124201"/>
            <a:ext cx="13939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user space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905000" y="4572000"/>
            <a:ext cx="3810000" cy="990600"/>
            <a:chOff x="1200" y="2592"/>
            <a:chExt cx="2400" cy="624"/>
          </a:xfrm>
        </p:grpSpPr>
        <p:sp>
          <p:nvSpPr>
            <p:cNvPr id="29707" name="Line 9"/>
            <p:cNvSpPr>
              <a:spLocks noChangeShapeType="1"/>
            </p:cNvSpPr>
            <p:nvPr/>
          </p:nvSpPr>
          <p:spPr bwMode="auto">
            <a:xfrm>
              <a:off x="1200" y="2592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708" name="Text Box 11"/>
            <p:cNvSpPr txBox="1">
              <a:spLocks noChangeArrowheads="1"/>
            </p:cNvSpPr>
            <p:nvPr/>
          </p:nvSpPr>
          <p:spPr bwMode="auto">
            <a:xfrm>
              <a:off x="1200" y="2688"/>
              <a:ext cx="224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1" dirty="0"/>
                <a:t>open(</a:t>
              </a:r>
              <a:r>
                <a:rPr lang="ja-JP" altLang="en-US" b="1" dirty="0" smtClean="0"/>
                <a:t>“</a:t>
              </a:r>
              <a:r>
                <a:rPr lang="en-US" altLang="ja-JP" b="1" dirty="0" smtClean="0"/>
                <a:t>/</a:t>
              </a:r>
              <a:r>
                <a:rPr lang="en-US" b="1" dirty="0" err="1" smtClean="0"/>
                <a:t>etc</a:t>
              </a:r>
              <a:r>
                <a:rPr lang="en-US" b="1" dirty="0" smtClean="0"/>
                <a:t>/</a:t>
              </a:r>
              <a:r>
                <a:rPr lang="en-US" b="1" dirty="0" err="1" smtClean="0"/>
                <a:t>passwd</a:t>
              </a:r>
              <a:r>
                <a:rPr lang="ja-JP" altLang="en-US" b="1" dirty="0"/>
                <a:t>”</a:t>
              </a:r>
              <a:r>
                <a:rPr lang="en-US" b="1" dirty="0"/>
                <a:t>,  </a:t>
              </a:r>
              <a:r>
                <a:rPr lang="ja-JP" altLang="en-US" b="1" dirty="0"/>
                <a:t>“</a:t>
              </a:r>
              <a:r>
                <a:rPr lang="en-US" b="1" dirty="0"/>
                <a:t>r</a:t>
              </a:r>
              <a:r>
                <a:rPr lang="ja-JP" altLang="en-US" b="1" dirty="0"/>
                <a:t>”</a:t>
              </a:r>
              <a:r>
                <a:rPr lang="en-US" b="1" dirty="0"/>
                <a:t>)</a:t>
              </a:r>
            </a:p>
          </p:txBody>
        </p:sp>
        <p:sp>
          <p:nvSpPr>
            <p:cNvPr id="29709" name="Freeform 13"/>
            <p:cNvSpPr>
              <a:spLocks/>
            </p:cNvSpPr>
            <p:nvPr/>
          </p:nvSpPr>
          <p:spPr bwMode="auto">
            <a:xfrm>
              <a:off x="1200" y="2592"/>
              <a:ext cx="2400" cy="624"/>
            </a:xfrm>
            <a:custGeom>
              <a:avLst/>
              <a:gdLst>
                <a:gd name="T0" fmla="*/ 0 w 2256"/>
                <a:gd name="T1" fmla="*/ 511 h 528"/>
                <a:gd name="T2" fmla="*/ 0 w 2256"/>
                <a:gd name="T3" fmla="*/ 624 h 528"/>
                <a:gd name="T4" fmla="*/ 2400 w 2256"/>
                <a:gd name="T5" fmla="*/ 624 h 528"/>
                <a:gd name="T6" fmla="*/ 2400 w 2256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56"/>
                <a:gd name="T13" fmla="*/ 0 h 528"/>
                <a:gd name="T14" fmla="*/ 2256 w 2256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56" h="528">
                  <a:moveTo>
                    <a:pt x="0" y="432"/>
                  </a:moveTo>
                  <a:lnTo>
                    <a:pt x="0" y="528"/>
                  </a:lnTo>
                  <a:lnTo>
                    <a:pt x="2256" y="528"/>
                  </a:lnTo>
                  <a:lnTo>
                    <a:pt x="225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9706" name="Line 14"/>
          <p:cNvSpPr>
            <a:spLocks noChangeShapeType="1"/>
          </p:cNvSpPr>
          <p:nvPr/>
        </p:nvSpPr>
        <p:spPr bwMode="auto">
          <a:xfrm>
            <a:off x="609600" y="5257800"/>
            <a:ext cx="777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53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4400" dirty="0">
                <a:latin typeface="Tahoma" charset="0"/>
              </a:rPr>
              <a:t>Complications</a:t>
            </a:r>
          </a:p>
        </p:txBody>
      </p:sp>
      <p:sp>
        <p:nvSpPr>
          <p:cNvPr id="307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534400" cy="53340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ahoma" charset="0"/>
              </a:rPr>
              <a:t>If app forks, monitor must also fork</a:t>
            </a:r>
          </a:p>
          <a:p>
            <a:pPr lvl="1"/>
            <a:r>
              <a:rPr lang="en-US" sz="2400" dirty="0">
                <a:latin typeface="Tahoma" charset="0"/>
                <a:ea typeface="ＭＳ Ｐゴシック" charset="0"/>
              </a:rPr>
              <a:t>f</a:t>
            </a:r>
            <a:r>
              <a:rPr lang="en-US" sz="2400" dirty="0" smtClean="0">
                <a:latin typeface="Tahoma" charset="0"/>
                <a:ea typeface="ＭＳ Ｐゴシック" charset="0"/>
              </a:rPr>
              <a:t>orked </a:t>
            </a:r>
            <a:r>
              <a:rPr lang="en-US" sz="2400" dirty="0">
                <a:latin typeface="Tahoma" charset="0"/>
                <a:ea typeface="ＭＳ Ｐゴシック" charset="0"/>
              </a:rPr>
              <a:t>monitor monitors forked </a:t>
            </a:r>
            <a:r>
              <a:rPr lang="en-US" sz="2400" dirty="0" smtClean="0">
                <a:latin typeface="Tahoma" charset="0"/>
                <a:ea typeface="ＭＳ Ｐゴシック" charset="0"/>
              </a:rPr>
              <a:t>app</a:t>
            </a:r>
            <a:endParaRPr lang="en-US" sz="2400" dirty="0">
              <a:latin typeface="Tahoma" charset="0"/>
              <a:ea typeface="ＭＳ Ｐゴシック" charset="0"/>
            </a:endParaRPr>
          </a:p>
          <a:p>
            <a:pPr>
              <a:spcBef>
                <a:spcPts val="2376"/>
              </a:spcBef>
            </a:pPr>
            <a:r>
              <a:rPr lang="en-US" sz="2400" dirty="0">
                <a:latin typeface="Tahoma" charset="0"/>
              </a:rPr>
              <a:t>If monitor crashes, app must be </a:t>
            </a:r>
            <a:r>
              <a:rPr lang="en-US" sz="2400" dirty="0" smtClean="0">
                <a:latin typeface="Tahoma" charset="0"/>
              </a:rPr>
              <a:t>killed</a:t>
            </a:r>
            <a:endParaRPr lang="en-US" sz="2400" dirty="0">
              <a:latin typeface="Tahoma" charset="0"/>
            </a:endParaRPr>
          </a:p>
          <a:p>
            <a:pPr>
              <a:spcBef>
                <a:spcPts val="2376"/>
              </a:spcBef>
            </a:pPr>
            <a:r>
              <a:rPr lang="en-US" sz="2400" dirty="0">
                <a:latin typeface="Tahoma" charset="0"/>
              </a:rPr>
              <a:t>Monitor must maintain all OS state associated with app</a:t>
            </a:r>
          </a:p>
          <a:p>
            <a:pPr lvl="1">
              <a:spcBef>
                <a:spcPts val="1776"/>
              </a:spcBef>
            </a:pPr>
            <a:r>
              <a:rPr lang="en-US" sz="2400" dirty="0">
                <a:latin typeface="Tahoma" charset="0"/>
                <a:ea typeface="ＭＳ Ｐゴシック" charset="0"/>
              </a:rPr>
              <a:t>current-working-</a:t>
            </a:r>
            <a:r>
              <a:rPr lang="en-US" sz="2400" dirty="0" err="1">
                <a:latin typeface="Tahoma" charset="0"/>
                <a:ea typeface="ＭＳ Ｐゴシック" charset="0"/>
              </a:rPr>
              <a:t>dir</a:t>
            </a:r>
            <a:r>
              <a:rPr lang="en-US" sz="2400" dirty="0">
                <a:latin typeface="Tahoma" charset="0"/>
                <a:ea typeface="ＭＳ Ｐゴシック" charset="0"/>
              </a:rPr>
              <a:t> (</a:t>
            </a:r>
            <a:r>
              <a:rPr lang="en-US" sz="2400" b="1" dirty="0">
                <a:latin typeface="Tahoma" charset="0"/>
                <a:ea typeface="ＭＳ Ｐゴシック" charset="0"/>
              </a:rPr>
              <a:t>CWD</a:t>
            </a:r>
            <a:r>
              <a:rPr lang="en-US" sz="2400" dirty="0">
                <a:latin typeface="Tahoma" charset="0"/>
                <a:ea typeface="ＭＳ Ｐゴシック" charset="0"/>
              </a:rPr>
              <a:t>),    </a:t>
            </a:r>
            <a:r>
              <a:rPr lang="en-US" sz="2400" b="1" dirty="0">
                <a:latin typeface="Tahoma" charset="0"/>
                <a:ea typeface="ＭＳ Ｐゴシック" charset="0"/>
              </a:rPr>
              <a:t>UID,   EUID,   GID</a:t>
            </a:r>
          </a:p>
          <a:p>
            <a:pPr lvl="1">
              <a:spcBef>
                <a:spcPts val="1776"/>
              </a:spcBef>
            </a:pPr>
            <a:r>
              <a:rPr lang="en-US" sz="2400" dirty="0" smtClean="0">
                <a:latin typeface="Tahoma" charset="0"/>
                <a:ea typeface="ＭＳ Ｐゴシック" charset="0"/>
              </a:rPr>
              <a:t>When </a:t>
            </a:r>
            <a:r>
              <a:rPr lang="en-US" sz="2400" dirty="0">
                <a:latin typeface="Tahoma" charset="0"/>
                <a:ea typeface="ＭＳ Ｐゴシック" charset="0"/>
              </a:rPr>
              <a:t>app does </a:t>
            </a:r>
            <a:r>
              <a:rPr lang="ja-JP" altLang="en-US" sz="2400" dirty="0">
                <a:latin typeface="Tahoma" charset="0"/>
                <a:ea typeface="ＭＳ Ｐゴシック" charset="0"/>
              </a:rPr>
              <a:t>“</a:t>
            </a:r>
            <a:r>
              <a:rPr lang="en-US" sz="2400" dirty="0">
                <a:latin typeface="Tahoma" charset="0"/>
                <a:ea typeface="ＭＳ Ｐゴシック" charset="0"/>
              </a:rPr>
              <a:t>cd path</a:t>
            </a:r>
            <a:r>
              <a:rPr lang="ja-JP" altLang="en-US" sz="2400" dirty="0">
                <a:latin typeface="Tahoma" charset="0"/>
                <a:ea typeface="ＭＳ Ｐゴシック" charset="0"/>
              </a:rPr>
              <a:t>”</a:t>
            </a:r>
            <a:r>
              <a:rPr lang="en-US" sz="2400" dirty="0">
                <a:latin typeface="Tahoma" charset="0"/>
                <a:ea typeface="ＭＳ Ｐゴシック" charset="0"/>
              </a:rPr>
              <a:t> monitor must </a:t>
            </a:r>
            <a:r>
              <a:rPr lang="en-US" sz="2400" dirty="0" smtClean="0">
                <a:latin typeface="Tahoma" charset="0"/>
                <a:ea typeface="ＭＳ Ｐゴシック" charset="0"/>
              </a:rPr>
              <a:t>update </a:t>
            </a:r>
            <a:r>
              <a:rPr lang="en-US" sz="2400" dirty="0">
                <a:latin typeface="Tahoma" charset="0"/>
                <a:ea typeface="ＭＳ Ｐゴシック" charset="0"/>
              </a:rPr>
              <a:t>its CWD</a:t>
            </a:r>
          </a:p>
          <a:p>
            <a:pPr lvl="2"/>
            <a:r>
              <a:rPr lang="en-US" sz="2000" dirty="0">
                <a:latin typeface="Tahoma" charset="0"/>
                <a:ea typeface="ＭＳ Ｐゴシック" charset="0"/>
              </a:rPr>
              <a:t>otherwise:   relative path requests interpreted incorrectly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51346" y="584200"/>
            <a:ext cx="2182020" cy="218521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cd(“/</a:t>
            </a:r>
            <a:r>
              <a:rPr lang="en-US" b="1" dirty="0" err="1" smtClean="0">
                <a:solidFill>
                  <a:srgbClr val="0070C0"/>
                </a:solidFill>
              </a:rPr>
              <a:t>tmp</a:t>
            </a:r>
            <a:r>
              <a:rPr lang="en-US" b="1" dirty="0" smtClean="0">
                <a:solidFill>
                  <a:srgbClr val="0070C0"/>
                </a:solidFill>
              </a:rPr>
              <a:t>”)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open(“</a:t>
            </a:r>
            <a:r>
              <a:rPr lang="en-US" b="1" dirty="0" err="1" smtClean="0">
                <a:solidFill>
                  <a:srgbClr val="0070C0"/>
                </a:solidFill>
              </a:rPr>
              <a:t>passwd</a:t>
            </a:r>
            <a:r>
              <a:rPr lang="en-US" b="1" dirty="0" smtClean="0">
                <a:solidFill>
                  <a:srgbClr val="0070C0"/>
                </a:solidFill>
              </a:rPr>
              <a:t>”,  “r”)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rgbClr val="0070C0"/>
                </a:solidFill>
              </a:rPr>
              <a:t>c</a:t>
            </a:r>
            <a:r>
              <a:rPr lang="en-US" b="1" dirty="0" smtClean="0">
                <a:solidFill>
                  <a:srgbClr val="0070C0"/>
                </a:solidFill>
              </a:rPr>
              <a:t>d(“/</a:t>
            </a:r>
            <a:r>
              <a:rPr lang="en-US" b="1" dirty="0" err="1" smtClean="0">
                <a:solidFill>
                  <a:srgbClr val="0070C0"/>
                </a:solidFill>
              </a:rPr>
              <a:t>etc</a:t>
            </a:r>
            <a:r>
              <a:rPr lang="en-US" b="1" dirty="0" smtClean="0">
                <a:solidFill>
                  <a:srgbClr val="0070C0"/>
                </a:solidFill>
              </a:rPr>
              <a:t>”)</a:t>
            </a:r>
          </a:p>
          <a:p>
            <a:r>
              <a:rPr lang="en-US" b="1" dirty="0">
                <a:solidFill>
                  <a:srgbClr val="0070C0"/>
                </a:solidFill>
              </a:rPr>
              <a:t>open(“</a:t>
            </a:r>
            <a:r>
              <a:rPr lang="en-US" b="1" dirty="0" err="1">
                <a:solidFill>
                  <a:srgbClr val="0070C0"/>
                </a:solidFill>
              </a:rPr>
              <a:t>passwd</a:t>
            </a:r>
            <a:r>
              <a:rPr lang="en-US" b="1" dirty="0">
                <a:solidFill>
                  <a:srgbClr val="0070C0"/>
                </a:solidFill>
              </a:rPr>
              <a:t>”,  “r</a:t>
            </a:r>
            <a:r>
              <a:rPr lang="en-US" b="1" dirty="0" smtClean="0">
                <a:solidFill>
                  <a:srgbClr val="0070C0"/>
                </a:solidFill>
              </a:rPr>
              <a:t>”)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896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12700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ahoma" charset="0"/>
              </a:rPr>
              <a:t>Alternate design:  </a:t>
            </a:r>
            <a:r>
              <a:rPr lang="en-US" sz="4400" dirty="0" err="1" smtClean="0">
                <a:latin typeface="Tahoma" charset="0"/>
              </a:rPr>
              <a:t>systrace</a:t>
            </a:r>
            <a:r>
              <a:rPr lang="en-US" sz="4400" dirty="0" smtClean="0">
                <a:latin typeface="Tahoma" charset="0"/>
              </a:rPr>
              <a:t>    </a:t>
            </a:r>
            <a:r>
              <a:rPr lang="en-US" sz="2000" dirty="0" smtClean="0">
                <a:latin typeface="Tahoma" charset="0"/>
              </a:rPr>
              <a:t>[P’02]</a:t>
            </a:r>
            <a:endParaRPr lang="en-US" sz="2000" dirty="0">
              <a:latin typeface="Tahoma" charset="0"/>
            </a:endParaRPr>
          </a:p>
        </p:txBody>
      </p:sp>
      <p:sp>
        <p:nvSpPr>
          <p:cNvPr id="1392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4546600"/>
            <a:ext cx="8534400" cy="2235200"/>
          </a:xfrm>
        </p:spPr>
        <p:txBody>
          <a:bodyPr>
            <a:noAutofit/>
          </a:bodyPr>
          <a:lstStyle/>
          <a:p>
            <a:r>
              <a:rPr lang="en-US" sz="2000" dirty="0" err="1">
                <a:latin typeface="Tahoma" charset="0"/>
              </a:rPr>
              <a:t>systrace</a:t>
            </a:r>
            <a:r>
              <a:rPr lang="en-US" sz="2000" dirty="0">
                <a:latin typeface="Tahoma" charset="0"/>
              </a:rPr>
              <a:t> only forwards monitored sys-calls to monitor  </a:t>
            </a:r>
            <a:r>
              <a:rPr lang="en-US" sz="1800" dirty="0" smtClean="0">
                <a:latin typeface="Tahoma" charset="0"/>
              </a:rPr>
              <a:t>(efficiency)</a:t>
            </a:r>
            <a:endParaRPr lang="en-US" sz="1800" dirty="0">
              <a:latin typeface="Tahoma" charset="0"/>
            </a:endParaRPr>
          </a:p>
          <a:p>
            <a:pPr>
              <a:spcBef>
                <a:spcPts val="1680"/>
              </a:spcBef>
            </a:pPr>
            <a:r>
              <a:rPr lang="en-US" sz="2000" dirty="0" err="1">
                <a:latin typeface="Tahoma" charset="0"/>
              </a:rPr>
              <a:t>systrace</a:t>
            </a:r>
            <a:r>
              <a:rPr lang="en-US" sz="2000" dirty="0">
                <a:latin typeface="Tahoma" charset="0"/>
              </a:rPr>
              <a:t> resolves </a:t>
            </a:r>
            <a:r>
              <a:rPr lang="en-US" sz="2000" dirty="0" err="1">
                <a:latin typeface="Tahoma" charset="0"/>
              </a:rPr>
              <a:t>sym</a:t>
            </a:r>
            <a:r>
              <a:rPr lang="en-US" sz="2000" dirty="0">
                <a:latin typeface="Tahoma" charset="0"/>
              </a:rPr>
              <a:t>-links and replaces sys-call </a:t>
            </a:r>
            <a:br>
              <a:rPr lang="en-US" sz="2000" dirty="0">
                <a:latin typeface="Tahoma" charset="0"/>
              </a:rPr>
            </a:br>
            <a:r>
              <a:rPr lang="en-US" sz="2000" dirty="0">
                <a:latin typeface="Tahoma" charset="0"/>
              </a:rPr>
              <a:t>path arguments by full path to target</a:t>
            </a:r>
          </a:p>
          <a:p>
            <a:pPr>
              <a:spcBef>
                <a:spcPts val="1680"/>
              </a:spcBef>
            </a:pPr>
            <a:r>
              <a:rPr lang="en-US" sz="2000" dirty="0">
                <a:latin typeface="Tahoma" charset="0"/>
              </a:rPr>
              <a:t>When app calls  </a:t>
            </a:r>
            <a:r>
              <a:rPr lang="en-US" sz="2000" dirty="0" err="1">
                <a:solidFill>
                  <a:srgbClr val="CC3399"/>
                </a:solidFill>
                <a:latin typeface="Tahoma" charset="0"/>
              </a:rPr>
              <a:t>execve</a:t>
            </a:r>
            <a:r>
              <a:rPr lang="en-US" sz="2000" dirty="0">
                <a:latin typeface="Tahoma" charset="0"/>
              </a:rPr>
              <a:t>,  monitor loads new policy file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533400" y="1092200"/>
            <a:ext cx="8077200" cy="2946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533400" y="3124200"/>
            <a:ext cx="8077200" cy="1320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b"/>
          <a:lstStyle/>
          <a:p>
            <a:pPr algn="r"/>
            <a:r>
              <a:rPr lang="en-US" sz="2400" b="1"/>
              <a:t>OS Kernel</a:t>
            </a: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1066800" y="1295400"/>
            <a:ext cx="1676400" cy="11430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 b="1" dirty="0"/>
              <a:t>monitored</a:t>
            </a:r>
          </a:p>
          <a:p>
            <a:pPr algn="ctr"/>
            <a:r>
              <a:rPr lang="en-US" b="1" dirty="0"/>
              <a:t>application</a:t>
            </a:r>
          </a:p>
          <a:p>
            <a:pPr algn="ctr"/>
            <a:r>
              <a:rPr lang="en-US" dirty="0" smtClean="0"/>
              <a:t>(browser)</a:t>
            </a:r>
            <a:endParaRPr lang="en-US" dirty="0"/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4876800" y="1295400"/>
            <a:ext cx="1600200" cy="11430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 b="1"/>
              <a:t>monitor</a:t>
            </a: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6926265" y="990600"/>
            <a:ext cx="13939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user space</a:t>
            </a:r>
          </a:p>
        </p:txBody>
      </p:sp>
      <p:sp>
        <p:nvSpPr>
          <p:cNvPr id="32777" name="Line 10"/>
          <p:cNvSpPr>
            <a:spLocks noChangeShapeType="1"/>
          </p:cNvSpPr>
          <p:nvPr/>
        </p:nvSpPr>
        <p:spPr bwMode="auto">
          <a:xfrm>
            <a:off x="1828800" y="24384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78" name="Text Box 11"/>
          <p:cNvSpPr txBox="1">
            <a:spLocks noChangeArrowheads="1"/>
          </p:cNvSpPr>
          <p:nvPr/>
        </p:nvSpPr>
        <p:spPr bwMode="auto">
          <a:xfrm>
            <a:off x="1828800" y="2590801"/>
            <a:ext cx="34191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/>
              <a:t>open(</a:t>
            </a:r>
            <a:r>
              <a:rPr lang="ja-JP" altLang="en-US" b="1"/>
              <a:t>“</a:t>
            </a:r>
            <a:r>
              <a:rPr lang="en-US" b="1"/>
              <a:t>etc/passwd</a:t>
            </a:r>
            <a:r>
              <a:rPr lang="ja-JP" altLang="en-US" b="1"/>
              <a:t>”</a:t>
            </a:r>
            <a:r>
              <a:rPr lang="en-US" b="1"/>
              <a:t>,  </a:t>
            </a:r>
            <a:r>
              <a:rPr lang="ja-JP" altLang="en-US" b="1"/>
              <a:t>“</a:t>
            </a:r>
            <a:r>
              <a:rPr lang="en-US" b="1"/>
              <a:t>r</a:t>
            </a:r>
            <a:r>
              <a:rPr lang="ja-JP" altLang="en-US" b="1"/>
              <a:t>”</a:t>
            </a:r>
            <a:r>
              <a:rPr lang="en-US" b="1"/>
              <a:t>)</a:t>
            </a:r>
          </a:p>
        </p:txBody>
      </p:sp>
      <p:sp>
        <p:nvSpPr>
          <p:cNvPr id="32779" name="Line 13"/>
          <p:cNvSpPr>
            <a:spLocks noChangeShapeType="1"/>
          </p:cNvSpPr>
          <p:nvPr/>
        </p:nvSpPr>
        <p:spPr bwMode="auto">
          <a:xfrm>
            <a:off x="533400" y="3124201"/>
            <a:ext cx="80772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80" name="Rectangle 14"/>
          <p:cNvSpPr>
            <a:spLocks noChangeArrowheads="1"/>
          </p:cNvSpPr>
          <p:nvPr/>
        </p:nvSpPr>
        <p:spPr bwMode="auto">
          <a:xfrm>
            <a:off x="1066800" y="3429000"/>
            <a:ext cx="1600200" cy="7366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 b="1"/>
              <a:t>sys-call</a:t>
            </a:r>
          </a:p>
          <a:p>
            <a:pPr algn="ctr"/>
            <a:r>
              <a:rPr lang="en-US" b="1"/>
              <a:t>gateway</a:t>
            </a:r>
          </a:p>
        </p:txBody>
      </p:sp>
      <p:sp>
        <p:nvSpPr>
          <p:cNvPr id="32781" name="Rectangle 15"/>
          <p:cNvSpPr>
            <a:spLocks noChangeArrowheads="1"/>
          </p:cNvSpPr>
          <p:nvPr/>
        </p:nvSpPr>
        <p:spPr bwMode="auto">
          <a:xfrm>
            <a:off x="5029200" y="3429000"/>
            <a:ext cx="1447800" cy="6096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 b="1"/>
              <a:t>systrace</a:t>
            </a:r>
          </a:p>
        </p:txBody>
      </p:sp>
      <p:sp>
        <p:nvSpPr>
          <p:cNvPr id="139280" name="Line 16"/>
          <p:cNvSpPr>
            <a:spLocks noChangeShapeType="1"/>
          </p:cNvSpPr>
          <p:nvPr/>
        </p:nvSpPr>
        <p:spPr bwMode="auto">
          <a:xfrm>
            <a:off x="2667000" y="3581400"/>
            <a:ext cx="228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9282" name="Line 18"/>
          <p:cNvSpPr>
            <a:spLocks noChangeShapeType="1"/>
          </p:cNvSpPr>
          <p:nvPr/>
        </p:nvSpPr>
        <p:spPr bwMode="auto">
          <a:xfrm flipV="1">
            <a:off x="5638800" y="243840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9283" name="Line 19"/>
          <p:cNvSpPr>
            <a:spLocks noChangeShapeType="1"/>
          </p:cNvSpPr>
          <p:nvPr/>
        </p:nvSpPr>
        <p:spPr bwMode="auto">
          <a:xfrm>
            <a:off x="6096000" y="243840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2743200" y="3886205"/>
            <a:ext cx="2286000" cy="400050"/>
            <a:chOff x="1872" y="2592"/>
            <a:chExt cx="1440" cy="252"/>
          </a:xfrm>
        </p:grpSpPr>
        <p:sp>
          <p:nvSpPr>
            <p:cNvPr id="32788" name="Line 17"/>
            <p:cNvSpPr>
              <a:spLocks noChangeShapeType="1"/>
            </p:cNvSpPr>
            <p:nvPr/>
          </p:nvSpPr>
          <p:spPr bwMode="auto">
            <a:xfrm flipH="1">
              <a:off x="1872" y="2592"/>
              <a:ext cx="14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789" name="Text Box 20"/>
            <p:cNvSpPr txBox="1">
              <a:spLocks noChangeArrowheads="1"/>
            </p:cNvSpPr>
            <p:nvPr/>
          </p:nvSpPr>
          <p:spPr bwMode="auto">
            <a:xfrm>
              <a:off x="2112" y="2592"/>
              <a:ext cx="98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permit/deny</a:t>
              </a:r>
            </a:p>
          </p:txBody>
        </p:sp>
      </p:grpSp>
      <p:sp>
        <p:nvSpPr>
          <p:cNvPr id="32786" name="Text Box 22"/>
          <p:cNvSpPr txBox="1">
            <a:spLocks noChangeArrowheads="1"/>
          </p:cNvSpPr>
          <p:nvPr/>
        </p:nvSpPr>
        <p:spPr bwMode="auto">
          <a:xfrm>
            <a:off x="6936325" y="1676401"/>
            <a:ext cx="1243524" cy="70788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policy file</a:t>
            </a:r>
          </a:p>
          <a:p>
            <a:pPr algn="ctr" eaLnBrk="1" hangingPunct="1"/>
            <a:r>
              <a:rPr lang="en-US"/>
              <a:t>for app</a:t>
            </a:r>
          </a:p>
        </p:txBody>
      </p:sp>
      <p:sp>
        <p:nvSpPr>
          <p:cNvPr id="32787" name="Line 23"/>
          <p:cNvSpPr>
            <a:spLocks noChangeShapeType="1"/>
          </p:cNvSpPr>
          <p:nvPr/>
        </p:nvSpPr>
        <p:spPr bwMode="auto">
          <a:xfrm flipH="1">
            <a:off x="6477002" y="1981200"/>
            <a:ext cx="4492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70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build="p"/>
      <p:bldP spid="139280" grpId="0" animBg="1"/>
      <p:bldP spid="139282" grpId="0" animBg="1"/>
      <p:bldP spid="13928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Policies need to be set for the app, </a:t>
            </a:r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sz="2000" dirty="0" smtClean="0"/>
              <a:t>path allow /</a:t>
            </a:r>
            <a:r>
              <a:rPr lang="en-US" sz="2000" dirty="0" err="1" smtClean="0"/>
              <a:t>tmp</a:t>
            </a:r>
            <a:r>
              <a:rPr lang="en-US" sz="2000" dirty="0" smtClean="0"/>
              <a:t>/*</a:t>
            </a:r>
          </a:p>
          <a:p>
            <a:pPr marL="457200" lvl="1" indent="0">
              <a:buNone/>
            </a:pPr>
            <a:r>
              <a:rPr lang="en-US" sz="2000" dirty="0" smtClean="0"/>
              <a:t>path deny /</a:t>
            </a:r>
            <a:r>
              <a:rPr lang="en-US" sz="2000" dirty="0" err="1" smtClean="0"/>
              <a:t>etc</a:t>
            </a:r>
            <a:r>
              <a:rPr lang="en-US" sz="2000" dirty="0" smtClean="0"/>
              <a:t>/</a:t>
            </a:r>
            <a:r>
              <a:rPr lang="en-US" sz="2000" dirty="0" err="1" smtClean="0"/>
              <a:t>passwd</a:t>
            </a:r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 smtClean="0"/>
              <a:t>network deny all</a:t>
            </a:r>
            <a:endParaRPr lang="en-US" dirty="0" smtClean="0"/>
          </a:p>
          <a:p>
            <a:r>
              <a:rPr lang="en-US" dirty="0" smtClean="0"/>
              <a:t>Manually specifying this policy is really difficult:</a:t>
            </a:r>
          </a:p>
          <a:p>
            <a:pPr lvl="1"/>
            <a:r>
              <a:rPr lang="en-US" dirty="0" err="1" smtClean="0"/>
              <a:t>Systrace</a:t>
            </a:r>
            <a:r>
              <a:rPr lang="en-US" dirty="0" smtClean="0"/>
              <a:t> can auto-generate policies by learning how an app behaves on “good” inputs</a:t>
            </a:r>
          </a:p>
          <a:p>
            <a:pPr lvl="1"/>
            <a:r>
              <a:rPr lang="en-US" dirty="0" smtClean="0"/>
              <a:t>But if policy doesn’t cover specific behavior, not clear how to manage</a:t>
            </a:r>
          </a:p>
          <a:p>
            <a:pPr lvl="1"/>
            <a:r>
              <a:rPr lang="en-US" dirty="0" smtClean="0"/>
              <a:t>Difficulty with choosing a policy for a given app is the reason it isn’t more broadly used</a:t>
            </a:r>
          </a:p>
        </p:txBody>
      </p:sp>
    </p:spTree>
    <p:extLst>
      <p:ext uri="{BB962C8B-B14F-4D97-AF65-F5344CB8AC3E}">
        <p14:creationId xmlns:p14="http://schemas.microsoft.com/office/powerpoint/2010/main" val="281732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built-in defenses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Note that all of these have been focused on automatic tools to add security</a:t>
            </a:r>
          </a:p>
          <a:p>
            <a:pPr lvl="1"/>
            <a:r>
              <a:rPr lang="en-US" dirty="0" smtClean="0"/>
              <a:t>Either because of legacy code or to provide extra safeguards from unexpected inputs</a:t>
            </a:r>
          </a:p>
          <a:p>
            <a:r>
              <a:rPr lang="en-US" dirty="0" smtClean="0"/>
              <a:t>However, significant research has also focused on testing and discovering vulnerabilities by hand</a:t>
            </a:r>
          </a:p>
          <a:p>
            <a:pPr lvl="1"/>
            <a:r>
              <a:rPr lang="en-US" dirty="0" smtClean="0"/>
              <a:t>This leads towards injection attacks of various kinds: unknown input is usually the problem!</a:t>
            </a:r>
          </a:p>
          <a:p>
            <a:r>
              <a:rPr lang="en-US" dirty="0" smtClean="0"/>
              <a:t>We’ll talk more about bug testing and injection attacks next week, leading towards browser injections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15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can’t recompile:  </a:t>
            </a:r>
            <a:r>
              <a:rPr lang="en-US" dirty="0" err="1" smtClean="0"/>
              <a:t>Libsafe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7244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Another Solution:  </a:t>
            </a:r>
            <a:r>
              <a:rPr lang="en-US" dirty="0" err="1" smtClean="0"/>
              <a:t>Libsafe</a:t>
            </a:r>
            <a:r>
              <a:rPr lang="en-US" dirty="0" smtClean="0"/>
              <a:t> (Avaya Labs)</a:t>
            </a:r>
          </a:p>
          <a:p>
            <a:pPr lvl="1"/>
            <a:r>
              <a:rPr lang="en-US" dirty="0" smtClean="0"/>
              <a:t>Dynamically loaded library      (no need to recompile app.)</a:t>
            </a:r>
          </a:p>
          <a:p>
            <a:pPr lvl="1"/>
            <a:r>
              <a:rPr lang="en-US" dirty="0" smtClean="0"/>
              <a:t>Intercepts calls to  </a:t>
            </a:r>
            <a:r>
              <a:rPr lang="en-US" dirty="0" err="1" smtClean="0"/>
              <a:t>strcpy</a:t>
            </a:r>
            <a:r>
              <a:rPr lang="en-US" dirty="0" smtClean="0"/>
              <a:t> (</a:t>
            </a:r>
            <a:r>
              <a:rPr lang="en-US" dirty="0" err="1" smtClean="0"/>
              <a:t>dest</a:t>
            </a:r>
            <a:r>
              <a:rPr lang="en-US" dirty="0" smtClean="0"/>
              <a:t>, </a:t>
            </a:r>
            <a:r>
              <a:rPr lang="en-US" dirty="0" err="1" smtClean="0"/>
              <a:t>src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Validates sufficient space in current stack frame:</a:t>
            </a:r>
            <a:br>
              <a:rPr lang="en-US" dirty="0" smtClean="0"/>
            </a:br>
            <a:r>
              <a:rPr lang="en-US" dirty="0" smtClean="0"/>
              <a:t>	|frame-pointer – </a:t>
            </a:r>
            <a:r>
              <a:rPr lang="en-US" dirty="0" err="1" smtClean="0"/>
              <a:t>dest</a:t>
            </a:r>
            <a:r>
              <a:rPr lang="en-US" dirty="0" smtClean="0"/>
              <a:t>| &gt; </a:t>
            </a:r>
            <a:r>
              <a:rPr lang="en-US" dirty="0" err="1" smtClean="0"/>
              <a:t>strlen</a:t>
            </a:r>
            <a:r>
              <a:rPr lang="en-US" dirty="0" smtClean="0"/>
              <a:t>(</a:t>
            </a:r>
            <a:r>
              <a:rPr lang="en-US" dirty="0" err="1" smtClean="0"/>
              <a:t>src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If so, does </a:t>
            </a:r>
            <a:r>
              <a:rPr lang="en-US" dirty="0" err="1" smtClean="0"/>
              <a:t>strcpy</a:t>
            </a:r>
            <a:r>
              <a:rPr lang="en-US" dirty="0" smtClean="0"/>
              <a:t>.   Otherwise, terminates application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4" name="Picture 3" descr="ripe-runtime-intrusion-prevention-evaluator-39-72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095500"/>
            <a:ext cx="45212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843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89975" y="414401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How robust is Libsafe?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404375" y="3610336"/>
            <a:ext cx="6860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strcpy</a:t>
            </a:r>
            <a:r>
              <a:rPr lang="en-US" sz="2400" dirty="0" smtClean="0"/>
              <a:t>() can overwrite a pointer between </a:t>
            </a:r>
            <a:r>
              <a:rPr lang="en-US" sz="2400" dirty="0" err="1" smtClean="0"/>
              <a:t>buf</a:t>
            </a:r>
            <a:r>
              <a:rPr lang="en-US" sz="2400" dirty="0" smtClean="0"/>
              <a:t> and </a:t>
            </a:r>
            <a:r>
              <a:rPr lang="en-US" sz="2400" dirty="0" err="1" smtClean="0"/>
              <a:t>sfp</a:t>
            </a:r>
            <a:r>
              <a:rPr lang="en-US" sz="2400" dirty="0" smtClean="0"/>
              <a:t>.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022588" y="1641519"/>
            <a:ext cx="841375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dest</a:t>
            </a:r>
            <a:endParaRPr kumimoji="1" lang="en-US" sz="180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057608" y="1641519"/>
            <a:ext cx="961584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dirty="0"/>
              <a:t>ret-</a:t>
            </a:r>
            <a:r>
              <a:rPr lang="en-US" sz="1800" dirty="0" err="1"/>
              <a:t>addr</a:t>
            </a:r>
            <a:endParaRPr kumimoji="1" lang="en-US" sz="1800" dirty="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589102" y="1641519"/>
            <a:ext cx="466669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sfp</a:t>
            </a:r>
            <a:endParaRPr kumimoji="1" lang="en-US" sz="180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5156189" y="1802968"/>
            <a:ext cx="836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7289789" y="2014602"/>
            <a:ext cx="836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1023375" y="1633601"/>
            <a:ext cx="587926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V="1">
            <a:off x="1023375" y="2001901"/>
            <a:ext cx="575226" cy="126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8049379" y="1546036"/>
            <a:ext cx="974996" cy="54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dirty="0" smtClean="0"/>
              <a:t>high</a:t>
            </a:r>
            <a:br>
              <a:rPr lang="en-US" dirty="0" smtClean="0"/>
            </a:br>
            <a:r>
              <a:rPr lang="en-US" dirty="0" smtClean="0"/>
              <a:t>memory</a:t>
            </a:r>
            <a:endParaRPr lang="en-US" sz="1800" dirty="0" smtClean="0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3860788" y="1640329"/>
            <a:ext cx="531813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src</a:t>
            </a:r>
            <a:endParaRPr kumimoji="1" lang="en-US" sz="180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7291376" y="1633602"/>
            <a:ext cx="8366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5919776" y="1798205"/>
            <a:ext cx="8366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4471977" y="1640329"/>
            <a:ext cx="1520825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buf</a:t>
            </a:r>
            <a:endParaRPr kumimoji="1" lang="en-US" sz="180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6451588" y="1640329"/>
            <a:ext cx="961584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ret-addr</a:t>
            </a:r>
            <a:endParaRPr kumimoji="1" lang="en-US" sz="180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5994388" y="1640329"/>
            <a:ext cx="466669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sfp</a:t>
            </a:r>
            <a:endParaRPr kumimoji="1" lang="en-US" sz="180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1709175" y="2391137"/>
            <a:ext cx="18927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 err="1" smtClean="0"/>
              <a:t>Libsafe</a:t>
            </a:r>
            <a:r>
              <a:rPr lang="en-US" sz="2400" dirty="0" smtClean="0"/>
              <a:t> </a:t>
            </a:r>
            <a:r>
              <a:rPr lang="en-US" sz="2400" dirty="0" err="1" smtClean="0"/>
              <a:t>strcpy</a:t>
            </a:r>
            <a:endParaRPr lang="en-US" sz="2400" dirty="0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5338942" y="2366133"/>
            <a:ext cx="8102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/>
              <a:t>main</a:t>
            </a:r>
          </a:p>
        </p:txBody>
      </p: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1909751" y="2004581"/>
            <a:ext cx="4343400" cy="158353"/>
            <a:chOff x="931" y="3515"/>
            <a:chExt cx="2736" cy="229"/>
          </a:xfrm>
        </p:grpSpPr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931" y="3515"/>
              <a:ext cx="0" cy="22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931" y="3744"/>
              <a:ext cx="273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 flipV="1">
              <a:off x="3667" y="3515"/>
              <a:ext cx="0" cy="22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" name="Group 26"/>
          <p:cNvGrpSpPr>
            <a:grpSpLocks/>
          </p:cNvGrpSpPr>
          <p:nvPr/>
        </p:nvGrpSpPr>
        <p:grpSpPr bwMode="auto">
          <a:xfrm flipV="1">
            <a:off x="3098787" y="1405001"/>
            <a:ext cx="1447800" cy="239712"/>
            <a:chOff x="1027" y="3611"/>
            <a:chExt cx="1183" cy="229"/>
          </a:xfrm>
        </p:grpSpPr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1027" y="3611"/>
              <a:ext cx="0" cy="22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1027" y="3840"/>
              <a:ext cx="118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 flipV="1">
              <a:off x="2208" y="3611"/>
              <a:ext cx="2" cy="22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" name="AutoShape 30"/>
          <p:cNvSpPr>
            <a:spLocks/>
          </p:cNvSpPr>
          <p:nvPr/>
        </p:nvSpPr>
        <p:spPr bwMode="auto">
          <a:xfrm rot="16200000">
            <a:off x="2539344" y="616955"/>
            <a:ext cx="128290" cy="3429001"/>
          </a:xfrm>
          <a:prstGeom prst="leftBrace">
            <a:avLst>
              <a:gd name="adj1" fmla="val 11153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AutoShape 31"/>
          <p:cNvSpPr>
            <a:spLocks/>
          </p:cNvSpPr>
          <p:nvPr/>
        </p:nvSpPr>
        <p:spPr bwMode="auto">
          <a:xfrm rot="16200000">
            <a:off x="5775909" y="963379"/>
            <a:ext cx="155972" cy="2763837"/>
          </a:xfrm>
          <a:prstGeom prst="leftBrace">
            <a:avLst>
              <a:gd name="adj1" fmla="val 11075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124579" y="1557401"/>
            <a:ext cx="974996" cy="54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dirty="0" smtClean="0"/>
              <a:t>low</a:t>
            </a:r>
            <a:br>
              <a:rPr lang="en-US" dirty="0" smtClean="0"/>
            </a:br>
            <a:r>
              <a:rPr lang="en-US" dirty="0" smtClean="0"/>
              <a:t>memory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243493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3396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StackShield</a:t>
            </a:r>
            <a:endParaRPr lang="en-US" dirty="0" smtClean="0"/>
          </a:p>
          <a:p>
            <a:pPr lvl="1"/>
            <a:r>
              <a:rPr lang="en-US" dirty="0" smtClean="0"/>
              <a:t>At function prologue, copy return address RET and SFP to “safe” location  (beginning of data segment)</a:t>
            </a:r>
          </a:p>
          <a:p>
            <a:pPr lvl="1"/>
            <a:r>
              <a:rPr lang="en-US" dirty="0" smtClean="0"/>
              <a:t>Upon return, check that RET and SFP is equal to copy.</a:t>
            </a:r>
          </a:p>
          <a:p>
            <a:pPr lvl="1"/>
            <a:r>
              <a:rPr lang="en-US" dirty="0" smtClean="0"/>
              <a:t>Implemented as assembler file processor (GCC)</a:t>
            </a:r>
          </a:p>
          <a:p>
            <a:r>
              <a:rPr lang="en-US" dirty="0" smtClean="0"/>
              <a:t>In contrast to </a:t>
            </a:r>
            <a:r>
              <a:rPr lang="en-US" dirty="0" err="1" smtClean="0"/>
              <a:t>Stackguard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StackShield</a:t>
            </a:r>
            <a:r>
              <a:rPr lang="en-US" dirty="0" smtClean="0"/>
              <a:t> is (at least allegedly) not as good at detecting when things other than return address are altered</a:t>
            </a:r>
          </a:p>
          <a:p>
            <a:r>
              <a:rPr lang="en-US" dirty="0" smtClean="0"/>
              <a:t>Note that both can be vulnerable: see http://</a:t>
            </a:r>
            <a:r>
              <a:rPr lang="en-US" dirty="0" err="1" smtClean="0"/>
              <a:t>phrack.org</a:t>
            </a:r>
            <a:r>
              <a:rPr lang="en-US" dirty="0" smtClean="0"/>
              <a:t>/issues/56/5.html#article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129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smtClean="0"/>
              <a:t>methods: </a:t>
            </a:r>
            <a:br>
              <a:rPr lang="en-US" dirty="0" smtClean="0"/>
            </a:br>
            <a:r>
              <a:rPr lang="en-US" dirty="0" smtClean="0"/>
              <a:t>CFI (control flow integrity)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3396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</a:t>
            </a:r>
            <a:r>
              <a:rPr lang="en-US" dirty="0" smtClean="0"/>
              <a:t>combination of static and dynamic checking</a:t>
            </a:r>
          </a:p>
          <a:p>
            <a:pPr lvl="1"/>
            <a:r>
              <a:rPr lang="en-US" dirty="0" smtClean="0"/>
              <a:t>Statically determine program control flow</a:t>
            </a:r>
          </a:p>
          <a:p>
            <a:pPr lvl="1"/>
            <a:r>
              <a:rPr lang="en-US" dirty="0" smtClean="0"/>
              <a:t>Dynamically enforce control flow </a:t>
            </a:r>
            <a:r>
              <a:rPr lang="en-US" dirty="0" smtClean="0"/>
              <a:t>integrity</a:t>
            </a:r>
          </a:p>
          <a:p>
            <a:r>
              <a:rPr lang="en-US" dirty="0" smtClean="0"/>
              <a:t>Enforces software execution that follows along a Control-Flow Graph, which is determined ahead of time (the static part)</a:t>
            </a:r>
          </a:p>
          <a:p>
            <a:r>
              <a:rPr lang="en-US" dirty="0" smtClean="0"/>
              <a:t>Flow of execution is tracked (the dynamic part), and program is killed if it deviates</a:t>
            </a:r>
          </a:p>
          <a:p>
            <a:r>
              <a:rPr lang="en-US" dirty="0" smtClean="0"/>
              <a:t>Fairly successful for both stack and heap attacks where flow of execution is rerouted, but of course won’t defend against everything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687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legacy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no choice but to deal with unsafe, legacy code</a:t>
            </a:r>
          </a:p>
          <a:p>
            <a:pPr lvl="1"/>
            <a:r>
              <a:rPr lang="en-US" dirty="0" smtClean="0"/>
              <a:t>Honeypots</a:t>
            </a:r>
          </a:p>
          <a:p>
            <a:pPr lvl="1"/>
            <a:r>
              <a:rPr lang="en-US" dirty="0" smtClean="0"/>
              <a:t>Programs from the internet (extensions, plugins, etc.)</a:t>
            </a:r>
          </a:p>
          <a:p>
            <a:pPr lvl="1"/>
            <a:r>
              <a:rPr lang="en-US" smtClean="0"/>
              <a:t>Exposed applications</a:t>
            </a:r>
            <a:endParaRPr lang="en-US" dirty="0" smtClean="0"/>
          </a:p>
          <a:p>
            <a:r>
              <a:rPr lang="en-US" dirty="0" smtClean="0"/>
              <a:t>Most common approach is isolation</a:t>
            </a:r>
          </a:p>
          <a:p>
            <a:pPr lvl="1"/>
            <a:r>
              <a:rPr lang="en-US" dirty="0" smtClean="0"/>
              <a:t>Or sandboxing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754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27000"/>
            <a:ext cx="8229600" cy="1143000"/>
          </a:xfrm>
        </p:spPr>
        <p:txBody>
          <a:bodyPr/>
          <a:lstStyle/>
          <a:p>
            <a:r>
              <a:rPr lang="en-US" sz="4400" dirty="0">
                <a:latin typeface="Tahoma" charset="0"/>
              </a:rPr>
              <a:t>Approach:   confinement</a:t>
            </a:r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52400" y="1193800"/>
            <a:ext cx="8686800" cy="5638800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1943100" algn="l"/>
              </a:tabLst>
            </a:pPr>
            <a:r>
              <a:rPr lang="en-US" sz="2400" b="1" u="sng" dirty="0" smtClean="0">
                <a:latin typeface="Tahoma" charset="0"/>
              </a:rPr>
              <a:t>Confinement</a:t>
            </a:r>
            <a:r>
              <a:rPr lang="en-US" sz="2400" dirty="0" smtClean="0">
                <a:latin typeface="Tahoma" charset="0"/>
              </a:rPr>
              <a:t>:</a:t>
            </a:r>
            <a:r>
              <a:rPr lang="en-US" sz="2000" dirty="0" smtClean="0">
                <a:latin typeface="Tahoma" charset="0"/>
              </a:rPr>
              <a:t>   ensure misbehaving app cannot harm rest of system</a:t>
            </a:r>
            <a:endParaRPr lang="en-US" sz="2000" dirty="0">
              <a:latin typeface="Tahoma" charset="0"/>
            </a:endParaRPr>
          </a:p>
          <a:p>
            <a:pPr marL="0" indent="0">
              <a:spcBef>
                <a:spcPct val="80000"/>
              </a:spcBef>
              <a:buNone/>
            </a:pPr>
            <a:r>
              <a:rPr lang="en-US" sz="2400" dirty="0">
                <a:latin typeface="Tahoma" charset="0"/>
              </a:rPr>
              <a:t>Can be implemented at many levels</a:t>
            </a:r>
            <a:r>
              <a:rPr lang="en-US" sz="2400" dirty="0" smtClean="0">
                <a:latin typeface="Tahoma" charset="0"/>
              </a:rPr>
              <a:t>:</a:t>
            </a:r>
            <a:endParaRPr lang="en-US" sz="2400" b="1" dirty="0">
              <a:latin typeface="Tahoma" charset="0"/>
            </a:endParaRPr>
          </a:p>
          <a:p>
            <a:pPr lvl="1"/>
            <a:r>
              <a:rPr lang="en-US" sz="2400" b="1" dirty="0" smtClean="0">
                <a:latin typeface="Tahoma" charset="0"/>
                <a:ea typeface="ＭＳ Ｐゴシック" charset="0"/>
              </a:rPr>
              <a:t>1. Hardware</a:t>
            </a:r>
            <a:r>
              <a:rPr lang="en-US" sz="2400" dirty="0">
                <a:latin typeface="Tahoma" charset="0"/>
                <a:ea typeface="ＭＳ Ｐゴシック" charset="0"/>
              </a:rPr>
              <a:t>:   run application on isolated </a:t>
            </a:r>
            <a:r>
              <a:rPr lang="en-US" sz="2400" dirty="0" err="1">
                <a:latin typeface="Tahoma" charset="0"/>
                <a:ea typeface="ＭＳ Ｐゴシック" charset="0"/>
              </a:rPr>
              <a:t>hw</a:t>
            </a:r>
            <a:r>
              <a:rPr lang="en-US" sz="2400" dirty="0">
                <a:latin typeface="Tahoma" charset="0"/>
                <a:ea typeface="ＭＳ Ｐゴシック" charset="0"/>
              </a:rPr>
              <a:t>  (air gap)</a:t>
            </a:r>
            <a:endParaRPr lang="en-US" dirty="0">
              <a:latin typeface="Tahoma" charset="0"/>
              <a:ea typeface="ＭＳ Ｐゴシック" charset="0"/>
            </a:endParaRPr>
          </a:p>
          <a:p>
            <a:pPr marL="457200" lvl="1" indent="0">
              <a:buNone/>
            </a:pPr>
            <a:endParaRPr lang="en-US" dirty="0">
              <a:latin typeface="Tahoma" charset="0"/>
              <a:ea typeface="ＭＳ Ｐゴシック" charset="0"/>
            </a:endParaRPr>
          </a:p>
          <a:p>
            <a:pPr marL="457200" lvl="1" indent="0">
              <a:buNone/>
            </a:pPr>
            <a:endParaRPr lang="en-US" sz="2800" dirty="0">
              <a:latin typeface="Tahoma" charset="0"/>
              <a:ea typeface="ＭＳ Ｐゴシック" charset="0"/>
            </a:endParaRPr>
          </a:p>
          <a:p>
            <a:pPr marL="457200" lvl="1" indent="0">
              <a:buNone/>
            </a:pPr>
            <a:endParaRPr lang="en-US" dirty="0">
              <a:latin typeface="Tahoma" charset="0"/>
              <a:ea typeface="ＭＳ Ｐゴシック" charset="0"/>
            </a:endParaRPr>
          </a:p>
          <a:p>
            <a:pPr marL="457200" lvl="1" indent="0">
              <a:buNone/>
            </a:pPr>
            <a:endParaRPr lang="en-US" sz="2800" dirty="0">
              <a:latin typeface="Tahoma" charset="0"/>
              <a:ea typeface="ＭＳ Ｐゴシック" charset="0"/>
            </a:endParaRPr>
          </a:p>
          <a:p>
            <a:pPr marL="457200" lvl="1" indent="0">
              <a:buNone/>
            </a:pPr>
            <a:r>
              <a:rPr lang="en-US" sz="2400" dirty="0" smtClean="0">
                <a:latin typeface="Tahoma" charset="0"/>
                <a:ea typeface="ＭＳ Ｐゴシック" charset="0"/>
              </a:rPr>
              <a:t>			⇒  difficult </a:t>
            </a:r>
            <a:r>
              <a:rPr lang="en-US" sz="2400" dirty="0">
                <a:latin typeface="Tahoma" charset="0"/>
                <a:ea typeface="ＭＳ Ｐゴシック" charset="0"/>
              </a:rPr>
              <a:t>to </a:t>
            </a:r>
            <a:r>
              <a:rPr lang="en-US" sz="2400" dirty="0" smtClean="0">
                <a:latin typeface="Tahoma" charset="0"/>
                <a:ea typeface="ＭＳ Ｐゴシック" charset="0"/>
              </a:rPr>
              <a:t>manage</a:t>
            </a:r>
            <a:endParaRPr lang="en-US" sz="2400" dirty="0">
              <a:latin typeface="Tahoma" charset="0"/>
              <a:ea typeface="ＭＳ Ｐゴシック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200" y="3632200"/>
            <a:ext cx="1524000" cy="15578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3632200"/>
            <a:ext cx="1524000" cy="1557867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3886200" y="3530600"/>
            <a:ext cx="0" cy="172720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05201" y="5156200"/>
            <a:ext cx="821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ir gap</a:t>
            </a:r>
            <a:endParaRPr lang="en-US" dirty="0"/>
          </a:p>
        </p:txBody>
      </p:sp>
      <p:cxnSp>
        <p:nvCxnSpPr>
          <p:cNvPr id="8" name="Elbow Connector 7"/>
          <p:cNvCxnSpPr/>
          <p:nvPr/>
        </p:nvCxnSpPr>
        <p:spPr>
          <a:xfrm>
            <a:off x="5257800" y="5156200"/>
            <a:ext cx="1447800" cy="304800"/>
          </a:xfrm>
          <a:prstGeom prst="bentConnector3">
            <a:avLst>
              <a:gd name="adj1" fmla="val 2632"/>
            </a:avLst>
          </a:prstGeom>
          <a:ln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05600" y="5156200"/>
            <a:ext cx="11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etwork 1</a:t>
            </a:r>
            <a:endParaRPr lang="en-US" dirty="0"/>
          </a:p>
        </p:txBody>
      </p:sp>
      <p:cxnSp>
        <p:nvCxnSpPr>
          <p:cNvPr id="13" name="Elbow Connector 12"/>
          <p:cNvCxnSpPr>
            <a:endCxn id="14" idx="3"/>
          </p:cNvCxnSpPr>
          <p:nvPr/>
        </p:nvCxnSpPr>
        <p:spPr>
          <a:xfrm rot="10800000" flipV="1">
            <a:off x="1776771" y="5156200"/>
            <a:ext cx="737833" cy="286266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9601" y="5257800"/>
            <a:ext cx="1167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Network 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86001" y="3835400"/>
            <a:ext cx="70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pp 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855632" y="3835400"/>
            <a:ext cx="70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pp 2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1286" y="3717325"/>
            <a:ext cx="673100" cy="74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845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27000"/>
            <a:ext cx="8229600" cy="1143000"/>
          </a:xfrm>
        </p:spPr>
        <p:txBody>
          <a:bodyPr/>
          <a:lstStyle/>
          <a:p>
            <a:r>
              <a:rPr lang="en-US" sz="4400" dirty="0">
                <a:latin typeface="Tahoma" charset="0"/>
              </a:rPr>
              <a:t>Approach:   confinement</a:t>
            </a:r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52400" y="1193800"/>
            <a:ext cx="8686800" cy="5638800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1943100" algn="l"/>
              </a:tabLst>
            </a:pPr>
            <a:r>
              <a:rPr lang="en-US" sz="2400" b="1" u="sng" dirty="0" smtClean="0">
                <a:latin typeface="Tahoma" charset="0"/>
              </a:rPr>
              <a:t>Confinement</a:t>
            </a:r>
            <a:r>
              <a:rPr lang="en-US" sz="2400" dirty="0" smtClean="0">
                <a:latin typeface="Tahoma" charset="0"/>
              </a:rPr>
              <a:t>:</a:t>
            </a:r>
            <a:r>
              <a:rPr lang="en-US" sz="2000" dirty="0" smtClean="0">
                <a:latin typeface="Tahoma" charset="0"/>
              </a:rPr>
              <a:t>   ensure misbehaving app cannot harm rest of system</a:t>
            </a:r>
            <a:endParaRPr lang="en-US" sz="2000" dirty="0">
              <a:latin typeface="Tahoma" charset="0"/>
            </a:endParaRPr>
          </a:p>
          <a:p>
            <a:pPr marL="0" indent="0">
              <a:spcBef>
                <a:spcPct val="80000"/>
              </a:spcBef>
              <a:buNone/>
            </a:pPr>
            <a:r>
              <a:rPr lang="en-US" sz="2400" dirty="0">
                <a:latin typeface="Tahoma" charset="0"/>
              </a:rPr>
              <a:t>Can be implemented at many levels</a:t>
            </a:r>
            <a:r>
              <a:rPr lang="en-US" sz="2400" dirty="0" smtClean="0">
                <a:latin typeface="Tahoma" charset="0"/>
              </a:rPr>
              <a:t>:</a:t>
            </a:r>
            <a:endParaRPr lang="en-US" sz="2400" b="1" dirty="0">
              <a:latin typeface="Tahoma" charset="0"/>
            </a:endParaRPr>
          </a:p>
          <a:p>
            <a:pPr lvl="1"/>
            <a:r>
              <a:rPr lang="en-US" sz="2400" b="1" dirty="0" smtClean="0">
                <a:latin typeface="Tahoma" charset="0"/>
                <a:ea typeface="ＭＳ Ｐゴシック" charset="0"/>
              </a:rPr>
              <a:t>2. Virtual </a:t>
            </a:r>
            <a:r>
              <a:rPr lang="en-US" sz="2400" b="1" dirty="0" smtClean="0">
                <a:latin typeface="Tahoma" charset="0"/>
                <a:ea typeface="ＭＳ Ｐゴシック" charset="0"/>
              </a:rPr>
              <a:t>machines</a:t>
            </a:r>
            <a:r>
              <a:rPr lang="en-US" sz="2400" dirty="0" smtClean="0">
                <a:latin typeface="Tahoma" charset="0"/>
                <a:ea typeface="ＭＳ Ｐゴシック" charset="0"/>
              </a:rPr>
              <a:t>:   isolate </a:t>
            </a:r>
            <a:r>
              <a:rPr lang="en-US" sz="2400" dirty="0" smtClean="0">
                <a:latin typeface="Tahoma" charset="0"/>
                <a:ea typeface="ＭＳ Ｐゴシック" charset="0"/>
              </a:rPr>
              <a:t>an entire OS</a:t>
            </a:r>
            <a:endParaRPr lang="en-US" dirty="0">
              <a:latin typeface="Tahoma" charset="0"/>
              <a:ea typeface="ＭＳ Ｐゴシック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9788" y="3449388"/>
            <a:ext cx="6477000" cy="254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69788" y="5582988"/>
            <a:ext cx="6477000" cy="406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Virtual </a:t>
            </a:r>
            <a:r>
              <a:rPr lang="en-US" sz="2000" dirty="0"/>
              <a:t>M</a:t>
            </a:r>
            <a:r>
              <a:rPr lang="en-US" sz="2000" dirty="0" smtClean="0"/>
              <a:t>achine Monitor  (VMM)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069788" y="3449388"/>
            <a:ext cx="3276600" cy="2133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OS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270188" y="3449388"/>
            <a:ext cx="3276600" cy="2133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OS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</a:p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4270188" y="3246188"/>
            <a:ext cx="0" cy="233680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984188" y="3855788"/>
            <a:ext cx="1371600" cy="609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app1</a:t>
            </a:r>
            <a:endParaRPr lang="en-US" sz="2000" dirty="0"/>
          </a:p>
        </p:txBody>
      </p:sp>
      <p:sp>
        <p:nvSpPr>
          <p:cNvPr id="22" name="Oval 21"/>
          <p:cNvSpPr/>
          <p:nvPr/>
        </p:nvSpPr>
        <p:spPr>
          <a:xfrm>
            <a:off x="5260788" y="3855788"/>
            <a:ext cx="1371600" cy="609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app2</a:t>
            </a:r>
            <a:endParaRPr lang="en-US" sz="20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22188" y="4465389"/>
            <a:ext cx="673100" cy="74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92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1200</Words>
  <Application>Microsoft Macintosh PowerPoint</Application>
  <PresentationFormat>On-screen Show (4:3)</PresentationFormat>
  <Paragraphs>244</Paragraphs>
  <Slides>25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Malware defenses (cont) Dealing with legacy code</vt:lpstr>
      <vt:lpstr>Last time</vt:lpstr>
      <vt:lpstr>What if can’t recompile:  Libsafe</vt:lpstr>
      <vt:lpstr>PowerPoint Presentation</vt:lpstr>
      <vt:lpstr>More methods</vt:lpstr>
      <vt:lpstr>More methods:  CFI (control flow integrity)</vt:lpstr>
      <vt:lpstr>Dealing with legacy code</vt:lpstr>
      <vt:lpstr>Approach:   confinement</vt:lpstr>
      <vt:lpstr>Approach:   confinement</vt:lpstr>
      <vt:lpstr>Approach:   confinement</vt:lpstr>
      <vt:lpstr>Approach:   confinement</vt:lpstr>
      <vt:lpstr>Implementing confinement</vt:lpstr>
      <vt:lpstr>A old example:    chroot</vt:lpstr>
      <vt:lpstr>Jailkit</vt:lpstr>
      <vt:lpstr>Escaping from jails</vt:lpstr>
      <vt:lpstr>Many ways to escape jail as root</vt:lpstr>
      <vt:lpstr>Freebsd jail</vt:lpstr>
      <vt:lpstr>Not all programs can run in a jail</vt:lpstr>
      <vt:lpstr>Problems with chroot and jail</vt:lpstr>
      <vt:lpstr>System call interposition</vt:lpstr>
      <vt:lpstr>Initial implementation  (Janus)      [GWTB’96]</vt:lpstr>
      <vt:lpstr>Complications</vt:lpstr>
      <vt:lpstr>Alternate design:  systrace    [P’02]</vt:lpstr>
      <vt:lpstr>Policies</vt:lpstr>
      <vt:lpstr>Recap: built-in defenses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Malware defenses (cont)</dc:title>
  <dc:creator>Default User</dc:creator>
  <cp:lastModifiedBy>Default User</cp:lastModifiedBy>
  <cp:revision>4</cp:revision>
  <dcterms:created xsi:type="dcterms:W3CDTF">2016-09-29T13:33:15Z</dcterms:created>
  <dcterms:modified xsi:type="dcterms:W3CDTF">2016-09-29T14:00:25Z</dcterms:modified>
</cp:coreProperties>
</file>