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6" r:id="rId5"/>
    <p:sldId id="267" r:id="rId6"/>
    <p:sldId id="268" r:id="rId7"/>
    <p:sldId id="269" r:id="rId8"/>
    <p:sldId id="258" r:id="rId9"/>
    <p:sldId id="261" r:id="rId10"/>
    <p:sldId id="262" r:id="rId11"/>
    <p:sldId id="264" r:id="rId12"/>
    <p:sldId id="265" r:id="rId13"/>
    <p:sldId id="263" r:id="rId14"/>
    <p:sldId id="25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2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CCD9-3F40-7840-BA5B-10D520E89D3B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AE28-07CA-8448-BC8E-E4D27B05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3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CCD9-3F40-7840-BA5B-10D520E89D3B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AE28-07CA-8448-BC8E-E4D27B05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8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CCD9-3F40-7840-BA5B-10D520E89D3B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AE28-07CA-8448-BC8E-E4D27B05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0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CCD9-3F40-7840-BA5B-10D520E89D3B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AE28-07CA-8448-BC8E-E4D27B05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CCD9-3F40-7840-BA5B-10D520E89D3B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AE28-07CA-8448-BC8E-E4D27B05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CCD9-3F40-7840-BA5B-10D520E89D3B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AE28-07CA-8448-BC8E-E4D27B05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5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CCD9-3F40-7840-BA5B-10D520E89D3B}" type="datetimeFigureOut">
              <a:rPr lang="en-US" smtClean="0"/>
              <a:t>9/6/16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AE28-07CA-8448-BC8E-E4D27B05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4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CCD9-3F40-7840-BA5B-10D520E89D3B}" type="datetimeFigureOut">
              <a:rPr lang="en-US" smtClean="0"/>
              <a:t>9/6/16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AE28-07CA-8448-BC8E-E4D27B05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7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CCD9-3F40-7840-BA5B-10D520E89D3B}" type="datetimeFigureOut">
              <a:rPr lang="en-US" smtClean="0"/>
              <a:t>9/6/16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AE28-07CA-8448-BC8E-E4D27B05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5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CCD9-3F40-7840-BA5B-10D520E89D3B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AE28-07CA-8448-BC8E-E4D27B05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1CCD9-3F40-7840-BA5B-10D520E89D3B}" type="datetimeFigureOut">
              <a:rPr lang="en-US" smtClean="0"/>
              <a:t>9/6/16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AE28-07CA-8448-BC8E-E4D27B05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5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1CCD9-3F40-7840-BA5B-10D520E89D3B}" type="datetimeFigureOut">
              <a:rPr lang="en-US" smtClean="0"/>
              <a:t>9/6/16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6AE28-07CA-8448-BC8E-E4D27B054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8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Networks (part 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47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IPv4 was designed in 1981.</a:t>
            </a:r>
          </a:p>
          <a:p>
            <a:r>
              <a:rPr lang="en-US" dirty="0" smtClean="0"/>
              <a:t>Classes A-C allow for under 4.3 billion addresses total.</a:t>
            </a:r>
          </a:p>
          <a:p>
            <a:pPr lvl="1"/>
            <a:r>
              <a:rPr lang="en-US" dirty="0" smtClean="0"/>
              <a:t>The reality is actually smaller, given restrictions and reserved windows.</a:t>
            </a:r>
          </a:p>
          <a:p>
            <a:r>
              <a:rPr lang="en-US" dirty="0" smtClean="0"/>
              <a:t>Conclusion: Too many machines for IPv4 to stay feasible.</a:t>
            </a:r>
          </a:p>
          <a:p>
            <a:r>
              <a:rPr lang="en-US" dirty="0" smtClean="0"/>
              <a:t>Solutions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Subnetting</a:t>
            </a:r>
            <a:endParaRPr lang="en-US" dirty="0" smtClean="0"/>
          </a:p>
          <a:p>
            <a:pPr lvl="1"/>
            <a:r>
              <a:rPr lang="en-US" dirty="0" smtClean="0"/>
              <a:t>NAT</a:t>
            </a:r>
            <a:endParaRPr lang="en-US" dirty="0" smtClean="0"/>
          </a:p>
          <a:p>
            <a:pPr lvl="1"/>
            <a:r>
              <a:rPr lang="en-US" dirty="0" smtClean="0"/>
              <a:t>IPv6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12880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Address Translation (NAT)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Simple early solution: instead of purchasing a class of addresses, just get one IP and address all of your traffic to it.</a:t>
            </a:r>
          </a:p>
          <a:p>
            <a:r>
              <a:rPr lang="en-US" dirty="0" smtClean="0"/>
              <a:t>Then put a single machine visible the outside world</a:t>
            </a:r>
          </a:p>
          <a:p>
            <a:r>
              <a:rPr lang="en-US" dirty="0" smtClean="0"/>
              <a:t>That machine then routes all internal traffic based on internal IPv4 addresses that are local</a:t>
            </a:r>
          </a:p>
          <a:p>
            <a:pPr lvl="1"/>
            <a:r>
              <a:rPr lang="en-US" dirty="0" smtClean="0"/>
              <a:t>Can reuse addresses since no external machine sees them</a:t>
            </a:r>
          </a:p>
          <a:p>
            <a:pPr lvl="1"/>
            <a:r>
              <a:rPr lang="en-US" dirty="0" smtClean="0"/>
              <a:t>But the router will need to do a lot of translation and keep records of all internal machines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03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 of NAT</a:t>
            </a:r>
          </a:p>
          <a:p>
            <a:pPr lvl="1"/>
            <a:r>
              <a:rPr lang="en-US" dirty="0" smtClean="0"/>
              <a:t>Simple and secure</a:t>
            </a:r>
          </a:p>
          <a:p>
            <a:pPr lvl="1"/>
            <a:r>
              <a:rPr lang="en-US" dirty="0" smtClean="0"/>
              <a:t>Combines well with firewalls on the network</a:t>
            </a:r>
          </a:p>
          <a:p>
            <a:pPr lvl="1"/>
            <a:r>
              <a:rPr lang="en-US" dirty="0" smtClean="0"/>
              <a:t>Cheap and builds onto existing IPv4 framework</a:t>
            </a:r>
          </a:p>
          <a:p>
            <a:r>
              <a:rPr lang="en-US" dirty="0" smtClean="0"/>
              <a:t>Cons of NAT</a:t>
            </a:r>
          </a:p>
          <a:p>
            <a:pPr lvl="1"/>
            <a:r>
              <a:rPr lang="en-US" dirty="0" smtClean="0"/>
              <a:t>Single point of failure</a:t>
            </a:r>
          </a:p>
          <a:p>
            <a:pPr lvl="1"/>
            <a:r>
              <a:rPr lang="en-US" dirty="0" smtClean="0"/>
              <a:t>Slower</a:t>
            </a:r>
          </a:p>
        </p:txBody>
      </p:sp>
    </p:spTree>
    <p:extLst>
      <p:ext uri="{BB962C8B-B14F-4D97-AF65-F5344CB8AC3E}">
        <p14:creationId xmlns:p14="http://schemas.microsoft.com/office/powerpoint/2010/main" val="1537006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261363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Invented in 1998, and allows for 128-bit addresses</a:t>
            </a:r>
          </a:p>
          <a:p>
            <a:r>
              <a:rPr lang="en-US" dirty="0" smtClean="0"/>
              <a:t>The transition has been slower than expected, but is growing:</a:t>
            </a:r>
          </a:p>
          <a:p>
            <a:pPr lvl="1"/>
            <a:r>
              <a:rPr lang="en-US" dirty="0" smtClean="0"/>
              <a:t>Google estimates that about 13% of their current traffic load comes via IPv6</a:t>
            </a:r>
          </a:p>
          <a:p>
            <a:pPr lvl="1"/>
            <a:r>
              <a:rPr lang="en-US" dirty="0" smtClean="0"/>
              <a:t>In 2012, that was under 1%, so it is increasing</a:t>
            </a:r>
            <a:endParaRPr lang="en-US" dirty="0"/>
          </a:p>
        </p:txBody>
      </p:sp>
      <p:pic>
        <p:nvPicPr>
          <p:cNvPr id="4" name="Picture 3" descr="1280px-Ipv6_address_leading_zeros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71" y="3877750"/>
            <a:ext cx="5195806" cy="307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54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 are actually sent by dividing into packets, which encode bits of data</a:t>
            </a:r>
          </a:p>
          <a:p>
            <a:r>
              <a:rPr lang="en-US" dirty="0" smtClean="0"/>
              <a:t>Each layer actually adds headers to the data, so the final packet contains different information</a:t>
            </a:r>
            <a:endParaRPr lang="en-US" dirty="0"/>
          </a:p>
        </p:txBody>
      </p:sp>
      <p:pic>
        <p:nvPicPr>
          <p:cNvPr id="7" name="Picture 6" descr="osi.ht10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547" y="3924442"/>
            <a:ext cx="5502642" cy="283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3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and packets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Certain areas of these headers and footers are very interesting from a security point view.</a:t>
            </a:r>
          </a:p>
          <a:p>
            <a:pPr lvl="1"/>
            <a:r>
              <a:rPr lang="en-US" dirty="0" smtClean="0"/>
              <a:t>In particular, much information which details possible vulnerabilities can be available.</a:t>
            </a:r>
          </a:p>
          <a:p>
            <a:pPr lvl="1"/>
            <a:r>
              <a:rPr lang="en-US" dirty="0" smtClean="0"/>
              <a:t>Also, impossible to hide it.  (Why?)</a:t>
            </a:r>
            <a:endParaRPr lang="en-US" dirty="0"/>
          </a:p>
        </p:txBody>
      </p:sp>
      <p:pic>
        <p:nvPicPr>
          <p:cNvPr id="4" name="Picture 3" descr="Ipv4_packet_head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020" y="4127665"/>
            <a:ext cx="5198755" cy="285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40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packets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Moving back a step – let’s consider routing in this situation</a:t>
            </a:r>
          </a:p>
          <a:p>
            <a:r>
              <a:rPr lang="en-US" dirty="0" smtClean="0"/>
              <a:t>Each machine has a MAC address and an IP, but how do these message actually get passed around?</a:t>
            </a:r>
            <a:endParaRPr lang="en-US" dirty="0"/>
          </a:p>
        </p:txBody>
      </p:sp>
      <p:pic>
        <p:nvPicPr>
          <p:cNvPr id="5" name="Content Placeholder 4" descr="osimodel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47" b="-8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1292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smallest scale, we have Local Area Networks (LANs): “a small interconnection infrastructure that typically uses a shared transmission medium” – Computer and communication networks by N. Mir</a:t>
            </a:r>
          </a:p>
          <a:p>
            <a:r>
              <a:rPr lang="en-US" dirty="0" smtClean="0"/>
              <a:t>“Local” is relative – can be many or few computers – but generally all will connect to a single router or switch that serves traffic</a:t>
            </a:r>
          </a:p>
        </p:txBody>
      </p:sp>
    </p:spTree>
    <p:extLst>
      <p:ext uri="{BB962C8B-B14F-4D97-AF65-F5344CB8AC3E}">
        <p14:creationId xmlns:p14="http://schemas.microsoft.com/office/powerpoint/2010/main" val="3276120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In simple LAN topologies (generally built with hubs), there is nothing preventing a host from sniffing traffic intending for someone else.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2648" r="26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17495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820863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When a packet is translated from the internet (network) layer to the link layer, the machine must translate the destination IP address to a destination physical </a:t>
            </a:r>
            <a:r>
              <a:rPr lang="en-US" sz="2800" dirty="0" err="1" smtClean="0"/>
              <a:t>ethernet</a:t>
            </a:r>
            <a:r>
              <a:rPr lang="en-US" sz="2800" dirty="0" smtClean="0"/>
              <a:t> address.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45" t="-7643" r="-128" b="-5839"/>
          <a:stretch/>
        </p:blipFill>
        <p:spPr>
          <a:xfrm>
            <a:off x="190500" y="1769534"/>
            <a:ext cx="8699499" cy="4525963"/>
          </a:xfrm>
        </p:spPr>
      </p:pic>
    </p:spTree>
    <p:extLst>
      <p:ext uri="{BB962C8B-B14F-4D97-AF65-F5344CB8AC3E}">
        <p14:creationId xmlns:p14="http://schemas.microsoft.com/office/powerpoint/2010/main" val="1567968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huge part of modern security deals with networking, since a huge number of attacks come from something internet-based</a:t>
            </a:r>
          </a:p>
          <a:p>
            <a:pPr lvl="1"/>
            <a:r>
              <a:rPr lang="en-US" dirty="0" smtClean="0"/>
              <a:t>Not to discount malware – we’ll talk about that later on.</a:t>
            </a:r>
          </a:p>
          <a:p>
            <a:r>
              <a:rPr lang="en-US" dirty="0" smtClean="0"/>
              <a:t>So, the next few lectures will be a crash course on networking with an emphasis on security-related topics.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8907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ARP: Address Resolution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686800" cy="4729163"/>
          </a:xfrm>
        </p:spPr>
        <p:txBody>
          <a:bodyPr/>
          <a:lstStyle/>
          <a:p>
            <a:r>
              <a:rPr lang="en-US" dirty="0" smtClean="0"/>
              <a:t>This translation process is done via ARP.</a:t>
            </a:r>
          </a:p>
          <a:p>
            <a:r>
              <a:rPr lang="en-US" dirty="0" smtClean="0"/>
              <a:t>Each node in memory has an ARP table, which looks something like this: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3114750"/>
            <a:ext cx="5638800" cy="329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961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ARP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2943"/>
            <a:ext cx="8686800" cy="470852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On most systems (windows, </a:t>
            </a:r>
            <a:r>
              <a:rPr lang="en-US" dirty="0" err="1" smtClean="0"/>
              <a:t>linux</a:t>
            </a:r>
            <a:r>
              <a:rPr lang="en-US" dirty="0" smtClean="0"/>
              <a:t>, or mac), type “</a:t>
            </a:r>
            <a:r>
              <a:rPr lang="en-US" dirty="0" err="1" smtClean="0"/>
              <a:t>arp</a:t>
            </a:r>
            <a:r>
              <a:rPr lang="en-US" dirty="0" smtClean="0"/>
              <a:t> –a”:</a:t>
            </a:r>
          </a:p>
          <a:p>
            <a:r>
              <a:rPr lang="en-US" dirty="0" smtClean="0"/>
              <a:t>Example (on my laptop): </a:t>
            </a:r>
          </a:p>
          <a:p>
            <a:pPr marL="0" indent="0">
              <a:buNone/>
            </a:pPr>
            <a:r>
              <a:rPr lang="en-US" dirty="0" smtClean="0"/>
              <a:t>Macintosh:~ echambe5$ </a:t>
            </a:r>
            <a:r>
              <a:rPr lang="en-US" dirty="0" err="1" smtClean="0"/>
              <a:t>arp</a:t>
            </a:r>
            <a:r>
              <a:rPr lang="en-US" dirty="0" smtClean="0"/>
              <a:t> -a</a:t>
            </a:r>
          </a:p>
          <a:p>
            <a:pPr marL="0" indent="0">
              <a:buNone/>
            </a:pPr>
            <a:r>
              <a:rPr lang="en-US" dirty="0" err="1" smtClean="0"/>
              <a:t>setup.ampedwireless.com;setup.ampedwireless.net</a:t>
            </a:r>
            <a:r>
              <a:rPr lang="en-US" dirty="0" smtClean="0"/>
              <a:t> (192.168.1.67) at f8:78:8c:0:1a:e6 on en0 </a:t>
            </a:r>
            <a:r>
              <a:rPr lang="en-US" dirty="0" err="1" smtClean="0"/>
              <a:t>ifscope</a:t>
            </a:r>
            <a:r>
              <a:rPr lang="en-US" dirty="0" smtClean="0"/>
              <a:t> [</a:t>
            </a:r>
            <a:r>
              <a:rPr lang="en-US" dirty="0" err="1" smtClean="0"/>
              <a:t>ethernet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? (192.168.1.69) at 0:23:31:ee:37:56 on en0 </a:t>
            </a:r>
            <a:r>
              <a:rPr lang="en-US" dirty="0" err="1" smtClean="0"/>
              <a:t>ifscope</a:t>
            </a:r>
            <a:r>
              <a:rPr lang="en-US" dirty="0" smtClean="0"/>
              <a:t> [</a:t>
            </a:r>
            <a:r>
              <a:rPr lang="en-US" dirty="0" err="1" smtClean="0"/>
              <a:t>ethernet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? (192.168.1.254) at 64:f:28:66:fc:c1 on en0 </a:t>
            </a:r>
            <a:r>
              <a:rPr lang="en-US" dirty="0" err="1" smtClean="0"/>
              <a:t>ifscope</a:t>
            </a:r>
            <a:r>
              <a:rPr lang="en-US" dirty="0" smtClean="0"/>
              <a:t> [</a:t>
            </a:r>
            <a:r>
              <a:rPr lang="en-US" dirty="0" err="1" smtClean="0"/>
              <a:t>ethernet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? (192.168.1.255) at </a:t>
            </a:r>
            <a:r>
              <a:rPr lang="en-US" dirty="0" err="1" smtClean="0"/>
              <a:t>ff:ff:ff:ff:ff:ff</a:t>
            </a:r>
            <a:r>
              <a:rPr lang="en-US" dirty="0" smtClean="0"/>
              <a:t> on en0 </a:t>
            </a:r>
            <a:r>
              <a:rPr lang="en-US" dirty="0" err="1" smtClean="0"/>
              <a:t>ifscope</a:t>
            </a:r>
            <a:r>
              <a:rPr lang="en-US" dirty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ethernet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12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ARP Example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212" t="-20580" b="-11459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First example: Host 1 transmits to host 2</a:t>
            </a:r>
          </a:p>
          <a:p>
            <a:endParaRPr lang="en-US" sz="2400" dirty="0"/>
          </a:p>
          <a:p>
            <a:r>
              <a:rPr lang="en-US" sz="2400" dirty="0" smtClean="0"/>
              <a:t>No entry in the table.</a:t>
            </a:r>
          </a:p>
          <a:p>
            <a:endParaRPr lang="en-US" sz="2400" dirty="0"/>
          </a:p>
          <a:p>
            <a:r>
              <a:rPr lang="en-US" sz="2400" dirty="0" smtClean="0"/>
              <a:t>Host 1 broadcasts an ARP request on LAN 1.</a:t>
            </a:r>
          </a:p>
          <a:p>
            <a:r>
              <a:rPr lang="en-US" sz="2400" dirty="0" smtClean="0"/>
              <a:t>Essentially:</a:t>
            </a:r>
            <a:endParaRPr lang="en-US" sz="2400" dirty="0"/>
          </a:p>
          <a:p>
            <a:r>
              <a:rPr lang="en-US" sz="2400" dirty="0" smtClean="0"/>
              <a:t>“If your IP is 133.176.8.57, then reply with your MAC.”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49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ARP Example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212" t="-20580" b="-11459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First example: 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Host 2 then replies with </a:t>
            </a:r>
          </a:p>
          <a:p>
            <a:r>
              <a:rPr lang="en-US" sz="2400" dirty="0" smtClean="0"/>
              <a:t>AB-49-9B-66-B2-69.</a:t>
            </a:r>
          </a:p>
          <a:p>
            <a:endParaRPr lang="en-US" sz="2400" dirty="0"/>
          </a:p>
          <a:p>
            <a:r>
              <a:rPr lang="en-US" sz="2400" dirty="0" smtClean="0"/>
              <a:t>The entry is added to ARP table, and transmission proceeds.</a:t>
            </a:r>
          </a:p>
        </p:txBody>
      </p:sp>
    </p:spTree>
    <p:extLst>
      <p:ext uri="{BB962C8B-B14F-4D97-AF65-F5344CB8AC3E}">
        <p14:creationId xmlns:p14="http://schemas.microsoft.com/office/powerpoint/2010/main" val="2326327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ARP Example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212" t="-20580" b="-11459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Second example: </a:t>
            </a:r>
          </a:p>
          <a:p>
            <a:r>
              <a:rPr lang="en-US" sz="2400" dirty="0" smtClean="0"/>
              <a:t>Host 1 transmits to host 2 again. </a:t>
            </a:r>
          </a:p>
          <a:p>
            <a:endParaRPr lang="en-US" sz="2400" dirty="0"/>
          </a:p>
          <a:p>
            <a:r>
              <a:rPr lang="en-US" sz="2400" dirty="0" smtClean="0"/>
              <a:t>Entry is in the ARP table, so we use it.  </a:t>
            </a:r>
          </a:p>
          <a:p>
            <a:endParaRPr lang="en-US" sz="2400" dirty="0"/>
          </a:p>
          <a:p>
            <a:r>
              <a:rPr lang="en-US" sz="2400" dirty="0" smtClean="0"/>
              <a:t>(If entry has changed, communication will fail and host 1 will try another ARP request.)</a:t>
            </a:r>
          </a:p>
        </p:txBody>
      </p:sp>
    </p:spTree>
    <p:extLst>
      <p:ext uri="{BB962C8B-B14F-4D97-AF65-F5344CB8AC3E}">
        <p14:creationId xmlns:p14="http://schemas.microsoft.com/office/powerpoint/2010/main" val="1851026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ARP Example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212" t="-20580" b="-11459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Third example: Host 1 transmits to host 3</a:t>
            </a:r>
          </a:p>
          <a:p>
            <a:endParaRPr lang="en-US" sz="2400" dirty="0"/>
          </a:p>
          <a:p>
            <a:r>
              <a:rPr lang="en-US" sz="2400" dirty="0" smtClean="0"/>
              <a:t>No entry in ARP table.</a:t>
            </a:r>
          </a:p>
          <a:p>
            <a:endParaRPr lang="en-US" sz="2400" dirty="0"/>
          </a:p>
          <a:p>
            <a:r>
              <a:rPr lang="en-US" sz="2400" dirty="0" smtClean="0"/>
              <a:t>Host 1 broadcasts an ARP request on LAN 1:</a:t>
            </a:r>
          </a:p>
          <a:p>
            <a:r>
              <a:rPr lang="en-US" sz="2400" dirty="0" smtClean="0"/>
              <a:t>“if you IP is 133.176.8.222, then reply with your MAC address.”</a:t>
            </a:r>
          </a:p>
        </p:txBody>
      </p:sp>
    </p:spTree>
    <p:extLst>
      <p:ext uri="{BB962C8B-B14F-4D97-AF65-F5344CB8AC3E}">
        <p14:creationId xmlns:p14="http://schemas.microsoft.com/office/powerpoint/2010/main" val="2392384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ARP Example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212" t="-20580" b="-11459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Third example: Host 1 transmits to host 3</a:t>
            </a:r>
          </a:p>
          <a:p>
            <a:endParaRPr lang="en-US" sz="2400" dirty="0"/>
          </a:p>
          <a:p>
            <a:r>
              <a:rPr lang="en-US" sz="2400" dirty="0" smtClean="0"/>
              <a:t>No reply is received.  </a:t>
            </a:r>
          </a:p>
          <a:p>
            <a:endParaRPr lang="en-US" sz="2400" dirty="0"/>
          </a:p>
          <a:p>
            <a:r>
              <a:rPr lang="en-US" sz="2400" dirty="0" smtClean="0"/>
              <a:t>Host 1 then transmits a frame with destination IP address 133.176.8.222 and a source MAC address of AB-49-9B-25-B1-CA</a:t>
            </a:r>
          </a:p>
        </p:txBody>
      </p:sp>
    </p:spTree>
    <p:extLst>
      <p:ext uri="{BB962C8B-B14F-4D97-AF65-F5344CB8AC3E}">
        <p14:creationId xmlns:p14="http://schemas.microsoft.com/office/powerpoint/2010/main" val="38548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ARP Example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212" t="-20580" b="-11459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Third example: Host 1 transmits to host 3</a:t>
            </a:r>
          </a:p>
          <a:p>
            <a:endParaRPr lang="en-US" sz="2400" dirty="0"/>
          </a:p>
          <a:p>
            <a:r>
              <a:rPr lang="en-US" sz="2400" dirty="0" smtClean="0"/>
              <a:t>The 2 port router gets the frame and sees the destination IP.</a:t>
            </a:r>
          </a:p>
          <a:p>
            <a:endParaRPr lang="en-US" sz="2400" dirty="0"/>
          </a:p>
          <a:p>
            <a:r>
              <a:rPr lang="en-US" sz="2400" dirty="0" smtClean="0"/>
              <a:t>Either it is in its ARP table, or it sends an ARP request on all ports.</a:t>
            </a:r>
          </a:p>
        </p:txBody>
      </p:sp>
    </p:spTree>
    <p:extLst>
      <p:ext uri="{BB962C8B-B14F-4D97-AF65-F5344CB8AC3E}">
        <p14:creationId xmlns:p14="http://schemas.microsoft.com/office/powerpoint/2010/main" val="2890768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Hubs, switches, and routers are all types of packet forwarding devices.</a:t>
            </a:r>
          </a:p>
          <a:p>
            <a:r>
              <a:rPr lang="en-US" dirty="0" smtClean="0"/>
              <a:t>A hub is a layer-1 device.  That means it only has knowledge of the physical layer, so it sends all frames to all hosts.</a:t>
            </a:r>
          </a:p>
          <a:p>
            <a:r>
              <a:rPr lang="en-US" dirty="0" smtClean="0"/>
              <a:t>In essence, this means security is impossible.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32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Switches are layer-2 devices, so they live on the link level.  </a:t>
            </a:r>
          </a:p>
          <a:p>
            <a:r>
              <a:rPr lang="en-US" dirty="0" smtClean="0"/>
              <a:t>This means they know about MAC addresses!  So they can extract MAC addresses and only send the data to the target. </a:t>
            </a:r>
          </a:p>
          <a:p>
            <a:r>
              <a:rPr lang="en-US" dirty="0" smtClean="0"/>
              <a:t>Inherently more secure, since harder to “sniff” for traffic on the local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01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OSI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Open Systems Interconnection (OSI) model is the standard way to model communication functions in computers</a:t>
            </a:r>
          </a:p>
          <a:p>
            <a:r>
              <a:rPr lang="en-US" dirty="0" smtClean="0"/>
              <a:t>It divides the system into abstraction layers</a:t>
            </a:r>
            <a:endParaRPr lang="en-US" dirty="0"/>
          </a:p>
        </p:txBody>
      </p:sp>
      <p:pic>
        <p:nvPicPr>
          <p:cNvPr id="5" name="Content Placeholder 4" descr="osimodel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47" b="-8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56119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Routers live on layer 3, the actual network layer.  They can:</a:t>
            </a:r>
          </a:p>
          <a:p>
            <a:pPr lvl="1"/>
            <a:r>
              <a:rPr lang="en-US" dirty="0" smtClean="0"/>
              <a:t>Perform like switches</a:t>
            </a:r>
          </a:p>
          <a:p>
            <a:pPr lvl="1"/>
            <a:r>
              <a:rPr lang="en-US" dirty="0" smtClean="0"/>
              <a:t>Forward frames across different kinds of networks</a:t>
            </a:r>
          </a:p>
          <a:p>
            <a:pPr lvl="1"/>
            <a:r>
              <a:rPr lang="en-US" dirty="0" smtClean="0"/>
              <a:t>Utilize NAT to hide IP addresses</a:t>
            </a:r>
          </a:p>
          <a:p>
            <a:pPr lvl="1"/>
            <a:r>
              <a:rPr lang="en-US" dirty="0" smtClean="0"/>
              <a:t>Forward frames across networks with different Net IDs.  (Recall our IPv4 discussion last time.)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94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attacker’s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that switchers and routers provide much more secure transmission, an attackers goal is essentially to get these to behave more like hubs.</a:t>
            </a:r>
          </a:p>
          <a:p>
            <a:r>
              <a:rPr lang="en-US" dirty="0" smtClean="0"/>
              <a:t>We’ll talk about a few common types of network attacks that essentially do this.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6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 </a:t>
            </a:r>
            <a:r>
              <a:rPr lang="en-US" dirty="0" err="1" smtClean="0"/>
              <a:t>Poisoing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goal is to convince the other computer that you are another IP (generally the default gateway), so that all traffic gets sent to you.</a:t>
            </a:r>
          </a:p>
          <a:p>
            <a:r>
              <a:rPr lang="en-US" dirty="0" smtClean="0"/>
              <a:t>Step 1: Send unsolicited ARP replies to fill up another machine’s ARP table (so that it has to send ARP requests of its own)</a:t>
            </a:r>
          </a:p>
          <a:p>
            <a:r>
              <a:rPr lang="en-US" dirty="0" smtClean="0"/>
              <a:t>Step 2: Reply to those ARP requests with your own MAC.</a:t>
            </a:r>
          </a:p>
        </p:txBody>
      </p:sp>
    </p:spTree>
    <p:extLst>
      <p:ext uri="{BB962C8B-B14F-4D97-AF65-F5344CB8AC3E}">
        <p14:creationId xmlns:p14="http://schemas.microsoft.com/office/powerpoint/2010/main" val="1810250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 Poisoning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no solid defense here, since ARP is inherently flexible.  Possibilities:</a:t>
            </a:r>
          </a:p>
          <a:p>
            <a:pPr lvl="1"/>
            <a:r>
              <a:rPr lang="en-US" dirty="0" smtClean="0"/>
              <a:t>Extra software to check for possible spoofs</a:t>
            </a:r>
          </a:p>
          <a:p>
            <a:pPr lvl="1"/>
            <a:r>
              <a:rPr lang="en-US" dirty="0" smtClean="0"/>
              <a:t>Hard coded entries (but difficult to update)</a:t>
            </a:r>
          </a:p>
          <a:p>
            <a:pPr lvl="1"/>
            <a:r>
              <a:rPr lang="en-US" dirty="0" smtClean="0"/>
              <a:t>OS level guards (timeouts, ignore unsolicited ARPS, etc.)</a:t>
            </a:r>
          </a:p>
          <a:p>
            <a:r>
              <a:rPr lang="en-US" dirty="0" smtClean="0"/>
              <a:t>Note that there are legitimate uses!  Page redirects, setting up redundancy, etc.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1607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ARP Poisoning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ARP Poisoning sets the network up for a man-in-the-middle attack: once you have everyone talking to your computer, you can intercept and modify traffic at will</a:t>
            </a:r>
          </a:p>
          <a:p>
            <a:r>
              <a:rPr lang="en-US" dirty="0" smtClean="0"/>
              <a:t>Tools: In a future lab, we will use  </a:t>
            </a:r>
            <a:r>
              <a:rPr lang="en-US" dirty="0" err="1" smtClean="0"/>
              <a:t>tcpdump</a:t>
            </a:r>
            <a:r>
              <a:rPr lang="en-US" dirty="0" smtClean="0"/>
              <a:t> to monitor traffic and </a:t>
            </a:r>
            <a:r>
              <a:rPr lang="en-US" dirty="0" err="1" smtClean="0"/>
              <a:t>ettercap</a:t>
            </a:r>
            <a:r>
              <a:rPr lang="en-US" dirty="0" smtClean="0"/>
              <a:t> to sniff and filter content from the network</a:t>
            </a:r>
          </a:p>
          <a:p>
            <a:r>
              <a:rPr lang="en-US" dirty="0" smtClean="0"/>
              <a:t>(We’ll dive into this in a week </a:t>
            </a:r>
            <a:r>
              <a:rPr lang="en-US" smtClean="0"/>
              <a:t>or two…)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74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OSI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layer concerns a different level of how computers communicate with each other</a:t>
            </a:r>
          </a:p>
          <a:p>
            <a:r>
              <a:rPr lang="en-US" dirty="0" smtClean="0"/>
              <a:t>Security is important on multiple levels</a:t>
            </a:r>
          </a:p>
          <a:p>
            <a:r>
              <a:rPr lang="en-US" dirty="0" smtClean="0"/>
              <a:t>Helpful to keep this in mind as we dive in starting at the lower levels</a:t>
            </a:r>
            <a:endParaRPr lang="en-US" dirty="0"/>
          </a:p>
        </p:txBody>
      </p:sp>
      <p:pic>
        <p:nvPicPr>
          <p:cNvPr id="5" name="Content Placeholder 4" descr="osimodel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47" b="-8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26526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3057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won’t worry too much about the link layer</a:t>
            </a:r>
          </a:p>
          <a:p>
            <a:pPr lvl="1"/>
            <a:r>
              <a:rPr lang="en-US" dirty="0" smtClean="0"/>
              <a:t>Go take more ECE if you’re focused there</a:t>
            </a:r>
          </a:p>
          <a:p>
            <a:r>
              <a:rPr lang="en-US" dirty="0" smtClean="0"/>
              <a:t>The data layer is concerned with actual physical addressing</a:t>
            </a:r>
          </a:p>
          <a:p>
            <a:pPr lvl="1"/>
            <a:r>
              <a:rPr lang="en-US" dirty="0" smtClean="0"/>
              <a:t>Typically MAC addresses</a:t>
            </a:r>
          </a:p>
          <a:p>
            <a:r>
              <a:rPr lang="en-US" dirty="0" smtClean="0"/>
              <a:t>Each machine must have a completely unique identifier, which is usually hardwired into it at the time of construction</a:t>
            </a:r>
          </a:p>
          <a:p>
            <a:pPr lvl="1"/>
            <a:r>
              <a:rPr lang="en-US" dirty="0" smtClean="0"/>
              <a:t>Technically, hardwired into every piece of hardware that communicates, so a single machine may have several of these identifiers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33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MAC header contains the MAC address of the source and destination machine. </a:t>
            </a:r>
          </a:p>
          <a:p>
            <a:r>
              <a:rPr lang="en-US" dirty="0" smtClean="0"/>
              <a:t>(MAC address and </a:t>
            </a:r>
            <a:r>
              <a:rPr lang="en-US" dirty="0" err="1" smtClean="0"/>
              <a:t>ethernet</a:t>
            </a:r>
            <a:r>
              <a:rPr lang="en-US" dirty="0" smtClean="0"/>
              <a:t> address are interchangeable here.)</a:t>
            </a:r>
          </a:p>
          <a:p>
            <a:r>
              <a:rPr lang="en-US" dirty="0" smtClean="0"/>
              <a:t>They look like:</a:t>
            </a:r>
          </a:p>
          <a:p>
            <a:pPr lvl="1"/>
            <a:r>
              <a:rPr lang="en-US" dirty="0" smtClean="0"/>
              <a:t>00-40-33-25-85-BB, or </a:t>
            </a:r>
          </a:p>
          <a:p>
            <a:pPr lvl="1"/>
            <a:r>
              <a:rPr lang="en-US" dirty="0" smtClean="0"/>
              <a:t>00:40:33:25:85:BB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37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OSI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Moving up a layer, we need some way for computers to use the data layer MAC address to actually communicate</a:t>
            </a:r>
          </a:p>
          <a:p>
            <a:pPr lvl="1"/>
            <a:r>
              <a:rPr lang="en-US" dirty="0" smtClean="0"/>
              <a:t>This is the first really interesting place we can dive in</a:t>
            </a:r>
            <a:endParaRPr lang="en-US" dirty="0"/>
          </a:p>
        </p:txBody>
      </p:sp>
      <p:pic>
        <p:nvPicPr>
          <p:cNvPr id="5" name="Content Placeholder 4" descr="osimodel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47" b="-8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6055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layer: IP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computer has an address by which other computers can identify it</a:t>
            </a:r>
          </a:p>
          <a:p>
            <a:r>
              <a:rPr lang="en-US" dirty="0" smtClean="0"/>
              <a:t>Two current standards in use: IPv4 is still the dominant one</a:t>
            </a:r>
            <a:endParaRPr lang="en-US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679" y="3744768"/>
            <a:ext cx="4064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25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IPv4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different classes of networks, each of a different size:</a:t>
            </a:r>
            <a:endParaRPr lang="en-US" dirty="0"/>
          </a:p>
        </p:txBody>
      </p:sp>
      <p:pic>
        <p:nvPicPr>
          <p:cNvPr id="6" name="Picture 5" descr="Screen Shot 2016-09-01 at 4.21.5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47" y="2875078"/>
            <a:ext cx="8089653" cy="306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52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1582</Words>
  <Application>Microsoft Macintosh PowerPoint</Application>
  <PresentationFormat>On-screen Show (4:3)</PresentationFormat>
  <Paragraphs>159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Intro to Networks (part 1)</vt:lpstr>
      <vt:lpstr>Networking basics</vt:lpstr>
      <vt:lpstr>The OSI model</vt:lpstr>
      <vt:lpstr>The OSI model</vt:lpstr>
      <vt:lpstr>The data layer</vt:lpstr>
      <vt:lpstr>MAC addresses</vt:lpstr>
      <vt:lpstr>The OSI model</vt:lpstr>
      <vt:lpstr>Network layer: IP addresses</vt:lpstr>
      <vt:lpstr>More on IPv4</vt:lpstr>
      <vt:lpstr>Problem: space</vt:lpstr>
      <vt:lpstr>Network Address Translation (NAT)</vt:lpstr>
      <vt:lpstr>NAT pros and Cons</vt:lpstr>
      <vt:lpstr>IPv6</vt:lpstr>
      <vt:lpstr>Sending Data</vt:lpstr>
      <vt:lpstr>Security and packets</vt:lpstr>
      <vt:lpstr>Routing packets</vt:lpstr>
      <vt:lpstr>Network infrastructure</vt:lpstr>
      <vt:lpstr>In simple LAN topologies (generally built with hubs), there is nothing preventing a host from sniffing traffic intending for someone else.</vt:lpstr>
      <vt:lpstr>When a packet is translated from the internet (network) layer to the link layer, the machine must translate the destination IP address to a destination physical ethernet address.</vt:lpstr>
      <vt:lpstr>ARP: Address Resolution Protocol</vt:lpstr>
      <vt:lpstr>Viewing ARP data</vt:lpstr>
      <vt:lpstr>ARP Example</vt:lpstr>
      <vt:lpstr>ARP Example</vt:lpstr>
      <vt:lpstr>ARP Example</vt:lpstr>
      <vt:lpstr>ARP Example</vt:lpstr>
      <vt:lpstr>ARP Example</vt:lpstr>
      <vt:lpstr>ARP Example</vt:lpstr>
      <vt:lpstr>Network devices</vt:lpstr>
      <vt:lpstr>Network devices</vt:lpstr>
      <vt:lpstr>Network devices</vt:lpstr>
      <vt:lpstr>An attacker’s goal</vt:lpstr>
      <vt:lpstr>ARP Poisoing</vt:lpstr>
      <vt:lpstr>ARP Poisoning</vt:lpstr>
      <vt:lpstr>Implementing ARP Poisoning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Networks (part 1)</dc:title>
  <dc:creator>Default User</dc:creator>
  <cp:lastModifiedBy>Default User</cp:lastModifiedBy>
  <cp:revision>12</cp:revision>
  <dcterms:created xsi:type="dcterms:W3CDTF">2016-09-01T15:51:29Z</dcterms:created>
  <dcterms:modified xsi:type="dcterms:W3CDTF">2016-09-06T14:19:54Z</dcterms:modified>
</cp:coreProperties>
</file>