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9" r:id="rId4"/>
    <p:sldId id="321" r:id="rId5"/>
    <p:sldId id="322" r:id="rId6"/>
    <p:sldId id="323" r:id="rId7"/>
    <p:sldId id="349" r:id="rId8"/>
    <p:sldId id="324" r:id="rId9"/>
    <p:sldId id="350" r:id="rId10"/>
    <p:sldId id="351" r:id="rId11"/>
    <p:sldId id="352" r:id="rId12"/>
    <p:sldId id="325" r:id="rId13"/>
    <p:sldId id="353" r:id="rId14"/>
    <p:sldId id="354" r:id="rId15"/>
    <p:sldId id="355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2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3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8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01D7-2026-FD44-80FF-32CF1008A45C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4F0B-6F8A-9642-BEE7-3784CBD11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Security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 transport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Here, IP packet is modified only to include new header</a:t>
            </a:r>
          </a:p>
          <a:p>
            <a:r>
              <a:rPr lang="en-US" dirty="0" smtClean="0"/>
              <a:t>At the destination, the AH header is simply removed after verification, and IP header gets the saved “proto” field put back </a:t>
            </a:r>
            <a:r>
              <a:rPr lang="en-US" dirty="0" smtClean="0"/>
              <a:t>in</a:t>
            </a:r>
          </a:p>
        </p:txBody>
      </p:sp>
      <p:pic>
        <p:nvPicPr>
          <p:cNvPr id="5" name="Content Placeholder 4" descr="IPSec-AH-Transport-Mode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55" b="-136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315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 tunnel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2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tunnel mode:</a:t>
            </a:r>
            <a:endParaRPr lang="en-US" dirty="0" smtClean="0"/>
          </a:p>
          <a:p>
            <a:pPr lvl="1"/>
            <a:r>
              <a:rPr lang="en-US" dirty="0" smtClean="0"/>
              <a:t>Entire packet is encapsulated </a:t>
            </a:r>
            <a:r>
              <a:rPr lang="en-US" dirty="0" smtClean="0"/>
              <a:t>(but not encrypted!)</a:t>
            </a:r>
            <a:endParaRPr lang="en-US" dirty="0" smtClean="0"/>
          </a:p>
          <a:p>
            <a:pPr lvl="1"/>
            <a:r>
              <a:rPr lang="en-US" dirty="0" smtClean="0"/>
              <a:t>Source and destination can be difference than those inside the packet</a:t>
            </a:r>
          </a:p>
          <a:p>
            <a:pPr lvl="1"/>
            <a:r>
              <a:rPr lang="en-US" dirty="0" smtClean="0"/>
              <a:t>Hence, a “tunnel”</a:t>
            </a:r>
          </a:p>
          <a:p>
            <a:r>
              <a:rPr lang="en-US" dirty="0" smtClean="0"/>
              <a:t>Most implementations treat tunnel mode as a virtual network interface</a:t>
            </a:r>
          </a:p>
          <a:p>
            <a:pPr lvl="1"/>
            <a:r>
              <a:rPr lang="en-US" dirty="0" smtClean="0"/>
              <a:t>So data can be sent along or delivered locally</a:t>
            </a:r>
            <a:endParaRPr lang="en-US" dirty="0"/>
          </a:p>
        </p:txBody>
      </p:sp>
      <p:pic>
        <p:nvPicPr>
          <p:cNvPr id="5" name="Content Placeholder 4" descr="IPSec-AH-Tunnel-Mode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716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ESP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Encapsulating security payload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Provides origin authenticity, integrity and confidentiality</a:t>
            </a:r>
            <a:endParaRPr lang="en-US" dirty="0"/>
          </a:p>
        </p:txBody>
      </p:sp>
      <p:pic>
        <p:nvPicPr>
          <p:cNvPr id="4" name="Picture 3" descr="ipsec-diagram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98" y="2906260"/>
            <a:ext cx="4455332" cy="36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1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 in transport mode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Transport mode again just encapsulates the payload</a:t>
            </a:r>
          </a:p>
          <a:p>
            <a:pPr lvl="1"/>
            <a:r>
              <a:rPr lang="en-US" dirty="0" smtClean="0"/>
              <a:t>So used for host to host communications</a:t>
            </a:r>
          </a:p>
          <a:p>
            <a:pPr lvl="1"/>
            <a:r>
              <a:rPr lang="en-US" dirty="0" smtClean="0"/>
              <a:t>IP header is left in place (except for protocol), so source and destination stay the same</a:t>
            </a:r>
            <a:endParaRPr lang="en-US" dirty="0"/>
          </a:p>
        </p:txBody>
      </p:sp>
      <p:pic>
        <p:nvPicPr>
          <p:cNvPr id="7" name="Content Placeholder 6" descr="IPSec-ESP-Transport-Mode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91" b="-71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95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 in tunnel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65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tunnel mode, we encrypt the entire original packet</a:t>
            </a:r>
          </a:p>
          <a:p>
            <a:r>
              <a:rPr lang="en-US" dirty="0" smtClean="0"/>
              <a:t>Really close to a VPN (although no authentication in this setup)</a:t>
            </a:r>
          </a:p>
          <a:p>
            <a:r>
              <a:rPr lang="en-US" dirty="0" smtClean="0"/>
              <a:t>Note: the fact that we’re in tunnel mode is actually encrypted here also – it’s in the payload (unlike in AH)</a:t>
            </a:r>
            <a:endParaRPr lang="en-US" dirty="0"/>
          </a:p>
        </p:txBody>
      </p:sp>
      <p:pic>
        <p:nvPicPr>
          <p:cNvPr id="5" name="Content Placeholder 4" descr="IPSec-ESP-Tunnel-Mode.gi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91" b="-71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746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VPNs and security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ESP in tunnel mode by itself is not up to security standards!  </a:t>
            </a:r>
          </a:p>
          <a:p>
            <a:r>
              <a:rPr lang="en-US" dirty="0" smtClean="0"/>
              <a:t>There are attacks on IPSec with encryption only (and no integrity protection)</a:t>
            </a:r>
          </a:p>
          <a:p>
            <a:pPr lvl="1"/>
            <a:r>
              <a:rPr lang="en-US" dirty="0" smtClean="0"/>
              <a:t>Attack essentially calls for the attacker to inject some traffic onto the network and intercept responses, so nothing advanced here</a:t>
            </a:r>
          </a:p>
          <a:p>
            <a:pPr lvl="1"/>
            <a:r>
              <a:rPr lang="en-US" dirty="0" smtClean="0"/>
              <a:t>Need integrity, so that you will ignore these other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4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protocols: 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63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Internet Control Message Protocol exists to provide error reporting and testing to IP.</a:t>
            </a:r>
          </a:p>
          <a:p>
            <a:r>
              <a:rPr lang="en-US" dirty="0" smtClean="0"/>
              <a:t>Primarily used by network devices like routers to send error messages.  </a:t>
            </a:r>
          </a:p>
          <a:p>
            <a:pPr lvl="1"/>
            <a:r>
              <a:rPr lang="en-US" dirty="0" smtClean="0"/>
              <a:t>Example: When the TTL field reaches 0, a message is sent to source address.</a:t>
            </a:r>
          </a:p>
          <a:p>
            <a:r>
              <a:rPr lang="en-US" dirty="0" smtClean="0"/>
              <a:t>Many common utilities are built on this – </a:t>
            </a:r>
            <a:r>
              <a:rPr lang="en-US" dirty="0" err="1" smtClean="0"/>
              <a:t>traceroute</a:t>
            </a:r>
            <a:r>
              <a:rPr lang="en-US" dirty="0" smtClean="0"/>
              <a:t>, ping, etc.</a:t>
            </a:r>
            <a:endParaRPr lang="en-US" dirty="0"/>
          </a:p>
          <a:p>
            <a:r>
              <a:rPr lang="en-US" dirty="0" smtClean="0"/>
              <a:t>Often blocked except from certain trusted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2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UDP: User Datagram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UDP builds on top of IP by supporting port routing:</a:t>
            </a:r>
          </a:p>
          <a:p>
            <a:pPr lvl="1"/>
            <a:r>
              <a:rPr lang="en-US" dirty="0" smtClean="0"/>
              <a:t>Destination port number gets a UDP data field that adds application process</a:t>
            </a:r>
          </a:p>
          <a:p>
            <a:pPr lvl="1"/>
            <a:r>
              <a:rPr lang="en-US" dirty="0" smtClean="0"/>
              <a:t>Source port number provides a return address</a:t>
            </a:r>
          </a:p>
          <a:p>
            <a:r>
              <a:rPr lang="en-US" dirty="0" smtClean="0"/>
              <a:t>Minimal guarantees – no acknowledgements, flow control, or anything</a:t>
            </a:r>
          </a:p>
          <a:p>
            <a:r>
              <a:rPr lang="en-US" dirty="0" smtClean="0"/>
              <a:t>In a sense, not easy to attack, but not reliable anyway!</a:t>
            </a:r>
          </a:p>
        </p:txBody>
      </p:sp>
    </p:spTree>
    <p:extLst>
      <p:ext uri="{BB962C8B-B14F-4D97-AF65-F5344CB8AC3E}">
        <p14:creationId xmlns:p14="http://schemas.microsoft.com/office/powerpoint/2010/main" val="89460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adding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8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TCP preserves order and adds reliability:</a:t>
            </a:r>
          </a:p>
          <a:p>
            <a:pPr lvl="1"/>
            <a:r>
              <a:rPr lang="en-US" dirty="0" smtClean="0"/>
              <a:t>Sender breaks data and attaches number</a:t>
            </a:r>
          </a:p>
          <a:p>
            <a:pPr lvl="1"/>
            <a:r>
              <a:rPr lang="en-US" dirty="0" smtClean="0"/>
              <a:t>Receiver must acknowledge receipt, so lost packets are resent and packets are reassembled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85" y="3784600"/>
            <a:ext cx="3259660" cy="2374468"/>
          </a:xfrm>
          <a:prstGeom prst="rect">
            <a:avLst/>
          </a:prstGeom>
        </p:spPr>
      </p:pic>
      <p:pic>
        <p:nvPicPr>
          <p:cNvPr id="4" name="Picture 3" descr="NnlmGx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3338314"/>
            <a:ext cx="3721100" cy="33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00" y="1417639"/>
            <a:ext cx="6604921" cy="497949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Actually, it’s a </a:t>
            </a:r>
            <a:r>
              <a:rPr lang="en-US" dirty="0" smtClean="0"/>
              <a:t>bit more complex: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8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Protocols: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Last time, we saw:</a:t>
            </a:r>
          </a:p>
          <a:p>
            <a:pPr lvl="1"/>
            <a:r>
              <a:rPr lang="en-US" dirty="0" smtClean="0"/>
              <a:t>MAC addresses</a:t>
            </a:r>
          </a:p>
          <a:p>
            <a:pPr lvl="1"/>
            <a:r>
              <a:rPr lang="en-US" dirty="0" smtClean="0"/>
              <a:t>Internet Protocol: IP</a:t>
            </a:r>
          </a:p>
          <a:p>
            <a:pPr lvl="1"/>
            <a:r>
              <a:rPr lang="en-US" dirty="0" smtClean="0"/>
              <a:t>ARP (to connect them)</a:t>
            </a:r>
          </a:p>
          <a:p>
            <a:r>
              <a:rPr lang="en-US" dirty="0" smtClean="0"/>
              <a:t>These were designed before security was even an issue, and hence are fundamentally insecure.</a:t>
            </a:r>
          </a:p>
          <a:p>
            <a:r>
              <a:rPr lang="en-US" dirty="0" smtClean="0"/>
              <a:t>Today, we’ll discuss more on how and move up the stack.</a:t>
            </a:r>
          </a:p>
        </p:txBody>
      </p:sp>
    </p:spTree>
    <p:extLst>
      <p:ext uri="{BB962C8B-B14F-4D97-AF65-F5344CB8AC3E}">
        <p14:creationId xmlns:p14="http://schemas.microsoft.com/office/powerpoint/2010/main" val="82849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389813"/>
            <a:ext cx="8229600" cy="1143000"/>
          </a:xfrm>
        </p:spPr>
        <p:txBody>
          <a:bodyPr/>
          <a:lstStyle/>
          <a:p>
            <a:r>
              <a:rPr lang="en-US" dirty="0" smtClean="0"/>
              <a:t>Some attacks on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states can be easy to guess</a:t>
            </a:r>
          </a:p>
          <a:p>
            <a:pPr lvl="1"/>
            <a:r>
              <a:rPr lang="en-US" dirty="0" smtClean="0"/>
              <a:t>And hence spoofed or fooled</a:t>
            </a:r>
          </a:p>
          <a:p>
            <a:r>
              <a:rPr lang="en-US" dirty="0" smtClean="0"/>
              <a:t>TCP connection requires state, which means the server has to remember something</a:t>
            </a:r>
          </a:p>
          <a:p>
            <a:pPr lvl="1"/>
            <a:r>
              <a:rPr lang="en-US" dirty="0" smtClean="0"/>
              <a:t>TCP </a:t>
            </a:r>
            <a:r>
              <a:rPr lang="en-US" dirty="0" err="1" smtClean="0"/>
              <a:t>Syn</a:t>
            </a:r>
            <a:r>
              <a:rPr lang="en-US" dirty="0" smtClean="0"/>
              <a:t> floods can then overrun memory</a:t>
            </a:r>
          </a:p>
          <a:p>
            <a:pPr lvl="1"/>
            <a:r>
              <a:rPr lang="en-US" dirty="0" smtClean="0"/>
              <a:t>Denial of service is easy on this protocol!</a:t>
            </a:r>
          </a:p>
          <a:p>
            <a:r>
              <a:rPr lang="en-US" dirty="0" smtClean="0"/>
              <a:t>More details…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0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TCP Session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an attacker can guess the sequence number for an existing connection</a:t>
            </a:r>
          </a:p>
          <a:p>
            <a:pPr lvl="1"/>
            <a:r>
              <a:rPr lang="en-US" dirty="0" smtClean="0"/>
              <a:t>Then send reset packet to close connection (so DOS)</a:t>
            </a:r>
          </a:p>
          <a:p>
            <a:pPr lvl="1"/>
            <a:r>
              <a:rPr lang="en-US" dirty="0" smtClean="0"/>
              <a:t>Can naively guess (1/2</a:t>
            </a:r>
            <a:r>
              <a:rPr lang="en-US" baseline="30000" dirty="0" smtClean="0"/>
              <a:t>32</a:t>
            </a:r>
            <a:r>
              <a:rPr lang="en-US" dirty="0" smtClean="0"/>
              <a:t> chance)</a:t>
            </a:r>
          </a:p>
          <a:p>
            <a:pPr lvl="1"/>
            <a:r>
              <a:rPr lang="en-US" dirty="0" smtClean="0"/>
              <a:t>Most systems allow for some window of sequences, however, so much easier</a:t>
            </a:r>
          </a:p>
          <a:p>
            <a:r>
              <a:rPr lang="en-US" dirty="0" smtClean="0"/>
              <a:t>This is especially successful against long lived connections (like BGP, etc.), especially combined with packet </a:t>
            </a:r>
            <a:r>
              <a:rPr lang="en-US" dirty="0" smtClean="0"/>
              <a:t>sniffing, since this can help narrow the guessing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1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connection for TCP has some state associated</a:t>
            </a:r>
          </a:p>
          <a:p>
            <a:pPr lvl="1"/>
            <a:r>
              <a:rPr lang="en-US" dirty="0" smtClean="0"/>
              <a:t>Client/server IP and port</a:t>
            </a:r>
          </a:p>
          <a:p>
            <a:pPr lvl="1"/>
            <a:r>
              <a:rPr lang="en-US" dirty="0" smtClean="0"/>
              <a:t>Sequence numbers</a:t>
            </a:r>
          </a:p>
          <a:p>
            <a:r>
              <a:rPr lang="en-US" dirty="0" smtClean="0"/>
              <a:t>Problem: easy to guess this state</a:t>
            </a:r>
          </a:p>
          <a:p>
            <a:pPr lvl="1"/>
            <a:r>
              <a:rPr lang="en-US" dirty="0" smtClean="0"/>
              <a:t>Ports are standard</a:t>
            </a:r>
          </a:p>
          <a:p>
            <a:pPr lvl="1"/>
            <a:r>
              <a:rPr lang="en-US" dirty="0" smtClean="0"/>
              <a:t>Sequence numbers stored in predictable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3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degree of unpredictability to avoid attacks.</a:t>
            </a:r>
          </a:p>
          <a:p>
            <a:r>
              <a:rPr lang="en-US" dirty="0" smtClean="0"/>
              <a:t>If the attacker knows initial sequence number and rough amount of traffic, easier to guess, and can flood with likely numbers.</a:t>
            </a:r>
          </a:p>
          <a:p>
            <a:r>
              <a:rPr lang="en-US" dirty="0" smtClean="0"/>
              <a:t>Some vulnerabilities are unavoidable, but simple randomization can make things harder.</a:t>
            </a:r>
          </a:p>
        </p:txBody>
      </p:sp>
    </p:spTree>
    <p:extLst>
      <p:ext uri="{BB962C8B-B14F-4D97-AF65-F5344CB8AC3E}">
        <p14:creationId xmlns:p14="http://schemas.microsoft.com/office/powerpoint/2010/main" val="153370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flood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5396" b="5396"/>
          <a:stretch>
            <a:fillRect/>
          </a:stretch>
        </p:blipFill>
        <p:spPr>
          <a:xfrm>
            <a:off x="4830781" y="1569478"/>
            <a:ext cx="4038600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592479"/>
            <a:ext cx="4038600" cy="4525963"/>
          </a:xfrm>
        </p:spPr>
        <p:txBody>
          <a:bodyPr/>
          <a:lstStyle/>
          <a:p>
            <a:r>
              <a:rPr lang="en-US" dirty="0" smtClean="0"/>
              <a:t>Attacker sends a ton of </a:t>
            </a:r>
            <a:r>
              <a:rPr lang="en-US" dirty="0" err="1" smtClean="0"/>
              <a:t>syn</a:t>
            </a:r>
            <a:r>
              <a:rPr lang="en-US" dirty="0" smtClean="0"/>
              <a:t> packets but no </a:t>
            </a:r>
            <a:r>
              <a:rPr lang="en-US" dirty="0" err="1" smtClean="0"/>
              <a:t>acks</a:t>
            </a:r>
            <a:r>
              <a:rPr lang="en-US" dirty="0" smtClean="0"/>
              <a:t> (or can use falsified IP so response will be ignored)</a:t>
            </a:r>
          </a:p>
          <a:p>
            <a:r>
              <a:rPr lang="en-US" dirty="0" smtClean="0"/>
              <a:t>Server must remember all of these connections, so quickly runs out of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3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cookies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Invented by Dan Bernstein, the idea defeat SYN floods is to use “particular choices of initial TCP sequence numbers”.</a:t>
            </a:r>
          </a:p>
          <a:p>
            <a:r>
              <a:rPr lang="en-US" dirty="0" smtClean="0"/>
              <a:t>Essentially, the server doesn’t have to remember the connection, but can instead reconstruct the query from the TCP sequence number.</a:t>
            </a:r>
          </a:p>
          <a:p>
            <a:r>
              <a:rPr lang="en-US" dirty="0" smtClean="0"/>
              <a:t>Some restrictions – can’t accept some TCP options, and still some limits, but overall fairly successful.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“Any attack that prevents or impairs the authorized use of networks, systems, or applications by exhausting resources such as CPU, memory, bandwidth, or disk space”	</a:t>
            </a:r>
          </a:p>
          <a:p>
            <a:pPr lvl="1"/>
            <a:r>
              <a:rPr lang="en-US" dirty="0" smtClean="0"/>
              <a:t>Can be local or network based</a:t>
            </a:r>
          </a:p>
          <a:p>
            <a:r>
              <a:rPr lang="en-US" dirty="0" smtClean="0"/>
              <a:t>A Distributed DOS attack is a network based attack which uses multiple 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9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867" b="12867"/>
          <a:stretch>
            <a:fillRect/>
          </a:stretch>
        </p:blipFill>
        <p:spPr>
          <a:xfrm>
            <a:off x="4349355" y="2294108"/>
            <a:ext cx="4509718" cy="2787416"/>
          </a:xfr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242106" y="1417638"/>
            <a:ext cx="4305567" cy="53417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Attacker compromises and uses other machines</a:t>
            </a:r>
          </a:p>
          <a:p>
            <a:r>
              <a:rPr lang="en-US" dirty="0" smtClean="0"/>
              <a:t>Can spoof IPs to further complicate</a:t>
            </a:r>
          </a:p>
          <a:p>
            <a:r>
              <a:rPr lang="en-US" dirty="0" smtClean="0"/>
              <a:t>Attack network or host resources</a:t>
            </a:r>
          </a:p>
          <a:p>
            <a:r>
              <a:rPr lang="en-US" dirty="0" smtClean="0"/>
              <a:t>Long and active history…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1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reflector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victims IP as source address in many requests</a:t>
            </a:r>
          </a:p>
          <a:p>
            <a:r>
              <a:rPr lang="en-US" dirty="0" smtClean="0"/>
              <a:t>The “reflector” machines then flood the victim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Hides source	</a:t>
            </a:r>
          </a:p>
          <a:p>
            <a:pPr lvl="1"/>
            <a:r>
              <a:rPr lang="en-US" dirty="0" smtClean="0"/>
              <a:t>Amplifies the attack</a:t>
            </a:r>
          </a:p>
          <a:p>
            <a:r>
              <a:rPr lang="en-US" dirty="0" smtClean="0"/>
              <a:t>Successfully used many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59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Smurf </a:t>
            </a:r>
            <a:r>
              <a:rPr lang="en-US" dirty="0" err="1" smtClean="0"/>
              <a:t>DoS</a:t>
            </a:r>
            <a:r>
              <a:rPr lang="en-US" dirty="0" smtClean="0"/>
              <a:t> attack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05" y="1650988"/>
            <a:ext cx="4914900" cy="4178300"/>
          </a:xfrm>
          <a:prstGeom prst="rect">
            <a:avLst/>
          </a:prstGeom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242107" y="1417638"/>
            <a:ext cx="4038600" cy="53417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Attacker sends ICMP packets on broadcast mode with victim’s address as source.</a:t>
            </a:r>
          </a:p>
          <a:p>
            <a:r>
              <a:rPr lang="en-US" dirty="0" smtClean="0"/>
              <a:t> On broadcast mode, everyone will then reply to that 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0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89400" cy="4906962"/>
          </a:xfrm>
        </p:spPr>
        <p:txBody>
          <a:bodyPr>
            <a:normAutofit/>
          </a:bodyPr>
          <a:lstStyle/>
          <a:p>
            <a:r>
              <a:rPr lang="en-US" dirty="0" smtClean="0"/>
              <a:t>Reminder: ARP is the interface between Network and Data</a:t>
            </a:r>
          </a:p>
          <a:p>
            <a:pPr lvl="1"/>
            <a:r>
              <a:rPr lang="en-US" dirty="0" smtClean="0"/>
              <a:t>Or internet and network interface on the TCP/IP layers</a:t>
            </a:r>
          </a:p>
          <a:p>
            <a:r>
              <a:rPr lang="en-US" dirty="0" smtClean="0"/>
              <a:t>This time, I’d like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Talk about securing the IP layer</a:t>
            </a:r>
            <a:endParaRPr lang="en-US" dirty="0" smtClean="0"/>
          </a:p>
          <a:p>
            <a:pPr lvl="1"/>
            <a:r>
              <a:rPr lang="en-US" dirty="0" smtClean="0"/>
              <a:t>Then move </a:t>
            </a:r>
            <a:r>
              <a:rPr lang="en-US" dirty="0" smtClean="0"/>
              <a:t>up the stack(s)</a:t>
            </a:r>
          </a:p>
        </p:txBody>
      </p:sp>
      <p:pic>
        <p:nvPicPr>
          <p:cNvPr id="6" name="Content Placeholder 5" descr="tcpiplayer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93" b="-151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6457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defenses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filtering and monitoring</a:t>
            </a:r>
          </a:p>
          <a:p>
            <a:r>
              <a:rPr lang="en-US" dirty="0" smtClean="0"/>
              <a:t>Change defaults – no ICMP broadcast anymore (mostly)</a:t>
            </a:r>
          </a:p>
          <a:p>
            <a:r>
              <a:rPr lang="en-US" dirty="0"/>
              <a:t>I</a:t>
            </a:r>
            <a:r>
              <a:rPr lang="en-US" dirty="0" smtClean="0"/>
              <a:t>ncorporate SYN cookies</a:t>
            </a:r>
          </a:p>
          <a:p>
            <a:r>
              <a:rPr lang="en-US" dirty="0" smtClean="0"/>
              <a:t>ISP filtering and traffic scrubbing</a:t>
            </a:r>
          </a:p>
          <a:p>
            <a:r>
              <a:rPr lang="en-US" dirty="0" smtClean="0"/>
              <a:t>“Overprovision” servers</a:t>
            </a:r>
          </a:p>
          <a:p>
            <a:r>
              <a:rPr lang="en-US" dirty="0" smtClean="0"/>
              <a:t>CAPTCHAs: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74" y="5032166"/>
            <a:ext cx="3335469" cy="16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3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detection/prevention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Deeper analysis and monitoring of network traffic, with content analysis</a:t>
            </a:r>
          </a:p>
          <a:p>
            <a:pPr lvl="1"/>
            <a:r>
              <a:rPr lang="en-US" dirty="0" smtClean="0"/>
              <a:t>Network based </a:t>
            </a:r>
          </a:p>
          <a:p>
            <a:pPr lvl="1"/>
            <a:r>
              <a:rPr lang="en-US" dirty="0" smtClean="0"/>
              <a:t>Host Based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Snort</a:t>
            </a:r>
          </a:p>
          <a:p>
            <a:pPr lvl="1"/>
            <a:r>
              <a:rPr lang="en-US" dirty="0" err="1" smtClean="0"/>
              <a:t>Verisys</a:t>
            </a:r>
            <a:endParaRPr lang="en-US" dirty="0" smtClean="0"/>
          </a:p>
          <a:p>
            <a:pPr lvl="1"/>
            <a:r>
              <a:rPr lang="en-US" dirty="0" smtClean="0"/>
              <a:t>Tripwire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33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Misuse signature based detection</a:t>
            </a:r>
          </a:p>
          <a:p>
            <a:pPr lvl="1"/>
            <a:r>
              <a:rPr lang="en-US" dirty="0" smtClean="0"/>
              <a:t>E.g. SNORT rules</a:t>
            </a:r>
          </a:p>
          <a:p>
            <a:r>
              <a:rPr lang="en-US" dirty="0" smtClean="0"/>
              <a:t>Anomaly detection</a:t>
            </a:r>
          </a:p>
          <a:p>
            <a:pPr lvl="1"/>
            <a:r>
              <a:rPr lang="en-US" dirty="0" smtClean="0"/>
              <a:t>Port scan detection</a:t>
            </a:r>
          </a:p>
          <a:p>
            <a:r>
              <a:rPr lang="en-US" dirty="0" smtClean="0"/>
              <a:t>Combine well with firewalls, but usually more complex</a:t>
            </a:r>
          </a:p>
          <a:p>
            <a:pPr lvl="1"/>
            <a:r>
              <a:rPr lang="en-US" dirty="0" smtClean="0"/>
              <a:t>Issues of resources and cost, allocation, separation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3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Evasion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Fragmentation: attack will go “under the radar” and bypass detection</a:t>
            </a:r>
          </a:p>
          <a:p>
            <a:r>
              <a:rPr lang="en-US" dirty="0" smtClean="0"/>
              <a:t>Avoid defaults: IDS may expect </a:t>
            </a:r>
            <a:r>
              <a:rPr lang="en-US" dirty="0" err="1" smtClean="0"/>
              <a:t>trojans</a:t>
            </a:r>
            <a:r>
              <a:rPr lang="en-US" dirty="0" smtClean="0"/>
              <a:t> on particular ports, so configure to use different ports</a:t>
            </a:r>
          </a:p>
          <a:p>
            <a:r>
              <a:rPr lang="en-US" dirty="0" smtClean="0"/>
              <a:t>Low bandwidth attacks – e.g. stealth port scanning</a:t>
            </a:r>
          </a:p>
          <a:p>
            <a:r>
              <a:rPr lang="en-US" dirty="0" smtClean="0"/>
              <a:t>Address spoofing</a:t>
            </a:r>
          </a:p>
          <a:p>
            <a:r>
              <a:rPr lang="en-US" dirty="0" smtClean="0"/>
              <a:t>Pattern change and evasion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95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NIDS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attacks: </a:t>
            </a:r>
          </a:p>
          <a:p>
            <a:pPr lvl="1"/>
            <a:r>
              <a:rPr lang="en-US" dirty="0" smtClean="0"/>
              <a:t>NID systems actually keep “bad” packets that everyone else drops</a:t>
            </a:r>
          </a:p>
          <a:p>
            <a:pPr lvl="1"/>
            <a:r>
              <a:rPr lang="en-US" dirty="0" smtClean="0"/>
              <a:t>This can actually be a vulnerability!</a:t>
            </a:r>
          </a:p>
          <a:p>
            <a:pPr lvl="1"/>
            <a:endParaRPr lang="en-US" dirty="0"/>
          </a:p>
        </p:txBody>
      </p:sp>
      <p:pic>
        <p:nvPicPr>
          <p:cNvPr id="4" name="Picture 3" descr="evasion-figure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02" y="3912273"/>
            <a:ext cx="5550392" cy="24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NIDS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Evasion attacks: </a:t>
            </a:r>
          </a:p>
          <a:p>
            <a:pPr lvl="1"/>
            <a:r>
              <a:rPr lang="en-US" dirty="0" smtClean="0"/>
              <a:t>End system can accept a packet that the NIDS rejects.</a:t>
            </a:r>
          </a:p>
          <a:p>
            <a:pPr lvl="1"/>
            <a:endParaRPr lang="en-US" dirty="0"/>
          </a:p>
        </p:txBody>
      </p:sp>
      <p:pic>
        <p:nvPicPr>
          <p:cNvPr id="5" name="Picture 4" descr="evasion-figure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49" y="3326406"/>
            <a:ext cx="635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0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quite this simple…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reality, it’s not quite this easy, but these simple ideas have been used in a multitude of ways on different systems.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Bad headers</a:t>
            </a:r>
          </a:p>
          <a:p>
            <a:pPr lvl="1"/>
            <a:r>
              <a:rPr lang="en-US" dirty="0" smtClean="0"/>
              <a:t>Unusual IP options</a:t>
            </a:r>
          </a:p>
          <a:p>
            <a:pPr lvl="1"/>
            <a:r>
              <a:rPr lang="en-US" dirty="0" smtClean="0"/>
              <a:t>Even MAC addresses in the local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64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level protocols and their insecurities: DNS and BGP</a:t>
            </a:r>
          </a:p>
          <a:p>
            <a:r>
              <a:rPr lang="en-US" dirty="0" smtClean="0"/>
              <a:t>Worms and Botnets </a:t>
            </a:r>
          </a:p>
          <a:p>
            <a:r>
              <a:rPr lang="en-US" dirty="0" smtClean="0"/>
              <a:t>Onion routing and higher level (newish</a:t>
            </a:r>
            <a:r>
              <a:rPr lang="en-US" smtClean="0"/>
              <a:t>) constructions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65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protocol doesn’t prevent anyone from lying about the source address.</a:t>
            </a:r>
          </a:p>
          <a:p>
            <a:r>
              <a:rPr lang="en-US" dirty="0" smtClean="0"/>
              <a:t>Simple utilities exist to do this – it is also done for testing and other legitimate purposes.</a:t>
            </a:r>
            <a:endParaRPr lang="en-US" dirty="0"/>
          </a:p>
          <a:p>
            <a:r>
              <a:rPr lang="en-US" dirty="0" smtClean="0"/>
              <a:t>Simple packet filtering is the best defense – outside attacker then can’t spoof an inside address.</a:t>
            </a:r>
          </a:p>
          <a:p>
            <a:r>
              <a:rPr lang="en-US" dirty="0" smtClean="0"/>
              <a:t>But IP is just inherently insecure!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Proposal to have every router drop packets with “invalid” IPs</a:t>
            </a:r>
          </a:p>
          <a:p>
            <a:r>
              <a:rPr lang="en-US" dirty="0" smtClean="0"/>
              <a:t>Would eliminate spoofing if everyone did it, and is commonly used</a:t>
            </a:r>
          </a:p>
          <a:p>
            <a:pPr lvl="1"/>
            <a:r>
              <a:rPr lang="en-US" dirty="0" smtClean="0"/>
              <a:t>2012 report from MIT project studying this claims the latest software is running on 80% of the internet</a:t>
            </a:r>
          </a:p>
          <a:p>
            <a:r>
              <a:rPr lang="en-US" dirty="0" smtClean="0"/>
              <a:t>However:</a:t>
            </a:r>
          </a:p>
          <a:p>
            <a:pPr lvl="1"/>
            <a:r>
              <a:rPr lang="en-US" dirty="0" smtClean="0"/>
              <a:t>Source based</a:t>
            </a:r>
          </a:p>
          <a:p>
            <a:pPr lvl="1"/>
            <a:r>
              <a:rPr lang="en-US" dirty="0" smtClean="0"/>
              <a:t>No incentives</a:t>
            </a:r>
          </a:p>
          <a:p>
            <a:pPr lvl="1"/>
            <a:r>
              <a:rPr lang="en-US" dirty="0" smtClean="0"/>
              <a:t>Everyone must deploy</a:t>
            </a:r>
          </a:p>
          <a:p>
            <a:pPr lvl="1"/>
            <a:r>
              <a:rPr lang="en-US" dirty="0" smtClean="0"/>
              <a:t>Can’t catch everything</a:t>
            </a:r>
          </a:p>
        </p:txBody>
      </p:sp>
    </p:spTree>
    <p:extLst>
      <p:ext uri="{BB962C8B-B14F-4D97-AF65-F5344CB8AC3E}">
        <p14:creationId xmlns:p14="http://schemas.microsoft.com/office/powerpoint/2010/main" val="228233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that authenticates and encrypts each IP packet in a communication</a:t>
            </a:r>
          </a:p>
          <a:p>
            <a:pPr lvl="1"/>
            <a:r>
              <a:rPr lang="en-US" dirty="0" smtClean="0"/>
              <a:t>Host to host or network to network or host to network, depending on setups</a:t>
            </a:r>
          </a:p>
          <a:p>
            <a:r>
              <a:rPr lang="en-US" dirty="0" smtClean="0"/>
              <a:t>Provides data integrity, authentication, data confidentiality, and replay protection by using cryptography and a number of other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130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Authentication Header (AH) versus Encapsulating Security Payload (ESP) </a:t>
            </a:r>
          </a:p>
          <a:p>
            <a:pPr lvl="1"/>
            <a:r>
              <a:rPr lang="en-US" dirty="0" smtClean="0"/>
              <a:t>Either just authenticate source, or encrypt all communication</a:t>
            </a:r>
          </a:p>
          <a:p>
            <a:r>
              <a:rPr lang="en-US" dirty="0" smtClean="0"/>
              <a:t>Tunnel versus Transport mode</a:t>
            </a:r>
          </a:p>
          <a:p>
            <a:pPr lvl="1"/>
            <a:r>
              <a:rPr lang="en-US" dirty="0" smtClean="0"/>
              <a:t>Tunnel encapsulates entire packet and adds new headers, and is usually </a:t>
            </a:r>
            <a:r>
              <a:rPr lang="en-US" dirty="0" smtClean="0"/>
              <a:t>a key protocol for </a:t>
            </a:r>
            <a:r>
              <a:rPr lang="en-US" dirty="0" smtClean="0"/>
              <a:t>VPNs</a:t>
            </a:r>
          </a:p>
          <a:p>
            <a:pPr lvl="1"/>
            <a:r>
              <a:rPr lang="en-US" dirty="0" smtClean="0"/>
              <a:t>Transport only encapsulates (encrypts) the payload, so IP headers stay the same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521200"/>
            <a:ext cx="3562172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AH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header:</a:t>
            </a:r>
          </a:p>
          <a:p>
            <a:pPr lvl="1"/>
            <a:r>
              <a:rPr lang="en-US" dirty="0" smtClean="0"/>
              <a:t>Protects integrity and data origin authentication</a:t>
            </a:r>
          </a:p>
          <a:p>
            <a:pPr lvl="1"/>
            <a:r>
              <a:rPr lang="en-US" dirty="0" smtClean="0"/>
              <a:t>Can also defend against replay </a:t>
            </a:r>
            <a:r>
              <a:rPr lang="en-US" dirty="0" smtClean="0"/>
              <a:t>attacks</a:t>
            </a:r>
          </a:p>
          <a:p>
            <a:r>
              <a:rPr lang="en-US" dirty="0" smtClean="0"/>
              <a:t>Important note: </a:t>
            </a:r>
            <a:r>
              <a:rPr lang="en-US" dirty="0" err="1" smtClean="0"/>
              <a:t>incompatable</a:t>
            </a:r>
            <a:r>
              <a:rPr lang="en-US" dirty="0" smtClean="0"/>
              <a:t> with NAT!</a:t>
            </a:r>
            <a:endParaRPr lang="en-US" dirty="0"/>
          </a:p>
        </p:txBody>
      </p:sp>
      <p:pic>
        <p:nvPicPr>
          <p:cNvPr id="5" name="Picture 4" descr="Fig_VI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44" y="3873917"/>
            <a:ext cx="5664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2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AH mode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5422900" cy="4838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AH header identifies several key things:</a:t>
            </a:r>
          </a:p>
          <a:p>
            <a:pPr lvl="1"/>
            <a:r>
              <a:rPr lang="en-US" dirty="0" smtClean="0"/>
              <a:t>Next </a:t>
            </a:r>
            <a:r>
              <a:rPr lang="en-US" dirty="0" err="1" smtClean="0"/>
              <a:t>hdr</a:t>
            </a:r>
            <a:r>
              <a:rPr lang="en-US" dirty="0" smtClean="0"/>
              <a:t>: identifies protocol type of payload</a:t>
            </a:r>
          </a:p>
          <a:p>
            <a:pPr lvl="1"/>
            <a:r>
              <a:rPr lang="en-US" dirty="0" smtClean="0"/>
              <a:t>AH </a:t>
            </a:r>
            <a:r>
              <a:rPr lang="en-US" dirty="0" err="1" smtClean="0"/>
              <a:t>len</a:t>
            </a:r>
            <a:r>
              <a:rPr lang="en-US" dirty="0" smtClean="0"/>
              <a:t>: length of AH header</a:t>
            </a:r>
          </a:p>
          <a:p>
            <a:pPr lvl="1"/>
            <a:r>
              <a:rPr lang="en-US" dirty="0" smtClean="0"/>
              <a:t>SPI is an identifier that helps associate a packet with relevant settings for the connection and </a:t>
            </a:r>
            <a:r>
              <a:rPr lang="en-US" dirty="0" smtClean="0"/>
              <a:t>details (encryption type, etc.)</a:t>
            </a:r>
            <a:endParaRPr lang="en-US" dirty="0" smtClean="0"/>
          </a:p>
          <a:p>
            <a:pPr lvl="1"/>
            <a:r>
              <a:rPr lang="en-US" dirty="0" smtClean="0"/>
              <a:t>Sequence number: protect against replay attacks</a:t>
            </a:r>
          </a:p>
          <a:p>
            <a:pPr lvl="1"/>
            <a:r>
              <a:rPr lang="en-US" dirty="0" smtClean="0"/>
              <a:t>Authentication Data: usually a hash of the packet</a:t>
            </a:r>
            <a:endParaRPr lang="en-US" dirty="0"/>
          </a:p>
        </p:txBody>
      </p:sp>
      <p:pic>
        <p:nvPicPr>
          <p:cNvPr id="11" name="Picture 10" descr="IPSec-AH-Head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2527300"/>
            <a:ext cx="2997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5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1512</Words>
  <Application>Microsoft Macintosh PowerPoint</Application>
  <PresentationFormat>On-screen Show (4:3)</PresentationFormat>
  <Paragraphs>189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Network Security (part 2)</vt:lpstr>
      <vt:lpstr>Protocols: recap</vt:lpstr>
      <vt:lpstr>Last time:</vt:lpstr>
      <vt:lpstr>IP Spoofing</vt:lpstr>
      <vt:lpstr>Ingress filtering</vt:lpstr>
      <vt:lpstr>IPSec</vt:lpstr>
      <vt:lpstr>IPSec settings</vt:lpstr>
      <vt:lpstr>IPSec: AH mode</vt:lpstr>
      <vt:lpstr>AH mode</vt:lpstr>
      <vt:lpstr>AH transport mode</vt:lpstr>
      <vt:lpstr>AH tunnel mode</vt:lpstr>
      <vt:lpstr>IPSec: ESP mode</vt:lpstr>
      <vt:lpstr>ESP in transport mode</vt:lpstr>
      <vt:lpstr>ESP in tunnel mode</vt:lpstr>
      <vt:lpstr>VPNs and security</vt:lpstr>
      <vt:lpstr>Other protocols: ICMP</vt:lpstr>
      <vt:lpstr>UDP: User Datagram Protocol</vt:lpstr>
      <vt:lpstr>TCP: adding reliability</vt:lpstr>
      <vt:lpstr>Actually, it’s a bit more complex:</vt:lpstr>
      <vt:lpstr>Some attacks on TCP</vt:lpstr>
      <vt:lpstr>Force TCP Session Closing</vt:lpstr>
      <vt:lpstr>TCP Spoofing</vt:lpstr>
      <vt:lpstr>Session Hijacking</vt:lpstr>
      <vt:lpstr>SYN flood</vt:lpstr>
      <vt:lpstr>SYN cookies</vt:lpstr>
      <vt:lpstr>Denial of service attacks</vt:lpstr>
      <vt:lpstr>DDoS</vt:lpstr>
      <vt:lpstr>DDoS reflector attack</vt:lpstr>
      <vt:lpstr>Smurf DoS attack</vt:lpstr>
      <vt:lpstr>DDoS defenses </vt:lpstr>
      <vt:lpstr>Intrusion detection/prevention</vt:lpstr>
      <vt:lpstr>Detection methods</vt:lpstr>
      <vt:lpstr>Evasion techniques</vt:lpstr>
      <vt:lpstr>Attacks on NIDS</vt:lpstr>
      <vt:lpstr>Attacks on NIDS</vt:lpstr>
      <vt:lpstr>Not quite this simple…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(part 3)</dc:title>
  <dc:creator>Default User</dc:creator>
  <cp:lastModifiedBy>Default User</cp:lastModifiedBy>
  <cp:revision>35</cp:revision>
  <dcterms:created xsi:type="dcterms:W3CDTF">2013-02-06T03:39:36Z</dcterms:created>
  <dcterms:modified xsi:type="dcterms:W3CDTF">2016-09-08T14:19:55Z</dcterms:modified>
</cp:coreProperties>
</file>