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4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DCBC-A650-ED48-9281-9FADC3C4A378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E61-2AD3-694B-9E0B-4C5E87F50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6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DCBC-A650-ED48-9281-9FADC3C4A378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E61-2AD3-694B-9E0B-4C5E87F50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4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DCBC-A650-ED48-9281-9FADC3C4A378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E61-2AD3-694B-9E0B-4C5E87F50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0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DCBC-A650-ED48-9281-9FADC3C4A378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E61-2AD3-694B-9E0B-4C5E87F50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1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DCBC-A650-ED48-9281-9FADC3C4A378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E61-2AD3-694B-9E0B-4C5E87F50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DCBC-A650-ED48-9281-9FADC3C4A378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E61-2AD3-694B-9E0B-4C5E87F50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1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DCBC-A650-ED48-9281-9FADC3C4A378}" type="datetimeFigureOut">
              <a:rPr lang="en-US" smtClean="0"/>
              <a:t>8/25/16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E61-2AD3-694B-9E0B-4C5E87F50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9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DCBC-A650-ED48-9281-9FADC3C4A378}" type="datetimeFigureOut">
              <a:rPr lang="en-US" smtClean="0"/>
              <a:t>8/25/16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E61-2AD3-694B-9E0B-4C5E87F50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6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DCBC-A650-ED48-9281-9FADC3C4A378}" type="datetimeFigureOut">
              <a:rPr lang="en-US" smtClean="0"/>
              <a:t>8/25/16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E61-2AD3-694B-9E0B-4C5E87F50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DCBC-A650-ED48-9281-9FADC3C4A378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E61-2AD3-694B-9E0B-4C5E87F50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3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DCBC-A650-ED48-9281-9FADC3C4A378}" type="datetimeFigureOut">
              <a:rPr lang="en-US" smtClean="0"/>
              <a:t>8/25/16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13E61-2AD3-694B-9E0B-4C5E87F50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3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0DCBC-A650-ED48-9281-9FADC3C4A378}" type="datetimeFigureOut">
              <a:rPr lang="en-US" smtClean="0"/>
              <a:t>8/25/16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13E61-2AD3-694B-9E0B-4C5E87F50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4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cryptography:</a:t>
            </a:r>
            <a:br>
              <a:rPr lang="en-US" dirty="0" smtClean="0"/>
            </a:br>
            <a:r>
              <a:rPr lang="en-US" dirty="0" smtClean="0"/>
              <a:t>Symmetric Encryption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85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1972, the NBS (now NIST – National Institute of Standards and Technology) issued a request for a standard cryptographic protocol</a:t>
            </a:r>
          </a:p>
          <a:p>
            <a:r>
              <a:rPr lang="en-US" dirty="0" smtClean="0"/>
              <a:t>Criteria: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igh level of security</a:t>
            </a:r>
          </a:p>
          <a:p>
            <a:pPr lvl="1"/>
            <a:r>
              <a:rPr lang="en-US" dirty="0" smtClean="0"/>
              <a:t>completely specified</a:t>
            </a:r>
          </a:p>
          <a:p>
            <a:pPr lvl="1"/>
            <a:r>
              <a:rPr lang="en-US" dirty="0" smtClean="0"/>
              <a:t>easy to understand</a:t>
            </a:r>
          </a:p>
          <a:p>
            <a:pPr lvl="1"/>
            <a:r>
              <a:rPr lang="en-US" dirty="0" smtClean="0"/>
              <a:t>adaptable</a:t>
            </a:r>
          </a:p>
          <a:p>
            <a:pPr lvl="1"/>
            <a:r>
              <a:rPr lang="en-US" dirty="0" smtClean="0"/>
              <a:t>economically implementable</a:t>
            </a:r>
          </a:p>
          <a:p>
            <a:pPr lvl="1"/>
            <a:r>
              <a:rPr lang="en-US" dirty="0" smtClean="0"/>
              <a:t>efficient</a:t>
            </a:r>
          </a:p>
          <a:p>
            <a:pPr lvl="1"/>
            <a:r>
              <a:rPr lang="en-US" dirty="0" smtClean="0"/>
              <a:t>able to be validated</a:t>
            </a:r>
          </a:p>
          <a:p>
            <a:pPr lvl="1"/>
            <a:r>
              <a:rPr lang="en-US" dirty="0" smtClean="0"/>
              <a:t>exportable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11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first round resulted in complete failure.</a:t>
            </a:r>
          </a:p>
          <a:p>
            <a:r>
              <a:rPr lang="en-US" dirty="0" smtClean="0"/>
              <a:t>The request was re-issued in 1974</a:t>
            </a:r>
          </a:p>
          <a:p>
            <a:r>
              <a:rPr lang="en-US" dirty="0" smtClean="0"/>
              <a:t>IBM submitted a proposal for what would become DES</a:t>
            </a:r>
          </a:p>
          <a:p>
            <a:pPr lvl="1"/>
            <a:r>
              <a:rPr lang="en-US" dirty="0" smtClean="0"/>
              <a:t>Based on Horst </a:t>
            </a:r>
            <a:r>
              <a:rPr lang="en-US" dirty="0" err="1" smtClean="0"/>
              <a:t>Feistel’s</a:t>
            </a:r>
            <a:r>
              <a:rPr lang="en-US" dirty="0" smtClean="0"/>
              <a:t> Lucifer cipher, developed in 1973-4</a:t>
            </a:r>
          </a:p>
          <a:p>
            <a:r>
              <a:rPr lang="en-US" dirty="0" smtClean="0"/>
              <a:t>Final (modified) version was approved in 1976</a:t>
            </a:r>
          </a:p>
          <a:p>
            <a:pPr lvl="1"/>
            <a:r>
              <a:rPr lang="en-US" dirty="0" smtClean="0"/>
              <a:t>The algorithm was slightly changed by the NSA (more on that later…)</a:t>
            </a:r>
          </a:p>
        </p:txBody>
      </p:sp>
    </p:spTree>
    <p:extLst>
      <p:ext uri="{BB962C8B-B14F-4D97-AF65-F5344CB8AC3E}">
        <p14:creationId xmlns:p14="http://schemas.microsoft.com/office/powerpoint/2010/main" val="1203589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 encrypts 64 bits of plaintext using a 64 bit key</a:t>
            </a:r>
          </a:p>
          <a:p>
            <a:pPr lvl="1"/>
            <a:r>
              <a:rPr lang="en-US" dirty="0" smtClean="0"/>
              <a:t>larger messages are just broken up into chunks of this size</a:t>
            </a:r>
          </a:p>
          <a:p>
            <a:r>
              <a:rPr lang="en-US" dirty="0" smtClean="0"/>
              <a:t>Essential keys: XORs and permutation</a:t>
            </a:r>
          </a:p>
          <a:p>
            <a:r>
              <a:rPr lang="en-US" dirty="0" smtClean="0"/>
              <a:t>Again, the key is the only secret – the algorithm is both simple and well understood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9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4038600" cy="510615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Perform an initial permutation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Perform initial key transformation</a:t>
            </a:r>
          </a:p>
          <a:p>
            <a:pPr marL="514350" indent="-514350">
              <a:buAutoNum type="arabicPeriod"/>
            </a:pPr>
            <a:r>
              <a:rPr lang="en-US" dirty="0" smtClean="0"/>
              <a:t>Perform 16 identical rounds of key-dependent computation using a function f.</a:t>
            </a:r>
          </a:p>
          <a:p>
            <a:pPr marL="514350" indent="-514350">
              <a:buAutoNum type="arabicPeriod"/>
            </a:pPr>
            <a:r>
              <a:rPr lang="en-US" dirty="0" smtClean="0"/>
              <a:t>Perform inverse initial permutation</a:t>
            </a:r>
          </a:p>
          <a:p>
            <a:pPr marL="0" indent="0">
              <a:buNone/>
            </a:pPr>
            <a:r>
              <a:rPr lang="en-US" dirty="0" smtClean="0"/>
              <a:t>(Note: steps 1 and 4 are just necessitated by hardware constraints of the era.)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2691" r="-269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79559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64 input bits are permuted, using the fixed initial permutation (IP): </a:t>
            </a:r>
            <a:endParaRPr lang="en-US" dirty="0"/>
          </a:p>
        </p:txBody>
      </p:sp>
      <p:pic>
        <p:nvPicPr>
          <p:cNvPr id="6" name="Picture 5" descr="Screen Shot 2016-08-24 at 1.52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58" y="2688041"/>
            <a:ext cx="3584074" cy="383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9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Key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64 bit key is then reduced to a 56 bit key by ignoring every 8</a:t>
            </a:r>
            <a:r>
              <a:rPr lang="en-US" baseline="30000" dirty="0" smtClean="0"/>
              <a:t>th</a:t>
            </a:r>
            <a:r>
              <a:rPr lang="en-US" dirty="0" smtClean="0"/>
              <a:t> bit.  </a:t>
            </a:r>
            <a:endParaRPr lang="en-US" dirty="0"/>
          </a:p>
          <a:p>
            <a:pPr lvl="1"/>
            <a:r>
              <a:rPr lang="en-US" dirty="0" smtClean="0"/>
              <a:t>These bits can be used as a parity check to ensure error correction.</a:t>
            </a:r>
          </a:p>
          <a:p>
            <a:r>
              <a:rPr lang="en-US" dirty="0" smtClean="0"/>
              <a:t>After the 56 bit key is extracted, a different 48 bit </a:t>
            </a:r>
            <a:r>
              <a:rPr lang="en-US" dirty="0" err="1" smtClean="0"/>
              <a:t>subkey</a:t>
            </a:r>
            <a:r>
              <a:rPr lang="en-US" dirty="0" smtClean="0"/>
              <a:t> is generated for each round – called a compression permutation</a:t>
            </a:r>
          </a:p>
          <a:p>
            <a:pPr lvl="1"/>
            <a:r>
              <a:rPr lang="en-US" dirty="0" smtClean="0"/>
              <a:t>First, divided into two 28 bit halves, which are shifted left by either two bits each, depending on the round</a:t>
            </a:r>
          </a:p>
          <a:p>
            <a:pPr lvl="1"/>
            <a:r>
              <a:rPr lang="en-US" dirty="0" smtClean="0"/>
              <a:t>Then a </a:t>
            </a:r>
            <a:r>
              <a:rPr lang="en-US" dirty="0" err="1" smtClean="0"/>
              <a:t>subkey</a:t>
            </a:r>
            <a:r>
              <a:rPr lang="en-US" dirty="0" smtClean="0"/>
              <a:t> is chosen – each bit is used in approximately 14 out of the 16 rounds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439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Rounds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184274" cy="49904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Given a 48 bit </a:t>
            </a:r>
            <a:r>
              <a:rPr lang="en-US" dirty="0" err="1" smtClean="0"/>
              <a:t>subkey</a:t>
            </a:r>
            <a:r>
              <a:rPr lang="en-US" dirty="0" smtClean="0"/>
              <a:t> for the round, the algorithm first takes the right half of the 64 bit data and expands it using a set expansion permutation.</a:t>
            </a:r>
          </a:p>
          <a:p>
            <a:pPr lvl="1"/>
            <a:r>
              <a:rPr lang="en-US" dirty="0" smtClean="0"/>
              <a:t>makes the right half 48 bits for an XOR and provides a longer result that can be compressed during substitution</a:t>
            </a:r>
          </a:p>
          <a:p>
            <a:pPr lvl="1"/>
            <a:r>
              <a:rPr lang="en-US" dirty="0" smtClean="0"/>
              <a:t>more importantly, it diffuses dependency of the output to many (ideally all) input bits</a:t>
            </a:r>
            <a:endParaRPr lang="en-US" dirty="0"/>
          </a:p>
        </p:txBody>
      </p:sp>
      <p:pic>
        <p:nvPicPr>
          <p:cNvPr id="5" name="Picture 4" descr="Screen Shot 2016-08-24 at 2.08.0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147" y="1358900"/>
            <a:ext cx="36449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34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Rounds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9853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compressed key is the XOR-</a:t>
            </a:r>
            <a:r>
              <a:rPr lang="en-US" dirty="0" err="1" smtClean="0"/>
              <a:t>ed</a:t>
            </a:r>
            <a:r>
              <a:rPr lang="en-US" dirty="0" smtClean="0"/>
              <a:t> with the expanded block.</a:t>
            </a:r>
          </a:p>
          <a:p>
            <a:r>
              <a:rPr lang="en-US" dirty="0" smtClean="0"/>
              <a:t>Afterwards, the 48 bits move to the substitution boxes, or S-boxes</a:t>
            </a:r>
          </a:p>
          <a:p>
            <a:pPr lvl="1"/>
            <a:r>
              <a:rPr lang="en-US" dirty="0" smtClean="0"/>
              <a:t>Each has a 6 bit input and a 4 bit output</a:t>
            </a:r>
          </a:p>
          <a:p>
            <a:pPr lvl="1"/>
            <a:r>
              <a:rPr lang="en-US" dirty="0" smtClean="0"/>
              <a:t>8 different x-boxes – example (S5):</a:t>
            </a:r>
            <a:endParaRPr lang="en-US" dirty="0"/>
          </a:p>
        </p:txBody>
      </p:sp>
      <p:pic>
        <p:nvPicPr>
          <p:cNvPr id="4" name="Picture 3" descr="Screen Shot 2016-08-24 at 2.12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02075"/>
            <a:ext cx="9144000" cy="188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0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S-boxes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S-boxes are the only non-linear portion of DES</a:t>
            </a:r>
          </a:p>
          <a:p>
            <a:r>
              <a:rPr lang="en-US" dirty="0" smtClean="0"/>
              <a:t>In essence, they are the critical step that actually provides encryption and security, since otherwise the algorithm is trivial to break</a:t>
            </a:r>
          </a:p>
          <a:p>
            <a:r>
              <a:rPr lang="en-US" dirty="0" smtClean="0"/>
              <a:t>However, they are fixed, and easy to implement (either in hardware or software) are a result, since they are always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61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Rounds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Then the output of the S-boxes in a round – a 32-bit result – is permuted according to the P-box.  </a:t>
            </a:r>
            <a:endParaRPr lang="en-US" dirty="0"/>
          </a:p>
          <a:p>
            <a:r>
              <a:rPr lang="en-US" dirty="0" smtClean="0"/>
              <a:t>This is a straight and fixed permutation: no additions or deletions or mixing at all</a:t>
            </a:r>
            <a:endParaRPr lang="en-US" dirty="0"/>
          </a:p>
        </p:txBody>
      </p:sp>
      <p:pic>
        <p:nvPicPr>
          <p:cNvPr id="5" name="Content Placeholder 4" descr="Screen Shot 2016-08-24 at 2.17.48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18" r="-194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11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Cryptography is quite old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47" y="2301965"/>
            <a:ext cx="4759158" cy="2094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176987"/>
            <a:ext cx="4344736" cy="24611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905" y="2197693"/>
            <a:ext cx="2783305" cy="1623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21" y="4832157"/>
            <a:ext cx="3164305" cy="180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1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Rounds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Finally, the output of that 32-bit permutation P-box is XOR-</a:t>
            </a:r>
            <a:r>
              <a:rPr lang="en-US" dirty="0" err="1" smtClean="0"/>
              <a:t>ed</a:t>
            </a:r>
            <a:r>
              <a:rPr lang="en-US" dirty="0" smtClean="0"/>
              <a:t> with the left half of the input of 64 bits.  </a:t>
            </a:r>
            <a:endParaRPr lang="en-US" dirty="0"/>
          </a:p>
          <a:p>
            <a:pPr lvl="1"/>
            <a:r>
              <a:rPr lang="en-US" dirty="0" smtClean="0"/>
              <a:t>remember, we were only working on the right half</a:t>
            </a:r>
          </a:p>
          <a:p>
            <a:r>
              <a:rPr lang="en-US" dirty="0" smtClean="0"/>
              <a:t> The left and right halves then split, and the next round begins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06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Finally, the initial permutation is reversed</a:t>
            </a:r>
          </a:p>
          <a:p>
            <a:r>
              <a:rPr lang="en-US" dirty="0" smtClean="0"/>
              <a:t>(not much to say here…)</a:t>
            </a:r>
            <a:endParaRPr lang="en-US" dirty="0"/>
          </a:p>
        </p:txBody>
      </p:sp>
      <p:pic>
        <p:nvPicPr>
          <p:cNvPr id="5" name="Content Placeholder 4" descr="Screen Shot 2016-08-24 at 2.32.56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" b="9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08808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Looks pretty simple!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outside:</a:t>
            </a:r>
            <a:endParaRPr lang="en-US" dirty="0"/>
          </a:p>
        </p:txBody>
      </p:sp>
      <p:pic>
        <p:nvPicPr>
          <p:cNvPr id="7" name="Picture 6" descr="Screen Shot 2016-08-24 at 2.34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63" y="2047378"/>
            <a:ext cx="6412832" cy="2004590"/>
          </a:xfrm>
          <a:prstGeom prst="rect">
            <a:avLst/>
          </a:prstGeom>
        </p:spPr>
      </p:pic>
      <p:pic>
        <p:nvPicPr>
          <p:cNvPr id="8" name="Picture 7" descr="Screen Shot 2016-08-24 at 2.34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08" y="4518526"/>
            <a:ext cx="6531150" cy="190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902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changes can have big outcomes:</a:t>
            </a:r>
            <a:endParaRPr lang="en-US" dirty="0"/>
          </a:p>
        </p:txBody>
      </p:sp>
      <p:pic>
        <p:nvPicPr>
          <p:cNvPr id="4" name="Picture 3" descr="Screen Shot 2016-08-24 at 2.35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70403"/>
            <a:ext cx="6069263" cy="40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92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Daily conspiracy tidbit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348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S-boxes actually make DES unusually resistant to an attack known as differential cryptanalysis, a technique which was discovered and published in 1990.</a:t>
            </a:r>
          </a:p>
          <a:p>
            <a:r>
              <a:rPr lang="en-US" dirty="0" smtClean="0"/>
              <a:t>IBM later revealed that they knew of this technique, but were asked by the NSA to keep it quiet.</a:t>
            </a:r>
          </a:p>
          <a:p>
            <a:r>
              <a:rPr lang="en-US" dirty="0" smtClean="0"/>
              <a:t>Also, many contend that the NSA changed the S-boxes so that they could break DES traffic more easily.</a:t>
            </a:r>
          </a:p>
          <a:p>
            <a:pPr lvl="1"/>
            <a:r>
              <a:rPr lang="en-US" dirty="0" smtClean="0"/>
              <a:t>A senate committee investigated this in the late 70’s, but the details were never released to the 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51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Cracking 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632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1990, </a:t>
            </a:r>
            <a:r>
              <a:rPr lang="en-US" dirty="0" err="1" smtClean="0"/>
              <a:t>Biham</a:t>
            </a:r>
            <a:r>
              <a:rPr lang="en-US" dirty="0" smtClean="0"/>
              <a:t> and Shamir developed (publically) differential cryptanalysis. </a:t>
            </a:r>
          </a:p>
          <a:p>
            <a:pPr lvl="1"/>
            <a:r>
              <a:rPr lang="en-US" dirty="0" smtClean="0"/>
              <a:t>The technique considers </a:t>
            </a:r>
            <a:r>
              <a:rPr lang="en-US" dirty="0" err="1" smtClean="0"/>
              <a:t>ciphertext</a:t>
            </a:r>
            <a:r>
              <a:rPr lang="en-US" dirty="0" smtClean="0"/>
              <a:t> pairs: pairs of </a:t>
            </a:r>
            <a:r>
              <a:rPr lang="en-US" dirty="0" err="1" smtClean="0"/>
              <a:t>ciphertext</a:t>
            </a:r>
            <a:r>
              <a:rPr lang="en-US" dirty="0" smtClean="0"/>
              <a:t> where the plaintexts have particular differences</a:t>
            </a:r>
          </a:p>
          <a:p>
            <a:r>
              <a:rPr lang="en-US" dirty="0" smtClean="0"/>
              <a:t>In 1992, they broke a </a:t>
            </a:r>
            <a:r>
              <a:rPr lang="en-US" dirty="0" err="1" smtClean="0"/>
              <a:t>ciphertext</a:t>
            </a:r>
            <a:r>
              <a:rPr lang="en-US" dirty="0" smtClean="0"/>
              <a:t> using 2^47 pairs</a:t>
            </a:r>
          </a:p>
          <a:p>
            <a:r>
              <a:rPr lang="en-US" dirty="0" smtClean="0"/>
              <a:t>In 1994, Matsui used linear cryptanalysis to do better</a:t>
            </a:r>
          </a:p>
          <a:p>
            <a:pPr lvl="1"/>
            <a:r>
              <a:rPr lang="en-US" dirty="0" smtClean="0"/>
              <a:t>Only 2^43 pairs needed, and later improved to 2^41</a:t>
            </a:r>
          </a:p>
          <a:p>
            <a:pPr lvl="1"/>
            <a:r>
              <a:rPr lang="en-US" dirty="0" smtClean="0"/>
              <a:t>Took 50 days with 12 standard workstations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days of 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660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July 1998, the EFF (Electronic Frontier Foundation) built a machine for $250,000 that performed a brute force attack in 56 hours.</a:t>
            </a:r>
          </a:p>
          <a:p>
            <a:r>
              <a:rPr lang="en-US" dirty="0" smtClean="0"/>
              <a:t>So, I some sense, the rise in computational power is what “broke” DES.</a:t>
            </a:r>
          </a:p>
          <a:p>
            <a:r>
              <a:rPr lang="en-US" dirty="0" smtClean="0"/>
              <a:t>In 2002, DES was officially retired</a:t>
            </a:r>
          </a:p>
          <a:p>
            <a:r>
              <a:rPr lang="en-US" dirty="0" smtClean="0"/>
              <a:t>Triple DES (3DES) is still in use, though</a:t>
            </a:r>
          </a:p>
          <a:p>
            <a:pPr lvl="1"/>
            <a:r>
              <a:rPr lang="en-US" dirty="0" smtClean="0"/>
              <a:t>Repeat DES 3 times with different </a:t>
            </a:r>
            <a:r>
              <a:rPr lang="en-US" dirty="0" err="1" smtClean="0"/>
              <a:t>keyps</a:t>
            </a:r>
            <a:endParaRPr lang="en-US" dirty="0" smtClean="0"/>
          </a:p>
          <a:p>
            <a:pPr lvl="1"/>
            <a:r>
              <a:rPr lang="en-US" dirty="0" smtClean="0"/>
              <a:t>Still in use and pretty secure!</a:t>
            </a:r>
          </a:p>
          <a:p>
            <a:pPr lvl="1"/>
            <a:r>
              <a:rPr lang="en-US" dirty="0" smtClean="0"/>
              <a:t>Drawback: very slow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69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Next: 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1996, NIST issued a call to replace DES</a:t>
            </a:r>
          </a:p>
          <a:p>
            <a:r>
              <a:rPr lang="en-US" dirty="0" smtClean="0"/>
              <a:t>In 1998, 15 algorithms were submitted</a:t>
            </a:r>
          </a:p>
          <a:p>
            <a:pPr lvl="1"/>
            <a:r>
              <a:rPr lang="en-US" dirty="0" smtClean="0"/>
              <a:t>NIST then spent years testing these submissions</a:t>
            </a:r>
          </a:p>
          <a:p>
            <a:r>
              <a:rPr lang="en-US" dirty="0" smtClean="0"/>
              <a:t>The winner was </a:t>
            </a:r>
            <a:r>
              <a:rPr lang="en-US" dirty="0" err="1" smtClean="0"/>
              <a:t>Rijndael</a:t>
            </a:r>
            <a:r>
              <a:rPr lang="en-US" dirty="0" smtClean="0"/>
              <a:t>, developed by 2 Belgian cryptographers.</a:t>
            </a:r>
          </a:p>
          <a:p>
            <a:r>
              <a:rPr lang="en-US" dirty="0" smtClean="0"/>
              <a:t>Officially approved in 2001, and still used as a standard today.</a:t>
            </a:r>
          </a:p>
          <a:p>
            <a:r>
              <a:rPr lang="en-US" dirty="0" smtClean="0"/>
              <a:t>Block length is 128 bits, and key lengths can vary – originally 128, 192, or 256 bits.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04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AES operates in a finite field</a:t>
            </a:r>
            <a:r>
              <a:rPr lang="en-US" dirty="0" smtClean="0"/>
              <a:t>, either Z</a:t>
            </a:r>
            <a:r>
              <a:rPr lang="en-US" baseline="-25000" dirty="0" smtClean="0"/>
              <a:t>128</a:t>
            </a:r>
            <a:r>
              <a:rPr lang="en-US" dirty="0" smtClean="0"/>
              <a:t> or </a:t>
            </a:r>
            <a:r>
              <a:rPr lang="en-US" dirty="0" smtClean="0"/>
              <a:t>Z</a:t>
            </a:r>
            <a:r>
              <a:rPr lang="en-US" baseline="-25000" dirty="0" smtClean="0"/>
              <a:t>256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Definition: Group</a:t>
            </a:r>
          </a:p>
          <a:p>
            <a:pPr lvl="1"/>
            <a:r>
              <a:rPr lang="en-US" dirty="0" smtClean="0"/>
              <a:t>a group is a set equipped with an operation (such as addition or multiplication)</a:t>
            </a:r>
          </a:p>
          <a:p>
            <a:pPr lvl="1"/>
            <a:r>
              <a:rPr lang="en-US" dirty="0" smtClean="0"/>
              <a:t>The operation must be: </a:t>
            </a:r>
          </a:p>
          <a:p>
            <a:pPr lvl="2"/>
            <a:r>
              <a:rPr lang="en-US" dirty="0" smtClean="0"/>
              <a:t>associative, so that a(</a:t>
            </a:r>
            <a:r>
              <a:rPr lang="en-US" dirty="0" err="1" smtClean="0"/>
              <a:t>bc</a:t>
            </a:r>
            <a:r>
              <a:rPr lang="en-US" dirty="0" smtClean="0"/>
              <a:t>) = (</a:t>
            </a:r>
            <a:r>
              <a:rPr lang="en-US" dirty="0" err="1" smtClean="0"/>
              <a:t>ab</a:t>
            </a:r>
            <a:r>
              <a:rPr lang="en-US" dirty="0" smtClean="0"/>
              <a:t>)c</a:t>
            </a:r>
          </a:p>
          <a:p>
            <a:pPr lvl="2"/>
            <a:r>
              <a:rPr lang="en-US" dirty="0" smtClean="0"/>
              <a:t>have an identity: a*1 = a, or b + 0 = b</a:t>
            </a:r>
          </a:p>
          <a:p>
            <a:pPr lvl="2"/>
            <a:r>
              <a:rPr lang="en-US" dirty="0" smtClean="0"/>
              <a:t>and provide inverses: a * 1/a = 1, and b + (-b)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45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real numbers are a group under addition:</a:t>
            </a:r>
          </a:p>
          <a:p>
            <a:pPr lvl="1"/>
            <a:r>
              <a:rPr lang="en-US" dirty="0" smtClean="0"/>
              <a:t>Associative:</a:t>
            </a:r>
          </a:p>
          <a:p>
            <a:pPr lvl="1"/>
            <a:r>
              <a:rPr lang="en-US" dirty="0" smtClean="0"/>
              <a:t>Identity:</a:t>
            </a:r>
          </a:p>
          <a:p>
            <a:pPr lvl="1"/>
            <a:r>
              <a:rPr lang="en-US" dirty="0" smtClean="0"/>
              <a:t>Inverse:</a:t>
            </a:r>
            <a:endParaRPr lang="en-US" dirty="0"/>
          </a:p>
          <a:p>
            <a:r>
              <a:rPr lang="en-US" dirty="0" smtClean="0"/>
              <a:t>Question: are the </a:t>
            </a:r>
            <a:r>
              <a:rPr lang="en-US" dirty="0" err="1" smtClean="0"/>
              <a:t>reals</a:t>
            </a:r>
            <a:r>
              <a:rPr lang="en-US" dirty="0" smtClean="0"/>
              <a:t> a group under multiplication?</a:t>
            </a:r>
          </a:p>
          <a:p>
            <a:r>
              <a:rPr lang="en-US" dirty="0" smtClean="0"/>
              <a:t>Question: what about the integers under addition or multiplication?</a:t>
            </a:r>
          </a:p>
        </p:txBody>
      </p:sp>
    </p:spTree>
    <p:extLst>
      <p:ext uri="{BB962C8B-B14F-4D97-AF65-F5344CB8AC3E}">
        <p14:creationId xmlns:p14="http://schemas.microsoft.com/office/powerpoint/2010/main" val="76936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breaking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 strategies for breaking codes:</a:t>
            </a:r>
          </a:p>
          <a:p>
            <a:pPr lvl="1"/>
            <a:r>
              <a:rPr lang="en-US" dirty="0" smtClean="0"/>
              <a:t>Pattern analysis</a:t>
            </a:r>
          </a:p>
          <a:p>
            <a:pPr lvl="1"/>
            <a:r>
              <a:rPr lang="en-US" dirty="0" smtClean="0"/>
              <a:t>Frequency analysis</a:t>
            </a:r>
          </a:p>
          <a:p>
            <a:pPr lvl="1"/>
            <a:r>
              <a:rPr lang="en-US" dirty="0" smtClean="0"/>
              <a:t>Brute force</a:t>
            </a:r>
          </a:p>
          <a:p>
            <a:pPr lvl="1"/>
            <a:r>
              <a:rPr lang="en-US" dirty="0" smtClean="0"/>
              <a:t>Spying or exploiting other human factors</a:t>
            </a:r>
          </a:p>
          <a:p>
            <a:r>
              <a:rPr lang="en-US" dirty="0" smtClean="0"/>
              <a:t>However, the rise of automated encryption (even before the computer) changed the field of cryptography drastically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86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</a:t>
            </a:r>
            <a:r>
              <a:rPr lang="en-US" dirty="0" smtClean="0"/>
              <a:t>: </a:t>
            </a:r>
            <a:r>
              <a:rPr lang="en-US" dirty="0" err="1" smtClean="0"/>
              <a:t>abelian</a:t>
            </a:r>
            <a:r>
              <a:rPr lang="en-US" dirty="0" smtClean="0"/>
              <a:t>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group where </a:t>
            </a:r>
            <a:r>
              <a:rPr lang="en-US" dirty="0" err="1" smtClean="0"/>
              <a:t>commutativity</a:t>
            </a:r>
            <a:r>
              <a:rPr lang="en-US" dirty="0" smtClean="0"/>
              <a:t> also holds is an </a:t>
            </a:r>
            <a:r>
              <a:rPr lang="en-US" dirty="0" err="1" smtClean="0"/>
              <a:t>abelian</a:t>
            </a:r>
            <a:r>
              <a:rPr lang="en-US" dirty="0" smtClean="0"/>
              <a:t> group: so a*b = b*a (and same for addition)</a:t>
            </a:r>
          </a:p>
          <a:p>
            <a:r>
              <a:rPr lang="en-US" dirty="0" smtClean="0"/>
              <a:t>This isn’t always true – think about matrix multiplication, where you can’t swap the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3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 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ring is a special type of set with two operations (which we’ll call + and *):</a:t>
            </a:r>
          </a:p>
          <a:p>
            <a:pPr lvl="1"/>
            <a:r>
              <a:rPr lang="en-US" dirty="0" smtClean="0"/>
              <a:t>Must be an </a:t>
            </a:r>
            <a:r>
              <a:rPr lang="en-US" dirty="0" err="1" smtClean="0"/>
              <a:t>abelian</a:t>
            </a:r>
            <a:r>
              <a:rPr lang="en-US" dirty="0" smtClean="0"/>
              <a:t> group under +</a:t>
            </a:r>
          </a:p>
          <a:p>
            <a:pPr lvl="1"/>
            <a:r>
              <a:rPr lang="en-US" dirty="0" smtClean="0"/>
              <a:t>Must be commutative and associative under * (but might not be a group if no inverse)</a:t>
            </a:r>
          </a:p>
          <a:p>
            <a:pPr lvl="1"/>
            <a:r>
              <a:rPr lang="en-US" dirty="0" smtClean="0"/>
              <a:t>the * and + identity are not the same thing</a:t>
            </a:r>
          </a:p>
          <a:p>
            <a:pPr lvl="1"/>
            <a:r>
              <a:rPr lang="en-US" dirty="0" smtClean="0"/>
              <a:t>one more rule: x * (y + x) = x*y + x* z</a:t>
            </a:r>
            <a:endParaRPr lang="en-US" dirty="0"/>
          </a:p>
          <a:p>
            <a:r>
              <a:rPr lang="en-US" dirty="0" smtClean="0"/>
              <a:t>Examples: The </a:t>
            </a:r>
            <a:r>
              <a:rPr lang="en-US" dirty="0" err="1" smtClean="0"/>
              <a:t>reals</a:t>
            </a:r>
            <a:r>
              <a:rPr lang="en-US" dirty="0" smtClean="0"/>
              <a:t> and the integers are both rings over standard + and *.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18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arithmetic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encryption algorithms work in a special ring – the integers modulo a number</a:t>
            </a:r>
          </a:p>
          <a:p>
            <a:r>
              <a:rPr lang="en-US" dirty="0" smtClean="0"/>
              <a:t>Example: Z</a:t>
            </a:r>
            <a:r>
              <a:rPr lang="en-US" baseline="-25000" dirty="0"/>
              <a:t>6</a:t>
            </a:r>
            <a:r>
              <a:rPr lang="en-US" dirty="0" smtClean="0"/>
              <a:t> is the set {0,1,2,3,4,5}</a:t>
            </a:r>
          </a:p>
          <a:p>
            <a:pPr lvl="1"/>
            <a:r>
              <a:rPr lang="en-US" dirty="0" smtClean="0"/>
              <a:t>Can add and take result modulo 3</a:t>
            </a:r>
          </a:p>
          <a:p>
            <a:pPr lvl="1"/>
            <a:r>
              <a:rPr lang="en-US" dirty="0" smtClean="0"/>
              <a:t>Can also multiply</a:t>
            </a:r>
          </a:p>
          <a:p>
            <a:r>
              <a:rPr lang="en-US" dirty="0" smtClean="0"/>
              <a:t>Reminder: may not have multiplicative inverses</a:t>
            </a:r>
          </a:p>
          <a:p>
            <a:pPr lvl="1"/>
            <a:r>
              <a:rPr lang="en-US" dirty="0" smtClean="0"/>
              <a:t>Can find one for some numbers but not others…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57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-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field is a ring where we also have multiplicative inverses</a:t>
            </a:r>
          </a:p>
          <a:p>
            <a:r>
              <a:rPr lang="en-US" dirty="0" smtClean="0"/>
              <a:t>If p is a prime, then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dirty="0" smtClean="0"/>
              <a:t> will be a field, but otherwise it will not</a:t>
            </a:r>
          </a:p>
          <a:p>
            <a:pPr lvl="1"/>
            <a:r>
              <a:rPr lang="en-US" dirty="0" smtClean="0"/>
              <a:t>think back to Z</a:t>
            </a:r>
            <a:r>
              <a:rPr lang="en-US" baseline="-25000" dirty="0" smtClean="0"/>
              <a:t>6</a:t>
            </a:r>
            <a:r>
              <a:rPr lang="en-US" dirty="0" smtClean="0"/>
              <a:t> on the last slide</a:t>
            </a:r>
          </a:p>
          <a:p>
            <a:r>
              <a:rPr lang="en-US" dirty="0" smtClean="0"/>
              <a:t>So: it turns out most cryptography is done in these finite fields, which is why they’re important to 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590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not: WHY??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use real numbers??</a:t>
            </a:r>
          </a:p>
          <a:p>
            <a:endParaRPr lang="en-US" dirty="0"/>
          </a:p>
          <a:p>
            <a:r>
              <a:rPr lang="en-US" dirty="0" smtClean="0"/>
              <a:t>Why do we like finite fields?</a:t>
            </a:r>
          </a:p>
          <a:p>
            <a:endParaRPr lang="en-US" dirty="0"/>
          </a:p>
          <a:p>
            <a:r>
              <a:rPr lang="en-US" dirty="0" smtClean="0"/>
              <a:t>Why are these good for cryptography?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32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AES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00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So: AES works over </a:t>
            </a:r>
            <a:r>
              <a:rPr lang="en-US" dirty="0" smtClean="0"/>
              <a:t>Z</a:t>
            </a:r>
            <a:r>
              <a:rPr lang="en-US" baseline="-25000" dirty="0" smtClean="0"/>
              <a:t>128</a:t>
            </a:r>
            <a:r>
              <a:rPr lang="en-US" dirty="0" smtClean="0"/>
              <a:t>, </a:t>
            </a:r>
            <a:r>
              <a:rPr lang="en-US" dirty="0" smtClean="0"/>
              <a:t>and has 10 rounds (for 128-bit keys) of 4 operations:</a:t>
            </a:r>
          </a:p>
          <a:p>
            <a:pPr marL="514350" indent="-514350">
              <a:buAutoNum type="arabicPeriod"/>
            </a:pPr>
            <a:r>
              <a:rPr lang="en-US" dirty="0" smtClean="0"/>
              <a:t>Substitute </a:t>
            </a:r>
            <a:r>
              <a:rPr lang="en-US" dirty="0" smtClean="0"/>
              <a:t>bytes: another S-box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smtClean="0"/>
              <a:t>Shift Rows – a </a:t>
            </a:r>
            <a:r>
              <a:rPr lang="en-US" dirty="0" smtClean="0"/>
              <a:t>p</a:t>
            </a:r>
            <a:r>
              <a:rPr lang="en-US" dirty="0" smtClean="0"/>
              <a:t>ermutation step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Mix </a:t>
            </a:r>
            <a:r>
              <a:rPr lang="en-US" dirty="0" smtClean="0"/>
              <a:t>columns: matrix multiplication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Add round key – an XOR with part of the secret key, which changes each round</a:t>
            </a:r>
          </a:p>
          <a:p>
            <a:pPr marL="0" indent="0">
              <a:buNone/>
            </a:pPr>
            <a:r>
              <a:rPr lang="en-US" dirty="0" smtClean="0"/>
              <a:t>Note: order of execution is different for encryption versus decryption</a:t>
            </a:r>
          </a:p>
        </p:txBody>
      </p:sp>
    </p:spTree>
    <p:extLst>
      <p:ext uri="{BB962C8B-B14F-4D97-AF65-F5344CB8AC3E}">
        <p14:creationId xmlns:p14="http://schemas.microsoft.com/office/powerpoint/2010/main" val="34042438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input as a matrix of bytes, which is called the state array: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in AES, a word is 4 bytes – so each column or row is called a word </a:t>
            </a:r>
            <a:r>
              <a:rPr lang="en-US" dirty="0" smtClean="0"/>
              <a:t>here</a:t>
            </a:r>
          </a:p>
          <a:p>
            <a:pPr lvl="1"/>
            <a:r>
              <a:rPr lang="en-US" dirty="0" smtClean="0"/>
              <a:t>Note: 128 bits total</a:t>
            </a:r>
            <a:endParaRPr lang="en-US" dirty="0"/>
          </a:p>
        </p:txBody>
      </p:sp>
      <p:pic>
        <p:nvPicPr>
          <p:cNvPr id="4" name="Picture 3" descr="Screen Shot 2016-08-24 at 3.13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85" y="2781560"/>
            <a:ext cx="39624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66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AES: Substitution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9802"/>
          </a:xfrm>
        </p:spPr>
        <p:txBody>
          <a:bodyPr>
            <a:normAutofit/>
          </a:bodyPr>
          <a:lstStyle/>
          <a:p>
            <a:r>
              <a:rPr lang="en-US" dirty="0" smtClean="0"/>
              <a:t>The S-box in hexadecimal: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(Note: there’s some math behind this choice, but it’s easy to implement)</a:t>
            </a:r>
            <a:endParaRPr lang="en-US" dirty="0"/>
          </a:p>
        </p:txBody>
      </p:sp>
      <p:pic>
        <p:nvPicPr>
          <p:cNvPr id="4" name="Picture 3" descr="Screen Shot 2016-08-25 at 8.52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76" y="2091954"/>
            <a:ext cx="4702310" cy="34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03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AES: </a:t>
            </a:r>
            <a:r>
              <a:rPr lang="en-US" dirty="0" err="1" smtClean="0"/>
              <a:t>Shiftrows</a:t>
            </a:r>
            <a:r>
              <a:rPr lang="en-US" dirty="0" smtClean="0"/>
              <a:t>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here is to mix the bytes in each row of the 4x4 matrix  from step 1’s output.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29" y="3429000"/>
            <a:ext cx="60960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607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AES: Mix columns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11678"/>
          </a:xfrm>
        </p:spPr>
        <p:txBody>
          <a:bodyPr/>
          <a:lstStyle/>
          <a:p>
            <a:r>
              <a:rPr lang="en-US" dirty="0" smtClean="0"/>
              <a:t>Goal is to move information in each column</a:t>
            </a:r>
          </a:p>
          <a:p>
            <a:r>
              <a:rPr lang="en-US" dirty="0" smtClean="0"/>
              <a:t>Implemented by applying a particular matrix multiplication to the input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779" y="3411877"/>
            <a:ext cx="4619022" cy="24538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244" y="3474139"/>
            <a:ext cx="31004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precisely, each column is treated as a polynomial over a field GF(2</a:t>
            </a:r>
            <a:r>
              <a:rPr lang="en-US" baseline="30000" dirty="0" smtClean="0"/>
              <a:t>8</a:t>
            </a:r>
            <a:r>
              <a:rPr lang="en-US" dirty="0" smtClean="0"/>
              <a:t>), and is then multiplied modulo x</a:t>
            </a:r>
            <a:r>
              <a:rPr lang="en-US" baseline="30000" dirty="0" smtClean="0"/>
              <a:t>4</a:t>
            </a:r>
            <a:r>
              <a:rPr lang="en-US" dirty="0" smtClean="0"/>
              <a:t>+1 with a particular polynomial c(x) = 0x3*x</a:t>
            </a:r>
            <a:r>
              <a:rPr lang="en-US" baseline="30000" dirty="0" smtClean="0"/>
              <a:t>3</a:t>
            </a:r>
            <a:r>
              <a:rPr lang="en-US" dirty="0" smtClean="0"/>
              <a:t> + x</a:t>
            </a:r>
            <a:r>
              <a:rPr lang="en-US" baseline="30000" dirty="0" smtClean="0"/>
              <a:t>2</a:t>
            </a:r>
            <a:r>
              <a:rPr lang="en-US" dirty="0" smtClean="0"/>
              <a:t> + x + 0x02.</a:t>
            </a:r>
          </a:p>
          <a:p>
            <a:endParaRPr lang="en-US" dirty="0"/>
          </a:p>
          <a:p>
            <a:r>
              <a:rPr lang="en-US" dirty="0" smtClean="0"/>
              <a:t>(Beyond our scope - go take number theory to find out more!)</a:t>
            </a:r>
          </a:p>
        </p:txBody>
      </p:sp>
    </p:spTree>
    <p:extLst>
      <p:ext uri="{BB962C8B-B14F-4D97-AF65-F5344CB8AC3E}">
        <p14:creationId xmlns:p14="http://schemas.microsoft.com/office/powerpoint/2010/main" val="143444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4783221" cy="4950326"/>
          </a:xfrm>
        </p:spPr>
        <p:txBody>
          <a:bodyPr>
            <a:normAutofit/>
          </a:bodyPr>
          <a:lstStyle/>
          <a:p>
            <a:r>
              <a:rPr lang="en-US" dirty="0" smtClean="0"/>
              <a:t>The rise of automated encryption began with the </a:t>
            </a:r>
            <a:r>
              <a:rPr lang="en-US" dirty="0" err="1" smtClean="0"/>
              <a:t>Herbern</a:t>
            </a:r>
            <a:r>
              <a:rPr lang="en-US" dirty="0" smtClean="0"/>
              <a:t> rotor in about 1912</a:t>
            </a:r>
          </a:p>
          <a:p>
            <a:pPr lvl="1"/>
            <a:r>
              <a:rPr lang="en-US" dirty="0" smtClean="0"/>
              <a:t>First example of an electric system which automatically scrambled input</a:t>
            </a:r>
          </a:p>
          <a:p>
            <a:pPr lvl="1"/>
            <a:r>
              <a:rPr lang="en-US" dirty="0" smtClean="0"/>
              <a:t>With every input, the rotor turned, and so the substitution alphabet changed </a:t>
            </a:r>
          </a:p>
          <a:p>
            <a:r>
              <a:rPr lang="en-US" dirty="0" smtClean="0"/>
              <a:t>Not a new concept, but the first time it was automated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58" y="1600200"/>
            <a:ext cx="359744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Herbern</a:t>
            </a:r>
            <a:r>
              <a:rPr lang="en-US" dirty="0" smtClean="0"/>
              <a:t> rotor: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095" y="2379580"/>
            <a:ext cx="3439023" cy="229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12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AES: add round key step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each round, a particular </a:t>
            </a:r>
            <a:r>
              <a:rPr lang="en-US" dirty="0" err="1" smtClean="0"/>
              <a:t>subkey</a:t>
            </a:r>
            <a:r>
              <a:rPr lang="en-US" dirty="0" smtClean="0"/>
              <a:t> is chosen using </a:t>
            </a:r>
            <a:r>
              <a:rPr lang="en-US" dirty="0" err="1" smtClean="0"/>
              <a:t>Rijndael’s</a:t>
            </a:r>
            <a:r>
              <a:rPr lang="en-US" dirty="0" smtClean="0"/>
              <a:t> key schedule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subkey</a:t>
            </a:r>
            <a:r>
              <a:rPr lang="en-US" dirty="0" smtClean="0"/>
              <a:t> is then XOR-</a:t>
            </a:r>
            <a:r>
              <a:rPr lang="en-US" dirty="0" err="1" smtClean="0"/>
              <a:t>ed</a:t>
            </a:r>
            <a:r>
              <a:rPr lang="en-US" dirty="0" smtClean="0"/>
              <a:t> with the matrix</a:t>
            </a:r>
          </a:p>
          <a:p>
            <a:r>
              <a:rPr lang="en-US" dirty="0" smtClean="0"/>
              <a:t>(Again, easy to implement, but hard to justify how it was designed!)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22108" b="-2210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217865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formally, AES is actually 3 of the </a:t>
            </a:r>
            <a:r>
              <a:rPr lang="en-US" dirty="0" err="1" smtClean="0"/>
              <a:t>Rijndael</a:t>
            </a:r>
            <a:r>
              <a:rPr lang="en-US" dirty="0" smtClean="0"/>
              <a:t> ciphers (developed by </a:t>
            </a:r>
            <a:r>
              <a:rPr lang="en-US" dirty="0" err="1" smtClean="0"/>
              <a:t>Daemen</a:t>
            </a:r>
            <a:r>
              <a:rPr lang="en-US" dirty="0" smtClean="0"/>
              <a:t> and </a:t>
            </a:r>
            <a:r>
              <a:rPr lang="en-US" dirty="0" err="1" smtClean="0"/>
              <a:t>Rijmen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 smtClean="0"/>
              <a:t>High speed and low RAM requirements were part of the selection process, and since it was made freely available, it is widely used today.</a:t>
            </a:r>
          </a:p>
          <a:p>
            <a:r>
              <a:rPr lang="en-US" dirty="0" smtClean="0"/>
              <a:t>Remarkably secure</a:t>
            </a:r>
          </a:p>
          <a:p>
            <a:r>
              <a:rPr lang="en-US" dirty="0" smtClean="0"/>
              <a:t>Only downside:</a:t>
            </a:r>
          </a:p>
          <a:p>
            <a:pPr lvl="1"/>
            <a:r>
              <a:rPr lang="en-US" dirty="0" smtClean="0"/>
              <a:t>Requires a secret key!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32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time: public 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941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communicating, agreeing on a secret key is often the hard part</a:t>
            </a:r>
          </a:p>
          <a:p>
            <a:r>
              <a:rPr lang="en-US" dirty="0" smtClean="0"/>
              <a:t>Everyone should use symmetric key encryption always!</a:t>
            </a:r>
          </a:p>
          <a:p>
            <a:pPr lvl="1"/>
            <a:r>
              <a:rPr lang="en-US" dirty="0" smtClean="0"/>
              <a:t>But the internet is unsafe, and it’s hard to meet up in person with Amazon’s server so that we can send my credit card number securely</a:t>
            </a:r>
          </a:p>
          <a:p>
            <a:r>
              <a:rPr lang="en-US" dirty="0" smtClean="0"/>
              <a:t>Hence, the rise of public key encryption, which is usually used to agree upon a secret key</a:t>
            </a:r>
          </a:p>
          <a:p>
            <a:pPr lvl="1"/>
            <a:r>
              <a:rPr lang="en-US" dirty="0" smtClean="0"/>
              <a:t>However, it’s not generally used for communication beyond that, since it is much easier to crack.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8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Enigma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Perhaps more famous is the enigma machine, used in WWII</a:t>
            </a:r>
          </a:p>
          <a:p>
            <a:r>
              <a:rPr lang="en-US" dirty="0" smtClean="0"/>
              <a:t>Same basic principle, but had more rotors</a:t>
            </a:r>
          </a:p>
          <a:p>
            <a:r>
              <a:rPr lang="en-US" dirty="0" err="1" smtClean="0"/>
              <a:t>Cryptoanalysis</a:t>
            </a:r>
            <a:r>
              <a:rPr lang="en-US" dirty="0" smtClean="0"/>
              <a:t> attacks become more sophisticated at this point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7975" b="79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1746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landscape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Today, 2 main paradigms:</a:t>
            </a:r>
          </a:p>
          <a:p>
            <a:r>
              <a:rPr lang="en-US" dirty="0" smtClean="0"/>
              <a:t>Symmetric encryption</a:t>
            </a:r>
          </a:p>
          <a:p>
            <a:pPr lvl="1"/>
            <a:r>
              <a:rPr lang="en-US" dirty="0" smtClean="0"/>
              <a:t>Depends upon a secret, shared key</a:t>
            </a:r>
          </a:p>
          <a:p>
            <a:pPr lvl="1"/>
            <a:r>
              <a:rPr lang="en-US" dirty="0" smtClean="0"/>
              <a:t>Examples: DES, AES</a:t>
            </a:r>
          </a:p>
          <a:p>
            <a:r>
              <a:rPr lang="en-US" dirty="0" smtClean="0"/>
              <a:t>Asymmetric encryption</a:t>
            </a:r>
          </a:p>
          <a:p>
            <a:pPr lvl="1"/>
            <a:r>
              <a:rPr lang="en-US" dirty="0" smtClean="0"/>
              <a:t>Also called public key cryptography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err="1" smtClean="0"/>
              <a:t>Diffie</a:t>
            </a:r>
            <a:r>
              <a:rPr lang="en-US" dirty="0" smtClean="0"/>
              <a:t>-Hellman key exchange, RSA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4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main goals in cryptographs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Confustion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obfuscate the relationship between the plain text and the cipher text</a:t>
            </a:r>
          </a:p>
          <a:p>
            <a:r>
              <a:rPr lang="en-US" dirty="0" smtClean="0"/>
              <a:t>Diffusion:</a:t>
            </a:r>
          </a:p>
          <a:p>
            <a:pPr lvl="1"/>
            <a:r>
              <a:rPr lang="en-US" dirty="0" smtClean="0"/>
              <a:t>dissipate the redundancy in the plaintext by spreading it throughout the </a:t>
            </a:r>
            <a:r>
              <a:rPr lang="en-US" dirty="0" err="1" smtClean="0"/>
              <a:t>ciphertext</a:t>
            </a:r>
            <a:endParaRPr lang="en-US" dirty="0" smtClean="0"/>
          </a:p>
          <a:p>
            <a:r>
              <a:rPr lang="en-US" dirty="0" smtClean="0"/>
              <a:t>Secrecy:</a:t>
            </a:r>
          </a:p>
          <a:p>
            <a:pPr lvl="1"/>
            <a:r>
              <a:rPr lang="en-US" dirty="0" smtClean="0"/>
              <a:t>ONLY in the key!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1996, DVDs began using the Content Scrambling System to protect from unauthorized copying</a:t>
            </a:r>
          </a:p>
          <a:p>
            <a:r>
              <a:rPr lang="en-US" dirty="0" smtClean="0"/>
              <a:t>Secrecy depending on users not knowing the handshake protocol and where in </a:t>
            </a:r>
            <a:r>
              <a:rPr lang="en-US" dirty="0" err="1" smtClean="0"/>
              <a:t>memeory</a:t>
            </a:r>
            <a:r>
              <a:rPr lang="en-US" dirty="0" smtClean="0"/>
              <a:t> the keys were stored.</a:t>
            </a:r>
          </a:p>
          <a:p>
            <a:r>
              <a:rPr lang="en-US" dirty="0" smtClean="0"/>
              <a:t>In 1999, a group in Norway reverse engineered it and made </a:t>
            </a:r>
            <a:r>
              <a:rPr lang="en-US" dirty="0" err="1" smtClean="0"/>
              <a:t>DeCSS</a:t>
            </a:r>
            <a:r>
              <a:rPr lang="en-US" dirty="0" smtClean="0"/>
              <a:t>, a tool to break this encryption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70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(Even funnier)</a:t>
            </a:r>
            <a:endParaRPr lang="en-US" dirty="0"/>
          </a:p>
        </p:txBody>
      </p:sp>
      <p:pic>
        <p:nvPicPr>
          <p:cNvPr id="4" name="Content Placeholder 3" descr="Screen Shot 2016-08-24 at 1.27.5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21" r="-204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58223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2106</Words>
  <Application>Microsoft Macintosh PowerPoint</Application>
  <PresentationFormat>On-screen Show (4:3)</PresentationFormat>
  <Paragraphs>225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Intro to cryptography: Symmetric Encryption</vt:lpstr>
      <vt:lpstr>Cryptography</vt:lpstr>
      <vt:lpstr>Code breaking</vt:lpstr>
      <vt:lpstr>Some history</vt:lpstr>
      <vt:lpstr>Enigma</vt:lpstr>
      <vt:lpstr>Modern landscape</vt:lpstr>
      <vt:lpstr>3 main goals in cryptographs</vt:lpstr>
      <vt:lpstr>Case study: CSS</vt:lpstr>
      <vt:lpstr>(Even funnier)</vt:lpstr>
      <vt:lpstr>Case study: DES</vt:lpstr>
      <vt:lpstr>Results</vt:lpstr>
      <vt:lpstr>Technique</vt:lpstr>
      <vt:lpstr>DES steps</vt:lpstr>
      <vt:lpstr>Step 1</vt:lpstr>
      <vt:lpstr>Step 2: Key transform</vt:lpstr>
      <vt:lpstr>Step 3: Rounds</vt:lpstr>
      <vt:lpstr>Step 3: Rounds (cont)</vt:lpstr>
      <vt:lpstr>More on S-boxes</vt:lpstr>
      <vt:lpstr>Step 3: Rounds (cont)</vt:lpstr>
      <vt:lpstr>Step 3: Rounds (cont)</vt:lpstr>
      <vt:lpstr>Step 4</vt:lpstr>
      <vt:lpstr>Looks pretty simple!</vt:lpstr>
      <vt:lpstr>Why it works</vt:lpstr>
      <vt:lpstr>Daily conspiracy tidbit</vt:lpstr>
      <vt:lpstr>Cracking DES</vt:lpstr>
      <vt:lpstr>Final days of DES</vt:lpstr>
      <vt:lpstr>Next: AES</vt:lpstr>
      <vt:lpstr>Math background</vt:lpstr>
      <vt:lpstr>Examples of groups</vt:lpstr>
      <vt:lpstr>Def: abelian group</vt:lpstr>
      <vt:lpstr>Definition: Rings</vt:lpstr>
      <vt:lpstr>Modular arithmetic</vt:lpstr>
      <vt:lpstr>Finally - fields</vt:lpstr>
      <vt:lpstr>Side not: WHY??</vt:lpstr>
      <vt:lpstr>Back to AES</vt:lpstr>
      <vt:lpstr>AES (cont)</vt:lpstr>
      <vt:lpstr>AES: Substitution step</vt:lpstr>
      <vt:lpstr>AES: Shiftrows step</vt:lpstr>
      <vt:lpstr>AES: Mix columns step</vt:lpstr>
      <vt:lpstr>AES: add round key step</vt:lpstr>
      <vt:lpstr>AES:</vt:lpstr>
      <vt:lpstr>Next time: public key encryption</vt:lpstr>
    </vt:vector>
  </TitlesOfParts>
  <Company>SLU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cryptography: Symmetric Encryption</dc:title>
  <dc:creator>Erin Chambers</dc:creator>
  <cp:lastModifiedBy>Default User</cp:lastModifiedBy>
  <cp:revision>16</cp:revision>
  <dcterms:created xsi:type="dcterms:W3CDTF">2016-08-24T18:04:50Z</dcterms:created>
  <dcterms:modified xsi:type="dcterms:W3CDTF">2016-08-25T14:06:55Z</dcterms:modified>
</cp:coreProperties>
</file>