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90"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 id="291" r:id="rId37"/>
    <p:sldId id="293" r:id="rId38"/>
    <p:sldId id="294" r:id="rId39"/>
    <p:sldId id="29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78" autoAdjust="0"/>
  </p:normalViewPr>
  <p:slideViewPr>
    <p:cSldViewPr snapToGrid="0" snapToObjects="1">
      <p:cViewPr varScale="1">
        <p:scale>
          <a:sx n="106" d="100"/>
          <a:sy n="106" d="100"/>
        </p:scale>
        <p:origin x="-12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E99F13-5C7C-C34C-8ECA-597021CC81F0}" type="datetimeFigureOut">
              <a:rPr lang="en-US" smtClean="0"/>
              <a:t>11/1/16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792E90-1839-724D-8D97-A32F140085D9}" type="slidenum">
              <a:rPr lang="en-US" smtClean="0"/>
              <a:t>‹#›</a:t>
            </a:fld>
            <a:endParaRPr lang="en-US"/>
          </a:p>
        </p:txBody>
      </p:sp>
    </p:spTree>
    <p:extLst>
      <p:ext uri="{BB962C8B-B14F-4D97-AF65-F5344CB8AC3E}">
        <p14:creationId xmlns:p14="http://schemas.microsoft.com/office/powerpoint/2010/main" val="10120589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EB38F0-E35C-9946-AB5A-2C82109520A8}" type="slidenum">
              <a:rPr lang="en-AU"/>
              <a:pPr>
                <a:defRPr/>
              </a:pPr>
              <a:t>2</a:t>
            </a:fld>
            <a:endParaRPr lang="en-AU"/>
          </a:p>
        </p:txBody>
      </p:sp>
      <p:sp>
        <p:nvSpPr>
          <p:cNvPr id="207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7875" name="Rectangle 3"/>
          <p:cNvSpPr>
            <a:spLocks noGrp="1" noChangeArrowheads="1"/>
          </p:cNvSpPr>
          <p:nvPr>
            <p:ph type="body" idx="1"/>
          </p:nvPr>
        </p:nvSpPr>
        <p:spPr/>
        <p:txBody>
          <a:bodyPr/>
          <a:lstStyle/>
          <a:p>
            <a:pPr eaLnBrk="1" hangingPunct="1">
              <a:defRPr/>
            </a:pPr>
            <a:r>
              <a:rPr lang="en-US" smtClean="0">
                <a:cs typeface="+mn-cs"/>
              </a:rPr>
              <a:t>Windows is the world’s most popular operating system and as such has a number of interesting security-related advantages and challenges. The major advantage is any security advancement made to Windows can protect hundreds of millions of nontechnical users, and advances in security technologies can be used by thousands of corporations to secure their assets. The challenges for Microsoft are many, including the fact that security vulnerabilities in Windows can affect millions of users. Of course, there is nothing unique about Windows having security vulnerabilities; all software products have security bugs. However, Windows is used by so many nontechnical users that Microsoft has some interesting engineering challenges. This chapter begins with a description the overall security architecture of Windows 2000 and later. It is important to point out that versions of Windows based on the Windows 95 code base,including Windows 98, Windows 98 SE, and Windows Me, had no real security model, in contrast to Windows NT and later versions. The Windows 9x codebase is no longer supported. The remainder of the chapter cover the security defenses built into Windows, most notably the new defenses in Windows Vista.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B87C4B2-E0F2-504E-9F4E-B64C4EA176F2}" type="slidenum">
              <a:rPr lang="en-AU"/>
              <a:pPr>
                <a:defRPr/>
              </a:pPr>
              <a:t>11</a:t>
            </a:fld>
            <a:endParaRPr lang="en-AU"/>
          </a:p>
        </p:txBody>
      </p:sp>
      <p:sp>
        <p:nvSpPr>
          <p:cNvPr id="225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5283" name="Rectangle 3"/>
          <p:cNvSpPr>
            <a:spLocks noGrp="1" noChangeArrowheads="1"/>
          </p:cNvSpPr>
          <p:nvPr>
            <p:ph type="body" idx="1"/>
          </p:nvPr>
        </p:nvSpPr>
        <p:spPr/>
        <p:txBody>
          <a:bodyPr/>
          <a:lstStyle/>
          <a:p>
            <a:pPr eaLnBrk="1" hangingPunct="1">
              <a:defRPr/>
            </a:pPr>
            <a:r>
              <a:rPr lang="en-US" dirty="0" smtClean="0">
                <a:cs typeface="+mn-cs"/>
              </a:rPr>
              <a:t>Consider the DACL. Objects that require protection are assigned a DACL (and possible a SACL), which includes the SID of the object owner (usually the object creator) as well as a list of access control entries (ACEs). Each ACE includes a SID and an access mask. An access mask could include the ability to read, write, create, delete, modify, and so on. Note that access masks are object-type specific; for example, services (the Windows equivalent of UNIX daemons) are protected objects and support an access mask to create a service (SC_MANAGER_CREATE_SERVICE) and a mask that allows service enumeration (SC_MANAGER_ENUMERATE_ SERVICE).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B7F95B3-3279-AE4A-B108-C12D7CE07FEF}" type="slidenum">
              <a:rPr lang="en-AU"/>
              <a:pPr>
                <a:defRPr/>
              </a:pPr>
              <a:t>12</a:t>
            </a:fld>
            <a:endParaRPr lang="en-AU"/>
          </a:p>
        </p:txBody>
      </p:sp>
      <p:sp>
        <p:nvSpPr>
          <p:cNvPr id="227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7331" name="Rectangle 3"/>
          <p:cNvSpPr>
            <a:spLocks noGrp="1" noChangeArrowheads="1"/>
          </p:cNvSpPr>
          <p:nvPr>
            <p:ph type="body" idx="1"/>
          </p:nvPr>
        </p:nvSpPr>
        <p:spPr/>
        <p:txBody>
          <a:bodyPr/>
          <a:lstStyle/>
          <a:p>
            <a:pPr eaLnBrk="1" hangingPunct="1"/>
            <a:r>
              <a:rPr lang="en-US"/>
              <a:t>The data structure that includes the object owner, DACL, and SACL is referred to as a the object’s security descriptor (SD). A sample SD with no SACL is shown above. The DACL in this SD allows the user Paige (from the CORP domain) full access to the object; she can do anything to this object. Members of the Administrators can do likewise. Cheryl can read, write, and delete the object. Note the object owner is Blake; as the owner, he can do anything to the object, too. This was always the case until the release of Windows Vista. Some customers do not want owners to have such unbridled access to objects, even though they created them. In Windows Vista you can include an Owner SID in the DACL, and the access mask associated with that account applies to the object owner. There are two important things to keep in mind about access control in Windows. First, if the user accesses an object with the SD example above, and the user is not one of Blake, Paige, Cheryl, or in Administrator’s group, then that user is denied access to the object. There is no implied access. Second, if Cheryl requests read access to the object, she is granted read access. If she requests read and write access, she is also granted access. If she requests create access, she is denied access unless Cheryl is also a member of the Administrators group, because the “Cheryl ACE” does not include the “create” access mask. When a Windows application accesses an object, it must request the type of access the application requires. Many developers would simply request “all access” when in fact the application may only want to read the object. If Cheryl uses an application that attempts to access the object described above and the application requests full access to the object, she is denied access to the object unless she is an administrator. This is the prime reason so many applications failed to execute correctly on Windows XP unless the user is a member of the Administrator’s group.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A346BD5-DAD5-0A4C-87A5-BC18A64B68CE}" type="slidenum">
              <a:rPr lang="en-AU"/>
              <a:pPr>
                <a:defRPr/>
              </a:pPr>
              <a:t>13</a:t>
            </a:fld>
            <a:endParaRPr lang="en-AU"/>
          </a:p>
        </p:txBody>
      </p:sp>
      <p:sp>
        <p:nvSpPr>
          <p:cNvPr id="229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9379" name="Rectangle 3"/>
          <p:cNvSpPr>
            <a:spLocks noGrp="1" noChangeArrowheads="1"/>
          </p:cNvSpPr>
          <p:nvPr>
            <p:ph type="body" idx="1"/>
          </p:nvPr>
        </p:nvSpPr>
        <p:spPr/>
        <p:txBody>
          <a:bodyPr/>
          <a:lstStyle/>
          <a:p>
            <a:pPr eaLnBrk="1" hangingPunct="1">
              <a:defRPr/>
            </a:pPr>
            <a:r>
              <a:rPr lang="en-US" dirty="0" smtClean="0">
                <a:cs typeface="+mn-cs"/>
              </a:rPr>
              <a:t>We mentioned earlier that a DACL grants or denies access; technically this is not 100%  accurate. Each ACE in the DACL determines access; and an ACE can be an allow ACE or a deny ACE. Consider the variant of the previous SD shown above. Note that the first ACE is set to deny members of the guests account full control to the object .Basically, guests are out of luck if they attempt to access the object protected by this SD. Deny ACEs are not often used in Windows because they can be complicated to troubleshoot. Also note that the first ACE is the deny ACE; it is important that deny ACEs come before allow ACEs because Windows evaluates each ACE in the ACL until access is granted or explicitly denied. If the ACL grants access, then Windows will stop ACL evaluation, and if the deny ACE is at the end of the ACL, then it is not evaluated, so the user is granted access even if the account may be denied access. When setting an ACL from the user interface, Windows will always put deny ACEs before allow ACEs, but if you create an ACL programmatically (e.g. by using the </a:t>
            </a:r>
            <a:r>
              <a:rPr lang="en-US" dirty="0" err="1" smtClean="0">
                <a:cs typeface="+mn-cs"/>
              </a:rPr>
              <a:t>SetSecurityDescriptorDacl</a:t>
            </a:r>
            <a:r>
              <a:rPr lang="en-US" dirty="0" smtClean="0">
                <a:cs typeface="+mn-cs"/>
              </a:rPr>
              <a:t> function), you must explicitly place the deny ACEs first. </a:t>
            </a:r>
          </a:p>
          <a:p>
            <a:pPr eaLnBrk="1" hangingPunct="1">
              <a:defRPr/>
            </a:pPr>
            <a:r>
              <a:rPr lang="en-US" dirty="0" smtClean="0">
                <a:cs typeface="+mn-cs"/>
              </a:rPr>
              <a:t>Now put all this together. When a user account attempts to access a protected object, the operating system performs an access check. It does this by comparing the user account and group information in the user’s token and the ACEs in the object’s ACL. If all the requested operations (read, write, </a:t>
            </a:r>
            <a:r>
              <a:rPr lang="en-US" dirty="0" err="1" smtClean="0">
                <a:cs typeface="+mn-cs"/>
              </a:rPr>
              <a:t>delete,and</a:t>
            </a:r>
            <a:r>
              <a:rPr lang="en-US" dirty="0" smtClean="0">
                <a:cs typeface="+mn-cs"/>
              </a:rPr>
              <a:t> so on) are granted, then access is granted; otherwise the user gets an access denied error status (error value 5).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2BF6099-8A2F-AB44-8E9E-72E761574253}" type="slidenum">
              <a:rPr lang="en-AU"/>
              <a:pPr>
                <a:defRPr/>
              </a:pPr>
              <a:t>14</a:t>
            </a:fld>
            <a:endParaRPr lang="en-AU"/>
          </a:p>
        </p:txBody>
      </p:sp>
      <p:sp>
        <p:nvSpPr>
          <p:cNvPr id="229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9379" name="Rectangle 3"/>
          <p:cNvSpPr>
            <a:spLocks noGrp="1" noChangeArrowheads="1"/>
          </p:cNvSpPr>
          <p:nvPr>
            <p:ph type="body" idx="1"/>
          </p:nvPr>
        </p:nvSpPr>
        <p:spPr/>
        <p:txBody>
          <a:bodyPr/>
          <a:lstStyle/>
          <a:p>
            <a:pPr eaLnBrk="1" hangingPunct="1">
              <a:defRPr/>
            </a:pPr>
            <a:r>
              <a:rPr lang="en-US" dirty="0" smtClean="0">
                <a:cs typeface="+mn-cs"/>
              </a:rPr>
              <a:t>We mentioned earlier that a DACL grants or denies access; technically this is not 100%  accurate. Each ACE in the DACL determines access; and an ACE can be an allow ACE or a deny ACE. Consider the variant of the previous SD shown above. Note that the first ACE is set to deny members of the guests account full control to the object .Basically, guests are out of luck if they attempt to access the object protected by this SD. Deny ACEs are not often used in Windows because they can be complicated to troubleshoot. Also note that the first ACE is the deny ACE; it is important that deny ACEs come before allow ACEs because Windows evaluates each ACE in the ACL until access is granted or explicitly denied. If the ACL grants access, then Windows will stop ACL evaluation, and if the deny ACE is at the end of the ACL, then it is not evaluated, so the user is granted access even if the account may be denied access. When setting an ACL from the user interface, Windows will always put deny ACEs before allow ACEs, but if you create an ACL programmatically (e.g. by using the </a:t>
            </a:r>
            <a:r>
              <a:rPr lang="en-US" dirty="0" err="1" smtClean="0">
                <a:cs typeface="+mn-cs"/>
              </a:rPr>
              <a:t>SetSecurityDescriptorDacl</a:t>
            </a:r>
            <a:r>
              <a:rPr lang="en-US" dirty="0" smtClean="0">
                <a:cs typeface="+mn-cs"/>
              </a:rPr>
              <a:t> function), you must explicitly place the deny ACEs first. </a:t>
            </a:r>
          </a:p>
          <a:p>
            <a:pPr eaLnBrk="1" hangingPunct="1">
              <a:defRPr/>
            </a:pPr>
            <a:r>
              <a:rPr lang="en-US" dirty="0" smtClean="0">
                <a:cs typeface="+mn-cs"/>
              </a:rPr>
              <a:t>Now put all this together. When a user account attempts to access a protected object, the operating system performs an access check. It does this by comparing the user account and group information in the user’s token and the ACEs in the object’s ACL. If all the requested operations (read, write, </a:t>
            </a:r>
            <a:r>
              <a:rPr lang="en-US" dirty="0" err="1" smtClean="0">
                <a:cs typeface="+mn-cs"/>
              </a:rPr>
              <a:t>delete,and</a:t>
            </a:r>
            <a:r>
              <a:rPr lang="en-US" dirty="0" smtClean="0">
                <a:cs typeface="+mn-cs"/>
              </a:rPr>
              <a:t> so on) are granted, then access is granted; otherwise the user gets an access denied error status (error value 5).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D58476-A9BB-CD47-9A86-32B2A508EE29}" type="slidenum">
              <a:rPr lang="en-AU"/>
              <a:pPr>
                <a:defRPr/>
              </a:pPr>
              <a:t>15</a:t>
            </a:fld>
            <a:endParaRPr lang="en-AU"/>
          </a:p>
        </p:txBody>
      </p:sp>
      <p:sp>
        <p:nvSpPr>
          <p:cNvPr id="231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1427" name="Rectangle 3"/>
          <p:cNvSpPr>
            <a:spLocks noGrp="1" noChangeArrowheads="1"/>
          </p:cNvSpPr>
          <p:nvPr>
            <p:ph type="body" idx="1"/>
          </p:nvPr>
        </p:nvSpPr>
        <p:spPr/>
        <p:txBody>
          <a:bodyPr/>
          <a:lstStyle/>
          <a:p>
            <a:pPr eaLnBrk="1" hangingPunct="1"/>
            <a:r>
              <a:rPr lang="en-US"/>
              <a:t>Windows is a multi-threaded operating system, which means a single process can have more than one thread of execution at a time.This is very common for both server and client applications. For example, a word processor might have one thread accepting user input and another performing a background spellcheck. A server application, such as a database server, might start a large number of threads to handle concurrent user requests. Let’s say the database server process runs as a predefined account named DB_ACCOUNT; when it takes a user request, the application can impersonate the calling user by calling an impersonation function. For example, one networking protocol supported by Windows is called Named Pipes, and the ImpersonateNamedPipeClient function will impersonate the caller. Impersonation means setting the user’s token on the current thread. Normally, access checks are performed against the process token, but when a thread is impersonating a user, the user’s token is assigned to the thread, and the access check for that thread is performed against the token on the thread, not the process token. When the connection is done, the thread “reverts” which means the token is dropped from the thread. So why impersonate? Imagine if the database server accesses a file named db.txt, and the DB_ACCOUNT account has read, write, delete, and update permission on the file. Without impersonation, any user could potentially read, write, delete, and update the file. With impersonation, it is possible to restrict who can do what to the db.txt file.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302A82C-310C-ED40-B0BD-576F40ADB0D1}" type="slidenum">
              <a:rPr lang="en-AU"/>
              <a:pPr>
                <a:defRPr/>
              </a:pPr>
              <a:t>16</a:t>
            </a:fld>
            <a:endParaRPr lang="en-AU"/>
          </a:p>
        </p:txBody>
      </p:sp>
      <p:sp>
        <p:nvSpPr>
          <p:cNvPr id="231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1427" name="Rectangle 3"/>
          <p:cNvSpPr>
            <a:spLocks noGrp="1" noChangeArrowheads="1"/>
          </p:cNvSpPr>
          <p:nvPr>
            <p:ph type="body" idx="1"/>
          </p:nvPr>
        </p:nvSpPr>
        <p:spPr/>
        <p:txBody>
          <a:bodyPr/>
          <a:lstStyle/>
          <a:p>
            <a:pPr eaLnBrk="1" hangingPunct="1"/>
            <a:r>
              <a:rPr lang="en-US"/>
              <a:t>Windows is a multi-threaded operating system, which means a single process can have more than one thread of execution at a time.This is very common for both server and client applications. For example, a word processor might have one thread accepting user input and another performing a background spellcheck. A server application, such as a database server, might start a large number of threads to handle concurrent user requests. Let’s say the database server process runs as a predefined account named DB_ACCOUNT; when it takes a user request, the application can impersonate the calling user by calling an impersonation function. For example, one networking protocol supported by Windows is called Named Pipes, and the ImpersonateNamedPipeClient function will impersonate the caller. Impersonation means setting the user’s token on the current thread. Normally, access checks are performed against the process token, but when a thread is impersonating a user, the user’s token is assigned to the thread, and the access check for that thread is performed against the token on the thread, not the process token. When the connection is done, the thread “reverts” which means the token is dropped from the thread. So why impersonate? Imagine if the database server accesses a file named db.txt, and the DB_ACCOUNT account has read, write, delete, and update permission on the file. Without impersonation, any user could potentially read, write, delete, and update the file. With impersonation, it is possible to restrict who can do what to the db.txt file.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94BCE2A-59E5-DD4E-B21C-97D771E1B05C}" type="slidenum">
              <a:rPr lang="en-AU"/>
              <a:pPr>
                <a:defRPr/>
              </a:pPr>
              <a:t>17</a:t>
            </a:fld>
            <a:endParaRPr lang="en-AU"/>
          </a:p>
        </p:txBody>
      </p:sp>
      <p:sp>
        <p:nvSpPr>
          <p:cNvPr id="233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3475" name="Rectangle 3"/>
          <p:cNvSpPr>
            <a:spLocks noGrp="1" noChangeArrowheads="1"/>
          </p:cNvSpPr>
          <p:nvPr>
            <p:ph type="body" idx="1"/>
          </p:nvPr>
        </p:nvSpPr>
        <p:spPr/>
        <p:txBody>
          <a:bodyPr/>
          <a:lstStyle/>
          <a:p>
            <a:pPr eaLnBrk="1" hangingPunct="1">
              <a:defRPr/>
            </a:pPr>
            <a:r>
              <a:rPr lang="en-US" smtClean="0">
                <a:cs typeface="+mn-cs"/>
              </a:rPr>
              <a:t>Windows Vista includes a new authorization technology named Integrity Control, which goes one step beyond DACLs. DACLs allow fine-grained access control, but integrity controls limit operations that might change the state of an object. The general premise behind integrity controls is simple; objects (such as files and processes) and principals (users) are labeled with one of the following integrity levels: Low integrity (S-1-16-4096); Medium integrity (S-1-16-8192);  High integrity (S-1-16-12288); or  System integrity (S-1-16-16384).</a:t>
            </a:r>
          </a:p>
          <a:p>
            <a:pPr eaLnBrk="1" hangingPunct="1">
              <a:defRPr/>
            </a:pPr>
            <a:r>
              <a:rPr lang="en-US" smtClean="0">
                <a:cs typeface="+mn-cs"/>
              </a:rPr>
              <a:t>Note the SIDs after the integrity levels. Microsoft implemented integrity levels using SIDs. For example, a high-integrity process will include the S-1-16-12288 SID in the process token. If a subject or object does not include an integrity label, then the subject or object is deemed medium integrity. </a:t>
            </a:r>
          </a:p>
          <a:p>
            <a:pPr eaLnBrk="1" hangingPunct="1">
              <a:defRPr/>
            </a:pPr>
            <a:r>
              <a:rPr lang="en-US" smtClean="0">
                <a:cs typeface="+mn-cs"/>
              </a:rPr>
              <a:t>When a write operation occurs, Windows Visa will first checks to see if the subject’s integrity level dominates the object’s integrity level, which means the subject’s integrity level is equal to or above the object’s integrity level. If it is, and the normal DACL check succeeds, then the write operation is granted. The most important component in Windows Vista that uses integrity controls is Internet Explorer 7.0; but the majority of the operating system is marked medium or higher integrity.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14AA36B-FEC9-0A40-A36A-D79F141CA4E3}" type="slidenum">
              <a:rPr lang="en-AU"/>
              <a:pPr>
                <a:defRPr/>
              </a:pPr>
              <a:t>18</a:t>
            </a:fld>
            <a:endParaRPr lang="en-AU"/>
          </a:p>
        </p:txBody>
      </p:sp>
      <p:sp>
        <p:nvSpPr>
          <p:cNvPr id="2344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4499" name="Rectangle 3"/>
          <p:cNvSpPr>
            <a:spLocks noGrp="1" noChangeArrowheads="1"/>
          </p:cNvSpPr>
          <p:nvPr>
            <p:ph type="body" idx="1"/>
          </p:nvPr>
        </p:nvSpPr>
        <p:spPr/>
        <p:txBody>
          <a:bodyPr/>
          <a:lstStyle/>
          <a:p>
            <a:pPr eaLnBrk="1" hangingPunct="1">
              <a:defRPr/>
            </a:pPr>
            <a:r>
              <a:rPr lang="en-US" smtClean="0">
                <a:cs typeface="+mn-cs"/>
              </a:rPr>
              <a:t>The screen shot of Figure 24.1 shows a normal user token in Windows Vista.  It includes medium-integrity SID, which means this user account is medium integrity and any process run by this user can write only to objects of medium and lower integrity.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A7DACE2-B6CF-3743-8D9C-3251ABF7B8A7}" type="slidenum">
              <a:rPr lang="en-AU"/>
              <a:pPr>
                <a:defRPr/>
              </a:pPr>
              <a:t>20</a:t>
            </a:fld>
            <a:endParaRPr lang="en-AU"/>
          </a:p>
        </p:txBody>
      </p:sp>
      <p:sp>
        <p:nvSpPr>
          <p:cNvPr id="235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5523" name="Rectangle 3"/>
          <p:cNvSpPr>
            <a:spLocks noGrp="1" noChangeArrowheads="1"/>
          </p:cNvSpPr>
          <p:nvPr>
            <p:ph type="body" idx="1"/>
          </p:nvPr>
        </p:nvSpPr>
        <p:spPr/>
        <p:txBody>
          <a:bodyPr/>
          <a:lstStyle/>
          <a:p>
            <a:pPr eaLnBrk="1" hangingPunct="1"/>
            <a:r>
              <a:rPr lang="en-US"/>
              <a:t>Windows, like all operating systems, has security bugs, and a number of these bugs have been exploited by attackers to compromise customer operating systems. After 2001, Microsoft decided to change its software development process to better accommodate secure design, coding, testing, and maintenance requirements, with one goal in mind: reduce the number of vulnerabilities in all Microsoft products. This process improvement is called the Security Development Lifecycle (with core requirements as listed in text). A full explanation of SDL is beyond the scope of this chapter, but the net effect has been an approximately 50%  reduction in security bugs. Windows Vista is the first version of Windows to have undergone SDL from start to finish. Other versions of Windows had a taste of SDL, such as Windows XP SP2, but Windows XP predates the introduction of SDL at Microsoft. SDL does not equate to “bug free” and the process is certainly not perfect, but there have been some major SDL success stories. Microsoft’s Web server, Internet Information Services (IIS), has a much-maligned reputation because of serious bugs found in the product that led to worms, such as CodeRed. IIS version 6, included with Windows Server 2003, has had a stellar security track record since its release; there have only been three reported vulnerabilities in the four years since its release, none of them critical. And this figure is reported as an order of magnitude less bugs than IIS’s main competitor, Apache.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F054812-2FEB-4241-B133-947F9B42F9C3}" type="slidenum">
              <a:rPr lang="en-AU"/>
              <a:pPr>
                <a:defRPr/>
              </a:pPr>
              <a:t>21</a:t>
            </a:fld>
            <a:endParaRPr lang="en-AU"/>
          </a:p>
        </p:txBody>
      </p:sp>
      <p:sp>
        <p:nvSpPr>
          <p:cNvPr id="235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5523" name="Rectangle 3"/>
          <p:cNvSpPr>
            <a:spLocks noGrp="1" noChangeArrowheads="1"/>
          </p:cNvSpPr>
          <p:nvPr>
            <p:ph type="body" idx="1"/>
          </p:nvPr>
        </p:nvSpPr>
        <p:spPr/>
        <p:txBody>
          <a:bodyPr/>
          <a:lstStyle/>
          <a:p>
            <a:pPr eaLnBrk="1" hangingPunct="1"/>
            <a:r>
              <a:rPr lang="en-US"/>
              <a:t>Windows, like all operating systems, has security bugs, and a number of these bugs have been exploited by attackers to compromise customer operating systems. After 2001, Microsoft decided to change its software development process to better accommodate secure design, coding, testing, and maintenance requirements, with one goal in mind: reduce the number of vulnerabilities in all Microsoft products. This process improvement is called the Security Development Lifecycle (with core requirements as listed in text). A full explanation of SDL is beyond the scope of this chapter, but the net effect has been an approximately 50%  reduction in security bugs. Windows Vista is the first version of Windows to have undergone SDL from start to finish. Other versions of Windows had a taste of SDL, such as Windows XP SP2, but Windows XP predates the introduction of SDL at Microsoft. SDL does not equate to “bug free” and the process is certainly not perfect, but there have been some major SDL success stories. Microsoft’s Web server, Internet Information Services (IIS), has a much-maligned reputation because of serious bugs found in the product that led to worms, such as CodeRed. IIS version 6, included with Windows Server 2003, has had a stellar security track record since its release; there have only been three reported vulnerabilities in the four years since its release, none of them critical. And this figure is reported as an order of magnitude less bugs than IIS’s main competitor, Apache.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8153845-E42D-A24C-9A8D-0DBA300228DB}" type="slidenum">
              <a:rPr lang="en-AU"/>
              <a:pPr>
                <a:defRPr/>
              </a:pPr>
              <a:t>3</a:t>
            </a:fld>
            <a:endParaRPr lang="en-AU"/>
          </a:p>
        </p:txBody>
      </p:sp>
      <p:sp>
        <p:nvSpPr>
          <p:cNvPr id="2099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9923" name="Rectangle 3"/>
          <p:cNvSpPr>
            <a:spLocks noGrp="1" noChangeArrowheads="1"/>
          </p:cNvSpPr>
          <p:nvPr>
            <p:ph type="body" idx="1"/>
          </p:nvPr>
        </p:nvSpPr>
        <p:spPr/>
        <p:txBody>
          <a:bodyPr/>
          <a:lstStyle/>
          <a:p>
            <a:pPr eaLnBrk="1" hangingPunct="1">
              <a:defRPr/>
            </a:pPr>
            <a:r>
              <a:rPr lang="en-US" dirty="0" smtClean="0">
                <a:cs typeface="+mn-cs"/>
              </a:rPr>
              <a:t>The basic fundamental security blocks in the Windows operating system include:</a:t>
            </a:r>
          </a:p>
          <a:p>
            <a:pPr eaLnBrk="1" hangingPunct="1">
              <a:defRPr/>
            </a:pPr>
            <a:r>
              <a:rPr lang="en-US" dirty="0" smtClean="0">
                <a:cs typeface="+mn-cs"/>
              </a:rPr>
              <a:t>• The Security Reference Monitor (SRM) - a  kernel-mode component that performs access checks, generates audit log entries, and manipulates user rights, also called privileges. Ultimately, every permission check is performed by the SRM. </a:t>
            </a:r>
          </a:p>
          <a:p>
            <a:pPr eaLnBrk="1" hangingPunct="1">
              <a:defRPr/>
            </a:pPr>
            <a:r>
              <a:rPr lang="en-US" dirty="0" smtClean="0">
                <a:cs typeface="+mn-cs"/>
              </a:rPr>
              <a:t>• The Local Security Authority (LSA) - resides in a user-mode process named </a:t>
            </a:r>
            <a:r>
              <a:rPr lang="en-US" dirty="0" err="1" smtClean="0">
                <a:cs typeface="+mn-cs"/>
              </a:rPr>
              <a:t>lsass.exe</a:t>
            </a:r>
            <a:r>
              <a:rPr lang="en-US" dirty="0" smtClean="0">
                <a:cs typeface="+mn-cs"/>
              </a:rPr>
              <a:t> and is responsible for enforcing local security policy in Windows. It also issues security tokens to accounts as they log on to the </a:t>
            </a:r>
            <a:r>
              <a:rPr lang="en-US" dirty="0" err="1" smtClean="0">
                <a:cs typeface="+mn-cs"/>
              </a:rPr>
              <a:t>system.Security</a:t>
            </a:r>
            <a:r>
              <a:rPr lang="en-US" dirty="0" smtClean="0">
                <a:cs typeface="+mn-cs"/>
              </a:rPr>
              <a:t> policy includes password policy, auditing policy, and privilege settings. </a:t>
            </a:r>
          </a:p>
          <a:p>
            <a:pPr eaLnBrk="1" hangingPunct="1">
              <a:defRPr/>
            </a:pPr>
            <a:r>
              <a:rPr lang="en-US" dirty="0" smtClean="0">
                <a:cs typeface="+mn-cs"/>
              </a:rPr>
              <a:t>• The Security Account Manager (SAM) - a database that stores user accounts and relevant security information about local users and local groups. When a user logs on to a computer using a local account, the SAM process (</a:t>
            </a:r>
            <a:r>
              <a:rPr lang="en-US" dirty="0" err="1" smtClean="0">
                <a:cs typeface="+mn-cs"/>
              </a:rPr>
              <a:t>SamSrv</a:t>
            </a:r>
            <a:r>
              <a:rPr lang="en-US" dirty="0" smtClean="0">
                <a:cs typeface="+mn-cs"/>
              </a:rPr>
              <a:t>) takes the logon information and performs a lookup against the SAM database, which resides in the Windows System32\</a:t>
            </a:r>
            <a:r>
              <a:rPr lang="en-US" dirty="0" err="1" smtClean="0">
                <a:cs typeface="+mn-cs"/>
              </a:rPr>
              <a:t>config</a:t>
            </a:r>
            <a:r>
              <a:rPr lang="en-US" dirty="0" smtClean="0">
                <a:cs typeface="+mn-cs"/>
              </a:rPr>
              <a:t> directory. If the credentials match, then the user can log on to the system, assuming there are no other factors preventing logon, such as logon time restrictions or privilege issues. Note that the SAM does not perform the logon; that is the job of the LSA. The SAM file is binary rather than text, and passwords are stored using the MD4 hash algorithm. On Windows Vista, the SAM stores password information using a password-based key derivation function (PBKCS). </a:t>
            </a:r>
          </a:p>
          <a:p>
            <a:pPr eaLnBrk="1" hangingPunct="1">
              <a:defRPr/>
            </a:pPr>
            <a:endParaRPr lang="en-US" dirty="0" smtClean="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7204C60-179D-704A-A418-0241295B36A7}" type="slidenum">
              <a:rPr lang="en-AU"/>
              <a:pPr>
                <a:defRPr/>
              </a:pPr>
              <a:t>22</a:t>
            </a:fld>
            <a:endParaRPr lang="en-AU"/>
          </a:p>
        </p:txBody>
      </p:sp>
      <p:sp>
        <p:nvSpPr>
          <p:cNvPr id="235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5523" name="Rectangle 3"/>
          <p:cNvSpPr>
            <a:spLocks noGrp="1" noChangeArrowheads="1"/>
          </p:cNvSpPr>
          <p:nvPr>
            <p:ph type="body" idx="1"/>
          </p:nvPr>
        </p:nvSpPr>
        <p:spPr/>
        <p:txBody>
          <a:bodyPr/>
          <a:lstStyle/>
          <a:p>
            <a:pPr eaLnBrk="1" hangingPunct="1"/>
            <a:r>
              <a:rPr lang="en-US"/>
              <a:t>Windows, like all operating systems, has security bugs, and a number of these bugs have been exploited by attackers to compromise customer operating systems. After 2001, Microsoft decided to change its software development process to better accommodate secure design, coding, testing, and maintenance requirements, with one goal in mind: reduce the number of vulnerabilities in all Microsoft products. This process improvement is called the Security Development Lifecycle (with core requirements as listed in text). A full explanation of SDL is beyond the scope of this chapter, but the net effect has been an approximately 50%  reduction in security bugs. Windows Vista is the first version of Windows to have undergone SDL from start to finish. Other versions of Windows had a taste of SDL, such as Windows XP SP2, but Windows XP predates the introduction of SDL at Microsoft. SDL does not equate to “bug free” and the process is certainly not perfect, but there have been some major SDL success stories. Microsoft’s Web server, Internet Information Services (IIS), has a much-maligned reputation because of serious bugs found in the product that led to worms, such as CodeRed. IIS version 6, included with Windows Server 2003, has had a stellar security track record since its release; there have only been three reported vulnerabilities in the four years since its release, none of them critical. And this figure is reported as an order of magnitude less bugs than IIS’s main competitor, Apache.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8AFBDBF-6C43-E249-8630-2C8C59F7A9A3}" type="slidenum">
              <a:rPr lang="en-AU"/>
              <a:pPr>
                <a:defRPr/>
              </a:pPr>
              <a:t>23</a:t>
            </a:fld>
            <a:endParaRPr lang="en-AU"/>
          </a:p>
        </p:txBody>
      </p:sp>
      <p:sp>
        <p:nvSpPr>
          <p:cNvPr id="2396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9619" name="Rectangle 3"/>
          <p:cNvSpPr>
            <a:spLocks noGrp="1" noChangeArrowheads="1"/>
          </p:cNvSpPr>
          <p:nvPr>
            <p:ph type="body" idx="1"/>
          </p:nvPr>
        </p:nvSpPr>
        <p:spPr/>
        <p:txBody>
          <a:bodyPr/>
          <a:lstStyle/>
          <a:p>
            <a:pPr eaLnBrk="1" hangingPunct="1"/>
            <a:r>
              <a:rPr lang="en-US"/>
              <a:t>The process of hardening is the process of shoring up defenses, reducing the amount of functionality exposed to untrusted users, and disabling less-used features. At Microsoft, this process is called Attack Surface Reduction. The concept is simple: Apply the 80/20 rule to features. If the feature is not used by 80% of the population, then the feature should be disabled by default. While this is the goal, it is not always achievable simply because disabling vast amounts of functionality makes the product unusable for nontechnical users, which leads to increased support calls and customer frustration. One of the simplest and effective ways to reduce attack surface is to replace anonymous networking protocols with authenticated networking protocols. The biggest change of this nature in Windows XP SP2 was to change all anonymous remote procedure call (RPC) access to require authentication. This was a direct result of the Blaster worm, since making this simple change to RPC helps prevent worms exploiting vulnerabilities in RPC code and code that uses RPC. In practice, requiring authentication is a very good defense; the Zotob worm, which exploited a Plug ‘n’ Play vulnerability and which was accessible through RPC, did not affect Windows XP SP2, even with the coding bug, because an attacker must be authenticated first. Anotehr advantage is that most users don’t even know it’s there, yet the user is protected. Another example of hardening Windows occurred in Windows Server 2003. Because Windows Server 2003 is a server and not a client platform, the Web browser Internet Explorer was stripped of all mobile code support by default. In general, hardening servers is easier than hardening clients, for the reasons listed.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5324531-DF26-A844-BFD2-0227E28250F4}" type="slidenum">
              <a:rPr lang="en-AU"/>
              <a:pPr>
                <a:defRPr/>
              </a:pPr>
              <a:t>24</a:t>
            </a:fld>
            <a:endParaRPr lang="en-AU"/>
          </a:p>
        </p:txBody>
      </p:sp>
      <p:sp>
        <p:nvSpPr>
          <p:cNvPr id="2375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7571" name="Rectangle 3"/>
          <p:cNvSpPr>
            <a:spLocks noGrp="1" noChangeArrowheads="1"/>
          </p:cNvSpPr>
          <p:nvPr>
            <p:ph type="body" idx="1"/>
          </p:nvPr>
        </p:nvSpPr>
        <p:spPr/>
        <p:txBody>
          <a:bodyPr/>
          <a:lstStyle/>
          <a:p>
            <a:pPr eaLnBrk="1" hangingPunct="1">
              <a:defRPr/>
            </a:pPr>
            <a:r>
              <a:rPr lang="en-US" dirty="0" smtClean="0">
                <a:cs typeface="+mn-cs"/>
              </a:rPr>
              <a:t>All versions of Windows offer security defenses, but the list of defenses has grown rapidly in the last five years to accommodate increased Internet-based threats. The attackers today are not just kids; they are criminals who see money in compromised computers. Must stress that attacks and compromises are very real, and the attackers are highly motivated by money. Attackers are no longer just young, anarchic miscreants; attackers are real criminals. The defenses in Windows Vista can be grouped into the four broad categories shown.</a:t>
            </a:r>
          </a:p>
          <a:p>
            <a:pPr eaLnBrk="1" hangingPunct="1">
              <a:defRPr/>
            </a:pPr>
            <a:r>
              <a:rPr lang="en-US" dirty="0" smtClean="0">
                <a:cs typeface="+mn-cs"/>
              </a:rPr>
              <a:t>We start by discussing system hardening, which is critical to the defensive posture of a computer system and network. We then discuss each of these types of security defenses in detail.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F927342-8DED-224D-8A64-D9F474A92F65}" type="slidenum">
              <a:rPr lang="en-AU"/>
              <a:pPr>
                <a:defRPr/>
              </a:pPr>
              <a:t>25</a:t>
            </a:fld>
            <a:endParaRPr lang="en-AU"/>
          </a:p>
        </p:txBody>
      </p:sp>
      <p:sp>
        <p:nvSpPr>
          <p:cNvPr id="241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1667" name="Rectangle 3"/>
          <p:cNvSpPr>
            <a:spLocks noGrp="1" noChangeArrowheads="1"/>
          </p:cNvSpPr>
          <p:nvPr>
            <p:ph type="body" idx="1"/>
          </p:nvPr>
        </p:nvSpPr>
        <p:spPr/>
        <p:txBody>
          <a:bodyPr/>
          <a:lstStyle/>
          <a:p>
            <a:pPr eaLnBrk="1" hangingPunct="1"/>
            <a:r>
              <a:rPr lang="en-US"/>
              <a:t>As we noted, user accounts can contain highly privileged SIDs (e.g. Administrators or Account operators groups) and dangerous privileges (such as Act as part of operating system), and malicious software running with these SIDs or privileges can wreak havoc. The principle of least privilege dictates that users should operate with just enough privilege to get the tasks done, and no more. Historically, Windows XP users operated by default as members of the local Administrators group; for application compatibility reasons. Many applications that used to run on Windows 95/98/ME would not run correctly on Windows XP unless the user was an administrator. If run as a “Standard User” they ran into errors. Of course, a user can run as a “Standard User.” Windows XP and Windows Server 2003 have “Secondary Logon,” which allows a user account to right click an application, select “Run as. . . ,” and then enter another user account and password to run the application. They also include support for a restricted token, which can reduce privilege on a per-thread level. A restricted token is simply a thread token with privileges removed and/or SIDs marked as deny-only SIDs. Windows Vista changes the default; all user accounts are users and not administrators.This is referred to as User Account Control (UAC.) When a user wants to perform a privileged operation, the user is prompted to enter an administrator’s account name and password. If the user is an administrator, the user is prompted to consent to the operation. Hence if malware attempts to perform a privileged task, the user is notified. Note that in the case of Windows “Longhorn” Server, if a user enters a command in the Run dialog box from the Start menu, the command will always run elevated if the user is normally an administrator and will not prompt the user. The great amount of user interaction required to perform these privileged operations mitigates the threat of malware performing tasks off the Run dialog box.</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280EFA8-1CEF-AA4A-89F7-37E514D5BF6C}" type="slidenum">
              <a:rPr lang="en-AU"/>
              <a:pPr>
                <a:defRPr/>
              </a:pPr>
              <a:t>26</a:t>
            </a:fld>
            <a:endParaRPr lang="en-AU"/>
          </a:p>
        </p:txBody>
      </p:sp>
      <p:sp>
        <p:nvSpPr>
          <p:cNvPr id="2437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3715" name="Rectangle 3"/>
          <p:cNvSpPr>
            <a:spLocks noGrp="1" noChangeArrowheads="1"/>
          </p:cNvSpPr>
          <p:nvPr>
            <p:ph type="body" idx="1"/>
          </p:nvPr>
        </p:nvSpPr>
        <p:spPr/>
        <p:txBody>
          <a:bodyPr/>
          <a:lstStyle/>
          <a:p>
            <a:pPr eaLnBrk="1" hangingPunct="1"/>
            <a:r>
              <a:rPr lang="en-US"/>
              <a:t>Windows services are long-lived processes that usually start when the computer boots. e.g. File and Print service and the DNS service. Many such services run with elevated privileges because they perform privileged operations, but many services do not need such elevated requirements. In Windows XP, Microsoft added two new service accounts, the Local Service account and the Network service account, which allow a service local or network access, respectively, but processes running with these accounts operate at a much lower privilege level, and are not members of the local administrator’s group. In Windows XP SP2, Microsoft made an important change to the RPC service (RPCSS) as an outcome of the Blaster worm. In versions of Windows prior to Windows XP SP2, RPCSS ran as the System account, the most privileged account in Windows, to allow it to execute Distributed COM (DCOM, which layered on top of RPC) objects on a remote computer correctly. For Windows XP SP2 RPCSS was split in two, RPCSS shed its DCOM activation code, and a new service was created called the DCOM Server Process Launcher. RPCSS runs as the lower-privilege Network service account; DCOM runs as SYSTEM. This is a good example of the principle of least privilege in action. A small amount of code runs with elevated identity, and related components run with lower identity. IIS6 follows a similar model, a process named inetinfo starts under the System identity because it must perform administrative tasks, and it starts worker processes named w3wp.exe to handle user requests (these processes run under the lower-privilege network service identity).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52725A-2A15-8147-9F21-E906961D9925}" type="slidenum">
              <a:rPr lang="en-AU"/>
              <a:pPr>
                <a:defRPr/>
              </a:pPr>
              <a:t>27</a:t>
            </a:fld>
            <a:endParaRPr lang="en-AU"/>
          </a:p>
        </p:txBody>
      </p:sp>
      <p:sp>
        <p:nvSpPr>
          <p:cNvPr id="2457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5763" name="Rectangle 3"/>
          <p:cNvSpPr>
            <a:spLocks noGrp="1" noChangeArrowheads="1"/>
          </p:cNvSpPr>
          <p:nvPr>
            <p:ph type="body" idx="1"/>
          </p:nvPr>
        </p:nvSpPr>
        <p:spPr/>
        <p:txBody>
          <a:bodyPr/>
          <a:lstStyle/>
          <a:p>
            <a:pPr eaLnBrk="1" hangingPunct="1">
              <a:defRPr/>
            </a:pPr>
            <a:r>
              <a:rPr lang="en-US" smtClean="0">
                <a:cs typeface="+mn-cs"/>
              </a:rPr>
              <a:t>Another useful defense, albeit not often used in Windows, is to strip privileges from an account when the application starts. This should be performed very early in the application startup code (for example, early in the application’s main function). The best way to describe this is by way of example. In Windows, the Index server process runs as the system account because it needs administrative access to all disk volumes to determine if any file has changed so it can reindex the file. Only members of the local Administrators group can get a volume handle. This is the sole reason Index server must run as the system account; yet as you will remember, the system account is bristling with dangerous privileges, such as the TCB privilege and backup privilege. So when the main index server process starts (cidaemon.exe), it sheds any unneeded privileges as soon as possible. The function that performs this is AdjustTokenPrivileges. Windows Vista also adds a function to define the set of privileges required by a service to run correctly. This function that performs this is ChangeServiceConfig2.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4B9561-23D0-4C44-B62C-7EE7B4F0EA3C}" type="slidenum">
              <a:rPr lang="en-AU"/>
              <a:pPr>
                <a:defRPr/>
              </a:pPr>
              <a:t>28</a:t>
            </a:fld>
            <a:endParaRPr lang="en-AU"/>
          </a:p>
        </p:txBody>
      </p:sp>
      <p:sp>
        <p:nvSpPr>
          <p:cNvPr id="2478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7811" name="Rectangle 3"/>
          <p:cNvSpPr>
            <a:spLocks noGrp="1" noChangeArrowheads="1"/>
          </p:cNvSpPr>
          <p:nvPr>
            <p:ph type="body" idx="1"/>
          </p:nvPr>
        </p:nvSpPr>
        <p:spPr/>
        <p:txBody>
          <a:bodyPr/>
          <a:lstStyle/>
          <a:p>
            <a:pPr eaLnBrk="1" hangingPunct="1"/>
            <a:r>
              <a:rPr lang="en-US" dirty="0"/>
              <a:t>Many users and industry pundits focus on “users-as-non-admins” and can lose sight of attacks that do not require human interaction. These cannot protect a computer from attacks exploiting a vulnerability in a network facing process with no user interaction, such as DNS server, e-mail server, or Web server. Windows offers many network defenses, most notably native IPSec and IPv6 support, and a bi-directional firewall. </a:t>
            </a:r>
          </a:p>
          <a:p>
            <a:pPr eaLnBrk="1" hangingPunct="1"/>
            <a:r>
              <a:rPr lang="en-US" dirty="0"/>
              <a:t>The reason why </a:t>
            </a:r>
            <a:r>
              <a:rPr lang="en-US" dirty="0" err="1"/>
              <a:t>DDoS</a:t>
            </a:r>
            <a:r>
              <a:rPr lang="en-US" dirty="0"/>
              <a:t> attacks occur is because IPv4 is an unauthenticated protocol. There are many other kinds of TCP/IP-related issues. The problem is that IPv4 is fundamentally flawed. Can use either IPSec or IPv6 which support authenticated network packets (see chapter 21). In Windows Vista, IPv6 is enabled by default. IPv4 is also enabled by default, but over time Microsoft anticipates that more of the world’s networks will migrate to the much more secure protocol. </a:t>
            </a:r>
          </a:p>
          <a:p>
            <a:pPr eaLnBrk="1" hangingPunct="1"/>
            <a:r>
              <a:rPr lang="en-US" dirty="0"/>
              <a:t>All versions of Windows since Windows XP have included a built-in software firewall. The Windows XP one was limited in that (1) it was not enabled by default, and (2) its configuration was limited to blocking only inbound connections on specific ports. The firewall in Windows XP SP2 was substantially improved: to allow users with multiple computers in the home to share files and print documents. The old firewall would only allow this to happen if the file and print ports (TCP 139 and 445) were open to the Internet. Windows XP SP2 has an option to open a port only on the local subnet. The other change in Windows XP SP2, and by far the most important, is that the firewall is enabled by default. Windows Vista adds two other functions. The first is that the firewall is a fully integrated component of the rewritten TCP/IP networking stack. Second, the firewall supports optionally blocking outbound connections, though this can easily be circumvented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9C3CE3C-3CC3-A54A-BF41-41BCC387D9B8}" type="slidenum">
              <a:rPr lang="en-AU"/>
              <a:pPr>
                <a:defRPr/>
              </a:pPr>
              <a:t>29</a:t>
            </a:fld>
            <a:endParaRPr lang="en-AU"/>
          </a:p>
        </p:txBody>
      </p:sp>
      <p:sp>
        <p:nvSpPr>
          <p:cNvPr id="2498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9859" name="Rectangle 3"/>
          <p:cNvSpPr>
            <a:spLocks noGrp="1" noChangeArrowheads="1"/>
          </p:cNvSpPr>
          <p:nvPr>
            <p:ph type="body" idx="1"/>
          </p:nvPr>
        </p:nvSpPr>
        <p:spPr/>
        <p:txBody>
          <a:bodyPr/>
          <a:lstStyle/>
          <a:p>
            <a:pPr eaLnBrk="1" hangingPunct="1"/>
            <a:r>
              <a:rPr lang="en-US"/>
              <a:t>Many computers are compromised through attacks that take advantage of buffer overrun bugs, as we discussed in chapter 11. Windows Vista includes “Stack-Based Buffer Overrun Detection (/GS)” enabled by default. The source code for Windows XP SP2 is compiled with a special compiler option in Microsoft Visual C to add defenses to the function’s stack. The compiler switch is /GS, and it is usable by anyone with access to a Visual C compiler. This compiler option does not affect every function; it affects only functions that have at least 4-bytes of contiguous stack data and only when the function takes a pointer or buffer as an argument. Note that the stack data must be of a “classic stack smash” type, such as a char array.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ECA47C-EB51-DF41-A634-B500ECD60CCD}" type="slidenum">
              <a:rPr lang="en-AU"/>
              <a:pPr>
                <a:defRPr/>
              </a:pPr>
              <a:t>30</a:t>
            </a:fld>
            <a:endParaRPr lang="en-AU"/>
          </a:p>
        </p:txBody>
      </p:sp>
      <p:sp>
        <p:nvSpPr>
          <p:cNvPr id="250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0883" name="Rectangle 3"/>
          <p:cNvSpPr>
            <a:spLocks noGrp="1" noChangeArrowheads="1"/>
          </p:cNvSpPr>
          <p:nvPr>
            <p:ph type="body" idx="1"/>
          </p:nvPr>
        </p:nvSpPr>
        <p:spPr/>
        <p:txBody>
          <a:bodyPr/>
          <a:lstStyle/>
          <a:p>
            <a:pPr eaLnBrk="1" hangingPunct="1"/>
            <a:r>
              <a:rPr lang="en-US"/>
              <a:t>Normally in Windows, a function’s stack looks like Figure 24.2a. When the function returns, it must continue execution at the next instruction after the instruction that called this function. The CPU does this by taking the values off the stack (called popping) and populating the EBP and EIP registers. If the attacker can overflow the buffer on the stack, he can overrun the data used to populate the EBP and EIP registers with values under his control and hence change the application’s execution flow. Once the code is compiled with the /GS option, the stack is laid out as shown in Figure 24.2b. Now a cookie has been inserted between stack data and the function return address. This random value is checked when the function exits, and if the cookie is corrupted, the application is halted. You will also notice that buffers on the stack are placed in higher memory than non-buffers, such as function pointers, C objects, and scalar values. The reason for this is to make it harder for some attacks to succeed. Function pointers and C objects with virtual destructors (which are simply function pointers) are also subject to attack because they determine execution flow. If these constructs are placed in memory higher than buffers, then overflowing a buffer could corrupt a function pointer, for example. By switching the order around, the attacker must take advantage of a buffer underrun, which is rarer, to successfully corrupt the function pointer. There are other, rarer, variants of the buffer overrun that can still corrupt a function pointer, such as corrupting a stack frame in higher memory.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7E53BC7-701F-0F4F-92DD-CFB43C6E631A}" type="slidenum">
              <a:rPr lang="en-AU"/>
              <a:pPr>
                <a:defRPr/>
              </a:pPr>
              <a:t>31</a:t>
            </a:fld>
            <a:endParaRPr lang="en-AU"/>
          </a:p>
        </p:txBody>
      </p:sp>
      <p:sp>
        <p:nvSpPr>
          <p:cNvPr id="2529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2931" name="Rectangle 3"/>
          <p:cNvSpPr>
            <a:spLocks noGrp="1" noChangeArrowheads="1"/>
          </p:cNvSpPr>
          <p:nvPr>
            <p:ph type="body" idx="1"/>
          </p:nvPr>
        </p:nvSpPr>
        <p:spPr/>
        <p:txBody>
          <a:bodyPr/>
          <a:lstStyle/>
          <a:p>
            <a:pPr eaLnBrk="1" hangingPunct="1">
              <a:defRPr/>
            </a:pPr>
            <a:r>
              <a:rPr lang="en-US" smtClean="0">
                <a:cs typeface="+mn-cs"/>
              </a:rPr>
              <a:t>No eXecuteNamed (NX) / Data Execution Prevention (DEP) / eXecution Disable (XD) use CPU support to prevent code from executing in data segments. Most modern Intel CPUs, and all current AMD CPUs support it. DEP support was first introduced in Windows XP SP2 and is a critically important defense in Windows Vista, especially when used with address space layout randomization (ASLR). The goal of NX is to prevent data executing. Most buffer overrun exploits enter a computer system as data, and then those data are executed. By default, most system components in Windows Vista and applications can use NX by linking with the /NXCOMPAT linker option. </a:t>
            </a:r>
          </a:p>
          <a:p>
            <a:pPr eaLnBrk="1" hangingPunct="1">
              <a:defRPr/>
            </a:pPr>
            <a:r>
              <a:rPr lang="en-US" smtClean="0">
                <a:cs typeface="+mn-cs"/>
              </a:rPr>
              <a:t>The Stack Randomization defense is available only in Windows Vista and later. When a thread starts in Windows Vista, the operating system will randomize the stack base address by 0–31 (4k size) pages. Once the page is chosen, a random offset is chosen within the page, and the stack starts from that spot. The purpose of randomization is to remove some of the predictability from the attacker, making attacks harder.</a:t>
            </a:r>
          </a:p>
          <a:p>
            <a:pPr eaLnBrk="1" hangingPunct="1">
              <a:defRPr/>
            </a:pPr>
            <a:r>
              <a:rPr lang="en-US" smtClean="0">
                <a:cs typeface="+mn-cs"/>
              </a:rPr>
              <a:t>Heap-based buffer over-runs are also exploitable, and can lead to code execution. The first heap defense, added to Windows XP SP2, is to add a random value to each heap block and detect that this cookie has not been tampered with. If the cookie has changed,then the heap has been corrupted and the application could be forced to crash (failstop). The second defense is heap integrity checking; when heap blocks are freed, metadata in the heap data structures are checked for validity, and if the data are compromised,either the heap block is leaked or the application crashes. Windows Vista also adds heap randomization. When a heap is created, the start of the heap is offset by 0–4 MB. Again, this makes things harder for the attacker.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D3244A-11DC-3C4C-B100-A228FD5CBCF9}" type="slidenum">
              <a:rPr lang="en-AU"/>
              <a:pPr>
                <a:defRPr/>
              </a:pPr>
              <a:t>4</a:t>
            </a:fld>
            <a:endParaRPr lang="en-AU"/>
          </a:p>
        </p:txBody>
      </p:sp>
      <p:sp>
        <p:nvSpPr>
          <p:cNvPr id="211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1971" name="Rectangle 3"/>
          <p:cNvSpPr>
            <a:spLocks noGrp="1" noChangeArrowheads="1"/>
          </p:cNvSpPr>
          <p:nvPr>
            <p:ph type="body" idx="1"/>
          </p:nvPr>
        </p:nvSpPr>
        <p:spPr/>
        <p:txBody>
          <a:bodyPr/>
          <a:lstStyle/>
          <a:p>
            <a:pPr eaLnBrk="1" hangingPunct="1"/>
            <a:r>
              <a:rPr lang="en-US"/>
              <a:t>• Active Directory (AD) - is Microsoft’s LDAP directory included with Windows Server 2000 and later. All client versions of Windows, including Windows XP and Windows Vista, can communicate with AD to perform security operations including account logon. A Windows client will authenticate using AD when the user logs on to the computer using a domain account rather than a local account. Like the SAM scenario, the user’s credential information is sent securely across the network, verified by AD, and then, if the information is correct, the user can logon. </a:t>
            </a:r>
          </a:p>
          <a:p>
            <a:pPr eaLnBrk="1" hangingPunct="1"/>
            <a:r>
              <a:rPr lang="en-US"/>
              <a:t>• WinLogon and NetLogon - WinLogon handles local logons at the keyboard and NetLogon handles logons across the network.</a:t>
            </a:r>
          </a:p>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2D71AEC-86E3-644B-8E3C-732C7F595734}" type="slidenum">
              <a:rPr lang="en-AU"/>
              <a:pPr>
                <a:defRPr/>
              </a:pPr>
              <a:t>32</a:t>
            </a:fld>
            <a:endParaRPr lang="en-AU"/>
          </a:p>
        </p:txBody>
      </p:sp>
      <p:sp>
        <p:nvSpPr>
          <p:cNvPr id="2549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4979" name="Rectangle 3"/>
          <p:cNvSpPr>
            <a:spLocks noGrp="1" noChangeArrowheads="1"/>
          </p:cNvSpPr>
          <p:nvPr>
            <p:ph type="body" idx="1"/>
          </p:nvPr>
        </p:nvSpPr>
        <p:spPr/>
        <p:txBody>
          <a:bodyPr/>
          <a:lstStyle/>
          <a:p>
            <a:pPr eaLnBrk="1" hangingPunct="1">
              <a:defRPr/>
            </a:pPr>
            <a:r>
              <a:rPr lang="en-US" smtClean="0">
                <a:cs typeface="+mn-cs"/>
              </a:rPr>
              <a:t>Windows Vista also adds image randomization. When the operating system boots ,it starts up in one of 256 configurations. In other words, the entire operating system is shifted up or down in memory when it is booted .The best way to think of this is to imagine that a random number is selected at boot, and every operating system component is loaded as an offset from that location, but the offset between each component is fixed. Again, this makes the operating system less predictable for attackers and makes it less likely that an exploit will succeed.</a:t>
            </a:r>
          </a:p>
          <a:p>
            <a:pPr eaLnBrk="1" hangingPunct="1">
              <a:defRPr/>
            </a:pPr>
            <a:r>
              <a:rPr lang="en-US" smtClean="0">
                <a:cs typeface="+mn-cs"/>
              </a:rPr>
              <a:t>In Windows a service can be configured to restart if the service fails. This is great for reliability but lousy for security, because if an attacker attacks the service and the attack fails but the service crashes, the server might restart and the attacker will have another chance to attack the system. In Windows Vista, Microsoft set some of the critical services to restart only twice, after which the service will not restart unless the administrator manually restarts it. This gives the attacker only two attempts to get the attack to work, and in the face of stack, heap, and image randomization, the server is much more difficult.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2E1F139-F13A-D240-89FD-314941C589DF}" type="slidenum">
              <a:rPr lang="en-AU"/>
              <a:pPr>
                <a:defRPr/>
              </a:pPr>
              <a:t>33</a:t>
            </a:fld>
            <a:endParaRPr lang="en-AU"/>
          </a:p>
        </p:txBody>
      </p:sp>
      <p:sp>
        <p:nvSpPr>
          <p:cNvPr id="2570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7027" name="Rectangle 3"/>
          <p:cNvSpPr>
            <a:spLocks noGrp="1" noChangeArrowheads="1"/>
          </p:cNvSpPr>
          <p:nvPr>
            <p:ph type="body" idx="1"/>
          </p:nvPr>
        </p:nvSpPr>
        <p:spPr/>
        <p:txBody>
          <a:bodyPr/>
          <a:lstStyle/>
          <a:p>
            <a:pPr eaLnBrk="1" hangingPunct="1"/>
            <a:r>
              <a:rPr lang="en-US"/>
              <a:t>A web browser is a key point of attack, and not only renders web pages, but can also contain code in the form of scripting languages such as JavaScript, ActiveX controls, Flash, Java applets, or .NET applications. Mixing code and data is bad for security. Web browsers can also render various multimedia objects such as sound, JPEG, BMP, GIF, animated GIFs, and PNG files. Many file formats are rendered by helper objects, called MIME handlers, e.g. Quicktime, Windows Media Player, or Real Player. A malicious Web page could take advantage of many possible attack vectors; some vectors are under the direct control of the browser and some are not. With this setting in mind, Microsoft decided to add many defenses to Internet Explorer 7, especially the browser version in Windows Vista. Perhaps the most important single defense is ActiveX opt-in. An ActiveX control is a binary object that can potentially be invoked by the Web browser using the &lt;OBJECT&gt; HTML tag or by calling the object directly from script. Many common Web browser extensions are implemented as ActiveX controls; probably the most well known is Adobe Flash. It is possible for ActiveX controls to be malicious, and chances are very good that a user already has one or more ActiveX controls installed on his or her computer. Internet Explorer 7 adds a new feature called “ActiveX opt-in” which essentially unloads ActiveX controls by default, and when a control is used for the first time, the user is prompted to allow the control to run. At this point, the user knows that the control is on the computer. Another important defense on Windows Vista is protected mode. When this default configuration is used, Internet Explorer runs at low integrity level, making it more difficult for malware to manipulate the operating system. See Section 24.1 for a discussion of integrity levels in Windows Vista.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675BAF4-48A9-0A4F-BB9B-482CA782BEC5}" type="slidenum">
              <a:rPr lang="en-AU"/>
              <a:pPr>
                <a:defRPr/>
              </a:pPr>
              <a:t>34</a:t>
            </a:fld>
            <a:endParaRPr lang="en-AU"/>
          </a:p>
        </p:txBody>
      </p:sp>
      <p:sp>
        <p:nvSpPr>
          <p:cNvPr id="2590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9075" name="Rectangle 3"/>
          <p:cNvSpPr>
            <a:spLocks noGrp="1" noChangeArrowheads="1"/>
          </p:cNvSpPr>
          <p:nvPr>
            <p:ph type="body" idx="1"/>
          </p:nvPr>
        </p:nvSpPr>
        <p:spPr/>
        <p:txBody>
          <a:bodyPr/>
          <a:lstStyle/>
          <a:p>
            <a:pPr eaLnBrk="1" hangingPunct="1"/>
            <a:r>
              <a:rPr lang="en-US"/>
              <a:t>Windows includes a complete set of cryptographic functionality, from low-level cryptographic primitives for encryption, hashing, and signing to the following full-fledged cryptographic defenses: </a:t>
            </a:r>
          </a:p>
          <a:p>
            <a:pPr eaLnBrk="1" hangingPunct="1"/>
            <a:r>
              <a:rPr lang="en-US"/>
              <a:t>Encrypting File System (EFS) allows files and directories to be encrypted and decrypted transparently for authorized users. All versions of Windows since Windows 2000 support EFS. EFS is very simple; a user or administrator marks a directory to use EFS, and from that point on, any file created in that directory is encrypted. EFS works by generating a random encryption key and storing that key, encrypted using the user’s encryption key, and is protected using the Data Protection API (DPAPI), and the key used by DPAPI is derived from the user’s password. To allow a new user to access an EFS-encrypted file, the file encryption key is encrypted with that user’s key, and stored with the other user keys in the file metadata. EFS also supports the concept of a file recovery agent, a special capability to decrypt files if, for some reason the user’s lose their EFS keys. </a:t>
            </a:r>
          </a:p>
          <a:p>
            <a:pPr eaLnBrk="1" hangingPunct="1"/>
            <a:r>
              <a:rPr lang="en-US"/>
              <a:t>The Data Protection API (DPAPI) allows users to encrypt and decrypt data transparently, so the tasks of maintaining and protecting encryption keys is removed from the user and administered by the operating system. When DPAPI is used to encrypt user data, the encryption keys are derived in part from the user’s password.</a:t>
            </a:r>
          </a:p>
          <a:p>
            <a:pPr eaLnBrk="1" hangingPunct="1"/>
            <a:r>
              <a:rPr lang="en-US"/>
              <a:t>Windows Vista also adds BitLocker Drive Encryption, which encrypts the entire volume with AES, and the encryption key is stored either on a USB drive or within a Trusted Platform Module (TPM) chip on the computer motherboard.When booting a system that requires the USB device, the device must be present so the keys can be read by the computer, after which BitLocker decrypts the hard drive on the fly, with no perceptible performance degradation.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675BAF4-48A9-0A4F-BB9B-482CA782BEC5}" type="slidenum">
              <a:rPr lang="en-AU"/>
              <a:pPr>
                <a:defRPr/>
              </a:pPr>
              <a:t>35</a:t>
            </a:fld>
            <a:endParaRPr lang="en-AU"/>
          </a:p>
        </p:txBody>
      </p:sp>
      <p:sp>
        <p:nvSpPr>
          <p:cNvPr id="2590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9075" name="Rectangle 3"/>
          <p:cNvSpPr>
            <a:spLocks noGrp="1" noChangeArrowheads="1"/>
          </p:cNvSpPr>
          <p:nvPr>
            <p:ph type="body" idx="1"/>
          </p:nvPr>
        </p:nvSpPr>
        <p:spPr/>
        <p:txBody>
          <a:bodyPr/>
          <a:lstStyle/>
          <a:p>
            <a:pPr eaLnBrk="1" hangingPunct="1"/>
            <a:r>
              <a:rPr lang="en-US"/>
              <a:t>Windows includes a complete set of cryptographic functionality, from low-level cryptographic primitives for encryption, hashing, and signing to the following full-fledged cryptographic defenses: </a:t>
            </a:r>
          </a:p>
          <a:p>
            <a:pPr eaLnBrk="1" hangingPunct="1"/>
            <a:r>
              <a:rPr lang="en-US"/>
              <a:t>Encrypting File System (EFS) allows files and directories to be encrypted and decrypted transparently for authorized users. All versions of Windows since Windows 2000 support EFS. EFS is very simple; a user or administrator marks a directory to use EFS, and from that point on, any file created in that directory is encrypted. EFS works by generating a random encryption key and storing that key, encrypted using the user’s encryption key, and is protected using the Data Protection API (DPAPI), and the key used by DPAPI is derived from the user’s password. To allow a new user to access an EFS-encrypted file, the file encryption key is encrypted with that user’s key, and stored with the other user keys in the file metadata. EFS also supports the concept of a file recovery agent, a special capability to decrypt files if, for some reason the user’s lose their EFS keys. </a:t>
            </a:r>
          </a:p>
          <a:p>
            <a:pPr eaLnBrk="1" hangingPunct="1"/>
            <a:r>
              <a:rPr lang="en-US"/>
              <a:t>The Data Protection API (DPAPI) allows users to encrypt and decrypt data transparently, so the tasks of maintaining and protecting encryption keys is removed from the user and administered by the operating system. When DPAPI is used to encrypt user data, the encryption keys are derived in part from the user’s password.</a:t>
            </a:r>
          </a:p>
          <a:p>
            <a:pPr eaLnBrk="1" hangingPunct="1"/>
            <a:r>
              <a:rPr lang="en-US"/>
              <a:t>Windows Vista also adds BitLocker Drive Encryption, which encrypts the entire volume with AES, and the encryption key is stored either on a USB drive or within a Trusted Platform Module (TPM) chip on the computer motherboard.When booting a system that requires the USB device, the device must be present so the keys can be read by the computer, after which BitLocker decrypts the hard drive on the fly, with no perceptible performance degradation.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886449-A8AC-9444-8FC2-56A812D1F76E}" type="slidenum">
              <a:rPr lang="en-AU"/>
              <a:pPr>
                <a:defRPr/>
              </a:pPr>
              <a:t>5</a:t>
            </a:fld>
            <a:endParaRPr lang="en-AU"/>
          </a:p>
        </p:txBody>
      </p:sp>
      <p:sp>
        <p:nvSpPr>
          <p:cNvPr id="216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6067" name="Rectangle 3"/>
          <p:cNvSpPr>
            <a:spLocks noGrp="1" noChangeArrowheads="1"/>
          </p:cNvSpPr>
          <p:nvPr>
            <p:ph type="body" idx="1"/>
          </p:nvPr>
        </p:nvSpPr>
        <p:spPr/>
        <p:txBody>
          <a:bodyPr/>
          <a:lstStyle/>
          <a:p>
            <a:pPr eaLnBrk="1" hangingPunct="1">
              <a:defRPr/>
            </a:pPr>
            <a:r>
              <a:rPr lang="en-US" dirty="0" smtClean="0">
                <a:cs typeface="+mn-cs"/>
              </a:rPr>
              <a:t>Now give an example of what happens when a user logs on to a Windows system. First, a domain admin must add the user’s account information to the system; this will include the user’s name, account name, password, and optionally group membership and privileges. Then Windows creates an account for the user in the domain controller running Active Directory. </a:t>
            </a:r>
          </a:p>
          <a:p>
            <a:pPr eaLnBrk="1" hangingPunct="1">
              <a:defRPr/>
            </a:pPr>
            <a:r>
              <a:rPr lang="en-US" dirty="0" smtClean="0">
                <a:cs typeface="+mn-cs"/>
              </a:rPr>
              <a:t>Each user account is uniquely represented by a Security ID (SID) within a domain, and every account gets a different SID. A user account’s SID is of the following form (see text for details): S-1–5–21-AAA-BBB-CCC-RRR. </a:t>
            </a:r>
          </a:p>
          <a:p>
            <a:pPr eaLnBrk="1" hangingPunct="1">
              <a:defRPr/>
            </a:pPr>
            <a:r>
              <a:rPr lang="en-US" dirty="0" smtClean="0">
                <a:cs typeface="+mn-cs"/>
              </a:rPr>
              <a:t>In Windows, a username can be in one of two formats. The first, the SAM format, is supported by all versions of Windows and is of the form DOMAIN\Username. The second is called User Principal Name (UPN) and looks more like an RFC822 e-mail address: </a:t>
            </a:r>
            <a:r>
              <a:rPr lang="en-US" dirty="0" err="1" smtClean="0">
                <a:cs typeface="+mn-cs"/>
              </a:rPr>
              <a:t>username@domain.company.com</a:t>
            </a:r>
            <a:r>
              <a:rPr lang="en-US" dirty="0" smtClean="0">
                <a:cs typeface="+mn-cs"/>
              </a:rPr>
              <a:t>. The SAM name should be considered a legacy format. </a:t>
            </a:r>
          </a:p>
          <a:p>
            <a:pPr eaLnBrk="1" hangingPunct="1">
              <a:defRPr/>
            </a:pPr>
            <a:r>
              <a:rPr lang="en-US" dirty="0" smtClean="0">
                <a:cs typeface="+mn-cs"/>
              </a:rPr>
              <a:t>When a user logs on to Windows, he or she does so using either a username and password, or a username and a smart card. It is possible to use other authentication or identification mechanisms, such as an RSA </a:t>
            </a:r>
            <a:r>
              <a:rPr lang="en-US" dirty="0" err="1" smtClean="0">
                <a:cs typeface="+mn-cs"/>
              </a:rPr>
              <a:t>SecureID</a:t>
            </a:r>
            <a:r>
              <a:rPr lang="en-US" dirty="0" smtClean="0">
                <a:cs typeface="+mn-cs"/>
              </a:rPr>
              <a:t> token or biometric device, but these require third-party support. </a:t>
            </a:r>
          </a:p>
          <a:p>
            <a:pPr eaLnBrk="1" hangingPunct="1">
              <a:defRPr/>
            </a:pPr>
            <a:r>
              <a:rPr lang="en-US" dirty="0" smtClean="0">
                <a:cs typeface="+mn-cs"/>
              </a:rPr>
              <a:t>Assuming the user logs on correctly, a token is generated by the operating system and assigned to the user. A token contains the user’s SID, group membership information, and privileges. Groups are also represented using SIDs. We explain privileges subsequently. The user’s token is assigned to every process run by the user, and is used to perform access checks, as discussed subsequently.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90D02B-6711-DD44-8149-B34E363B8266}" type="slidenum">
              <a:rPr lang="en-AU"/>
              <a:pPr>
                <a:defRPr/>
              </a:pPr>
              <a:t>6</a:t>
            </a:fld>
            <a:endParaRPr lang="en-AU"/>
          </a:p>
        </p:txBody>
      </p:sp>
      <p:sp>
        <p:nvSpPr>
          <p:cNvPr id="2140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4019" name="Rectangle 3"/>
          <p:cNvSpPr>
            <a:spLocks noGrp="1" noChangeArrowheads="1"/>
          </p:cNvSpPr>
          <p:nvPr>
            <p:ph type="body" idx="1"/>
          </p:nvPr>
        </p:nvSpPr>
        <p:spPr/>
        <p:txBody>
          <a:bodyPr/>
          <a:lstStyle/>
          <a:p>
            <a:pPr eaLnBrk="1" hangingPunct="1"/>
            <a:r>
              <a:rPr lang="en-US"/>
              <a:t>A networked Windows computer can be in one of two configurations, either domain joined or in a workgroup. When a computer is domain joined, users can gain access to that computer using domain accounts, which are centrally managed in Active Directory. They can, if they wish, also log on using local accounts, but local accounts may not have access to domain resources such as networked printers, Web servers, email servers, and so on. When a computer is in a workgroup, only local accounts can be used, held in the SAM. There are pros and cons to each scenario. A domain has the major advantage of being centrally managed and as such is much more secure. If an environment has 1000 Windows computers and an employee leaves, the user’s account can be disabled centrally rather than on 1000 individual computers. The only advantage of using local accounts is that a computer does not need the infrastructure required to support a domain using AD. Windows also has the notion of a workgroup, which is simply a collection of computers connected to one another using a network; but rather than using a central database of accounts in AD, the machines use only local accounts. The difference between a workgroup and a domain is simply where accounts are authenticated. A workgroup has no domain controllers; authentication is performed on each computer, and a domain authenticates accounts at domain controllers running AD.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6446B95-04BE-BA4C-B6B6-90DF6DB87594}" type="slidenum">
              <a:rPr lang="en-AU"/>
              <a:pPr>
                <a:defRPr/>
              </a:pPr>
              <a:t>7</a:t>
            </a:fld>
            <a:endParaRPr lang="en-AU"/>
          </a:p>
        </p:txBody>
      </p:sp>
      <p:sp>
        <p:nvSpPr>
          <p:cNvPr id="216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6067" name="Rectangle 3"/>
          <p:cNvSpPr>
            <a:spLocks noGrp="1" noChangeArrowheads="1"/>
          </p:cNvSpPr>
          <p:nvPr>
            <p:ph type="body" idx="1"/>
          </p:nvPr>
        </p:nvSpPr>
        <p:spPr/>
        <p:txBody>
          <a:bodyPr/>
          <a:lstStyle/>
          <a:p>
            <a:pPr eaLnBrk="1" hangingPunct="1">
              <a:defRPr/>
            </a:pPr>
            <a:r>
              <a:rPr lang="en-US" dirty="0" smtClean="0">
                <a:cs typeface="+mn-cs"/>
              </a:rPr>
              <a:t>Now give an example of what happens when a user logs on to a Windows system. First, a domain admin must add the user’s account information to the system; this will include the user’s name, account name, password, and optionally group membership and privileges. Then Windows creates an account for the user in the domain controller running Active Directory. </a:t>
            </a:r>
          </a:p>
          <a:p>
            <a:pPr eaLnBrk="1" hangingPunct="1">
              <a:defRPr/>
            </a:pPr>
            <a:r>
              <a:rPr lang="en-US" dirty="0" smtClean="0">
                <a:cs typeface="+mn-cs"/>
              </a:rPr>
              <a:t>Each user account is uniquely represented by a Security ID (SID) within a domain, and every account gets a different SID. A user account’s SID is of the following form (see text for details): S-1–5–21-AAA-BBB-CCC-RRR. </a:t>
            </a:r>
          </a:p>
          <a:p>
            <a:pPr eaLnBrk="1" hangingPunct="1">
              <a:defRPr/>
            </a:pPr>
            <a:r>
              <a:rPr lang="en-US" dirty="0" smtClean="0">
                <a:cs typeface="+mn-cs"/>
              </a:rPr>
              <a:t>In Windows, a username can be in one of two formats. The first, the SAM format, is supported by all versions of Windows and is of the form DOMAIN\Username. The second is called User Principal Name (UPN) and looks more like an RFC822 e-mail address: </a:t>
            </a:r>
            <a:r>
              <a:rPr lang="en-US" dirty="0" err="1" smtClean="0">
                <a:cs typeface="+mn-cs"/>
              </a:rPr>
              <a:t>username@domain.company.com</a:t>
            </a:r>
            <a:r>
              <a:rPr lang="en-US" dirty="0" smtClean="0">
                <a:cs typeface="+mn-cs"/>
              </a:rPr>
              <a:t>. The SAM name should be considered a legacy format. </a:t>
            </a:r>
          </a:p>
          <a:p>
            <a:pPr eaLnBrk="1" hangingPunct="1">
              <a:defRPr/>
            </a:pPr>
            <a:r>
              <a:rPr lang="en-US" dirty="0" smtClean="0">
                <a:cs typeface="+mn-cs"/>
              </a:rPr>
              <a:t>When a user logs on to Windows, he or she does so using either a username and password, or a username and a smart card. It is possible to use other authentication or identification mechanisms, such as an RSA </a:t>
            </a:r>
            <a:r>
              <a:rPr lang="en-US" dirty="0" err="1" smtClean="0">
                <a:cs typeface="+mn-cs"/>
              </a:rPr>
              <a:t>SecureID</a:t>
            </a:r>
            <a:r>
              <a:rPr lang="en-US" dirty="0" smtClean="0">
                <a:cs typeface="+mn-cs"/>
              </a:rPr>
              <a:t> token or biometric device, but these require third-party support. </a:t>
            </a:r>
          </a:p>
          <a:p>
            <a:pPr eaLnBrk="1" hangingPunct="1">
              <a:defRPr/>
            </a:pPr>
            <a:r>
              <a:rPr lang="en-US" dirty="0" smtClean="0">
                <a:cs typeface="+mn-cs"/>
              </a:rPr>
              <a:t>Assuming the user logs on correctly, a token is generated by the operating system and assigned to the user. A token contains the user’s SID, group membership information, and privileges. Groups are also represented using SIDs. We explain privileges subsequently. The user’s token is assigned to every process run by the user, and is used to perform access checks, as discussed subsequently.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52AA704-72C0-8B46-8C9C-737D1237622F}" type="slidenum">
              <a:rPr lang="en-AU"/>
              <a:pPr>
                <a:defRPr/>
              </a:pPr>
              <a:t>8</a:t>
            </a:fld>
            <a:endParaRPr lang="en-AU"/>
          </a:p>
        </p:txBody>
      </p:sp>
      <p:sp>
        <p:nvSpPr>
          <p:cNvPr id="216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6067" name="Rectangle 3"/>
          <p:cNvSpPr>
            <a:spLocks noGrp="1" noChangeArrowheads="1"/>
          </p:cNvSpPr>
          <p:nvPr>
            <p:ph type="body" idx="1"/>
          </p:nvPr>
        </p:nvSpPr>
        <p:spPr/>
        <p:txBody>
          <a:bodyPr/>
          <a:lstStyle/>
          <a:p>
            <a:pPr eaLnBrk="1" hangingPunct="1">
              <a:defRPr/>
            </a:pPr>
            <a:r>
              <a:rPr lang="en-US" dirty="0" smtClean="0">
                <a:cs typeface="+mn-cs"/>
              </a:rPr>
              <a:t>Now give an example of what happens when a user logs on to a Windows system. First, a domain admin must add the user’s account information to the system; this will include the user’s name, account name, password, and optionally group membership and privileges. Then Windows creates an account for the user in the domain controller running Active Directory. </a:t>
            </a:r>
          </a:p>
          <a:p>
            <a:pPr eaLnBrk="1" hangingPunct="1">
              <a:defRPr/>
            </a:pPr>
            <a:r>
              <a:rPr lang="en-US" dirty="0" smtClean="0">
                <a:cs typeface="+mn-cs"/>
              </a:rPr>
              <a:t>Each user account is uniquely represented by a Security ID (SID) within a domain, and every account gets a different SID. A user account’s SID is of the following form (see text for details): S-1–5–21-AAA-BBB-CCC-RRR. </a:t>
            </a:r>
          </a:p>
          <a:p>
            <a:pPr eaLnBrk="1" hangingPunct="1">
              <a:defRPr/>
            </a:pPr>
            <a:r>
              <a:rPr lang="en-US" dirty="0" smtClean="0">
                <a:cs typeface="+mn-cs"/>
              </a:rPr>
              <a:t>In Windows, a username can be in one of two formats. The first, the SAM format, is supported by all versions of Windows and is of the form DOMAIN\Username. The second is called User Principal Name (UPN) and looks more like an RFC822 e-mail address: </a:t>
            </a:r>
            <a:r>
              <a:rPr lang="en-US" dirty="0" err="1" smtClean="0">
                <a:cs typeface="+mn-cs"/>
              </a:rPr>
              <a:t>username@domain.company.com</a:t>
            </a:r>
            <a:r>
              <a:rPr lang="en-US" dirty="0" smtClean="0">
                <a:cs typeface="+mn-cs"/>
              </a:rPr>
              <a:t>. The SAM name should be considered a legacy format. </a:t>
            </a:r>
          </a:p>
          <a:p>
            <a:pPr eaLnBrk="1" hangingPunct="1">
              <a:defRPr/>
            </a:pPr>
            <a:r>
              <a:rPr lang="en-US" dirty="0" smtClean="0">
                <a:cs typeface="+mn-cs"/>
              </a:rPr>
              <a:t>When a user logs on to Windows, he or she does so using either a username and password, or a username and a smart card. It is possible to use other authentication or identification mechanisms, such as an RSA </a:t>
            </a:r>
            <a:r>
              <a:rPr lang="en-US" dirty="0" err="1" smtClean="0">
                <a:cs typeface="+mn-cs"/>
              </a:rPr>
              <a:t>SecureID</a:t>
            </a:r>
            <a:r>
              <a:rPr lang="en-US" dirty="0" smtClean="0">
                <a:cs typeface="+mn-cs"/>
              </a:rPr>
              <a:t> token or biometric device, but these require third-party support. </a:t>
            </a:r>
          </a:p>
          <a:p>
            <a:pPr eaLnBrk="1" hangingPunct="1">
              <a:defRPr/>
            </a:pPr>
            <a:r>
              <a:rPr lang="en-US" dirty="0" smtClean="0">
                <a:cs typeface="+mn-cs"/>
              </a:rPr>
              <a:t>Assuming the user logs on correctly, a token is generated by the operating system and assigned to the user. A token contains the user’s SID, group membership information, and privileges. Groups are also represented using SIDs. We explain privileges subsequently. The user’s token is assigned to every process run by the user, and is used to perform access checks, as discussed subsequently.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543B5E-D660-ED40-9F3F-A24ED7BC147F}" type="slidenum">
              <a:rPr lang="en-AU"/>
              <a:pPr>
                <a:defRPr/>
              </a:pPr>
              <a:t>9</a:t>
            </a:fld>
            <a:endParaRPr lang="en-AU"/>
          </a:p>
        </p:txBody>
      </p:sp>
      <p:sp>
        <p:nvSpPr>
          <p:cNvPr id="218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8115" name="Rectangle 3"/>
          <p:cNvSpPr>
            <a:spLocks noGrp="1" noChangeArrowheads="1"/>
          </p:cNvSpPr>
          <p:nvPr>
            <p:ph type="body" idx="1"/>
          </p:nvPr>
        </p:nvSpPr>
        <p:spPr/>
        <p:txBody>
          <a:bodyPr/>
          <a:lstStyle/>
          <a:p>
            <a:pPr eaLnBrk="1" hangingPunct="1">
              <a:defRPr/>
            </a:pPr>
            <a:r>
              <a:rPr lang="en-US" smtClean="0">
                <a:cs typeface="+mn-cs"/>
              </a:rPr>
              <a:t>Privileges are systemwide permissions assigned to user accounts, such as the ability to back up the computer, or to change the system time. There are over 45 privileges in Windows Vista. Some privileges are deemed “dangerous” which means a malicious account that is granted such a privilege can cause damage. Examples include: </a:t>
            </a:r>
          </a:p>
          <a:p>
            <a:pPr eaLnBrk="1" hangingPunct="1">
              <a:defRPr/>
            </a:pPr>
            <a:r>
              <a:rPr lang="en-US" smtClean="0">
                <a:cs typeface="+mn-cs"/>
              </a:rPr>
              <a:t>• Act as part of operating system privilege. This is often referred to as the Trusted Computing Base (TCB) privilege, because it allows code run by an account granted this privilege to act as part of the most trusted code in the operating system: the security code. This is the most dangerous privilege in Windows and is granted only the Local System account; even administrators are not granted this privilege. </a:t>
            </a:r>
          </a:p>
          <a:p>
            <a:pPr eaLnBrk="1" hangingPunct="1">
              <a:defRPr/>
            </a:pPr>
            <a:r>
              <a:rPr lang="en-US" smtClean="0">
                <a:cs typeface="+mn-cs"/>
              </a:rPr>
              <a:t>• Debug programs privilege. This privilege allows an account to debug any process running in Windows. A user account does not need this privilege to debug an application running under the user’s account. Because of the nature of debuggers, this privilege means a user can run any code he or she wants in any running process. </a:t>
            </a:r>
          </a:p>
          <a:p>
            <a:pPr eaLnBrk="1" hangingPunct="1">
              <a:defRPr/>
            </a:pPr>
            <a:r>
              <a:rPr lang="en-US" smtClean="0">
                <a:cs typeface="+mn-cs"/>
              </a:rPr>
              <a:t>• Backup files and directories privilege. Any process with this privilege will bypass all access control list (ACL) checks, because the process must be able to read all files to build a complete backup. Its sister privilege Restore files and directories is just as dangerous because it will ignore ACL checks when copying files to source media. </a:t>
            </a:r>
          </a:p>
          <a:p>
            <a:pPr eaLnBrk="1" hangingPunct="1">
              <a:defRPr/>
            </a:pPr>
            <a:r>
              <a:rPr lang="en-US" smtClean="0">
                <a:cs typeface="+mn-cs"/>
              </a:rPr>
              <a:t>Some privileges are generally deemed benign. An example is the “bypass traverse checking” privilege that is used to traverse directory trees even though the user may not have permissions on the traversed directory. This privilege is assigned to all user accounts by default and is used as an NTFS file system optimization.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C9D20F1-CC2D-4545-A5E4-316D99B6E1E8}" type="slidenum">
              <a:rPr lang="en-AU"/>
              <a:pPr>
                <a:defRPr/>
              </a:pPr>
              <a:t>10</a:t>
            </a:fld>
            <a:endParaRPr lang="en-AU"/>
          </a:p>
        </p:txBody>
      </p:sp>
      <p:sp>
        <p:nvSpPr>
          <p:cNvPr id="2232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3235" name="Rectangle 3"/>
          <p:cNvSpPr>
            <a:spLocks noGrp="1" noChangeArrowheads="1"/>
          </p:cNvSpPr>
          <p:nvPr>
            <p:ph type="body" idx="1"/>
          </p:nvPr>
        </p:nvSpPr>
        <p:spPr/>
        <p:txBody>
          <a:bodyPr/>
          <a:lstStyle/>
          <a:p>
            <a:pPr eaLnBrk="1" hangingPunct="1">
              <a:defRPr/>
            </a:pPr>
            <a:r>
              <a:rPr lang="en-US" smtClean="0">
                <a:cs typeface="+mn-cs"/>
              </a:rPr>
              <a:t>Windows has two forms of access control list (ACL). The first is Discretionary ACL (DACL), which grants or denies access to protected resources in Windows such as files, shared memory, named pipes, and so on. The other kind of ACL is the System ACL (ACL), which is used for auditing and in Windows Vista used to enforce mandatory integrity policy.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9926B3-FBCA-FB4C-8AC4-CC637DEB31CE}"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152799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926B3-FBCA-FB4C-8AC4-CC637DEB31CE}"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89114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926B3-FBCA-FB4C-8AC4-CC637DEB31CE}"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135659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926B3-FBCA-FB4C-8AC4-CC637DEB31CE}"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310272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9926B3-FBCA-FB4C-8AC4-CC637DEB31CE}"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2485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926B3-FBCA-FB4C-8AC4-CC637DEB31CE}"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212631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9926B3-FBCA-FB4C-8AC4-CC637DEB31CE}" type="datetimeFigureOut">
              <a:rPr lang="en-US" smtClean="0"/>
              <a:t>11/1/16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76029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9926B3-FBCA-FB4C-8AC4-CC637DEB31CE}" type="datetimeFigureOut">
              <a:rPr lang="en-US" smtClean="0"/>
              <a:t>11/1/16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326507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926B3-FBCA-FB4C-8AC4-CC637DEB31CE}" type="datetimeFigureOut">
              <a:rPr lang="en-US" smtClean="0"/>
              <a:t>11/1/16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398197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926B3-FBCA-FB4C-8AC4-CC637DEB31CE}"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26162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926B3-FBCA-FB4C-8AC4-CC637DEB31CE}"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10883015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926B3-FBCA-FB4C-8AC4-CC637DEB31CE}" type="datetimeFigureOut">
              <a:rPr lang="en-US" smtClean="0"/>
              <a:t>11/1/16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74661-BBBB-ED44-AC19-553245BBFF9C}" type="slidenum">
              <a:rPr lang="en-US" smtClean="0"/>
              <a:t>‹#›</a:t>
            </a:fld>
            <a:endParaRPr lang="en-US"/>
          </a:p>
        </p:txBody>
      </p:sp>
    </p:spTree>
    <p:extLst>
      <p:ext uri="{BB962C8B-B14F-4D97-AF65-F5344CB8AC3E}">
        <p14:creationId xmlns:p14="http://schemas.microsoft.com/office/powerpoint/2010/main" val="3092908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scriptserver\sh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mailto:username@domain.company.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security</a:t>
            </a:r>
            <a:endParaRPr lang="en-US" dirty="0"/>
          </a:p>
        </p:txBody>
      </p:sp>
      <p:sp>
        <p:nvSpPr>
          <p:cNvPr id="3" name="Subtitle 2"/>
          <p:cNvSpPr>
            <a:spLocks noGrp="1"/>
          </p:cNvSpPr>
          <p:nvPr>
            <p:ph type="subTitle" idx="1"/>
          </p:nvPr>
        </p:nvSpPr>
        <p:spPr/>
        <p:txBody>
          <a:bodyPr/>
          <a:lstStyle/>
          <a:p>
            <a:r>
              <a:rPr lang="en-US" dirty="0" smtClean="0">
                <a:cs typeface="+mn-cs"/>
              </a:rPr>
              <a:t>Based </a:t>
            </a:r>
            <a:r>
              <a:rPr lang="en-US" dirty="0" smtClean="0"/>
              <a:t>(partially) </a:t>
            </a:r>
            <a:r>
              <a:rPr lang="en-US" dirty="0" smtClean="0">
                <a:cs typeface="+mn-cs"/>
              </a:rPr>
              <a:t>on the book by William Stallings and </a:t>
            </a:r>
            <a:r>
              <a:rPr lang="en-US" dirty="0" err="1" smtClean="0">
                <a:cs typeface="+mn-cs"/>
              </a:rPr>
              <a:t>Lawrie</a:t>
            </a:r>
            <a:r>
              <a:rPr lang="en-US" dirty="0" smtClean="0">
                <a:cs typeface="+mn-cs"/>
              </a:rPr>
              <a:t> Brown</a:t>
            </a:r>
          </a:p>
          <a:p>
            <a:endParaRPr lang="en-US" dirty="0"/>
          </a:p>
        </p:txBody>
      </p:sp>
    </p:spTree>
    <p:extLst>
      <p:ext uri="{BB962C8B-B14F-4D97-AF65-F5344CB8AC3E}">
        <p14:creationId xmlns:p14="http://schemas.microsoft.com/office/powerpoint/2010/main" val="814620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smtClean="0">
                <a:cs typeface="+mj-cs"/>
              </a:rPr>
              <a:t>Access Control Lists</a:t>
            </a:r>
          </a:p>
        </p:txBody>
      </p:sp>
      <p:sp>
        <p:nvSpPr>
          <p:cNvPr id="222211" name="Rectangle 3"/>
          <p:cNvSpPr>
            <a:spLocks noGrp="1" noChangeArrowheads="1"/>
          </p:cNvSpPr>
          <p:nvPr>
            <p:ph type="body" idx="1"/>
          </p:nvPr>
        </p:nvSpPr>
        <p:spPr>
          <a:xfrm>
            <a:off x="457200" y="1676400"/>
            <a:ext cx="8382000" cy="4454525"/>
          </a:xfrm>
        </p:spPr>
        <p:txBody>
          <a:bodyPr/>
          <a:lstStyle/>
          <a:p>
            <a:pPr eaLnBrk="1" hangingPunct="1">
              <a:defRPr/>
            </a:pPr>
            <a:r>
              <a:rPr lang="en-US" dirty="0"/>
              <a:t>T</a:t>
            </a:r>
            <a:r>
              <a:rPr lang="en-US" dirty="0" smtClean="0"/>
              <a:t>wo forms of access control list (ACL) supported by Windows:</a:t>
            </a:r>
          </a:p>
          <a:p>
            <a:pPr eaLnBrk="1" hangingPunct="1">
              <a:defRPr/>
            </a:pPr>
            <a:r>
              <a:rPr lang="en-US" dirty="0" smtClean="0"/>
              <a:t>Discretionary ACL (DACL) </a:t>
            </a:r>
          </a:p>
          <a:p>
            <a:pPr lvl="1" eaLnBrk="1" hangingPunct="1">
              <a:defRPr/>
            </a:pPr>
            <a:r>
              <a:rPr lang="en-US" dirty="0" smtClean="0"/>
              <a:t>grants or denies access to protected resources such as files, shared memory, named pipes </a:t>
            </a:r>
            <a:r>
              <a:rPr lang="en-US" dirty="0" err="1" smtClean="0"/>
              <a:t>etc</a:t>
            </a:r>
            <a:endParaRPr lang="en-US" dirty="0" smtClean="0"/>
          </a:p>
          <a:p>
            <a:pPr eaLnBrk="1" hangingPunct="1">
              <a:defRPr/>
            </a:pPr>
            <a:r>
              <a:rPr lang="en-US" dirty="0" smtClean="0"/>
              <a:t>System ACL (ACL)</a:t>
            </a:r>
          </a:p>
          <a:p>
            <a:pPr lvl="1" eaLnBrk="1" hangingPunct="1">
              <a:defRPr/>
            </a:pPr>
            <a:r>
              <a:rPr lang="en-US" dirty="0" smtClean="0"/>
              <a:t>used for auditing and in Windows Vista to enforce mandatory integrity policy</a:t>
            </a:r>
          </a:p>
        </p:txBody>
      </p:sp>
    </p:spTree>
    <p:extLst>
      <p:ext uri="{BB962C8B-B14F-4D97-AF65-F5344CB8AC3E}">
        <p14:creationId xmlns:p14="http://schemas.microsoft.com/office/powerpoint/2010/main" val="204851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smtClean="0">
                <a:cs typeface="+mj-cs"/>
              </a:rPr>
              <a:t>Access Control Lists</a:t>
            </a:r>
          </a:p>
        </p:txBody>
      </p:sp>
      <p:sp>
        <p:nvSpPr>
          <p:cNvPr id="224259" name="Rectangle 3"/>
          <p:cNvSpPr>
            <a:spLocks noGrp="1" noChangeArrowheads="1"/>
          </p:cNvSpPr>
          <p:nvPr>
            <p:ph type="body" idx="1"/>
          </p:nvPr>
        </p:nvSpPr>
        <p:spPr>
          <a:xfrm>
            <a:off x="457200" y="1447800"/>
            <a:ext cx="8229600" cy="4953000"/>
          </a:xfrm>
        </p:spPr>
        <p:txBody>
          <a:bodyPr/>
          <a:lstStyle/>
          <a:p>
            <a:pPr eaLnBrk="1" hangingPunct="1">
              <a:defRPr/>
            </a:pPr>
            <a:r>
              <a:rPr lang="en-US" dirty="0"/>
              <a:t>O</a:t>
            </a:r>
            <a:r>
              <a:rPr lang="en-US" dirty="0" smtClean="0">
                <a:cs typeface="+mn-cs"/>
              </a:rPr>
              <a:t>bjects needing protection are assigned a DACL (and possible SACL) that includes</a:t>
            </a:r>
          </a:p>
          <a:p>
            <a:pPr lvl="1" eaLnBrk="1" hangingPunct="1">
              <a:defRPr/>
            </a:pPr>
            <a:r>
              <a:rPr lang="en-US" dirty="0" smtClean="0"/>
              <a:t>SID of the object owner</a:t>
            </a:r>
          </a:p>
          <a:p>
            <a:pPr lvl="1" eaLnBrk="1" hangingPunct="1">
              <a:defRPr/>
            </a:pPr>
            <a:r>
              <a:rPr lang="en-US" dirty="0" smtClean="0"/>
              <a:t>list of access control entries (ACEs) </a:t>
            </a:r>
          </a:p>
          <a:p>
            <a:pPr eaLnBrk="1" hangingPunct="1">
              <a:defRPr/>
            </a:pPr>
            <a:r>
              <a:rPr lang="en-US" dirty="0"/>
              <a:t>E</a:t>
            </a:r>
            <a:r>
              <a:rPr lang="en-US" dirty="0" smtClean="0">
                <a:cs typeface="+mn-cs"/>
              </a:rPr>
              <a:t>ach ACE includes a SID &amp; access mask</a:t>
            </a:r>
          </a:p>
          <a:p>
            <a:pPr eaLnBrk="1" hangingPunct="1">
              <a:defRPr/>
            </a:pPr>
            <a:r>
              <a:rPr lang="en-US" dirty="0" smtClean="0"/>
              <a:t>An a</a:t>
            </a:r>
            <a:r>
              <a:rPr lang="en-US" dirty="0" smtClean="0">
                <a:cs typeface="+mn-cs"/>
              </a:rPr>
              <a:t>ccess mask could include ability to:</a:t>
            </a:r>
          </a:p>
          <a:p>
            <a:pPr lvl="1" eaLnBrk="1" hangingPunct="1">
              <a:defRPr/>
            </a:pPr>
            <a:r>
              <a:rPr lang="en-US" dirty="0" smtClean="0"/>
              <a:t>read, write, create, delete, modify, </a:t>
            </a:r>
            <a:r>
              <a:rPr lang="en-US" dirty="0" err="1" smtClean="0"/>
              <a:t>etc</a:t>
            </a:r>
            <a:endParaRPr lang="en-US" dirty="0" smtClean="0"/>
          </a:p>
          <a:p>
            <a:pPr eaLnBrk="1" hangingPunct="1">
              <a:defRPr/>
            </a:pPr>
            <a:r>
              <a:rPr lang="en-US" dirty="0"/>
              <a:t>A</a:t>
            </a:r>
            <a:r>
              <a:rPr lang="en-US" dirty="0" smtClean="0">
                <a:cs typeface="+mn-cs"/>
              </a:rPr>
              <a:t>ccess masks are object-type specific</a:t>
            </a:r>
          </a:p>
          <a:p>
            <a:pPr lvl="1" eaLnBrk="1" hangingPunct="1">
              <a:defRPr/>
            </a:pPr>
            <a:r>
              <a:rPr lang="en-US" dirty="0" smtClean="0"/>
              <a:t>e.g. service abilities are create, enumerate</a:t>
            </a:r>
          </a:p>
        </p:txBody>
      </p:sp>
    </p:spTree>
    <p:extLst>
      <p:ext uri="{BB962C8B-B14F-4D97-AF65-F5344CB8AC3E}">
        <p14:creationId xmlns:p14="http://schemas.microsoft.com/office/powerpoint/2010/main" val="295719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en-US" smtClean="0">
                <a:cs typeface="+mj-cs"/>
              </a:rPr>
              <a:t>Security Descriptor (SD)</a:t>
            </a:r>
          </a:p>
        </p:txBody>
      </p:sp>
      <p:sp>
        <p:nvSpPr>
          <p:cNvPr id="226307" name="Rectangle 3"/>
          <p:cNvSpPr>
            <a:spLocks noGrp="1" noChangeArrowheads="1"/>
          </p:cNvSpPr>
          <p:nvPr>
            <p:ph type="body" idx="1"/>
          </p:nvPr>
        </p:nvSpPr>
        <p:spPr>
          <a:xfrm>
            <a:off x="228600" y="1524000"/>
            <a:ext cx="8534400" cy="4800600"/>
          </a:xfrm>
        </p:spPr>
        <p:txBody>
          <a:bodyPr/>
          <a:lstStyle/>
          <a:p>
            <a:pPr eaLnBrk="1" hangingPunct="1">
              <a:defRPr/>
            </a:pPr>
            <a:r>
              <a:rPr lang="en-US" sz="2800" dirty="0"/>
              <a:t>D</a:t>
            </a:r>
            <a:r>
              <a:rPr lang="en-US" sz="2800" dirty="0" smtClean="0">
                <a:cs typeface="+mn-cs"/>
              </a:rPr>
              <a:t>ata structure with object owner, DACL, &amp; SACL</a:t>
            </a:r>
          </a:p>
          <a:p>
            <a:pPr lvl="1" eaLnBrk="1" hangingPunct="1">
              <a:defRPr/>
            </a:pPr>
            <a:r>
              <a:rPr lang="en-US" sz="2400" dirty="0" smtClean="0"/>
              <a:t>e.g.</a:t>
            </a:r>
          </a:p>
          <a:p>
            <a:pPr lvl="1" eaLnBrk="1" hangingPunct="1">
              <a:buFont typeface="Wingdings" charset="0"/>
              <a:buNone/>
              <a:defRPr/>
            </a:pPr>
            <a:r>
              <a:rPr lang="en-US" sz="2000" dirty="0" smtClean="0">
                <a:latin typeface="Courier" charset="0"/>
              </a:rPr>
              <a:t>Owner: CORP\Blake </a:t>
            </a:r>
          </a:p>
          <a:p>
            <a:pPr lvl="1" eaLnBrk="1" hangingPunct="1">
              <a:buFont typeface="Wingdings" charset="0"/>
              <a:buNone/>
              <a:defRPr/>
            </a:pPr>
            <a:r>
              <a:rPr lang="en-US" sz="2000" dirty="0" smtClean="0">
                <a:latin typeface="Courier" charset="0"/>
              </a:rPr>
              <a:t>ACE[0]: Allow CORP\Paige Full Control </a:t>
            </a:r>
          </a:p>
          <a:p>
            <a:pPr lvl="1" eaLnBrk="1" hangingPunct="1">
              <a:buFont typeface="Wingdings" charset="0"/>
              <a:buNone/>
              <a:defRPr/>
            </a:pPr>
            <a:r>
              <a:rPr lang="en-US" sz="2000" dirty="0" smtClean="0">
                <a:latin typeface="Courier" charset="0"/>
              </a:rPr>
              <a:t>ACE[1]: Allow Administrators Full Control </a:t>
            </a:r>
          </a:p>
          <a:p>
            <a:pPr lvl="1" eaLnBrk="1" hangingPunct="1">
              <a:buFont typeface="Wingdings" charset="0"/>
              <a:buNone/>
              <a:defRPr/>
            </a:pPr>
            <a:r>
              <a:rPr lang="en-US" sz="2000" dirty="0" smtClean="0">
                <a:latin typeface="Courier" charset="0"/>
              </a:rPr>
              <a:t>ACE[2]: Allow CORP\Cheryl Read, Write and Delete</a:t>
            </a:r>
          </a:p>
          <a:p>
            <a:pPr eaLnBrk="1" hangingPunct="1">
              <a:defRPr/>
            </a:pPr>
            <a:r>
              <a:rPr lang="en-US" sz="2800" dirty="0" smtClean="0">
                <a:cs typeface="+mn-cs"/>
              </a:rPr>
              <a:t>They have no implied access, so if there is no ACE for requesting user, then access is denied</a:t>
            </a:r>
          </a:p>
          <a:p>
            <a:pPr eaLnBrk="1" hangingPunct="1">
              <a:defRPr/>
            </a:pPr>
            <a:r>
              <a:rPr lang="en-US" sz="2800" dirty="0"/>
              <a:t>A</a:t>
            </a:r>
            <a:r>
              <a:rPr lang="en-US" sz="2800" dirty="0" smtClean="0">
                <a:cs typeface="+mn-cs"/>
              </a:rPr>
              <a:t>pplications must request correct type of access</a:t>
            </a:r>
          </a:p>
          <a:p>
            <a:pPr lvl="1" eaLnBrk="1" hangingPunct="1">
              <a:defRPr/>
            </a:pPr>
            <a:r>
              <a:rPr lang="en-US" sz="2400" dirty="0" smtClean="0"/>
              <a:t>if just request “all access” when need less (e.g. read) some user’s who should have access will be denied</a:t>
            </a:r>
            <a:endParaRPr lang="en-US" sz="2000" dirty="0" smtClean="0">
              <a:latin typeface="Courier" charset="0"/>
            </a:endParaRPr>
          </a:p>
        </p:txBody>
      </p:sp>
    </p:spTree>
    <p:extLst>
      <p:ext uri="{BB962C8B-B14F-4D97-AF65-F5344CB8AC3E}">
        <p14:creationId xmlns:p14="http://schemas.microsoft.com/office/powerpoint/2010/main" val="2821684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defRPr/>
            </a:pPr>
            <a:r>
              <a:rPr lang="en-US" smtClean="0">
                <a:cs typeface="+mj-cs"/>
              </a:rPr>
              <a:t>More SD’s &amp; Access Checks</a:t>
            </a:r>
          </a:p>
        </p:txBody>
      </p:sp>
      <p:sp>
        <p:nvSpPr>
          <p:cNvPr id="228355" name="Rectangle 3"/>
          <p:cNvSpPr>
            <a:spLocks noGrp="1" noChangeArrowheads="1"/>
          </p:cNvSpPr>
          <p:nvPr>
            <p:ph type="body" idx="1"/>
          </p:nvPr>
        </p:nvSpPr>
        <p:spPr>
          <a:xfrm>
            <a:off x="457200" y="1447800"/>
            <a:ext cx="8229600" cy="5029200"/>
          </a:xfrm>
        </p:spPr>
        <p:txBody>
          <a:bodyPr/>
          <a:lstStyle/>
          <a:p>
            <a:pPr eaLnBrk="1" hangingPunct="1">
              <a:lnSpc>
                <a:spcPct val="90000"/>
              </a:lnSpc>
              <a:defRPr/>
            </a:pPr>
            <a:r>
              <a:rPr lang="en-US" dirty="0" smtClean="0">
                <a:cs typeface="+mn-cs"/>
              </a:rPr>
              <a:t>each ACE in the DACL determines access</a:t>
            </a:r>
          </a:p>
          <a:p>
            <a:pPr eaLnBrk="1" hangingPunct="1">
              <a:lnSpc>
                <a:spcPct val="90000"/>
              </a:lnSpc>
              <a:defRPr/>
            </a:pPr>
            <a:r>
              <a:rPr lang="en-US" dirty="0" smtClean="0">
                <a:cs typeface="+mn-cs"/>
              </a:rPr>
              <a:t>an ACE can be an allow or a deny ACE</a:t>
            </a:r>
          </a:p>
          <a:p>
            <a:pPr eaLnBrk="1" hangingPunct="1">
              <a:lnSpc>
                <a:spcPct val="90000"/>
              </a:lnSpc>
              <a:defRPr/>
            </a:pPr>
            <a:r>
              <a:rPr lang="en-US" dirty="0" smtClean="0">
                <a:cs typeface="+mn-cs"/>
              </a:rPr>
              <a:t>Windows evaluates each ACE in the ACL until access is granted or explicitly denied </a:t>
            </a:r>
          </a:p>
          <a:p>
            <a:pPr eaLnBrk="1" hangingPunct="1">
              <a:lnSpc>
                <a:spcPct val="90000"/>
              </a:lnSpc>
              <a:defRPr/>
            </a:pPr>
            <a:r>
              <a:rPr lang="en-US" dirty="0" smtClean="0">
                <a:cs typeface="+mn-cs"/>
              </a:rPr>
              <a:t>so deny ACEs come before allow ACEs</a:t>
            </a:r>
          </a:p>
          <a:p>
            <a:pPr lvl="1" eaLnBrk="1" hangingPunct="1">
              <a:lnSpc>
                <a:spcPct val="90000"/>
              </a:lnSpc>
              <a:defRPr/>
            </a:pPr>
            <a:r>
              <a:rPr lang="en-US" dirty="0" smtClean="0"/>
              <a:t>default if set using GUI</a:t>
            </a:r>
          </a:p>
          <a:p>
            <a:pPr lvl="1" eaLnBrk="1" hangingPunct="1">
              <a:lnSpc>
                <a:spcPct val="90000"/>
              </a:lnSpc>
              <a:defRPr/>
            </a:pPr>
            <a:r>
              <a:rPr lang="en-US" dirty="0" smtClean="0"/>
              <a:t>explicitly order if create programmatically</a:t>
            </a:r>
          </a:p>
          <a:p>
            <a:pPr eaLnBrk="1" hangingPunct="1">
              <a:lnSpc>
                <a:spcPct val="90000"/>
              </a:lnSpc>
              <a:defRPr/>
            </a:pPr>
            <a:r>
              <a:rPr lang="en-US" dirty="0" smtClean="0">
                <a:cs typeface="+mn-cs"/>
              </a:rPr>
              <a:t>when user attempts to access a protected object, the O/S performs an access check</a:t>
            </a:r>
          </a:p>
          <a:p>
            <a:pPr lvl="1" eaLnBrk="1" hangingPunct="1">
              <a:lnSpc>
                <a:spcPct val="90000"/>
              </a:lnSpc>
              <a:defRPr/>
            </a:pPr>
            <a:r>
              <a:rPr lang="en-US" dirty="0" smtClean="0"/>
              <a:t>comparing user/group info with ACE’s in ACL</a:t>
            </a:r>
          </a:p>
        </p:txBody>
      </p:sp>
    </p:spTree>
    <p:extLst>
      <p:ext uri="{BB962C8B-B14F-4D97-AF65-F5344CB8AC3E}">
        <p14:creationId xmlns:p14="http://schemas.microsoft.com/office/powerpoint/2010/main" val="60237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defRPr/>
            </a:pPr>
            <a:r>
              <a:rPr lang="en-US" dirty="0" smtClean="0">
                <a:cs typeface="+mj-cs"/>
              </a:rPr>
              <a:t>Application access</a:t>
            </a:r>
          </a:p>
        </p:txBody>
      </p:sp>
      <p:sp>
        <p:nvSpPr>
          <p:cNvPr id="228355" name="Rectangle 3"/>
          <p:cNvSpPr>
            <a:spLocks noGrp="1" noChangeArrowheads="1"/>
          </p:cNvSpPr>
          <p:nvPr>
            <p:ph type="body" idx="1"/>
          </p:nvPr>
        </p:nvSpPr>
        <p:spPr>
          <a:xfrm>
            <a:off x="457200" y="1447800"/>
            <a:ext cx="8229600" cy="5029200"/>
          </a:xfrm>
        </p:spPr>
        <p:txBody>
          <a:bodyPr/>
          <a:lstStyle/>
          <a:p>
            <a:pPr eaLnBrk="1" hangingPunct="1">
              <a:lnSpc>
                <a:spcPct val="90000"/>
              </a:lnSpc>
              <a:defRPr/>
            </a:pPr>
            <a:r>
              <a:rPr lang="en-US" dirty="0" smtClean="0">
                <a:cs typeface="+mn-cs"/>
              </a:rPr>
              <a:t>Note that when an application requests access, it must also request an access level.  </a:t>
            </a:r>
          </a:p>
          <a:p>
            <a:pPr eaLnBrk="1" hangingPunct="1">
              <a:lnSpc>
                <a:spcPct val="90000"/>
              </a:lnSpc>
              <a:defRPr/>
            </a:pPr>
            <a:r>
              <a:rPr lang="en-US" dirty="0" smtClean="0">
                <a:cs typeface="+mn-cs"/>
              </a:rPr>
              <a:t>Initially (before XP), most applications just requested “all access”, which is only given to owner or admin accounts.  </a:t>
            </a:r>
          </a:p>
          <a:p>
            <a:pPr eaLnBrk="1" hangingPunct="1">
              <a:lnSpc>
                <a:spcPct val="90000"/>
              </a:lnSpc>
              <a:defRPr/>
            </a:pPr>
            <a:r>
              <a:rPr lang="en-US" dirty="0" smtClean="0">
                <a:cs typeface="+mn-cs"/>
              </a:rPr>
              <a:t>This is the reason so many applications failed on Windows XP unless they ran at admin level – essentially, poor coding.</a:t>
            </a:r>
          </a:p>
        </p:txBody>
      </p:sp>
    </p:spTree>
    <p:extLst>
      <p:ext uri="{BB962C8B-B14F-4D97-AF65-F5344CB8AC3E}">
        <p14:creationId xmlns:p14="http://schemas.microsoft.com/office/powerpoint/2010/main" val="100722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dirty="0" smtClean="0">
                <a:cs typeface="+mj-cs"/>
              </a:rPr>
              <a:t>Interacting with SDs</a:t>
            </a:r>
          </a:p>
        </p:txBody>
      </p:sp>
      <p:sp>
        <p:nvSpPr>
          <p:cNvPr id="230403" name="Rectangle 3"/>
          <p:cNvSpPr>
            <a:spLocks noGrp="1" noChangeArrowheads="1"/>
          </p:cNvSpPr>
          <p:nvPr>
            <p:ph type="body" idx="1"/>
          </p:nvPr>
        </p:nvSpPr>
        <p:spPr>
          <a:xfrm>
            <a:off x="457200" y="1676400"/>
            <a:ext cx="8229600" cy="4800600"/>
          </a:xfrm>
        </p:spPr>
        <p:txBody>
          <a:bodyPr/>
          <a:lstStyle/>
          <a:p>
            <a:pPr eaLnBrk="1" hangingPunct="1">
              <a:defRPr/>
            </a:pPr>
            <a:r>
              <a:rPr lang="en-US" dirty="0" err="1" smtClean="0">
                <a:cs typeface="+mn-cs"/>
              </a:rPr>
              <a:t>Powershell</a:t>
            </a:r>
            <a:r>
              <a:rPr lang="en-US" dirty="0" smtClean="0">
                <a:cs typeface="+mn-cs"/>
              </a:rPr>
              <a:t> to get an object’s SD:</a:t>
            </a:r>
          </a:p>
          <a:p>
            <a:pPr lvl="1" eaLnBrk="1" hangingPunct="1">
              <a:defRPr/>
            </a:pPr>
            <a:r>
              <a:rPr lang="en-US" dirty="0" smtClean="0"/>
              <a:t>get-</a:t>
            </a:r>
            <a:r>
              <a:rPr lang="en-US" dirty="0" err="1" smtClean="0"/>
              <a:t>acl</a:t>
            </a:r>
            <a:r>
              <a:rPr lang="en-US" dirty="0" smtClean="0"/>
              <a:t> c:\folder\</a:t>
            </a:r>
            <a:r>
              <a:rPr lang="en-US" dirty="0" err="1" smtClean="0"/>
              <a:t>file.txt</a:t>
            </a:r>
            <a:r>
              <a:rPr lang="en-US" dirty="0" smtClean="0"/>
              <a:t> | format-list</a:t>
            </a:r>
          </a:p>
          <a:p>
            <a:pPr lvl="1" eaLnBrk="1" hangingPunct="1">
              <a:defRPr/>
            </a:pPr>
            <a:r>
              <a:rPr lang="en-US" dirty="0" smtClean="0"/>
              <a:t>use set-</a:t>
            </a:r>
            <a:r>
              <a:rPr lang="en-US" dirty="0" err="1" smtClean="0"/>
              <a:t>acl</a:t>
            </a:r>
            <a:r>
              <a:rPr lang="en-US" dirty="0" smtClean="0"/>
              <a:t> to set DACL or SACL</a:t>
            </a:r>
          </a:p>
          <a:p>
            <a:pPr eaLnBrk="1" hangingPunct="1">
              <a:defRPr/>
            </a:pPr>
            <a:r>
              <a:rPr lang="en-US" dirty="0" smtClean="0">
                <a:cs typeface="+mn-cs"/>
              </a:rPr>
              <a:t>Can also use Security Descriptor Definition Language (SDDL):</a:t>
            </a:r>
          </a:p>
          <a:p>
            <a:pPr lvl="1" eaLnBrk="1" hangingPunct="1">
              <a:defRPr/>
            </a:pPr>
            <a:r>
              <a:rPr lang="en-US" dirty="0" smtClean="0"/>
              <a:t>Example function: </a:t>
            </a:r>
            <a:r>
              <a:rPr lang="en-US" dirty="0" err="1" smtClean="0"/>
              <a:t>ConvertStringSecurityDescriptorToSecurityDescriptor</a:t>
            </a:r>
            <a:r>
              <a:rPr lang="en-US" dirty="0" smtClean="0"/>
              <a:t>() </a:t>
            </a:r>
          </a:p>
        </p:txBody>
      </p:sp>
    </p:spTree>
    <p:extLst>
      <p:ext uri="{BB962C8B-B14F-4D97-AF65-F5344CB8AC3E}">
        <p14:creationId xmlns:p14="http://schemas.microsoft.com/office/powerpoint/2010/main" val="159614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smtClean="0">
                <a:cs typeface="+mj-cs"/>
              </a:rPr>
              <a:t>Impersonation</a:t>
            </a:r>
          </a:p>
        </p:txBody>
      </p:sp>
      <p:sp>
        <p:nvSpPr>
          <p:cNvPr id="230403" name="Rectangle 3"/>
          <p:cNvSpPr>
            <a:spLocks noGrp="1" noChangeArrowheads="1"/>
          </p:cNvSpPr>
          <p:nvPr>
            <p:ph type="body" idx="1"/>
          </p:nvPr>
        </p:nvSpPr>
        <p:spPr>
          <a:xfrm>
            <a:off x="457200" y="1676400"/>
            <a:ext cx="8229600" cy="4800600"/>
          </a:xfrm>
        </p:spPr>
        <p:txBody>
          <a:bodyPr/>
          <a:lstStyle/>
          <a:p>
            <a:pPr eaLnBrk="1" hangingPunct="1">
              <a:defRPr/>
            </a:pPr>
            <a:r>
              <a:rPr lang="en-US" dirty="0" smtClean="0">
                <a:cs typeface="+mn-cs"/>
              </a:rPr>
              <a:t>A process can have multiple threads</a:t>
            </a:r>
          </a:p>
          <a:p>
            <a:pPr lvl="1" eaLnBrk="1" hangingPunct="1">
              <a:defRPr/>
            </a:pPr>
            <a:r>
              <a:rPr lang="en-US" dirty="0" smtClean="0"/>
              <a:t>common for both clients and servers</a:t>
            </a:r>
          </a:p>
          <a:p>
            <a:pPr eaLnBrk="1" hangingPunct="1">
              <a:defRPr/>
            </a:pPr>
            <a:r>
              <a:rPr lang="en-US" dirty="0"/>
              <a:t>I</a:t>
            </a:r>
            <a:r>
              <a:rPr lang="en-US" dirty="0" smtClean="0">
                <a:cs typeface="+mn-cs"/>
              </a:rPr>
              <a:t>mpersonation allows a server to serve a user, using their access privileges</a:t>
            </a:r>
          </a:p>
          <a:p>
            <a:pPr lvl="1" eaLnBrk="1" hangingPunct="1">
              <a:defRPr/>
            </a:pPr>
            <a:r>
              <a:rPr lang="en-US" dirty="0" smtClean="0"/>
              <a:t>e.g. </a:t>
            </a:r>
            <a:r>
              <a:rPr lang="en-US" dirty="0" err="1" smtClean="0"/>
              <a:t>ImpersonateNamedPipeClient</a:t>
            </a:r>
            <a:r>
              <a:rPr lang="en-US" dirty="0" smtClean="0"/>
              <a:t> function sets user’s token on the current thread</a:t>
            </a:r>
          </a:p>
          <a:p>
            <a:pPr lvl="1" eaLnBrk="1" hangingPunct="1">
              <a:defRPr/>
            </a:pPr>
            <a:r>
              <a:rPr lang="en-US" dirty="0" smtClean="0"/>
              <a:t>then access checks for that thread are performed against this token not server’s</a:t>
            </a:r>
          </a:p>
          <a:p>
            <a:pPr lvl="1" eaLnBrk="1" hangingPunct="1">
              <a:defRPr/>
            </a:pPr>
            <a:r>
              <a:rPr lang="en-US" dirty="0" smtClean="0"/>
              <a:t>with user’s access rights</a:t>
            </a:r>
          </a:p>
        </p:txBody>
      </p:sp>
    </p:spTree>
    <p:extLst>
      <p:ext uri="{BB962C8B-B14F-4D97-AF65-F5344CB8AC3E}">
        <p14:creationId xmlns:p14="http://schemas.microsoft.com/office/powerpoint/2010/main" val="348390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smtClean="0">
                <a:cs typeface="+mj-cs"/>
              </a:rPr>
              <a:t>Mandatory Access Control</a:t>
            </a:r>
            <a:endParaRPr lang="en-US" smtClean="0">
              <a:latin typeface="Times-Roman" charset="0"/>
              <a:cs typeface="+mj-cs"/>
            </a:endParaRPr>
          </a:p>
        </p:txBody>
      </p:sp>
      <p:sp>
        <p:nvSpPr>
          <p:cNvPr id="232451" name="Rectangle 3"/>
          <p:cNvSpPr>
            <a:spLocks noGrp="1" noChangeArrowheads="1"/>
          </p:cNvSpPr>
          <p:nvPr>
            <p:ph type="body" idx="1"/>
          </p:nvPr>
        </p:nvSpPr>
        <p:spPr>
          <a:xfrm>
            <a:off x="457200" y="1524000"/>
            <a:ext cx="8229600" cy="4800600"/>
          </a:xfrm>
        </p:spPr>
        <p:txBody>
          <a:bodyPr>
            <a:normAutofit fontScale="92500"/>
          </a:bodyPr>
          <a:lstStyle/>
          <a:p>
            <a:pPr eaLnBrk="1" hangingPunct="1">
              <a:defRPr/>
            </a:pPr>
            <a:r>
              <a:rPr lang="en-US" sz="2800" dirty="0" smtClean="0">
                <a:cs typeface="+mn-cs"/>
              </a:rPr>
              <a:t>There is Integrity Control in Windows Vista (and later) that limits operations changing an object’s state – one step beyond DACLs.</a:t>
            </a:r>
          </a:p>
          <a:p>
            <a:pPr eaLnBrk="1" hangingPunct="1">
              <a:defRPr/>
            </a:pPr>
            <a:r>
              <a:rPr lang="en-US" sz="2800" dirty="0"/>
              <a:t>O</a:t>
            </a:r>
            <a:r>
              <a:rPr lang="en-US" sz="2800" dirty="0" smtClean="0">
                <a:cs typeface="+mn-cs"/>
              </a:rPr>
              <a:t>bjects and principals are labeled (using SID): </a:t>
            </a:r>
          </a:p>
          <a:p>
            <a:pPr lvl="1" eaLnBrk="1" hangingPunct="1">
              <a:defRPr/>
            </a:pPr>
            <a:r>
              <a:rPr lang="en-US" sz="2400" dirty="0" smtClean="0"/>
              <a:t>Low integrity (S-1-16-4096)</a:t>
            </a:r>
          </a:p>
          <a:p>
            <a:pPr lvl="1" eaLnBrk="1" hangingPunct="1">
              <a:defRPr/>
            </a:pPr>
            <a:r>
              <a:rPr lang="en-US" sz="2400" dirty="0" smtClean="0"/>
              <a:t>Medium integrity (S-1-16-8192)</a:t>
            </a:r>
          </a:p>
          <a:p>
            <a:pPr lvl="1" eaLnBrk="1" hangingPunct="1">
              <a:defRPr/>
            </a:pPr>
            <a:r>
              <a:rPr lang="en-US" sz="2400" dirty="0" smtClean="0"/>
              <a:t>High integrity (S-1-16-12288) </a:t>
            </a:r>
          </a:p>
          <a:p>
            <a:pPr lvl="1" eaLnBrk="1" hangingPunct="1">
              <a:defRPr/>
            </a:pPr>
            <a:r>
              <a:rPr lang="en-US" sz="2400" dirty="0" smtClean="0"/>
              <a:t>System integrity (S-1-16-16384)</a:t>
            </a:r>
          </a:p>
          <a:p>
            <a:pPr eaLnBrk="1" hangingPunct="1">
              <a:defRPr/>
            </a:pPr>
            <a:r>
              <a:rPr lang="en-US" sz="2800" dirty="0"/>
              <a:t>W</a:t>
            </a:r>
            <a:r>
              <a:rPr lang="en-US" sz="2800" dirty="0" smtClean="0">
                <a:cs typeface="+mn-cs"/>
              </a:rPr>
              <a:t>hen a write operation occurs, first check that subject’s integrity level dominates object’s integrity level</a:t>
            </a:r>
          </a:p>
          <a:p>
            <a:pPr lvl="1">
              <a:defRPr/>
            </a:pPr>
            <a:r>
              <a:rPr lang="en-US" sz="2400" dirty="0" smtClean="0">
                <a:cs typeface="+mn-cs"/>
              </a:rPr>
              <a:t>Note: much of O/S marked medium or higher integrity</a:t>
            </a:r>
          </a:p>
        </p:txBody>
      </p:sp>
    </p:spTree>
    <p:extLst>
      <p:ext uri="{BB962C8B-B14F-4D97-AF65-F5344CB8AC3E}">
        <p14:creationId xmlns:p14="http://schemas.microsoft.com/office/powerpoint/2010/main" val="3726360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228600" y="228600"/>
            <a:ext cx="2819400" cy="5105400"/>
          </a:xfrm>
        </p:spPr>
        <p:txBody>
          <a:bodyPr/>
          <a:lstStyle/>
          <a:p>
            <a:pPr eaLnBrk="1" hangingPunct="1">
              <a:defRPr/>
            </a:pPr>
            <a:r>
              <a:rPr lang="en-US" smtClean="0">
                <a:cs typeface="+mj-cs"/>
              </a:rPr>
              <a:t>Vista User Account</a:t>
            </a:r>
          </a:p>
        </p:txBody>
      </p:sp>
      <p:pic>
        <p:nvPicPr>
          <p:cNvPr id="38914" name="Picture 4" descr="f1.pdf                                                         00C2DD6E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l="4633" t="10739" r="6949" b="14319"/>
          <a:stretch>
            <a:fillRect/>
          </a:stretch>
        </p:blipFill>
        <p:spPr bwMode="auto">
          <a:xfrm>
            <a:off x="3276600" y="381000"/>
            <a:ext cx="5495925" cy="60261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91216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AppLocker</a:t>
            </a:r>
            <a:r>
              <a:rPr lang="en-US" dirty="0" smtClean="0"/>
              <a:t>: </a:t>
            </a:r>
            <a:br>
              <a:rPr lang="en-US" dirty="0" smtClean="0"/>
            </a:br>
            <a:r>
              <a:rPr lang="en-US" dirty="0" smtClean="0"/>
              <a:t>network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software application management tool as of Windows 7</a:t>
            </a:r>
          </a:p>
          <a:p>
            <a:pPr lvl="1"/>
            <a:r>
              <a:rPr lang="en-US" dirty="0" smtClean="0"/>
              <a:t>XP/Vista had hash-based rules for allow-to-run applications</a:t>
            </a:r>
          </a:p>
          <a:p>
            <a:r>
              <a:rPr lang="en-US" dirty="0" err="1" smtClean="0"/>
              <a:t>AppLocker</a:t>
            </a:r>
            <a:r>
              <a:rPr lang="en-US" dirty="0" smtClean="0"/>
              <a:t> adds more powerful policy management for which applications are allowed </a:t>
            </a:r>
          </a:p>
          <a:p>
            <a:pPr lvl="1"/>
            <a:r>
              <a:rPr lang="en-US" dirty="0" smtClean="0"/>
              <a:t>E.g. “Allow art-</a:t>
            </a:r>
            <a:r>
              <a:rPr lang="en-US" dirty="0" err="1" smtClean="0"/>
              <a:t>dept</a:t>
            </a:r>
            <a:r>
              <a:rPr lang="en-US" dirty="0" smtClean="0"/>
              <a:t> to run Adobe Photoshop 10.2 or greater”</a:t>
            </a:r>
          </a:p>
          <a:p>
            <a:pPr lvl="1"/>
            <a:r>
              <a:rPr lang="en-US" dirty="0" smtClean="0"/>
              <a:t>Or “Allow everyone to run scripts from </a:t>
            </a:r>
            <a:r>
              <a:rPr lang="en-US" dirty="0" smtClean="0">
                <a:hlinkClick r:id="rId2" action="ppaction://hlinkfile"/>
              </a:rPr>
              <a:t>\\scriptserver\share</a:t>
            </a:r>
            <a:r>
              <a:rPr lang="en-US" dirty="0" smtClean="0"/>
              <a:t> expect Xyz32”</a:t>
            </a:r>
            <a:endParaRPr lang="en-US" dirty="0"/>
          </a:p>
        </p:txBody>
      </p:sp>
    </p:spTree>
    <p:extLst>
      <p:ext uri="{BB962C8B-B14F-4D97-AF65-F5344CB8AC3E}">
        <p14:creationId xmlns:p14="http://schemas.microsoft.com/office/powerpoint/2010/main" val="27972462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277813"/>
            <a:ext cx="8229600" cy="1474787"/>
          </a:xfrm>
        </p:spPr>
        <p:txBody>
          <a:bodyPr/>
          <a:lstStyle/>
          <a:p>
            <a:pPr eaLnBrk="1" hangingPunct="1">
              <a:defRPr/>
            </a:pPr>
            <a:r>
              <a:rPr kumimoji="1" lang="en-GB" dirty="0" smtClean="0">
                <a:cs typeface="+mj-cs"/>
              </a:rPr>
              <a:t>Security (Windows Vista and later)</a:t>
            </a:r>
            <a:endParaRPr kumimoji="1" lang="en-AU" dirty="0" smtClean="0">
              <a:cs typeface="+mj-cs"/>
            </a:endParaRPr>
          </a:p>
        </p:txBody>
      </p:sp>
      <p:sp>
        <p:nvSpPr>
          <p:cNvPr id="200707" name="Rectangle 3"/>
          <p:cNvSpPr>
            <a:spLocks noGrp="1" noChangeArrowheads="1"/>
          </p:cNvSpPr>
          <p:nvPr>
            <p:ph type="body" idx="1"/>
          </p:nvPr>
        </p:nvSpPr>
        <p:spPr>
          <a:xfrm>
            <a:off x="457200" y="1629422"/>
            <a:ext cx="8229600" cy="4454525"/>
          </a:xfrm>
        </p:spPr>
        <p:txBody>
          <a:bodyPr>
            <a:normAutofit fontScale="92500" lnSpcReduction="10000"/>
          </a:bodyPr>
          <a:lstStyle/>
          <a:p>
            <a:pPr eaLnBrk="1" hangingPunct="1">
              <a:defRPr/>
            </a:pPr>
            <a:r>
              <a:rPr lang="en-US" dirty="0" smtClean="0">
                <a:cs typeface="+mn-cs"/>
              </a:rPr>
              <a:t>Windows is the world’s most popular OS</a:t>
            </a:r>
          </a:p>
          <a:p>
            <a:pPr lvl="1">
              <a:defRPr/>
            </a:pPr>
            <a:r>
              <a:rPr lang="en-US" dirty="0" smtClean="0">
                <a:cs typeface="+mn-cs"/>
              </a:rPr>
              <a:t>security enhancements can protect millions of nontechnical users</a:t>
            </a:r>
          </a:p>
          <a:p>
            <a:pPr lvl="1">
              <a:defRPr/>
            </a:pPr>
            <a:r>
              <a:rPr lang="en-US" dirty="0" smtClean="0">
                <a:cs typeface="+mn-cs"/>
              </a:rPr>
              <a:t>challenge is that vulnerabilities in Windows can also affect millions of users</a:t>
            </a:r>
          </a:p>
          <a:p>
            <a:pPr eaLnBrk="1" hangingPunct="1">
              <a:defRPr/>
            </a:pPr>
            <a:r>
              <a:rPr lang="en-AU" dirty="0" smtClean="0">
                <a:cs typeface="+mn-cs"/>
              </a:rPr>
              <a:t>We will review </a:t>
            </a:r>
            <a:r>
              <a:rPr lang="en-US" dirty="0" smtClean="0">
                <a:cs typeface="+mn-cs"/>
              </a:rPr>
              <a:t>overall security architecture of Windows 2000 and later (but not Win9X)</a:t>
            </a:r>
          </a:p>
          <a:p>
            <a:pPr lvl="1">
              <a:defRPr/>
            </a:pPr>
            <a:r>
              <a:rPr lang="en-US" dirty="0" smtClean="0">
                <a:cs typeface="+mn-cs"/>
              </a:rPr>
              <a:t>As well as security defenses built into </a:t>
            </a:r>
            <a:r>
              <a:rPr lang="en-US" dirty="0" smtClean="0">
                <a:cs typeface="+mn-cs"/>
              </a:rPr>
              <a:t>Windows</a:t>
            </a:r>
          </a:p>
          <a:p>
            <a:pPr>
              <a:defRPr/>
            </a:pPr>
            <a:r>
              <a:rPr lang="en-US" dirty="0" smtClean="0"/>
              <a:t>Note: these notes are largely based on 7-8, but I’ll try to note variations where they come up!</a:t>
            </a:r>
            <a:endParaRPr lang="en-AU" dirty="0" smtClean="0">
              <a:cs typeface="+mn-cs"/>
            </a:endParaRPr>
          </a:p>
        </p:txBody>
      </p:sp>
    </p:spTree>
    <p:extLst>
      <p:ext uri="{BB962C8B-B14F-4D97-AF65-F5344CB8AC3E}">
        <p14:creationId xmlns:p14="http://schemas.microsoft.com/office/powerpoint/2010/main" val="2159352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en-US" smtClean="0">
                <a:cs typeface="+mj-cs"/>
              </a:rPr>
              <a:t>Windows Vulnerabilities</a:t>
            </a:r>
          </a:p>
        </p:txBody>
      </p:sp>
      <p:sp>
        <p:nvSpPr>
          <p:cNvPr id="221187" name="Rectangle 3"/>
          <p:cNvSpPr>
            <a:spLocks noGrp="1" noChangeArrowheads="1"/>
          </p:cNvSpPr>
          <p:nvPr>
            <p:ph type="body" idx="1"/>
          </p:nvPr>
        </p:nvSpPr>
        <p:spPr>
          <a:xfrm>
            <a:off x="457200" y="1676400"/>
            <a:ext cx="8229600" cy="4648200"/>
          </a:xfrm>
        </p:spPr>
        <p:txBody>
          <a:bodyPr/>
          <a:lstStyle/>
          <a:p>
            <a:pPr eaLnBrk="1" hangingPunct="1">
              <a:lnSpc>
                <a:spcPct val="90000"/>
              </a:lnSpc>
              <a:defRPr/>
            </a:pPr>
            <a:r>
              <a:rPr lang="en-US" smtClean="0">
                <a:cs typeface="+mn-cs"/>
              </a:rPr>
              <a:t>Windows, like all O/S’s, has security bugs</a:t>
            </a:r>
          </a:p>
          <a:p>
            <a:pPr lvl="1" eaLnBrk="1" hangingPunct="1">
              <a:lnSpc>
                <a:spcPct val="90000"/>
              </a:lnSpc>
              <a:defRPr/>
            </a:pPr>
            <a:r>
              <a:rPr lang="en-US" smtClean="0"/>
              <a:t>and bugs have been exploited by attackers to compromise customer operating systems</a:t>
            </a:r>
          </a:p>
          <a:p>
            <a:pPr eaLnBrk="1" hangingPunct="1">
              <a:lnSpc>
                <a:spcPct val="90000"/>
              </a:lnSpc>
              <a:defRPr/>
            </a:pPr>
            <a:r>
              <a:rPr lang="en-US" smtClean="0">
                <a:cs typeface="+mn-cs"/>
              </a:rPr>
              <a:t>Microsoft now uses process improvement called the Security Development Lifecycle</a:t>
            </a:r>
          </a:p>
          <a:p>
            <a:pPr lvl="1" eaLnBrk="1" hangingPunct="1">
              <a:lnSpc>
                <a:spcPct val="90000"/>
              </a:lnSpc>
              <a:defRPr/>
            </a:pPr>
            <a:r>
              <a:rPr lang="en-US" smtClean="0"/>
              <a:t>net effect approx 50% reduction in bugs</a:t>
            </a:r>
          </a:p>
          <a:p>
            <a:pPr eaLnBrk="1" hangingPunct="1">
              <a:lnSpc>
                <a:spcPct val="90000"/>
              </a:lnSpc>
              <a:defRPr/>
            </a:pPr>
            <a:r>
              <a:rPr lang="en-US" smtClean="0">
                <a:cs typeface="+mn-cs"/>
              </a:rPr>
              <a:t>Windows Vista used SDL start to finish</a:t>
            </a:r>
          </a:p>
          <a:p>
            <a:pPr eaLnBrk="1" hangingPunct="1">
              <a:lnSpc>
                <a:spcPct val="90000"/>
              </a:lnSpc>
              <a:defRPr/>
            </a:pPr>
            <a:r>
              <a:rPr lang="en-US" smtClean="0">
                <a:cs typeface="+mn-cs"/>
              </a:rPr>
              <a:t>IIS v6 (in Windows Server 2003) had only 3 vulnerabilities in 4 years, none critical</a:t>
            </a:r>
          </a:p>
        </p:txBody>
      </p:sp>
    </p:spTree>
    <p:extLst>
      <p:ext uri="{BB962C8B-B14F-4D97-AF65-F5344CB8AC3E}">
        <p14:creationId xmlns:p14="http://schemas.microsoft.com/office/powerpoint/2010/main" val="15327626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pPr eaLnBrk="1" hangingPunct="1">
              <a:defRPr/>
            </a:pPr>
            <a:r>
              <a:rPr lang="en-US" dirty="0" smtClean="0">
                <a:cs typeface="+mj-cs"/>
              </a:rPr>
              <a:t>Security Development Lifecycle (SDL)</a:t>
            </a:r>
          </a:p>
        </p:txBody>
      </p:sp>
      <p:sp>
        <p:nvSpPr>
          <p:cNvPr id="221187" name="Rectangle 3"/>
          <p:cNvSpPr>
            <a:spLocks noGrp="1" noChangeArrowheads="1"/>
          </p:cNvSpPr>
          <p:nvPr>
            <p:ph type="body" idx="1"/>
          </p:nvPr>
        </p:nvSpPr>
        <p:spPr>
          <a:xfrm>
            <a:off x="457200" y="1417638"/>
            <a:ext cx="8229600" cy="4906962"/>
          </a:xfrm>
        </p:spPr>
        <p:txBody>
          <a:bodyPr>
            <a:normAutofit lnSpcReduction="10000"/>
          </a:bodyPr>
          <a:lstStyle/>
          <a:p>
            <a:pPr eaLnBrk="1" hangingPunct="1">
              <a:lnSpc>
                <a:spcPct val="90000"/>
              </a:lnSpc>
              <a:defRPr/>
            </a:pPr>
            <a:r>
              <a:rPr lang="en-US" dirty="0" smtClean="0">
                <a:cs typeface="+mn-cs"/>
              </a:rPr>
              <a:t>Requirements:</a:t>
            </a:r>
          </a:p>
          <a:p>
            <a:pPr lvl="1" eaLnBrk="1" hangingPunct="1">
              <a:lnSpc>
                <a:spcPct val="90000"/>
              </a:lnSpc>
              <a:defRPr/>
            </a:pPr>
            <a:r>
              <a:rPr lang="en-US" dirty="0" smtClean="0"/>
              <a:t>Mandatory security education</a:t>
            </a:r>
          </a:p>
          <a:p>
            <a:pPr lvl="1" eaLnBrk="1" hangingPunct="1">
              <a:lnSpc>
                <a:spcPct val="90000"/>
              </a:lnSpc>
              <a:defRPr/>
            </a:pPr>
            <a:r>
              <a:rPr lang="en-US" dirty="0" smtClean="0"/>
              <a:t>Security design requirements</a:t>
            </a:r>
          </a:p>
          <a:p>
            <a:pPr lvl="1" eaLnBrk="1" hangingPunct="1">
              <a:lnSpc>
                <a:spcPct val="90000"/>
              </a:lnSpc>
              <a:defRPr/>
            </a:pPr>
            <a:r>
              <a:rPr lang="en-US" dirty="0" smtClean="0"/>
              <a:t>Threat modeling</a:t>
            </a:r>
          </a:p>
          <a:p>
            <a:pPr lvl="1" eaLnBrk="1" hangingPunct="1">
              <a:lnSpc>
                <a:spcPct val="90000"/>
              </a:lnSpc>
              <a:defRPr/>
            </a:pPr>
            <a:r>
              <a:rPr lang="en-US" dirty="0" smtClean="0"/>
              <a:t>Attack surface analysis and reduction</a:t>
            </a:r>
          </a:p>
          <a:p>
            <a:pPr lvl="1" eaLnBrk="1" hangingPunct="1">
              <a:lnSpc>
                <a:spcPct val="90000"/>
              </a:lnSpc>
              <a:defRPr/>
            </a:pPr>
            <a:r>
              <a:rPr lang="en-US" dirty="0" smtClean="0"/>
              <a:t>Secure coding</a:t>
            </a:r>
          </a:p>
          <a:p>
            <a:pPr lvl="1" eaLnBrk="1" hangingPunct="1">
              <a:lnSpc>
                <a:spcPct val="90000"/>
              </a:lnSpc>
              <a:defRPr/>
            </a:pPr>
            <a:r>
              <a:rPr lang="en-US" dirty="0" smtClean="0"/>
              <a:t>Secure testing</a:t>
            </a:r>
          </a:p>
          <a:p>
            <a:pPr lvl="1" eaLnBrk="1" hangingPunct="1">
              <a:lnSpc>
                <a:spcPct val="90000"/>
              </a:lnSpc>
              <a:defRPr/>
            </a:pPr>
            <a:r>
              <a:rPr lang="en-US" dirty="0" smtClean="0"/>
              <a:t>Security push</a:t>
            </a:r>
          </a:p>
          <a:p>
            <a:pPr lvl="1" eaLnBrk="1" hangingPunct="1">
              <a:lnSpc>
                <a:spcPct val="90000"/>
              </a:lnSpc>
              <a:defRPr/>
            </a:pPr>
            <a:r>
              <a:rPr lang="en-US" dirty="0" smtClean="0"/>
              <a:t>Final security review</a:t>
            </a:r>
          </a:p>
          <a:p>
            <a:pPr lvl="1" eaLnBrk="1" hangingPunct="1">
              <a:lnSpc>
                <a:spcPct val="90000"/>
              </a:lnSpc>
              <a:defRPr/>
            </a:pPr>
            <a:r>
              <a:rPr lang="en-US" dirty="0" smtClean="0"/>
              <a:t>Security response</a:t>
            </a:r>
          </a:p>
          <a:p>
            <a:pPr>
              <a:lnSpc>
                <a:spcPct val="90000"/>
              </a:lnSpc>
              <a:defRPr/>
            </a:pPr>
            <a:r>
              <a:rPr lang="en-US" dirty="0" smtClean="0"/>
              <a:t>A main goal was CC certification compliance</a:t>
            </a:r>
          </a:p>
        </p:txBody>
      </p:sp>
    </p:spTree>
    <p:extLst>
      <p:ext uri="{BB962C8B-B14F-4D97-AF65-F5344CB8AC3E}">
        <p14:creationId xmlns:p14="http://schemas.microsoft.com/office/powerpoint/2010/main" val="1573937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en-US" dirty="0" smtClean="0">
                <a:cs typeface="+mj-cs"/>
              </a:rPr>
              <a:t>Patch Management</a:t>
            </a:r>
          </a:p>
        </p:txBody>
      </p:sp>
      <p:sp>
        <p:nvSpPr>
          <p:cNvPr id="221187" name="Rectangle 3"/>
          <p:cNvSpPr>
            <a:spLocks noGrp="1" noChangeArrowheads="1"/>
          </p:cNvSpPr>
          <p:nvPr>
            <p:ph type="body" idx="1"/>
          </p:nvPr>
        </p:nvSpPr>
        <p:spPr>
          <a:xfrm>
            <a:off x="457200" y="1676400"/>
            <a:ext cx="8229600" cy="4648200"/>
          </a:xfrm>
        </p:spPr>
        <p:txBody>
          <a:bodyPr/>
          <a:lstStyle/>
          <a:p>
            <a:pPr eaLnBrk="1" hangingPunct="1">
              <a:lnSpc>
                <a:spcPct val="90000"/>
              </a:lnSpc>
              <a:defRPr/>
            </a:pPr>
            <a:r>
              <a:rPr lang="en-US" dirty="0" smtClean="0">
                <a:cs typeface="+mn-cs"/>
              </a:rPr>
              <a:t>At first, patches were released at all times.  Now, they release on the second Tuesday of each month (Patch Tuesday).</a:t>
            </a:r>
          </a:p>
          <a:p>
            <a:pPr eaLnBrk="1" hangingPunct="1">
              <a:lnSpc>
                <a:spcPct val="90000"/>
              </a:lnSpc>
              <a:defRPr/>
            </a:pPr>
            <a:r>
              <a:rPr lang="en-US" dirty="0" smtClean="0">
                <a:cs typeface="+mn-cs"/>
              </a:rPr>
              <a:t>More recently, they even announce the expected load the Thursday before, which has been popular with sys admins.</a:t>
            </a:r>
          </a:p>
        </p:txBody>
      </p:sp>
    </p:spTree>
    <p:extLst>
      <p:ext uri="{BB962C8B-B14F-4D97-AF65-F5344CB8AC3E}">
        <p14:creationId xmlns:p14="http://schemas.microsoft.com/office/powerpoint/2010/main" val="150499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defRPr/>
            </a:pPr>
            <a:r>
              <a:rPr lang="en-US" smtClean="0">
                <a:cs typeface="+mj-cs"/>
              </a:rPr>
              <a:t>Windows System Hardening</a:t>
            </a:r>
          </a:p>
        </p:txBody>
      </p:sp>
      <p:sp>
        <p:nvSpPr>
          <p:cNvPr id="238595" name="Rectangle 3"/>
          <p:cNvSpPr>
            <a:spLocks noGrp="1" noChangeArrowheads="1"/>
          </p:cNvSpPr>
          <p:nvPr>
            <p:ph type="body" idx="1"/>
          </p:nvPr>
        </p:nvSpPr>
        <p:spPr>
          <a:xfrm>
            <a:off x="457200" y="1447800"/>
            <a:ext cx="8229600" cy="5105400"/>
          </a:xfrm>
        </p:spPr>
        <p:txBody>
          <a:bodyPr/>
          <a:lstStyle/>
          <a:p>
            <a:pPr marL="533400" indent="-533400" eaLnBrk="1" hangingPunct="1">
              <a:defRPr/>
            </a:pPr>
            <a:r>
              <a:rPr lang="en-US" sz="2800" dirty="0" smtClean="0">
                <a:cs typeface="+mn-cs"/>
              </a:rPr>
              <a:t>process of shoring up defenses, reducing exposed functionality, disabling features</a:t>
            </a:r>
          </a:p>
          <a:p>
            <a:pPr marL="914400" lvl="1" indent="-457200" eaLnBrk="1" hangingPunct="1">
              <a:defRPr/>
            </a:pPr>
            <a:r>
              <a:rPr lang="en-US" sz="2400" dirty="0" smtClean="0"/>
              <a:t>known as attack surface reduction</a:t>
            </a:r>
          </a:p>
          <a:p>
            <a:pPr marL="914400" lvl="1" indent="-457200" eaLnBrk="1" hangingPunct="1">
              <a:defRPr/>
            </a:pPr>
            <a:r>
              <a:rPr lang="en-US" sz="2400" dirty="0" smtClean="0"/>
              <a:t>use 80/20 rule on features</a:t>
            </a:r>
          </a:p>
          <a:p>
            <a:pPr marL="914400" lvl="1" indent="-457200" eaLnBrk="1" hangingPunct="1">
              <a:defRPr/>
            </a:pPr>
            <a:r>
              <a:rPr lang="en-US" sz="2400" dirty="0" smtClean="0"/>
              <a:t>not always achievable</a:t>
            </a:r>
          </a:p>
          <a:p>
            <a:pPr marL="914400" lvl="1" indent="-457200" eaLnBrk="1" hangingPunct="1">
              <a:defRPr/>
            </a:pPr>
            <a:r>
              <a:rPr lang="en-US" sz="2400" dirty="0" smtClean="0"/>
              <a:t>e.g. requiring RPC authentication in XP SP2</a:t>
            </a:r>
          </a:p>
          <a:p>
            <a:pPr marL="914400" lvl="1" indent="-457200" eaLnBrk="1" hangingPunct="1">
              <a:defRPr/>
            </a:pPr>
            <a:r>
              <a:rPr lang="en-US" sz="2400" dirty="0" smtClean="0"/>
              <a:t>e.g. strip mobile code support on servers</a:t>
            </a:r>
          </a:p>
          <a:p>
            <a:pPr marL="533400" indent="-533400" eaLnBrk="1" hangingPunct="1">
              <a:defRPr/>
            </a:pPr>
            <a:r>
              <a:rPr lang="en-US" sz="2800" dirty="0" smtClean="0">
                <a:cs typeface="+mn-cs"/>
              </a:rPr>
              <a:t>servers easier to harden:</a:t>
            </a:r>
          </a:p>
          <a:p>
            <a:pPr marL="914400" lvl="1" indent="-457200" eaLnBrk="1" hangingPunct="1">
              <a:buFont typeface="Times" charset="0"/>
              <a:buAutoNum type="arabicPeriod"/>
              <a:defRPr/>
            </a:pPr>
            <a:r>
              <a:rPr lang="en-US" sz="2400" dirty="0" smtClean="0"/>
              <a:t>are used for very specific and controlled purposes</a:t>
            </a:r>
          </a:p>
          <a:p>
            <a:pPr marL="914400" lvl="1" indent="-457200" eaLnBrk="1" hangingPunct="1">
              <a:buFont typeface="Times" charset="0"/>
              <a:buAutoNum type="arabicPeriod"/>
              <a:defRPr/>
            </a:pPr>
            <a:r>
              <a:rPr lang="en-US" sz="2400" dirty="0" smtClean="0"/>
              <a:t>server users are administrators with (theoretically) better computer configuration skills than typical users</a:t>
            </a:r>
          </a:p>
        </p:txBody>
      </p:sp>
    </p:spTree>
    <p:extLst>
      <p:ext uri="{BB962C8B-B14F-4D97-AF65-F5344CB8AC3E}">
        <p14:creationId xmlns:p14="http://schemas.microsoft.com/office/powerpoint/2010/main" val="3556217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defRPr/>
            </a:pPr>
            <a:r>
              <a:rPr lang="en-US" smtClean="0">
                <a:cs typeface="+mj-cs"/>
              </a:rPr>
              <a:t>Windows Security Defenses</a:t>
            </a:r>
          </a:p>
        </p:txBody>
      </p:sp>
      <p:sp>
        <p:nvSpPr>
          <p:cNvPr id="236547" name="Rectangle 3"/>
          <p:cNvSpPr>
            <a:spLocks noGrp="1" noChangeArrowheads="1"/>
          </p:cNvSpPr>
          <p:nvPr>
            <p:ph type="body" idx="1"/>
          </p:nvPr>
        </p:nvSpPr>
        <p:spPr/>
        <p:txBody>
          <a:bodyPr/>
          <a:lstStyle/>
          <a:p>
            <a:pPr eaLnBrk="1" hangingPunct="1">
              <a:lnSpc>
                <a:spcPct val="90000"/>
              </a:lnSpc>
              <a:defRPr/>
            </a:pPr>
            <a:r>
              <a:rPr lang="en-US" dirty="0" smtClean="0">
                <a:cs typeface="+mn-cs"/>
              </a:rPr>
              <a:t>Have 4 broad categories of security defenses:</a:t>
            </a:r>
          </a:p>
          <a:p>
            <a:pPr lvl="1" eaLnBrk="1" hangingPunct="1">
              <a:lnSpc>
                <a:spcPct val="90000"/>
              </a:lnSpc>
              <a:defRPr/>
            </a:pPr>
            <a:r>
              <a:rPr lang="en-US" dirty="0" smtClean="0"/>
              <a:t>account defenses </a:t>
            </a:r>
          </a:p>
          <a:p>
            <a:pPr lvl="1" eaLnBrk="1" hangingPunct="1">
              <a:lnSpc>
                <a:spcPct val="90000"/>
              </a:lnSpc>
              <a:defRPr/>
            </a:pPr>
            <a:r>
              <a:rPr lang="en-US" dirty="0" smtClean="0"/>
              <a:t>network defenses </a:t>
            </a:r>
          </a:p>
          <a:p>
            <a:pPr lvl="1" eaLnBrk="1" hangingPunct="1">
              <a:lnSpc>
                <a:spcPct val="90000"/>
              </a:lnSpc>
              <a:defRPr/>
            </a:pPr>
            <a:r>
              <a:rPr lang="en-US" dirty="0" smtClean="0"/>
              <a:t>buffer overrun defenses. </a:t>
            </a:r>
          </a:p>
          <a:p>
            <a:pPr lvl="1" eaLnBrk="1" hangingPunct="1">
              <a:lnSpc>
                <a:spcPct val="90000"/>
              </a:lnSpc>
              <a:defRPr/>
            </a:pPr>
            <a:r>
              <a:rPr lang="en-US" dirty="0" smtClean="0"/>
              <a:t>browser defenses</a:t>
            </a:r>
          </a:p>
          <a:p>
            <a:pPr eaLnBrk="1" hangingPunct="1">
              <a:lnSpc>
                <a:spcPct val="90000"/>
              </a:lnSpc>
              <a:defRPr/>
            </a:pPr>
            <a:endParaRPr lang="en-US" dirty="0" smtClean="0">
              <a:cs typeface="+mn-cs"/>
            </a:endParaRPr>
          </a:p>
        </p:txBody>
      </p:sp>
    </p:spTree>
    <p:extLst>
      <p:ext uri="{BB962C8B-B14F-4D97-AF65-F5344CB8AC3E}">
        <p14:creationId xmlns:p14="http://schemas.microsoft.com/office/powerpoint/2010/main" val="1048894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r>
              <a:rPr lang="en-US" smtClean="0">
                <a:cs typeface="+mj-cs"/>
              </a:rPr>
              <a:t>Account Defenses</a:t>
            </a:r>
          </a:p>
        </p:txBody>
      </p:sp>
      <p:sp>
        <p:nvSpPr>
          <p:cNvPr id="240643" name="Rectangle 3"/>
          <p:cNvSpPr>
            <a:spLocks noGrp="1" noChangeArrowheads="1"/>
          </p:cNvSpPr>
          <p:nvPr>
            <p:ph type="body" idx="1"/>
          </p:nvPr>
        </p:nvSpPr>
        <p:spPr>
          <a:xfrm>
            <a:off x="457200" y="1447800"/>
            <a:ext cx="8229600" cy="4800600"/>
          </a:xfrm>
        </p:spPr>
        <p:txBody>
          <a:bodyPr/>
          <a:lstStyle/>
          <a:p>
            <a:pPr eaLnBrk="1" hangingPunct="1">
              <a:defRPr/>
            </a:pPr>
            <a:r>
              <a:rPr lang="en-US" sz="2800" dirty="0" smtClean="0">
                <a:cs typeface="+mn-cs"/>
              </a:rPr>
              <a:t>user accounts can have privileged SIDs</a:t>
            </a:r>
          </a:p>
          <a:p>
            <a:pPr eaLnBrk="1" hangingPunct="1">
              <a:defRPr/>
            </a:pPr>
            <a:r>
              <a:rPr lang="en-US" sz="2800" dirty="0" smtClean="0">
                <a:cs typeface="+mn-cs"/>
              </a:rPr>
              <a:t>least privilege dictates that users operate with just enough privilege for tasks</a:t>
            </a:r>
          </a:p>
          <a:p>
            <a:pPr eaLnBrk="1" hangingPunct="1">
              <a:defRPr/>
            </a:pPr>
            <a:r>
              <a:rPr lang="en-US" sz="2800" dirty="0" smtClean="0">
                <a:cs typeface="+mn-cs"/>
              </a:rPr>
              <a:t>Windows XP users in local Administrators</a:t>
            </a:r>
          </a:p>
          <a:p>
            <a:pPr lvl="1" eaLnBrk="1" hangingPunct="1">
              <a:defRPr/>
            </a:pPr>
            <a:r>
              <a:rPr lang="en-US" sz="2400" dirty="0" smtClean="0"/>
              <a:t>for application compatibility reasons</a:t>
            </a:r>
          </a:p>
          <a:p>
            <a:pPr lvl="1" eaLnBrk="1" hangingPunct="1">
              <a:defRPr/>
            </a:pPr>
            <a:r>
              <a:rPr lang="en-US" sz="2400" dirty="0" smtClean="0"/>
              <a:t>can use “Secondary Logon” to run applications</a:t>
            </a:r>
          </a:p>
          <a:p>
            <a:pPr lvl="1" eaLnBrk="1" hangingPunct="1">
              <a:defRPr/>
            </a:pPr>
            <a:r>
              <a:rPr lang="en-US" sz="2400" dirty="0" smtClean="0"/>
              <a:t>also restricted tokens reduce per-thread privilege</a:t>
            </a:r>
          </a:p>
          <a:p>
            <a:pPr eaLnBrk="1" hangingPunct="1">
              <a:defRPr/>
            </a:pPr>
            <a:r>
              <a:rPr lang="en-US" sz="2800" dirty="0" smtClean="0">
                <a:cs typeface="+mn-cs"/>
              </a:rPr>
              <a:t>Windows Vista reverses default with UAC</a:t>
            </a:r>
          </a:p>
          <a:p>
            <a:pPr lvl="1" eaLnBrk="1" hangingPunct="1">
              <a:defRPr/>
            </a:pPr>
            <a:r>
              <a:rPr lang="en-US" sz="2400" dirty="0" smtClean="0"/>
              <a:t>users prompted to perform a privileged operation</a:t>
            </a:r>
          </a:p>
          <a:p>
            <a:pPr lvl="1" eaLnBrk="1" hangingPunct="1">
              <a:defRPr/>
            </a:pPr>
            <a:r>
              <a:rPr lang="en-US" sz="2400" dirty="0" smtClean="0"/>
              <a:t>unless admin on Server</a:t>
            </a:r>
          </a:p>
        </p:txBody>
      </p:sp>
    </p:spTree>
    <p:extLst>
      <p:ext uri="{BB962C8B-B14F-4D97-AF65-F5344CB8AC3E}">
        <p14:creationId xmlns:p14="http://schemas.microsoft.com/office/powerpoint/2010/main" val="224860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28600" y="277813"/>
            <a:ext cx="8686800" cy="1139825"/>
          </a:xfrm>
        </p:spPr>
        <p:txBody>
          <a:bodyPr/>
          <a:lstStyle/>
          <a:p>
            <a:pPr eaLnBrk="1" hangingPunct="1">
              <a:defRPr/>
            </a:pPr>
            <a:r>
              <a:rPr lang="en-US" dirty="0" smtClean="0">
                <a:cs typeface="+mj-cs"/>
              </a:rPr>
              <a:t>Low Privilege Service Accounts</a:t>
            </a:r>
          </a:p>
        </p:txBody>
      </p:sp>
      <p:sp>
        <p:nvSpPr>
          <p:cNvPr id="242691" name="Rectangle 3"/>
          <p:cNvSpPr>
            <a:spLocks noGrp="1" noChangeArrowheads="1"/>
          </p:cNvSpPr>
          <p:nvPr>
            <p:ph type="body" idx="1"/>
          </p:nvPr>
        </p:nvSpPr>
        <p:spPr>
          <a:xfrm>
            <a:off x="457200" y="1524000"/>
            <a:ext cx="8229600" cy="4876800"/>
          </a:xfrm>
        </p:spPr>
        <p:txBody>
          <a:bodyPr>
            <a:normAutofit lnSpcReduction="10000"/>
          </a:bodyPr>
          <a:lstStyle/>
          <a:p>
            <a:pPr eaLnBrk="1" hangingPunct="1">
              <a:lnSpc>
                <a:spcPct val="90000"/>
              </a:lnSpc>
              <a:defRPr/>
            </a:pPr>
            <a:r>
              <a:rPr lang="en-US" sz="2800" dirty="0" smtClean="0">
                <a:cs typeface="+mn-cs"/>
              </a:rPr>
              <a:t>Windows services are long-lived processes started after booting</a:t>
            </a:r>
          </a:p>
          <a:p>
            <a:pPr lvl="1" eaLnBrk="1" hangingPunct="1">
              <a:lnSpc>
                <a:spcPct val="90000"/>
              </a:lnSpc>
              <a:defRPr/>
            </a:pPr>
            <a:r>
              <a:rPr lang="en-US" sz="2400" dirty="0" smtClean="0"/>
              <a:t>many ran with elevated privileges</a:t>
            </a:r>
          </a:p>
          <a:p>
            <a:pPr lvl="1" eaLnBrk="1" hangingPunct="1">
              <a:lnSpc>
                <a:spcPct val="90000"/>
              </a:lnSpc>
              <a:defRPr/>
            </a:pPr>
            <a:r>
              <a:rPr lang="en-US" sz="2400" dirty="0" smtClean="0"/>
              <a:t>but many do not need elevated requirements</a:t>
            </a:r>
          </a:p>
          <a:p>
            <a:pPr eaLnBrk="1" hangingPunct="1">
              <a:lnSpc>
                <a:spcPct val="90000"/>
              </a:lnSpc>
              <a:defRPr/>
            </a:pPr>
            <a:r>
              <a:rPr lang="en-US" sz="2800" dirty="0" smtClean="0">
                <a:cs typeface="+mn-cs"/>
              </a:rPr>
              <a:t>Windows XP added Local Service and Network service accounts</a:t>
            </a:r>
          </a:p>
          <a:p>
            <a:pPr lvl="1" eaLnBrk="1" hangingPunct="1">
              <a:lnSpc>
                <a:spcPct val="90000"/>
              </a:lnSpc>
              <a:defRPr/>
            </a:pPr>
            <a:r>
              <a:rPr lang="en-US" sz="2400" dirty="0" smtClean="0"/>
              <a:t>allow a service local or network access</a:t>
            </a:r>
          </a:p>
          <a:p>
            <a:pPr lvl="1" eaLnBrk="1" hangingPunct="1">
              <a:lnSpc>
                <a:spcPct val="90000"/>
              </a:lnSpc>
              <a:defRPr/>
            </a:pPr>
            <a:r>
              <a:rPr lang="en-US" sz="2400" dirty="0" smtClean="0"/>
              <a:t>otherwise operate at much lower privilege level</a:t>
            </a:r>
          </a:p>
          <a:p>
            <a:pPr eaLnBrk="1" hangingPunct="1">
              <a:lnSpc>
                <a:spcPct val="90000"/>
              </a:lnSpc>
              <a:defRPr/>
            </a:pPr>
            <a:r>
              <a:rPr lang="en-US" sz="2800" dirty="0" smtClean="0">
                <a:cs typeface="+mn-cs"/>
              </a:rPr>
              <a:t>Windows XP SP2 split RPC service (RPCSS) in two (RPCSS and DCOM Server Process)</a:t>
            </a:r>
          </a:p>
          <a:p>
            <a:pPr lvl="1" eaLnBrk="1" hangingPunct="1">
              <a:lnSpc>
                <a:spcPct val="90000"/>
              </a:lnSpc>
              <a:defRPr/>
            </a:pPr>
            <a:r>
              <a:rPr lang="en-US" sz="2400" dirty="0" smtClean="0"/>
              <a:t>example of least privilege in action, see also IIS6</a:t>
            </a:r>
          </a:p>
          <a:p>
            <a:pPr lvl="1" eaLnBrk="1" hangingPunct="1">
              <a:lnSpc>
                <a:spcPct val="90000"/>
              </a:lnSpc>
              <a:defRPr/>
            </a:pPr>
            <a:r>
              <a:rPr lang="en-US" sz="2400" dirty="0" smtClean="0"/>
              <a:t>direct result of </a:t>
            </a:r>
            <a:r>
              <a:rPr lang="en-US" sz="2400" dirty="0" err="1" smtClean="0"/>
              <a:t>Blastr</a:t>
            </a:r>
            <a:r>
              <a:rPr lang="en-US" sz="2400" dirty="0" smtClean="0"/>
              <a:t> worm</a:t>
            </a:r>
          </a:p>
        </p:txBody>
      </p:sp>
    </p:spTree>
    <p:extLst>
      <p:ext uri="{BB962C8B-B14F-4D97-AF65-F5344CB8AC3E}">
        <p14:creationId xmlns:p14="http://schemas.microsoft.com/office/powerpoint/2010/main" val="3351380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dirty="0" smtClean="0">
                <a:cs typeface="+mj-cs"/>
              </a:rPr>
              <a:t>Stripping Privileges</a:t>
            </a:r>
          </a:p>
        </p:txBody>
      </p:sp>
      <p:sp>
        <p:nvSpPr>
          <p:cNvPr id="244739" name="Rectangle 3"/>
          <p:cNvSpPr>
            <a:spLocks noGrp="1" noChangeArrowheads="1"/>
          </p:cNvSpPr>
          <p:nvPr>
            <p:ph type="body" idx="1"/>
          </p:nvPr>
        </p:nvSpPr>
        <p:spPr>
          <a:xfrm>
            <a:off x="457200" y="1524000"/>
            <a:ext cx="8229600" cy="4724400"/>
          </a:xfrm>
        </p:spPr>
        <p:txBody>
          <a:bodyPr/>
          <a:lstStyle/>
          <a:p>
            <a:pPr eaLnBrk="1" hangingPunct="1">
              <a:lnSpc>
                <a:spcPct val="90000"/>
              </a:lnSpc>
              <a:defRPr/>
            </a:pPr>
            <a:r>
              <a:rPr lang="en-US" dirty="0"/>
              <a:t>A</a:t>
            </a:r>
            <a:r>
              <a:rPr lang="en-US" dirty="0" smtClean="0">
                <a:cs typeface="+mn-cs"/>
              </a:rPr>
              <a:t>nother defense is to strip privileges from an account soon after an application starts</a:t>
            </a:r>
          </a:p>
          <a:p>
            <a:pPr lvl="1" eaLnBrk="1" hangingPunct="1">
              <a:lnSpc>
                <a:spcPct val="90000"/>
              </a:lnSpc>
              <a:defRPr/>
            </a:pPr>
            <a:r>
              <a:rPr lang="en-US" dirty="0" smtClean="0"/>
              <a:t>e.g. Index server process runs as system to access all disk volumes</a:t>
            </a:r>
          </a:p>
          <a:p>
            <a:pPr lvl="1" eaLnBrk="1" hangingPunct="1">
              <a:lnSpc>
                <a:spcPct val="90000"/>
              </a:lnSpc>
              <a:defRPr/>
            </a:pPr>
            <a:r>
              <a:rPr lang="en-US" dirty="0" smtClean="0"/>
              <a:t>but then sheds any unneeded privileges as soon as possible, using </a:t>
            </a:r>
            <a:r>
              <a:rPr lang="en-US" dirty="0" err="1" smtClean="0"/>
              <a:t>AdjustTokenPrivileges</a:t>
            </a:r>
            <a:endParaRPr lang="en-US" dirty="0" smtClean="0"/>
          </a:p>
          <a:p>
            <a:pPr eaLnBrk="1" hangingPunct="1">
              <a:lnSpc>
                <a:spcPct val="90000"/>
              </a:lnSpc>
              <a:defRPr/>
            </a:pPr>
            <a:r>
              <a:rPr lang="en-US" dirty="0" smtClean="0">
                <a:cs typeface="+mn-cs"/>
              </a:rPr>
              <a:t>Windows Vista can define privileges required by a service</a:t>
            </a:r>
          </a:p>
          <a:p>
            <a:pPr lvl="1" eaLnBrk="1" hangingPunct="1">
              <a:lnSpc>
                <a:spcPct val="90000"/>
              </a:lnSpc>
              <a:defRPr/>
            </a:pPr>
            <a:r>
              <a:rPr lang="en-US" dirty="0" smtClean="0"/>
              <a:t>using ChangeServiceConfig2</a:t>
            </a:r>
          </a:p>
        </p:txBody>
      </p:sp>
    </p:spTree>
    <p:extLst>
      <p:ext uri="{BB962C8B-B14F-4D97-AF65-F5344CB8AC3E}">
        <p14:creationId xmlns:p14="http://schemas.microsoft.com/office/powerpoint/2010/main" val="2438012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457200" y="152400"/>
            <a:ext cx="8229600" cy="1139825"/>
          </a:xfrm>
        </p:spPr>
        <p:txBody>
          <a:bodyPr/>
          <a:lstStyle/>
          <a:p>
            <a:pPr eaLnBrk="1" hangingPunct="1">
              <a:defRPr/>
            </a:pPr>
            <a:r>
              <a:rPr lang="en-US" smtClean="0">
                <a:cs typeface="+mj-cs"/>
              </a:rPr>
              <a:t>Network Defenses</a:t>
            </a:r>
          </a:p>
        </p:txBody>
      </p:sp>
      <p:sp>
        <p:nvSpPr>
          <p:cNvPr id="246787" name="Rectangle 3"/>
          <p:cNvSpPr>
            <a:spLocks noGrp="1" noChangeArrowheads="1"/>
          </p:cNvSpPr>
          <p:nvPr>
            <p:ph type="body" idx="1"/>
          </p:nvPr>
        </p:nvSpPr>
        <p:spPr>
          <a:xfrm>
            <a:off x="381000" y="1460500"/>
            <a:ext cx="8382000" cy="5168900"/>
          </a:xfrm>
        </p:spPr>
        <p:txBody>
          <a:bodyPr/>
          <a:lstStyle/>
          <a:p>
            <a:pPr eaLnBrk="1" hangingPunct="1">
              <a:lnSpc>
                <a:spcPct val="90000"/>
              </a:lnSpc>
              <a:defRPr/>
            </a:pPr>
            <a:r>
              <a:rPr lang="en-US" dirty="0" smtClean="0">
                <a:cs typeface="+mn-cs"/>
              </a:rPr>
              <a:t>have IPSec and IPv6 with authenticated network packets enabled by default in Windows Vista</a:t>
            </a:r>
          </a:p>
          <a:p>
            <a:pPr lvl="1" eaLnBrk="1" hangingPunct="1">
              <a:lnSpc>
                <a:spcPct val="90000"/>
              </a:lnSpc>
              <a:defRPr/>
            </a:pPr>
            <a:r>
              <a:rPr lang="en-US" dirty="0" smtClean="0"/>
              <a:t>IPv4 also enabled by default, expect less use</a:t>
            </a:r>
          </a:p>
          <a:p>
            <a:pPr eaLnBrk="1" hangingPunct="1">
              <a:lnSpc>
                <a:spcPct val="90000"/>
              </a:lnSpc>
              <a:defRPr/>
            </a:pPr>
            <a:r>
              <a:rPr lang="en-US" dirty="0" smtClean="0">
                <a:cs typeface="+mn-cs"/>
              </a:rPr>
              <a:t>have built-in software firewall</a:t>
            </a:r>
          </a:p>
          <a:p>
            <a:pPr lvl="1" eaLnBrk="1" hangingPunct="1">
              <a:lnSpc>
                <a:spcPct val="90000"/>
              </a:lnSpc>
              <a:defRPr/>
            </a:pPr>
            <a:r>
              <a:rPr lang="en-US" dirty="0" smtClean="0"/>
              <a:t>block inbound connections on specific ports</a:t>
            </a:r>
          </a:p>
          <a:p>
            <a:pPr lvl="2" eaLnBrk="1" hangingPunct="1">
              <a:lnSpc>
                <a:spcPct val="90000"/>
              </a:lnSpc>
              <a:defRPr/>
            </a:pPr>
            <a:r>
              <a:rPr lang="en-US" dirty="0" smtClean="0"/>
              <a:t>Vista can allow local net access only</a:t>
            </a:r>
          </a:p>
          <a:p>
            <a:pPr lvl="1" eaLnBrk="1" hangingPunct="1">
              <a:lnSpc>
                <a:spcPct val="90000"/>
              </a:lnSpc>
              <a:defRPr/>
            </a:pPr>
            <a:r>
              <a:rPr lang="en-US" dirty="0" smtClean="0"/>
              <a:t>optionally block outbound connections (Vista)</a:t>
            </a:r>
          </a:p>
          <a:p>
            <a:pPr lvl="1" eaLnBrk="1" hangingPunct="1">
              <a:lnSpc>
                <a:spcPct val="90000"/>
              </a:lnSpc>
              <a:defRPr/>
            </a:pPr>
            <a:r>
              <a:rPr lang="en-US" dirty="0" smtClean="0"/>
              <a:t>default was off (XP) but now default on (Vista)</a:t>
            </a:r>
          </a:p>
        </p:txBody>
      </p:sp>
    </p:spTree>
    <p:extLst>
      <p:ext uri="{BB962C8B-B14F-4D97-AF65-F5344CB8AC3E}">
        <p14:creationId xmlns:p14="http://schemas.microsoft.com/office/powerpoint/2010/main" val="3531875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defRPr/>
            </a:pPr>
            <a:r>
              <a:rPr lang="en-US" dirty="0" smtClean="0">
                <a:cs typeface="+mj-cs"/>
              </a:rPr>
              <a:t>Buffer Overrun Defenses</a:t>
            </a:r>
          </a:p>
        </p:txBody>
      </p:sp>
      <p:sp>
        <p:nvSpPr>
          <p:cNvPr id="248835" name="Rectangle 3"/>
          <p:cNvSpPr>
            <a:spLocks noGrp="1" noChangeArrowheads="1"/>
          </p:cNvSpPr>
          <p:nvPr>
            <p:ph type="body" idx="1"/>
          </p:nvPr>
        </p:nvSpPr>
        <p:spPr/>
        <p:txBody>
          <a:bodyPr/>
          <a:lstStyle/>
          <a:p>
            <a:pPr eaLnBrk="1" hangingPunct="1">
              <a:defRPr/>
            </a:pPr>
            <a:r>
              <a:rPr lang="en-US" smtClean="0">
                <a:cs typeface="+mn-cs"/>
              </a:rPr>
              <a:t>many compromises exploit buffer overruns</a:t>
            </a:r>
          </a:p>
          <a:p>
            <a:pPr eaLnBrk="1" hangingPunct="1">
              <a:defRPr/>
            </a:pPr>
            <a:r>
              <a:rPr lang="en-US" smtClean="0">
                <a:cs typeface="+mn-cs"/>
              </a:rPr>
              <a:t>Windows Vista has “Stack-Based Buffer Overrun Detection (/GS)” default enabled</a:t>
            </a:r>
          </a:p>
          <a:p>
            <a:pPr lvl="1" eaLnBrk="1" hangingPunct="1">
              <a:defRPr/>
            </a:pPr>
            <a:r>
              <a:rPr lang="en-US" smtClean="0"/>
              <a:t>source code compiled with special /GS option</a:t>
            </a:r>
          </a:p>
          <a:p>
            <a:pPr lvl="1" eaLnBrk="1" hangingPunct="1">
              <a:defRPr/>
            </a:pPr>
            <a:r>
              <a:rPr lang="en-US" smtClean="0"/>
              <a:t>does not affect every function; only those with at least 4-bytes of contiguous stack data and that takes a pointer or buffer as an argument</a:t>
            </a:r>
          </a:p>
          <a:p>
            <a:pPr eaLnBrk="1" hangingPunct="1">
              <a:defRPr/>
            </a:pPr>
            <a:r>
              <a:rPr lang="en-US" smtClean="0">
                <a:cs typeface="+mn-cs"/>
              </a:rPr>
              <a:t>defends against “classic stack smash” </a:t>
            </a:r>
          </a:p>
        </p:txBody>
      </p:sp>
    </p:spTree>
    <p:extLst>
      <p:ext uri="{BB962C8B-B14F-4D97-AF65-F5344CB8AC3E}">
        <p14:creationId xmlns:p14="http://schemas.microsoft.com/office/powerpoint/2010/main" val="39896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304800" y="277813"/>
            <a:ext cx="8610600" cy="1139825"/>
          </a:xfrm>
        </p:spPr>
        <p:txBody>
          <a:bodyPr/>
          <a:lstStyle/>
          <a:p>
            <a:pPr eaLnBrk="1" hangingPunct="1">
              <a:defRPr/>
            </a:pPr>
            <a:r>
              <a:rPr lang="en-US" smtClean="0">
                <a:cs typeface="+mj-cs"/>
              </a:rPr>
              <a:t>Windows Security Architecture</a:t>
            </a:r>
          </a:p>
        </p:txBody>
      </p:sp>
      <p:sp>
        <p:nvSpPr>
          <p:cNvPr id="208899" name="Rectangle 3"/>
          <p:cNvSpPr>
            <a:spLocks noGrp="1" noChangeArrowheads="1"/>
          </p:cNvSpPr>
          <p:nvPr>
            <p:ph type="body" idx="1"/>
          </p:nvPr>
        </p:nvSpPr>
        <p:spPr>
          <a:xfrm>
            <a:off x="457200" y="1371600"/>
            <a:ext cx="8229600" cy="5181600"/>
          </a:xfrm>
        </p:spPr>
        <p:txBody>
          <a:bodyPr/>
          <a:lstStyle/>
          <a:p>
            <a:pPr eaLnBrk="1" hangingPunct="1">
              <a:lnSpc>
                <a:spcPct val="90000"/>
              </a:lnSpc>
              <a:defRPr/>
            </a:pPr>
            <a:r>
              <a:rPr lang="en-US" dirty="0" smtClean="0"/>
              <a:t>Security Reference Monitor (SRM)</a:t>
            </a:r>
          </a:p>
          <a:p>
            <a:pPr lvl="1" eaLnBrk="1" hangingPunct="1">
              <a:lnSpc>
                <a:spcPct val="90000"/>
              </a:lnSpc>
              <a:defRPr/>
            </a:pPr>
            <a:r>
              <a:rPr lang="en-US" dirty="0" smtClean="0"/>
              <a:t>a  kernel-mode component that performs access checks, generates audit log entries, and manipulates user rights (privileges) </a:t>
            </a:r>
          </a:p>
          <a:p>
            <a:pPr eaLnBrk="1" hangingPunct="1">
              <a:lnSpc>
                <a:spcPct val="90000"/>
              </a:lnSpc>
              <a:defRPr/>
            </a:pPr>
            <a:r>
              <a:rPr lang="en-US" dirty="0" smtClean="0"/>
              <a:t>Local Security Authority (LSA)</a:t>
            </a:r>
          </a:p>
          <a:p>
            <a:pPr lvl="1" eaLnBrk="1" hangingPunct="1">
              <a:lnSpc>
                <a:spcPct val="90000"/>
              </a:lnSpc>
              <a:defRPr/>
            </a:pPr>
            <a:r>
              <a:rPr lang="en-US" dirty="0" smtClean="0"/>
              <a:t>responsible for enforcing local security policy</a:t>
            </a:r>
          </a:p>
          <a:p>
            <a:pPr eaLnBrk="1" hangingPunct="1">
              <a:lnSpc>
                <a:spcPct val="90000"/>
              </a:lnSpc>
              <a:defRPr/>
            </a:pPr>
            <a:r>
              <a:rPr lang="en-US" dirty="0" smtClean="0"/>
              <a:t>Security Account Manager (SAM)</a:t>
            </a:r>
          </a:p>
          <a:p>
            <a:pPr lvl="1" eaLnBrk="1" hangingPunct="1">
              <a:lnSpc>
                <a:spcPct val="90000"/>
              </a:lnSpc>
              <a:defRPr/>
            </a:pPr>
            <a:r>
              <a:rPr lang="en-US" dirty="0" smtClean="0"/>
              <a:t>a database that stores user accounts and local users and groups security information</a:t>
            </a:r>
          </a:p>
          <a:p>
            <a:pPr lvl="1" eaLnBrk="1" hangingPunct="1">
              <a:lnSpc>
                <a:spcPct val="90000"/>
              </a:lnSpc>
              <a:defRPr/>
            </a:pPr>
            <a:r>
              <a:rPr lang="en-US" dirty="0" smtClean="0"/>
              <a:t>local logins perform lookup against SAM DB</a:t>
            </a:r>
          </a:p>
          <a:p>
            <a:pPr lvl="1" eaLnBrk="1" hangingPunct="1">
              <a:lnSpc>
                <a:spcPct val="90000"/>
              </a:lnSpc>
              <a:defRPr/>
            </a:pPr>
            <a:r>
              <a:rPr lang="en-US" dirty="0" smtClean="0"/>
              <a:t>passwords are stored using MD4</a:t>
            </a:r>
          </a:p>
        </p:txBody>
      </p:sp>
    </p:spTree>
    <p:extLst>
      <p:ext uri="{BB962C8B-B14F-4D97-AF65-F5344CB8AC3E}">
        <p14:creationId xmlns:p14="http://schemas.microsoft.com/office/powerpoint/2010/main" val="1759266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57200" y="152400"/>
            <a:ext cx="8229600" cy="1139825"/>
          </a:xfrm>
        </p:spPr>
        <p:txBody>
          <a:bodyPr/>
          <a:lstStyle/>
          <a:p>
            <a:pPr eaLnBrk="1" hangingPunct="1">
              <a:defRPr/>
            </a:pPr>
            <a:r>
              <a:rPr lang="en-US" smtClean="0">
                <a:cs typeface="+mj-cs"/>
              </a:rPr>
              <a:t>Windows Stack and /GS flag</a:t>
            </a:r>
          </a:p>
        </p:txBody>
      </p:sp>
      <p:pic>
        <p:nvPicPr>
          <p:cNvPr id="61442" name="Picture 4" descr="f2.pdf                                                         00C2DD6E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t="12529" b="28636"/>
          <a:stretch>
            <a:fillRect/>
          </a:stretch>
        </p:blipFill>
        <p:spPr bwMode="auto">
          <a:xfrm>
            <a:off x="1143000" y="1295400"/>
            <a:ext cx="6992938" cy="53244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074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defRPr/>
            </a:pPr>
            <a:r>
              <a:rPr lang="en-US" dirty="0" smtClean="0">
                <a:cs typeface="+mj-cs"/>
              </a:rPr>
              <a:t>Buffer Overrun Defenses</a:t>
            </a:r>
          </a:p>
        </p:txBody>
      </p:sp>
      <p:sp>
        <p:nvSpPr>
          <p:cNvPr id="251907" name="Rectangle 3"/>
          <p:cNvSpPr>
            <a:spLocks noGrp="1" noChangeArrowheads="1"/>
          </p:cNvSpPr>
          <p:nvPr>
            <p:ph type="body" idx="1"/>
          </p:nvPr>
        </p:nvSpPr>
        <p:spPr>
          <a:xfrm>
            <a:off x="457200" y="1524000"/>
            <a:ext cx="8382000" cy="4876800"/>
          </a:xfrm>
        </p:spPr>
        <p:txBody>
          <a:bodyPr/>
          <a:lstStyle/>
          <a:p>
            <a:pPr eaLnBrk="1" hangingPunct="1">
              <a:lnSpc>
                <a:spcPct val="90000"/>
              </a:lnSpc>
              <a:defRPr/>
            </a:pPr>
            <a:r>
              <a:rPr lang="en-US" sz="2800" dirty="0" smtClean="0">
                <a:cs typeface="+mn-cs"/>
              </a:rPr>
              <a:t>No </a:t>
            </a:r>
            <a:r>
              <a:rPr lang="en-US" sz="2800" dirty="0" err="1" smtClean="0">
                <a:cs typeface="+mn-cs"/>
              </a:rPr>
              <a:t>eXecuteNamed</a:t>
            </a:r>
            <a:r>
              <a:rPr lang="en-US" sz="2800" dirty="0" smtClean="0">
                <a:cs typeface="+mn-cs"/>
              </a:rPr>
              <a:t> (NX) / Data Execution Prevention (DEP) / </a:t>
            </a:r>
            <a:r>
              <a:rPr lang="en-US" sz="2800" dirty="0" err="1" smtClean="0">
                <a:cs typeface="+mn-cs"/>
              </a:rPr>
              <a:t>eXecution</a:t>
            </a:r>
            <a:r>
              <a:rPr lang="en-US" sz="2800" dirty="0" smtClean="0">
                <a:cs typeface="+mn-cs"/>
              </a:rPr>
              <a:t> Disable (XD)</a:t>
            </a:r>
          </a:p>
          <a:p>
            <a:pPr lvl="1" eaLnBrk="1" hangingPunct="1">
              <a:lnSpc>
                <a:spcPct val="90000"/>
              </a:lnSpc>
              <a:defRPr/>
            </a:pPr>
            <a:r>
              <a:rPr lang="en-US" sz="2400" dirty="0" smtClean="0"/>
              <a:t>prevent code executing in data segments</a:t>
            </a:r>
          </a:p>
          <a:p>
            <a:pPr lvl="1" eaLnBrk="1" hangingPunct="1">
              <a:lnSpc>
                <a:spcPct val="90000"/>
              </a:lnSpc>
              <a:defRPr/>
            </a:pPr>
            <a:r>
              <a:rPr lang="en-US" sz="2400" dirty="0" smtClean="0"/>
              <a:t>as commonly used by buffer overrun exploits</a:t>
            </a:r>
          </a:p>
          <a:p>
            <a:pPr lvl="1" eaLnBrk="1" hangingPunct="1">
              <a:lnSpc>
                <a:spcPct val="90000"/>
              </a:lnSpc>
              <a:defRPr/>
            </a:pPr>
            <a:r>
              <a:rPr lang="en-US" sz="2400" dirty="0" smtClean="0"/>
              <a:t>applications linked with /NXCOMPAT option</a:t>
            </a:r>
          </a:p>
          <a:p>
            <a:pPr eaLnBrk="1" hangingPunct="1">
              <a:lnSpc>
                <a:spcPct val="90000"/>
              </a:lnSpc>
              <a:defRPr/>
            </a:pPr>
            <a:r>
              <a:rPr lang="en-US" sz="2800" dirty="0" smtClean="0">
                <a:cs typeface="+mn-cs"/>
              </a:rPr>
              <a:t>Stack Randomization (Vista and later)</a:t>
            </a:r>
          </a:p>
          <a:p>
            <a:pPr lvl="1" eaLnBrk="1" hangingPunct="1">
              <a:lnSpc>
                <a:spcPct val="90000"/>
              </a:lnSpc>
              <a:defRPr/>
            </a:pPr>
            <a:r>
              <a:rPr lang="en-US" sz="2400" dirty="0" smtClean="0"/>
              <a:t>randomizes thread stack base addresses</a:t>
            </a:r>
          </a:p>
          <a:p>
            <a:pPr eaLnBrk="1" hangingPunct="1">
              <a:lnSpc>
                <a:spcPct val="90000"/>
              </a:lnSpc>
              <a:defRPr/>
            </a:pPr>
            <a:r>
              <a:rPr lang="en-US" sz="2800" dirty="0" smtClean="0">
                <a:cs typeface="+mn-cs"/>
              </a:rPr>
              <a:t>Heap-based buffer overrun defenses:</a:t>
            </a:r>
          </a:p>
          <a:p>
            <a:pPr lvl="1" eaLnBrk="1" hangingPunct="1">
              <a:lnSpc>
                <a:spcPct val="90000"/>
              </a:lnSpc>
              <a:defRPr/>
            </a:pPr>
            <a:r>
              <a:rPr lang="en-US" sz="2400" dirty="0" smtClean="0"/>
              <a:t>add and check random value on each heap block</a:t>
            </a:r>
          </a:p>
          <a:p>
            <a:pPr lvl="1" eaLnBrk="1" hangingPunct="1">
              <a:lnSpc>
                <a:spcPct val="90000"/>
              </a:lnSpc>
              <a:defRPr/>
            </a:pPr>
            <a:r>
              <a:rPr lang="en-US" sz="2400" dirty="0" smtClean="0"/>
              <a:t>heap integrity checking</a:t>
            </a:r>
          </a:p>
          <a:p>
            <a:pPr lvl="1" eaLnBrk="1" hangingPunct="1">
              <a:lnSpc>
                <a:spcPct val="90000"/>
              </a:lnSpc>
              <a:defRPr/>
            </a:pPr>
            <a:r>
              <a:rPr lang="en-US" sz="2400" dirty="0" smtClean="0"/>
              <a:t>heap randomization (Vista only)</a:t>
            </a:r>
          </a:p>
        </p:txBody>
      </p:sp>
    </p:spTree>
    <p:extLst>
      <p:ext uri="{BB962C8B-B14F-4D97-AF65-F5344CB8AC3E}">
        <p14:creationId xmlns:p14="http://schemas.microsoft.com/office/powerpoint/2010/main" val="2334218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defRPr/>
            </a:pPr>
            <a:r>
              <a:rPr lang="en-US" smtClean="0">
                <a:cs typeface="+mj-cs"/>
              </a:rPr>
              <a:t>Other Defenses</a:t>
            </a:r>
          </a:p>
        </p:txBody>
      </p:sp>
      <p:sp>
        <p:nvSpPr>
          <p:cNvPr id="253955" name="Rectangle 3"/>
          <p:cNvSpPr>
            <a:spLocks noGrp="1" noChangeArrowheads="1"/>
          </p:cNvSpPr>
          <p:nvPr>
            <p:ph type="body" idx="1"/>
          </p:nvPr>
        </p:nvSpPr>
        <p:spPr>
          <a:xfrm>
            <a:off x="457200" y="1371600"/>
            <a:ext cx="8229600" cy="5257800"/>
          </a:xfrm>
        </p:spPr>
        <p:txBody>
          <a:bodyPr/>
          <a:lstStyle/>
          <a:p>
            <a:pPr eaLnBrk="1" hangingPunct="1">
              <a:defRPr/>
            </a:pPr>
            <a:r>
              <a:rPr lang="en-US" smtClean="0">
                <a:cs typeface="+mn-cs"/>
              </a:rPr>
              <a:t>Image Randomization</a:t>
            </a:r>
          </a:p>
          <a:p>
            <a:pPr lvl="1" eaLnBrk="1" hangingPunct="1">
              <a:defRPr/>
            </a:pPr>
            <a:r>
              <a:rPr lang="en-US" smtClean="0"/>
              <a:t>O/S boots in one of 256 configurations</a:t>
            </a:r>
          </a:p>
          <a:p>
            <a:pPr lvl="1" eaLnBrk="1" hangingPunct="1">
              <a:defRPr/>
            </a:pPr>
            <a:r>
              <a:rPr lang="en-US" smtClean="0"/>
              <a:t>makes O/S less predictable for attackers</a:t>
            </a:r>
          </a:p>
          <a:p>
            <a:pPr eaLnBrk="1" hangingPunct="1">
              <a:defRPr/>
            </a:pPr>
            <a:r>
              <a:rPr lang="en-US" smtClean="0">
                <a:cs typeface="+mn-cs"/>
              </a:rPr>
              <a:t>Service Restart Policy</a:t>
            </a:r>
          </a:p>
          <a:p>
            <a:pPr lvl="1" eaLnBrk="1" hangingPunct="1">
              <a:defRPr/>
            </a:pPr>
            <a:r>
              <a:rPr lang="en-US" smtClean="0"/>
              <a:t>services can be configured to restart if fail</a:t>
            </a:r>
          </a:p>
          <a:p>
            <a:pPr lvl="1" eaLnBrk="1" hangingPunct="1">
              <a:defRPr/>
            </a:pPr>
            <a:r>
              <a:rPr lang="en-US" smtClean="0"/>
              <a:t>great for reliability but lousy for security</a:t>
            </a:r>
          </a:p>
          <a:p>
            <a:pPr lvl="1" eaLnBrk="1" hangingPunct="1">
              <a:defRPr/>
            </a:pPr>
            <a:r>
              <a:rPr lang="en-US" smtClean="0"/>
              <a:t>Vista sets some critical services so can only restart twice, then manual restart needed</a:t>
            </a:r>
          </a:p>
          <a:p>
            <a:pPr lvl="1" eaLnBrk="1" hangingPunct="1">
              <a:defRPr/>
            </a:pPr>
            <a:r>
              <a:rPr lang="en-US" smtClean="0">
                <a:latin typeface="Times-Roman" charset="0"/>
              </a:rPr>
              <a:t>gives attacker only two attempts</a:t>
            </a:r>
            <a:endParaRPr lang="en-US" smtClean="0"/>
          </a:p>
          <a:p>
            <a:pPr eaLnBrk="1" hangingPunct="1">
              <a:defRPr/>
            </a:pPr>
            <a:endParaRPr lang="en-US" smtClean="0">
              <a:cs typeface="+mn-cs"/>
            </a:endParaRPr>
          </a:p>
        </p:txBody>
      </p:sp>
    </p:spTree>
    <p:extLst>
      <p:ext uri="{BB962C8B-B14F-4D97-AF65-F5344CB8AC3E}">
        <p14:creationId xmlns:p14="http://schemas.microsoft.com/office/powerpoint/2010/main" val="4065061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defRPr/>
            </a:pPr>
            <a:r>
              <a:rPr lang="en-US" dirty="0" smtClean="0">
                <a:latin typeface="+mn-lt"/>
                <a:cs typeface="+mj-cs"/>
              </a:rPr>
              <a:t>Browser Defenses</a:t>
            </a:r>
          </a:p>
        </p:txBody>
      </p:sp>
      <p:sp>
        <p:nvSpPr>
          <p:cNvPr id="256003" name="Rectangle 3"/>
          <p:cNvSpPr>
            <a:spLocks noGrp="1" noChangeArrowheads="1"/>
          </p:cNvSpPr>
          <p:nvPr>
            <p:ph type="body" idx="1"/>
          </p:nvPr>
        </p:nvSpPr>
        <p:spPr>
          <a:xfrm>
            <a:off x="457200" y="1524000"/>
            <a:ext cx="8229600" cy="4800600"/>
          </a:xfrm>
        </p:spPr>
        <p:txBody>
          <a:bodyPr/>
          <a:lstStyle/>
          <a:p>
            <a:pPr eaLnBrk="1" hangingPunct="1">
              <a:defRPr/>
            </a:pPr>
            <a:r>
              <a:rPr lang="en-US" dirty="0"/>
              <a:t>W</a:t>
            </a:r>
            <a:r>
              <a:rPr lang="en-US" dirty="0" smtClean="0">
                <a:cs typeface="+mn-cs"/>
              </a:rPr>
              <a:t>eb browser is a key point of attack</a:t>
            </a:r>
          </a:p>
          <a:p>
            <a:pPr lvl="1" eaLnBrk="1" hangingPunct="1">
              <a:defRPr/>
            </a:pPr>
            <a:r>
              <a:rPr lang="en-US" dirty="0" smtClean="0"/>
              <a:t>via script code, graphics, helper objects</a:t>
            </a:r>
          </a:p>
          <a:p>
            <a:pPr eaLnBrk="1" hangingPunct="1">
              <a:defRPr/>
            </a:pPr>
            <a:r>
              <a:rPr lang="en-US" dirty="0" smtClean="0">
                <a:cs typeface="+mn-cs"/>
              </a:rPr>
              <a:t>Microsoft added many defenses to IE7</a:t>
            </a:r>
          </a:p>
          <a:p>
            <a:pPr lvl="1" eaLnBrk="1" hangingPunct="1">
              <a:defRPr/>
            </a:pPr>
            <a:r>
              <a:rPr lang="en-US" dirty="0" smtClean="0"/>
              <a:t>ActiveX opt-in</a:t>
            </a:r>
          </a:p>
          <a:p>
            <a:pPr lvl="2" eaLnBrk="1" hangingPunct="1">
              <a:defRPr/>
            </a:pPr>
            <a:r>
              <a:rPr lang="en-US" dirty="0" smtClean="0"/>
              <a:t>unloads ActiveX controls by default</a:t>
            </a:r>
          </a:p>
          <a:p>
            <a:pPr lvl="2" eaLnBrk="1" hangingPunct="1">
              <a:defRPr/>
            </a:pPr>
            <a:r>
              <a:rPr lang="en-US" dirty="0" smtClean="0"/>
              <a:t>when any then first run prompts user to confirm</a:t>
            </a:r>
          </a:p>
          <a:p>
            <a:pPr lvl="1" eaLnBrk="1" hangingPunct="1">
              <a:defRPr/>
            </a:pPr>
            <a:r>
              <a:rPr lang="en-US" dirty="0" smtClean="0"/>
              <a:t>protected mode</a:t>
            </a:r>
          </a:p>
          <a:p>
            <a:pPr lvl="2" eaLnBrk="1" hangingPunct="1">
              <a:defRPr/>
            </a:pPr>
            <a:r>
              <a:rPr lang="en-US" dirty="0" smtClean="0"/>
              <a:t>IE runs at low integrity level (see earlier)</a:t>
            </a:r>
          </a:p>
          <a:p>
            <a:pPr lvl="2" eaLnBrk="1" hangingPunct="1">
              <a:defRPr/>
            </a:pPr>
            <a:r>
              <a:rPr lang="en-US" dirty="0" smtClean="0"/>
              <a:t>so more difficult for malware to manipulate O/S</a:t>
            </a:r>
          </a:p>
        </p:txBody>
      </p:sp>
    </p:spTree>
    <p:extLst>
      <p:ext uri="{BB962C8B-B14F-4D97-AF65-F5344CB8AC3E}">
        <p14:creationId xmlns:p14="http://schemas.microsoft.com/office/powerpoint/2010/main" val="216688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en-US" dirty="0" smtClean="0">
                <a:cs typeface="+mj-cs"/>
              </a:rPr>
              <a:t>Cryptographic Services</a:t>
            </a:r>
          </a:p>
        </p:txBody>
      </p:sp>
      <p:sp>
        <p:nvSpPr>
          <p:cNvPr id="258051" name="Rectangle 3"/>
          <p:cNvSpPr>
            <a:spLocks noGrp="1" noChangeArrowheads="1"/>
          </p:cNvSpPr>
          <p:nvPr>
            <p:ph type="body" idx="1"/>
          </p:nvPr>
        </p:nvSpPr>
        <p:spPr>
          <a:xfrm>
            <a:off x="457200" y="1524000"/>
            <a:ext cx="8229600" cy="4876800"/>
          </a:xfrm>
        </p:spPr>
        <p:txBody>
          <a:bodyPr/>
          <a:lstStyle/>
          <a:p>
            <a:pPr eaLnBrk="1" hangingPunct="1">
              <a:lnSpc>
                <a:spcPct val="90000"/>
              </a:lnSpc>
              <a:defRPr/>
            </a:pPr>
            <a:r>
              <a:rPr lang="en-US" sz="2800" dirty="0"/>
              <a:t>L</a:t>
            </a:r>
            <a:r>
              <a:rPr lang="en-US" sz="2800" dirty="0" smtClean="0">
                <a:cs typeface="+mn-cs"/>
              </a:rPr>
              <a:t>ow-level crypto for encryption, hashing, signing: from NSA suite B</a:t>
            </a:r>
          </a:p>
          <a:p>
            <a:pPr lvl="1">
              <a:lnSpc>
                <a:spcPct val="90000"/>
              </a:lnSpc>
              <a:defRPr/>
            </a:pPr>
            <a:r>
              <a:rPr lang="en-US" sz="2400" dirty="0" smtClean="0"/>
              <a:t>Encryption: AES</a:t>
            </a:r>
          </a:p>
          <a:p>
            <a:pPr lvl="1">
              <a:lnSpc>
                <a:spcPct val="90000"/>
              </a:lnSpc>
              <a:defRPr/>
            </a:pPr>
            <a:r>
              <a:rPr lang="en-US" sz="2400" dirty="0" smtClean="0">
                <a:cs typeface="+mn-cs"/>
              </a:rPr>
              <a:t>Digital signatures: Elliptic curve digital signature algorithm</a:t>
            </a:r>
          </a:p>
          <a:p>
            <a:pPr lvl="1">
              <a:lnSpc>
                <a:spcPct val="90000"/>
              </a:lnSpc>
              <a:defRPr/>
            </a:pPr>
            <a:r>
              <a:rPr lang="en-US" sz="2400" dirty="0" smtClean="0"/>
              <a:t>Key exchange: Elliptic curve DH or Elliptic Curve MQV</a:t>
            </a:r>
          </a:p>
          <a:p>
            <a:pPr lvl="1">
              <a:lnSpc>
                <a:spcPct val="90000"/>
              </a:lnSpc>
              <a:defRPr/>
            </a:pPr>
            <a:r>
              <a:rPr lang="en-US" sz="2400" dirty="0" smtClean="0">
                <a:cs typeface="+mn-cs"/>
              </a:rPr>
              <a:t>Hashing: SHA-256 and SHA-384</a:t>
            </a:r>
          </a:p>
          <a:p>
            <a:pPr>
              <a:lnSpc>
                <a:spcPct val="90000"/>
              </a:lnSpc>
              <a:defRPr/>
            </a:pPr>
            <a:r>
              <a:rPr lang="en-US" dirty="0" smtClean="0"/>
              <a:t>Improved pseudo random number generator</a:t>
            </a:r>
          </a:p>
          <a:p>
            <a:pPr>
              <a:lnSpc>
                <a:spcPct val="90000"/>
              </a:lnSpc>
              <a:defRPr/>
            </a:pPr>
            <a:r>
              <a:rPr lang="en-US" dirty="0" smtClean="0">
                <a:cs typeface="+mn-cs"/>
              </a:rPr>
              <a:t>Incorporates web services based protocol for certificate enrollment on the web side </a:t>
            </a:r>
          </a:p>
          <a:p>
            <a:pPr lvl="1">
              <a:lnSpc>
                <a:spcPct val="90000"/>
              </a:lnSpc>
              <a:defRPr/>
            </a:pPr>
            <a:r>
              <a:rPr lang="en-US" dirty="0" smtClean="0"/>
              <a:t>Supports TLS 1.2</a:t>
            </a:r>
            <a:endParaRPr lang="en-US" dirty="0" smtClean="0">
              <a:cs typeface="+mn-cs"/>
            </a:endParaRPr>
          </a:p>
        </p:txBody>
      </p:sp>
    </p:spTree>
    <p:extLst>
      <p:ext uri="{BB962C8B-B14F-4D97-AF65-F5344CB8AC3E}">
        <p14:creationId xmlns:p14="http://schemas.microsoft.com/office/powerpoint/2010/main" val="3387766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en-US" dirty="0" smtClean="0">
                <a:cs typeface="+mj-cs"/>
              </a:rPr>
              <a:t>Cryptographic Services</a:t>
            </a:r>
          </a:p>
        </p:txBody>
      </p:sp>
      <p:sp>
        <p:nvSpPr>
          <p:cNvPr id="258051" name="Rectangle 3"/>
          <p:cNvSpPr>
            <a:spLocks noGrp="1" noChangeArrowheads="1"/>
          </p:cNvSpPr>
          <p:nvPr>
            <p:ph type="body" idx="1"/>
          </p:nvPr>
        </p:nvSpPr>
        <p:spPr>
          <a:xfrm>
            <a:off x="457200" y="1524000"/>
            <a:ext cx="8229600" cy="4876800"/>
          </a:xfrm>
        </p:spPr>
        <p:txBody>
          <a:bodyPr/>
          <a:lstStyle/>
          <a:p>
            <a:pPr eaLnBrk="1" hangingPunct="1">
              <a:lnSpc>
                <a:spcPct val="90000"/>
              </a:lnSpc>
              <a:defRPr/>
            </a:pPr>
            <a:r>
              <a:rPr lang="en-US" sz="2800" dirty="0" smtClean="0">
                <a:cs typeface="+mn-cs"/>
              </a:rPr>
              <a:t>Encrypting File System (EFS)</a:t>
            </a:r>
          </a:p>
          <a:p>
            <a:pPr lvl="1" eaLnBrk="1" hangingPunct="1">
              <a:lnSpc>
                <a:spcPct val="90000"/>
              </a:lnSpc>
              <a:defRPr/>
            </a:pPr>
            <a:r>
              <a:rPr lang="en-US" sz="2400" dirty="0" smtClean="0"/>
              <a:t>allows files / directories to be encrypted / decrypted transparently for authorized users</a:t>
            </a:r>
          </a:p>
          <a:p>
            <a:pPr lvl="1" eaLnBrk="1" hangingPunct="1">
              <a:lnSpc>
                <a:spcPct val="90000"/>
              </a:lnSpc>
              <a:defRPr/>
            </a:pPr>
            <a:r>
              <a:rPr lang="en-US" sz="2400" dirty="0" smtClean="0"/>
              <a:t>generates random key, protected by DPAPI</a:t>
            </a:r>
          </a:p>
          <a:p>
            <a:pPr eaLnBrk="1" hangingPunct="1">
              <a:lnSpc>
                <a:spcPct val="90000"/>
              </a:lnSpc>
              <a:defRPr/>
            </a:pPr>
            <a:r>
              <a:rPr lang="en-US" sz="2800" dirty="0" smtClean="0">
                <a:cs typeface="+mn-cs"/>
              </a:rPr>
              <a:t>Data Protection API (DPAPI)</a:t>
            </a:r>
          </a:p>
          <a:p>
            <a:pPr lvl="1" eaLnBrk="1" hangingPunct="1">
              <a:lnSpc>
                <a:spcPct val="90000"/>
              </a:lnSpc>
              <a:defRPr/>
            </a:pPr>
            <a:r>
              <a:rPr lang="en-US" sz="2400" dirty="0" smtClean="0"/>
              <a:t>manages encryption key maintenance protection</a:t>
            </a:r>
          </a:p>
          <a:p>
            <a:pPr lvl="1" eaLnBrk="1" hangingPunct="1">
              <a:lnSpc>
                <a:spcPct val="90000"/>
              </a:lnSpc>
              <a:defRPr/>
            </a:pPr>
            <a:r>
              <a:rPr lang="en-US" sz="2400" dirty="0" smtClean="0"/>
              <a:t>keys derived in part from user’s password</a:t>
            </a:r>
          </a:p>
          <a:p>
            <a:pPr eaLnBrk="1" hangingPunct="1">
              <a:lnSpc>
                <a:spcPct val="90000"/>
              </a:lnSpc>
              <a:defRPr/>
            </a:pPr>
            <a:r>
              <a:rPr lang="en-US" sz="2800" dirty="0" err="1" smtClean="0">
                <a:cs typeface="+mn-cs"/>
              </a:rPr>
              <a:t>BitLocker</a:t>
            </a:r>
            <a:r>
              <a:rPr lang="en-US" sz="2800" dirty="0" smtClean="0">
                <a:cs typeface="+mn-cs"/>
              </a:rPr>
              <a:t> Drive Encryption</a:t>
            </a:r>
          </a:p>
          <a:p>
            <a:pPr lvl="1" eaLnBrk="1" hangingPunct="1">
              <a:lnSpc>
                <a:spcPct val="90000"/>
              </a:lnSpc>
              <a:defRPr/>
            </a:pPr>
            <a:r>
              <a:rPr lang="en-US" sz="2400" dirty="0" smtClean="0"/>
              <a:t>encrypts an entire volume with AES</a:t>
            </a:r>
          </a:p>
          <a:p>
            <a:pPr lvl="1" eaLnBrk="1" hangingPunct="1">
              <a:lnSpc>
                <a:spcPct val="90000"/>
              </a:lnSpc>
              <a:defRPr/>
            </a:pPr>
            <a:r>
              <a:rPr lang="en-US" sz="2400" dirty="0" smtClean="0"/>
              <a:t>key either on USB or TPM chip</a:t>
            </a:r>
          </a:p>
        </p:txBody>
      </p:sp>
    </p:spTree>
    <p:extLst>
      <p:ext uri="{BB962C8B-B14F-4D97-AF65-F5344CB8AC3E}">
        <p14:creationId xmlns:p14="http://schemas.microsoft.com/office/powerpoint/2010/main" val="2540407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auditing capabilities</a:t>
            </a:r>
            <a:endParaRPr lang="en-US" dirty="0"/>
          </a:p>
        </p:txBody>
      </p:sp>
      <p:sp>
        <p:nvSpPr>
          <p:cNvPr id="3" name="Content Placeholder 2"/>
          <p:cNvSpPr>
            <a:spLocks noGrp="1"/>
          </p:cNvSpPr>
          <p:nvPr>
            <p:ph idx="1"/>
          </p:nvPr>
        </p:nvSpPr>
        <p:spPr/>
        <p:txBody>
          <a:bodyPr/>
          <a:lstStyle/>
          <a:p>
            <a:r>
              <a:rPr lang="en-US" dirty="0" smtClean="0"/>
              <a:t>New in Vista – fine grained support </a:t>
            </a:r>
          </a:p>
          <a:p>
            <a:r>
              <a:rPr lang="en-US" dirty="0" smtClean="0"/>
              <a:t>In Windows 7, further enhanced:</a:t>
            </a:r>
          </a:p>
          <a:p>
            <a:pPr lvl="1"/>
            <a:r>
              <a:rPr lang="en-US" dirty="0" smtClean="0"/>
              <a:t>Group policy support for better audits</a:t>
            </a:r>
          </a:p>
          <a:p>
            <a:pPr lvl="1"/>
            <a:r>
              <a:rPr lang="en-US" dirty="0" smtClean="0"/>
              <a:t>Includes why a user has access to an object (list of ACE that resulted in access)</a:t>
            </a:r>
          </a:p>
          <a:p>
            <a:pPr lvl="1"/>
            <a:r>
              <a:rPr lang="en-US" dirty="0" smtClean="0"/>
              <a:t>Or why a user was denied access</a:t>
            </a:r>
          </a:p>
          <a:p>
            <a:pPr lvl="1"/>
            <a:r>
              <a:rPr lang="en-US" dirty="0" smtClean="0"/>
              <a:t>Simplified management</a:t>
            </a:r>
            <a:endParaRPr lang="en-US" dirty="0"/>
          </a:p>
        </p:txBody>
      </p:sp>
    </p:spTree>
    <p:extLst>
      <p:ext uri="{BB962C8B-B14F-4D97-AF65-F5344CB8AC3E}">
        <p14:creationId xmlns:p14="http://schemas.microsoft.com/office/powerpoint/2010/main" val="1836648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Extras </a:t>
            </a:r>
            <a:endParaRPr lang="en-US" dirty="0"/>
          </a:p>
        </p:txBody>
      </p:sp>
      <p:sp>
        <p:nvSpPr>
          <p:cNvPr id="3" name="Content Placeholder 2"/>
          <p:cNvSpPr>
            <a:spLocks noGrp="1"/>
          </p:cNvSpPr>
          <p:nvPr>
            <p:ph idx="1"/>
          </p:nvPr>
        </p:nvSpPr>
        <p:spPr/>
        <p:txBody>
          <a:bodyPr/>
          <a:lstStyle/>
          <a:p>
            <a:r>
              <a:rPr lang="en-US" dirty="0" smtClean="0"/>
              <a:t>Also has biometric support as of Windows 7</a:t>
            </a:r>
          </a:p>
          <a:p>
            <a:pPr lvl="1"/>
            <a:r>
              <a:rPr lang="en-US" dirty="0" smtClean="0"/>
              <a:t>Includes base support as well as external software options from “partners”</a:t>
            </a:r>
          </a:p>
          <a:p>
            <a:r>
              <a:rPr lang="en-US" dirty="0" smtClean="0"/>
              <a:t>Also supports (as of Vista) </a:t>
            </a:r>
            <a:r>
              <a:rPr lang="en-US" dirty="0" err="1" smtClean="0"/>
              <a:t>BitLocker</a:t>
            </a:r>
            <a:r>
              <a:rPr lang="en-US" dirty="0" smtClean="0"/>
              <a:t>, which gives full volume encryption for system disks and early integrity checking at boot-up</a:t>
            </a:r>
          </a:p>
          <a:p>
            <a:pPr lvl="1"/>
            <a:r>
              <a:rPr lang="en-US" dirty="0" smtClean="0"/>
              <a:t>Windows 7 enhanced these further, with extra features and improvements</a:t>
            </a:r>
            <a:endParaRPr lang="en-US" dirty="0"/>
          </a:p>
        </p:txBody>
      </p:sp>
    </p:spTree>
    <p:extLst>
      <p:ext uri="{BB962C8B-B14F-4D97-AF65-F5344CB8AC3E}">
        <p14:creationId xmlns:p14="http://schemas.microsoft.com/office/powerpoint/2010/main" val="3699237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8</a:t>
            </a:r>
            <a:endParaRPr lang="en-US" dirty="0"/>
          </a:p>
        </p:txBody>
      </p:sp>
      <p:sp>
        <p:nvSpPr>
          <p:cNvPr id="3" name="Content Placeholder 2"/>
          <p:cNvSpPr>
            <a:spLocks noGrp="1"/>
          </p:cNvSpPr>
          <p:nvPr>
            <p:ph idx="1"/>
          </p:nvPr>
        </p:nvSpPr>
        <p:spPr/>
        <p:txBody>
          <a:bodyPr/>
          <a:lstStyle/>
          <a:p>
            <a:r>
              <a:rPr lang="en-US" dirty="0" smtClean="0"/>
              <a:t>The most drastic modifications with Windows 8 came from the fact that it unified the desktop and handheld OS.</a:t>
            </a:r>
          </a:p>
          <a:p>
            <a:r>
              <a:rPr lang="en-US" dirty="0" smtClean="0"/>
              <a:t>Also many versions (as with 7), with the basic one missing many of the security features available in the enterprise ones.</a:t>
            </a:r>
          </a:p>
          <a:p>
            <a:r>
              <a:rPr lang="en-US" dirty="0" smtClean="0"/>
              <a:t>Some nice policy additions – for example, the firewall and UAC are on by default.</a:t>
            </a:r>
            <a:endParaRPr lang="en-US" dirty="0"/>
          </a:p>
        </p:txBody>
      </p:sp>
    </p:spTree>
    <p:extLst>
      <p:ext uri="{BB962C8B-B14F-4D97-AF65-F5344CB8AC3E}">
        <p14:creationId xmlns:p14="http://schemas.microsoft.com/office/powerpoint/2010/main" val="2784191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8 new features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Pin and picture password options</a:t>
            </a:r>
          </a:p>
          <a:p>
            <a:pPr lvl="1"/>
            <a:r>
              <a:rPr lang="en-US" dirty="0" smtClean="0"/>
              <a:t>Intended for mobile use, but less secure</a:t>
            </a:r>
          </a:p>
          <a:p>
            <a:r>
              <a:rPr lang="en-US" dirty="0" smtClean="0"/>
              <a:t>Secure boot</a:t>
            </a:r>
          </a:p>
          <a:p>
            <a:pPr lvl="1"/>
            <a:r>
              <a:rPr lang="en-US" dirty="0" smtClean="0"/>
              <a:t>Makes boot loader attacks harder, but also makes installing another OS on your computer harder</a:t>
            </a:r>
          </a:p>
          <a:p>
            <a:r>
              <a:rPr lang="en-US" dirty="0" err="1" smtClean="0"/>
              <a:t>SmartScreen</a:t>
            </a:r>
            <a:r>
              <a:rPr lang="en-US" dirty="0" smtClean="0"/>
              <a:t> Filter</a:t>
            </a:r>
          </a:p>
          <a:p>
            <a:pPr lvl="1"/>
            <a:r>
              <a:rPr lang="en-US" dirty="0" smtClean="0"/>
              <a:t>Blocks and detects known malware from executing</a:t>
            </a:r>
          </a:p>
          <a:p>
            <a:pPr lvl="1"/>
            <a:r>
              <a:rPr lang="en-US" dirty="0" smtClean="0"/>
              <a:t>Used to be part of IE, but now separate (so works for all browsers)</a:t>
            </a:r>
          </a:p>
          <a:p>
            <a:r>
              <a:rPr lang="en-US" dirty="0" smtClean="0"/>
              <a:t>Defender</a:t>
            </a:r>
          </a:p>
          <a:p>
            <a:pPr lvl="1"/>
            <a:r>
              <a:rPr lang="en-US" dirty="0" smtClean="0"/>
              <a:t>Antivirus and spyware applications, installed by default</a:t>
            </a:r>
            <a:endParaRPr lang="en-US" dirty="0"/>
          </a:p>
        </p:txBody>
      </p:sp>
    </p:spTree>
    <p:extLst>
      <p:ext uri="{BB962C8B-B14F-4D97-AF65-F5344CB8AC3E}">
        <p14:creationId xmlns:p14="http://schemas.microsoft.com/office/powerpoint/2010/main" val="386749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228600" y="277813"/>
            <a:ext cx="8686800" cy="1139825"/>
          </a:xfrm>
        </p:spPr>
        <p:txBody>
          <a:bodyPr/>
          <a:lstStyle/>
          <a:p>
            <a:pPr eaLnBrk="1" hangingPunct="1">
              <a:defRPr/>
            </a:pPr>
            <a:r>
              <a:rPr lang="en-US" smtClean="0">
                <a:cs typeface="+mj-cs"/>
              </a:rPr>
              <a:t>Windows Security Architecture</a:t>
            </a:r>
          </a:p>
        </p:txBody>
      </p:sp>
      <p:sp>
        <p:nvSpPr>
          <p:cNvPr id="210947" name="Rectangle 3"/>
          <p:cNvSpPr>
            <a:spLocks noGrp="1" noChangeArrowheads="1"/>
          </p:cNvSpPr>
          <p:nvPr>
            <p:ph type="body" idx="1"/>
          </p:nvPr>
        </p:nvSpPr>
        <p:spPr>
          <a:xfrm>
            <a:off x="457200" y="1447800"/>
            <a:ext cx="8229600" cy="4953000"/>
          </a:xfrm>
        </p:spPr>
        <p:txBody>
          <a:bodyPr/>
          <a:lstStyle/>
          <a:p>
            <a:pPr eaLnBrk="1" hangingPunct="1">
              <a:lnSpc>
                <a:spcPct val="90000"/>
              </a:lnSpc>
              <a:defRPr/>
            </a:pPr>
            <a:r>
              <a:rPr lang="en-US" dirty="0" smtClean="0"/>
              <a:t>Active Directory (AD)</a:t>
            </a:r>
          </a:p>
          <a:p>
            <a:pPr lvl="1" eaLnBrk="1" hangingPunct="1">
              <a:lnSpc>
                <a:spcPct val="90000"/>
              </a:lnSpc>
              <a:defRPr/>
            </a:pPr>
            <a:r>
              <a:rPr lang="en-US" dirty="0" smtClean="0"/>
              <a:t>Microsoft’s LDAP directory</a:t>
            </a:r>
          </a:p>
          <a:p>
            <a:pPr lvl="1" eaLnBrk="1" hangingPunct="1">
              <a:lnSpc>
                <a:spcPct val="90000"/>
              </a:lnSpc>
              <a:defRPr/>
            </a:pPr>
            <a:r>
              <a:rPr lang="en-US" dirty="0" smtClean="0"/>
              <a:t>all Windows clients can use AD to perform security operations including account logon</a:t>
            </a:r>
          </a:p>
          <a:p>
            <a:pPr lvl="1" eaLnBrk="1" hangingPunct="1">
              <a:lnSpc>
                <a:spcPct val="90000"/>
              </a:lnSpc>
              <a:defRPr/>
            </a:pPr>
            <a:r>
              <a:rPr lang="en-US" dirty="0" smtClean="0"/>
              <a:t>authenticate using AD when the user logs on using a domain rather than local account</a:t>
            </a:r>
          </a:p>
          <a:p>
            <a:pPr lvl="1" eaLnBrk="1" hangingPunct="1">
              <a:lnSpc>
                <a:spcPct val="90000"/>
              </a:lnSpc>
              <a:defRPr/>
            </a:pPr>
            <a:r>
              <a:rPr lang="en-US" dirty="0" smtClean="0"/>
              <a:t>user’s credential information is sent securely across the network to be verified by AD</a:t>
            </a:r>
          </a:p>
          <a:p>
            <a:pPr eaLnBrk="1" hangingPunct="1">
              <a:lnSpc>
                <a:spcPct val="90000"/>
              </a:lnSpc>
              <a:defRPr/>
            </a:pPr>
            <a:r>
              <a:rPr lang="en-US" dirty="0" err="1" smtClean="0"/>
              <a:t>WinLogon</a:t>
            </a:r>
            <a:r>
              <a:rPr lang="en-US" dirty="0" smtClean="0"/>
              <a:t> (local) and </a:t>
            </a:r>
            <a:r>
              <a:rPr lang="en-US" dirty="0" err="1" smtClean="0"/>
              <a:t>NetLogon</a:t>
            </a:r>
            <a:r>
              <a:rPr lang="en-US" dirty="0" smtClean="0"/>
              <a:t> (net) handle login requests</a:t>
            </a:r>
          </a:p>
        </p:txBody>
      </p:sp>
    </p:spTree>
    <p:extLst>
      <p:ext uri="{BB962C8B-B14F-4D97-AF65-F5344CB8AC3E}">
        <p14:creationId xmlns:p14="http://schemas.microsoft.com/office/powerpoint/2010/main" val="336510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152400"/>
            <a:ext cx="8229600" cy="1139825"/>
          </a:xfrm>
        </p:spPr>
        <p:txBody>
          <a:bodyPr/>
          <a:lstStyle/>
          <a:p>
            <a:pPr eaLnBrk="1" hangingPunct="1">
              <a:defRPr/>
            </a:pPr>
            <a:r>
              <a:rPr lang="en-US" dirty="0" smtClean="0">
                <a:cs typeface="+mj-cs"/>
              </a:rPr>
              <a:t>Aside: </a:t>
            </a:r>
            <a:r>
              <a:rPr lang="en-US" dirty="0" err="1" smtClean="0">
                <a:cs typeface="+mj-cs"/>
              </a:rPr>
              <a:t>Powershell</a:t>
            </a:r>
            <a:endParaRPr lang="en-US" dirty="0" smtClean="0">
              <a:cs typeface="+mj-cs"/>
            </a:endParaRPr>
          </a:p>
        </p:txBody>
      </p:sp>
      <p:sp>
        <p:nvSpPr>
          <p:cNvPr id="215043" name="Rectangle 3"/>
          <p:cNvSpPr>
            <a:spLocks noGrp="1" noChangeArrowheads="1"/>
          </p:cNvSpPr>
          <p:nvPr>
            <p:ph type="body" idx="1"/>
          </p:nvPr>
        </p:nvSpPr>
        <p:spPr>
          <a:xfrm>
            <a:off x="457200" y="1371600"/>
            <a:ext cx="8229600" cy="4800600"/>
          </a:xfrm>
        </p:spPr>
        <p:txBody>
          <a:bodyPr/>
          <a:lstStyle/>
          <a:p>
            <a:pPr lvl="1" eaLnBrk="1" hangingPunct="1">
              <a:lnSpc>
                <a:spcPct val="90000"/>
              </a:lnSpc>
              <a:defRPr/>
            </a:pPr>
            <a:r>
              <a:rPr lang="en-US" dirty="0" smtClean="0"/>
              <a:t>Windows 7 and later includes a new, incredibly flexible scripting language called PowerShell</a:t>
            </a:r>
          </a:p>
          <a:p>
            <a:pPr lvl="1" eaLnBrk="1" hangingPunct="1">
              <a:lnSpc>
                <a:spcPct val="90000"/>
              </a:lnSpc>
              <a:defRPr/>
            </a:pPr>
            <a:r>
              <a:rPr lang="en-US" dirty="0" smtClean="0"/>
              <a:t>Key elements:</a:t>
            </a:r>
          </a:p>
          <a:p>
            <a:pPr lvl="2" eaLnBrk="1" hangingPunct="1">
              <a:lnSpc>
                <a:spcPct val="90000"/>
              </a:lnSpc>
              <a:defRPr/>
            </a:pPr>
            <a:r>
              <a:rPr lang="en-US" dirty="0" smtClean="0"/>
              <a:t>Based on </a:t>
            </a:r>
            <a:r>
              <a:rPr lang="en-US" dirty="0" err="1" smtClean="0"/>
              <a:t>.Net</a:t>
            </a:r>
            <a:endParaRPr lang="en-US" dirty="0" smtClean="0"/>
          </a:p>
          <a:p>
            <a:pPr lvl="2" eaLnBrk="1" hangingPunct="1">
              <a:lnSpc>
                <a:spcPct val="90000"/>
              </a:lnSpc>
              <a:defRPr/>
            </a:pPr>
            <a:r>
              <a:rPr lang="en-US" dirty="0" smtClean="0"/>
              <a:t>Commands are called </a:t>
            </a:r>
            <a:r>
              <a:rPr lang="en-US" dirty="0" err="1" smtClean="0"/>
              <a:t>cmdlets</a:t>
            </a:r>
            <a:endParaRPr lang="en-US" dirty="0" smtClean="0"/>
          </a:p>
          <a:p>
            <a:pPr lvl="2" eaLnBrk="1" hangingPunct="1">
              <a:lnSpc>
                <a:spcPct val="90000"/>
              </a:lnSpc>
              <a:defRPr/>
            </a:pPr>
            <a:r>
              <a:rPr lang="en-US" dirty="0" smtClean="0"/>
              <a:t>Like UNIX command-line, can pipe output from one command to another.  However, pipes objects (not text)!  </a:t>
            </a:r>
          </a:p>
          <a:p>
            <a:pPr lvl="2" eaLnBrk="1" hangingPunct="1">
              <a:lnSpc>
                <a:spcPct val="90000"/>
              </a:lnSpc>
              <a:defRPr/>
            </a:pPr>
            <a:r>
              <a:rPr lang="en-US" dirty="0" smtClean="0"/>
              <a:t>Example: Get-Process –name chrome | Stop-Process passes the process object that chrome is running as to the stop process command.</a:t>
            </a:r>
          </a:p>
        </p:txBody>
      </p:sp>
    </p:spTree>
    <p:extLst>
      <p:ext uri="{BB962C8B-B14F-4D97-AF65-F5344CB8AC3E}">
        <p14:creationId xmlns:p14="http://schemas.microsoft.com/office/powerpoint/2010/main" val="297672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en-US" smtClean="0">
                <a:cs typeface="+mj-cs"/>
              </a:rPr>
              <a:t>Local vs Domain Accounts</a:t>
            </a:r>
          </a:p>
        </p:txBody>
      </p:sp>
      <p:sp>
        <p:nvSpPr>
          <p:cNvPr id="212995" name="Rectangle 3"/>
          <p:cNvSpPr>
            <a:spLocks noGrp="1" noChangeArrowheads="1"/>
          </p:cNvSpPr>
          <p:nvPr>
            <p:ph type="body" idx="1"/>
          </p:nvPr>
        </p:nvSpPr>
        <p:spPr/>
        <p:txBody>
          <a:bodyPr/>
          <a:lstStyle/>
          <a:p>
            <a:pPr marL="0" indent="0" eaLnBrk="1" hangingPunct="1">
              <a:lnSpc>
                <a:spcPct val="90000"/>
              </a:lnSpc>
              <a:buNone/>
              <a:defRPr/>
            </a:pPr>
            <a:r>
              <a:rPr lang="en-US" dirty="0"/>
              <a:t>A</a:t>
            </a:r>
            <a:r>
              <a:rPr lang="en-US" dirty="0" smtClean="0">
                <a:cs typeface="+mn-cs"/>
              </a:rPr>
              <a:t> networked Windows computer can be: </a:t>
            </a:r>
          </a:p>
          <a:p>
            <a:pPr eaLnBrk="1" hangingPunct="1">
              <a:lnSpc>
                <a:spcPct val="90000"/>
              </a:lnSpc>
              <a:defRPr/>
            </a:pPr>
            <a:r>
              <a:rPr lang="en-US" dirty="0"/>
              <a:t>D</a:t>
            </a:r>
            <a:r>
              <a:rPr lang="en-US" dirty="0" smtClean="0">
                <a:cs typeface="+mn-cs"/>
              </a:rPr>
              <a:t>omain joined</a:t>
            </a:r>
          </a:p>
          <a:p>
            <a:pPr lvl="1" eaLnBrk="1" hangingPunct="1">
              <a:lnSpc>
                <a:spcPct val="90000"/>
              </a:lnSpc>
              <a:defRPr/>
            </a:pPr>
            <a:r>
              <a:rPr lang="en-US" dirty="0" smtClean="0"/>
              <a:t>can login with either domain or local accounts</a:t>
            </a:r>
          </a:p>
          <a:p>
            <a:pPr lvl="1" eaLnBrk="1" hangingPunct="1">
              <a:lnSpc>
                <a:spcPct val="90000"/>
              </a:lnSpc>
              <a:defRPr/>
            </a:pPr>
            <a:r>
              <a:rPr lang="en-US" dirty="0" smtClean="0"/>
              <a:t>if local may not access domain resources</a:t>
            </a:r>
          </a:p>
          <a:p>
            <a:pPr lvl="1" eaLnBrk="1" hangingPunct="1">
              <a:lnSpc>
                <a:spcPct val="90000"/>
              </a:lnSpc>
              <a:defRPr/>
            </a:pPr>
            <a:r>
              <a:rPr lang="en-US" dirty="0" smtClean="0"/>
              <a:t>centrally managed and much more secure </a:t>
            </a:r>
          </a:p>
          <a:p>
            <a:pPr eaLnBrk="1" hangingPunct="1">
              <a:lnSpc>
                <a:spcPct val="90000"/>
              </a:lnSpc>
              <a:defRPr/>
            </a:pPr>
            <a:r>
              <a:rPr lang="en-US" dirty="0"/>
              <a:t>I</a:t>
            </a:r>
            <a:r>
              <a:rPr lang="en-US" dirty="0" smtClean="0">
                <a:cs typeface="+mn-cs"/>
              </a:rPr>
              <a:t>n a workgroup</a:t>
            </a:r>
          </a:p>
          <a:p>
            <a:pPr lvl="1" eaLnBrk="1" hangingPunct="1">
              <a:lnSpc>
                <a:spcPct val="90000"/>
              </a:lnSpc>
              <a:defRPr/>
            </a:pPr>
            <a:r>
              <a:rPr lang="en-US" dirty="0" smtClean="0"/>
              <a:t>a collection of computers connected together</a:t>
            </a:r>
          </a:p>
          <a:p>
            <a:pPr lvl="1" eaLnBrk="1" hangingPunct="1">
              <a:lnSpc>
                <a:spcPct val="90000"/>
              </a:lnSpc>
              <a:defRPr/>
            </a:pPr>
            <a:r>
              <a:rPr lang="en-US" dirty="0" smtClean="0"/>
              <a:t>only local accounts in SAM can be used</a:t>
            </a:r>
          </a:p>
          <a:p>
            <a:pPr lvl="1" eaLnBrk="1" hangingPunct="1">
              <a:lnSpc>
                <a:spcPct val="90000"/>
              </a:lnSpc>
              <a:defRPr/>
            </a:pPr>
            <a:r>
              <a:rPr lang="en-US" dirty="0" smtClean="0"/>
              <a:t>no infrastructure to support AD domain</a:t>
            </a:r>
          </a:p>
        </p:txBody>
      </p:sp>
    </p:spTree>
    <p:extLst>
      <p:ext uri="{BB962C8B-B14F-4D97-AF65-F5344CB8AC3E}">
        <p14:creationId xmlns:p14="http://schemas.microsoft.com/office/powerpoint/2010/main" val="365425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152400"/>
            <a:ext cx="8229600" cy="1139825"/>
          </a:xfrm>
        </p:spPr>
        <p:txBody>
          <a:bodyPr/>
          <a:lstStyle/>
          <a:p>
            <a:pPr eaLnBrk="1" hangingPunct="1">
              <a:defRPr/>
            </a:pPr>
            <a:r>
              <a:rPr lang="en-US" dirty="0" smtClean="0">
                <a:cs typeface="+mj-cs"/>
              </a:rPr>
              <a:t>Domain Login Example</a:t>
            </a:r>
          </a:p>
        </p:txBody>
      </p:sp>
      <p:sp>
        <p:nvSpPr>
          <p:cNvPr id="215043" name="Rectangle 3"/>
          <p:cNvSpPr>
            <a:spLocks noGrp="1" noChangeArrowheads="1"/>
          </p:cNvSpPr>
          <p:nvPr>
            <p:ph type="body" idx="1"/>
          </p:nvPr>
        </p:nvSpPr>
        <p:spPr>
          <a:xfrm>
            <a:off x="457200" y="1371600"/>
            <a:ext cx="8229600" cy="4800600"/>
          </a:xfrm>
        </p:spPr>
        <p:txBody>
          <a:bodyPr/>
          <a:lstStyle/>
          <a:p>
            <a:pPr eaLnBrk="1" hangingPunct="1">
              <a:lnSpc>
                <a:spcPct val="90000"/>
              </a:lnSpc>
              <a:defRPr/>
            </a:pPr>
            <a:r>
              <a:rPr lang="en-US" sz="2800" dirty="0"/>
              <a:t>D</a:t>
            </a:r>
            <a:r>
              <a:rPr lang="en-US" sz="2800" dirty="0" smtClean="0">
                <a:cs typeface="+mn-cs"/>
              </a:rPr>
              <a:t>omain admin adds user’s account info (name, account, password, groups, privileges)</a:t>
            </a:r>
          </a:p>
          <a:p>
            <a:pPr eaLnBrk="1" hangingPunct="1">
              <a:lnSpc>
                <a:spcPct val="90000"/>
              </a:lnSpc>
              <a:defRPr/>
            </a:pPr>
            <a:r>
              <a:rPr lang="en-US" sz="2800" dirty="0" smtClean="0"/>
              <a:t>The a</a:t>
            </a:r>
            <a:r>
              <a:rPr lang="en-US" sz="2800" dirty="0" smtClean="0">
                <a:cs typeface="+mn-cs"/>
              </a:rPr>
              <a:t>ccount is represented by a Security ID (SID) </a:t>
            </a:r>
          </a:p>
          <a:p>
            <a:pPr lvl="1" eaLnBrk="1" hangingPunct="1">
              <a:lnSpc>
                <a:spcPct val="90000"/>
              </a:lnSpc>
              <a:defRPr/>
            </a:pPr>
            <a:r>
              <a:rPr lang="en-US" sz="2400" dirty="0" smtClean="0"/>
              <a:t>unique to each account within a domain</a:t>
            </a:r>
          </a:p>
          <a:p>
            <a:pPr lvl="1" eaLnBrk="1" hangingPunct="1">
              <a:lnSpc>
                <a:spcPct val="90000"/>
              </a:lnSpc>
              <a:defRPr/>
            </a:pPr>
            <a:r>
              <a:rPr lang="en-US" sz="2400" dirty="0" smtClean="0"/>
              <a:t>of form: S-1–5–21-AAA-BBB-CCC-RRR</a:t>
            </a:r>
          </a:p>
          <a:p>
            <a:pPr lvl="1" eaLnBrk="1" hangingPunct="1">
              <a:lnSpc>
                <a:spcPct val="90000"/>
              </a:lnSpc>
              <a:defRPr/>
            </a:pPr>
            <a:r>
              <a:rPr lang="en-US" sz="2400" dirty="0" smtClean="0"/>
              <a:t>Breakdown: S means SID; 1 is version number; 5 is identifier authority (here is SECURITY_NT_AUTHORITY); 21 means “not unique”, although always unique within a domain; AAA-BBB-CCC is unique number representing domain; and RRR is a relative id (increments by 1 for each new account)</a:t>
            </a:r>
          </a:p>
        </p:txBody>
      </p:sp>
    </p:spTree>
    <p:extLst>
      <p:ext uri="{BB962C8B-B14F-4D97-AF65-F5344CB8AC3E}">
        <p14:creationId xmlns:p14="http://schemas.microsoft.com/office/powerpoint/2010/main" val="191361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152400"/>
            <a:ext cx="8229600" cy="1139825"/>
          </a:xfrm>
        </p:spPr>
        <p:txBody>
          <a:bodyPr/>
          <a:lstStyle/>
          <a:p>
            <a:pPr eaLnBrk="1" hangingPunct="1">
              <a:defRPr/>
            </a:pPr>
            <a:r>
              <a:rPr lang="en-US" dirty="0" smtClean="0">
                <a:cs typeface="+mj-cs"/>
              </a:rPr>
              <a:t>Domain Login Example (cont.)</a:t>
            </a:r>
          </a:p>
        </p:txBody>
      </p:sp>
      <p:sp>
        <p:nvSpPr>
          <p:cNvPr id="215043" name="Rectangle 3"/>
          <p:cNvSpPr>
            <a:spLocks noGrp="1" noChangeArrowheads="1"/>
          </p:cNvSpPr>
          <p:nvPr>
            <p:ph type="body" idx="1"/>
          </p:nvPr>
        </p:nvSpPr>
        <p:spPr>
          <a:xfrm>
            <a:off x="457200" y="1371600"/>
            <a:ext cx="8229600" cy="4800600"/>
          </a:xfrm>
        </p:spPr>
        <p:txBody>
          <a:bodyPr/>
          <a:lstStyle/>
          <a:p>
            <a:pPr eaLnBrk="1" hangingPunct="1">
              <a:lnSpc>
                <a:spcPct val="90000"/>
              </a:lnSpc>
              <a:defRPr/>
            </a:pPr>
            <a:r>
              <a:rPr lang="en-US" sz="2800" dirty="0"/>
              <a:t>U</a:t>
            </a:r>
            <a:r>
              <a:rPr lang="en-US" sz="2800" dirty="0" smtClean="0">
                <a:cs typeface="+mn-cs"/>
              </a:rPr>
              <a:t>sername in one of two forms:</a:t>
            </a:r>
          </a:p>
          <a:p>
            <a:pPr lvl="1" eaLnBrk="1" hangingPunct="1">
              <a:lnSpc>
                <a:spcPct val="90000"/>
              </a:lnSpc>
              <a:defRPr/>
            </a:pPr>
            <a:r>
              <a:rPr lang="en-US" sz="2400" dirty="0" smtClean="0"/>
              <a:t>SAM format: DOMAIN\Username (considered legacy)</a:t>
            </a:r>
          </a:p>
          <a:p>
            <a:pPr lvl="1" eaLnBrk="1" hangingPunct="1">
              <a:lnSpc>
                <a:spcPct val="90000"/>
              </a:lnSpc>
              <a:defRPr/>
            </a:pPr>
            <a:r>
              <a:rPr lang="en-US" sz="2400" dirty="0" smtClean="0"/>
              <a:t>User Principal Name (UPN): </a:t>
            </a:r>
            <a:r>
              <a:rPr lang="en-US" sz="2400" dirty="0" err="1" smtClean="0">
                <a:hlinkClick r:id="rId3"/>
              </a:rPr>
              <a:t>username@domain.company.com</a:t>
            </a:r>
            <a:endParaRPr lang="en-US" sz="2400" dirty="0" smtClean="0"/>
          </a:p>
          <a:p>
            <a:pPr eaLnBrk="1" hangingPunct="1">
              <a:lnSpc>
                <a:spcPct val="90000"/>
              </a:lnSpc>
              <a:defRPr/>
            </a:pPr>
            <a:r>
              <a:rPr lang="en-US" sz="2800" dirty="0"/>
              <a:t>L</a:t>
            </a:r>
            <a:r>
              <a:rPr lang="en-US" sz="2800" dirty="0" smtClean="0">
                <a:cs typeface="+mn-cs"/>
              </a:rPr>
              <a:t>ogin using username &amp; password or smartcard</a:t>
            </a:r>
          </a:p>
          <a:p>
            <a:pPr eaLnBrk="1" hangingPunct="1">
              <a:lnSpc>
                <a:spcPct val="90000"/>
              </a:lnSpc>
              <a:defRPr/>
            </a:pPr>
            <a:r>
              <a:rPr lang="en-US" sz="2800" dirty="0" smtClean="0">
                <a:cs typeface="+mn-cs"/>
              </a:rPr>
              <a:t>Assuming login is correct, token is generated and assigned to the user</a:t>
            </a:r>
          </a:p>
          <a:p>
            <a:pPr lvl="1" eaLnBrk="1" hangingPunct="1">
              <a:lnSpc>
                <a:spcPct val="90000"/>
              </a:lnSpc>
              <a:defRPr/>
            </a:pPr>
            <a:r>
              <a:rPr lang="en-US" sz="2400" dirty="0" smtClean="0"/>
              <a:t>contains user’s SID, group membership info, and privileges </a:t>
            </a:r>
          </a:p>
          <a:p>
            <a:pPr lvl="1" eaLnBrk="1" hangingPunct="1">
              <a:lnSpc>
                <a:spcPct val="90000"/>
              </a:lnSpc>
              <a:defRPr/>
            </a:pPr>
            <a:r>
              <a:rPr lang="en-US" sz="2400" dirty="0" smtClean="0"/>
              <a:t>assigned to every process run by user, and used for access checks</a:t>
            </a:r>
          </a:p>
        </p:txBody>
      </p:sp>
    </p:spTree>
    <p:extLst>
      <p:ext uri="{BB962C8B-B14F-4D97-AF65-F5344CB8AC3E}">
        <p14:creationId xmlns:p14="http://schemas.microsoft.com/office/powerpoint/2010/main" val="111175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en-US" smtClean="0">
                <a:cs typeface="+mj-cs"/>
              </a:rPr>
              <a:t>Windows Privileges</a:t>
            </a:r>
          </a:p>
        </p:txBody>
      </p:sp>
      <p:sp>
        <p:nvSpPr>
          <p:cNvPr id="217091" name="Rectangle 3"/>
          <p:cNvSpPr>
            <a:spLocks noGrp="1" noChangeArrowheads="1"/>
          </p:cNvSpPr>
          <p:nvPr>
            <p:ph type="body" idx="1"/>
          </p:nvPr>
        </p:nvSpPr>
        <p:spPr>
          <a:xfrm>
            <a:off x="457200" y="1476515"/>
            <a:ext cx="8229600" cy="4648200"/>
          </a:xfrm>
        </p:spPr>
        <p:txBody>
          <a:bodyPr>
            <a:normAutofit lnSpcReduction="10000"/>
          </a:bodyPr>
          <a:lstStyle/>
          <a:p>
            <a:pPr eaLnBrk="1" hangingPunct="1">
              <a:lnSpc>
                <a:spcPct val="90000"/>
              </a:lnSpc>
              <a:defRPr/>
            </a:pPr>
            <a:r>
              <a:rPr lang="en-US" dirty="0" smtClean="0">
                <a:cs typeface="+mn-cs"/>
              </a:rPr>
              <a:t>Privileges are </a:t>
            </a:r>
            <a:r>
              <a:rPr lang="en-US" dirty="0" smtClean="0">
                <a:cs typeface="+mn-cs"/>
              </a:rPr>
              <a:t>system wide </a:t>
            </a:r>
            <a:r>
              <a:rPr lang="en-US" dirty="0" smtClean="0">
                <a:cs typeface="+mn-cs"/>
              </a:rPr>
              <a:t>permissions assigned to user accounts – over 45 total</a:t>
            </a:r>
          </a:p>
          <a:p>
            <a:pPr lvl="1" eaLnBrk="1" hangingPunct="1">
              <a:lnSpc>
                <a:spcPct val="90000"/>
              </a:lnSpc>
              <a:defRPr/>
            </a:pPr>
            <a:r>
              <a:rPr lang="en-US" dirty="0" smtClean="0"/>
              <a:t>e.g. backup computer, or change system time</a:t>
            </a:r>
          </a:p>
          <a:p>
            <a:pPr eaLnBrk="1" hangingPunct="1">
              <a:lnSpc>
                <a:spcPct val="90000"/>
              </a:lnSpc>
              <a:defRPr/>
            </a:pPr>
            <a:r>
              <a:rPr lang="en-US" dirty="0" smtClean="0"/>
              <a:t>S</a:t>
            </a:r>
            <a:r>
              <a:rPr lang="en-US" dirty="0" smtClean="0">
                <a:cs typeface="+mn-cs"/>
              </a:rPr>
              <a:t>ome are deemed “dangerous” such as:</a:t>
            </a:r>
          </a:p>
          <a:p>
            <a:pPr lvl="1" eaLnBrk="1" hangingPunct="1">
              <a:lnSpc>
                <a:spcPct val="90000"/>
              </a:lnSpc>
              <a:defRPr/>
            </a:pPr>
            <a:r>
              <a:rPr lang="en-US" dirty="0" smtClean="0"/>
              <a:t>act as part of operating system privilege (TCP)</a:t>
            </a:r>
          </a:p>
          <a:p>
            <a:pPr lvl="1" eaLnBrk="1" hangingPunct="1">
              <a:lnSpc>
                <a:spcPct val="90000"/>
              </a:lnSpc>
              <a:defRPr/>
            </a:pPr>
            <a:r>
              <a:rPr lang="en-US" dirty="0" smtClean="0"/>
              <a:t>debug programs privilege</a:t>
            </a:r>
          </a:p>
          <a:p>
            <a:pPr lvl="1" eaLnBrk="1" hangingPunct="1">
              <a:lnSpc>
                <a:spcPct val="90000"/>
              </a:lnSpc>
              <a:defRPr/>
            </a:pPr>
            <a:r>
              <a:rPr lang="en-US" dirty="0" smtClean="0"/>
              <a:t>backup files and directories privilege</a:t>
            </a:r>
          </a:p>
          <a:p>
            <a:pPr eaLnBrk="1" hangingPunct="1">
              <a:lnSpc>
                <a:spcPct val="90000"/>
              </a:lnSpc>
              <a:defRPr/>
            </a:pPr>
            <a:r>
              <a:rPr lang="en-US" dirty="0"/>
              <a:t>O</a:t>
            </a:r>
            <a:r>
              <a:rPr lang="en-US" dirty="0" smtClean="0">
                <a:cs typeface="+mn-cs"/>
              </a:rPr>
              <a:t>thers are deemed “benign” such as</a:t>
            </a:r>
          </a:p>
          <a:p>
            <a:pPr lvl="1" eaLnBrk="1" hangingPunct="1">
              <a:lnSpc>
                <a:spcPct val="90000"/>
              </a:lnSpc>
              <a:defRPr/>
            </a:pPr>
            <a:r>
              <a:rPr lang="en-US" dirty="0" smtClean="0"/>
              <a:t>bypass traverse checking privilege – used to view files even if you don’t have access</a:t>
            </a:r>
          </a:p>
        </p:txBody>
      </p:sp>
    </p:spTree>
    <p:extLst>
      <p:ext uri="{BB962C8B-B14F-4D97-AF65-F5344CB8AC3E}">
        <p14:creationId xmlns:p14="http://schemas.microsoft.com/office/powerpoint/2010/main" val="404378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TotalTime>
  <Words>11405</Words>
  <Application>Microsoft Macintosh PowerPoint</Application>
  <PresentationFormat>On-screen Show (4:3)</PresentationFormat>
  <Paragraphs>388</Paragraphs>
  <Slides>39</Slides>
  <Notes>33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Windows security</vt:lpstr>
      <vt:lpstr>Security (Windows Vista and later)</vt:lpstr>
      <vt:lpstr>Windows Security Architecture</vt:lpstr>
      <vt:lpstr>Windows Security Architecture</vt:lpstr>
      <vt:lpstr>Aside: Powershell</vt:lpstr>
      <vt:lpstr>Local vs Domain Accounts</vt:lpstr>
      <vt:lpstr>Domain Login Example</vt:lpstr>
      <vt:lpstr>Domain Login Example (cont.)</vt:lpstr>
      <vt:lpstr>Windows Privileges</vt:lpstr>
      <vt:lpstr>Access Control Lists</vt:lpstr>
      <vt:lpstr>Access Control Lists</vt:lpstr>
      <vt:lpstr>Security Descriptor (SD)</vt:lpstr>
      <vt:lpstr>More SD’s &amp; Access Checks</vt:lpstr>
      <vt:lpstr>Application access</vt:lpstr>
      <vt:lpstr>Interacting with SDs</vt:lpstr>
      <vt:lpstr>Impersonation</vt:lpstr>
      <vt:lpstr>Mandatory Access Control</vt:lpstr>
      <vt:lpstr>Vista User Account</vt:lpstr>
      <vt:lpstr>AppLocker:  network management</vt:lpstr>
      <vt:lpstr>Windows Vulnerabilities</vt:lpstr>
      <vt:lpstr>Security Development Lifecycle (SDL)</vt:lpstr>
      <vt:lpstr>Patch Management</vt:lpstr>
      <vt:lpstr>Windows System Hardening</vt:lpstr>
      <vt:lpstr>Windows Security Defenses</vt:lpstr>
      <vt:lpstr>Account Defenses</vt:lpstr>
      <vt:lpstr>Low Privilege Service Accounts</vt:lpstr>
      <vt:lpstr>Stripping Privileges</vt:lpstr>
      <vt:lpstr>Network Defenses</vt:lpstr>
      <vt:lpstr>Buffer Overrun Defenses</vt:lpstr>
      <vt:lpstr>Windows Stack and /GS flag</vt:lpstr>
      <vt:lpstr>Buffer Overrun Defenses</vt:lpstr>
      <vt:lpstr>Other Defenses</vt:lpstr>
      <vt:lpstr>Browser Defenses</vt:lpstr>
      <vt:lpstr>Cryptographic Services</vt:lpstr>
      <vt:lpstr>Cryptographic Services</vt:lpstr>
      <vt:lpstr>Advanced auditing capabilities</vt:lpstr>
      <vt:lpstr>Extras </vt:lpstr>
      <vt:lpstr>Windows 8</vt:lpstr>
      <vt:lpstr>Windows 8 new features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security</dc:title>
  <dc:creator>Default User</dc:creator>
  <cp:lastModifiedBy>Default User</cp:lastModifiedBy>
  <cp:revision>8</cp:revision>
  <dcterms:created xsi:type="dcterms:W3CDTF">2015-03-24T13:33:32Z</dcterms:created>
  <dcterms:modified xsi:type="dcterms:W3CDTF">2016-11-01T14:05:12Z</dcterms:modified>
</cp:coreProperties>
</file>