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84" r:id="rId11"/>
    <p:sldId id="285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EB68D-933F-0340-92F1-0D9A02B94BD5}" type="datetimeFigureOut">
              <a:rPr lang="en-US" smtClean="0"/>
              <a:t>9/21/16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D29AC-DE7F-8D4F-9064-D36C91A2B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buf</a:t>
            </a:r>
            <a:r>
              <a:rPr lang="en-US" baseline="0" dirty="0" smtClean="0"/>
              <a:t> is NULL, which is good.</a:t>
            </a:r>
          </a:p>
          <a:p>
            <a:r>
              <a:rPr lang="en-US" baseline="0" dirty="0" smtClean="0"/>
              <a:t>But if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 is long, then len+2 might overflow – would allocate only a 1 bit array, and </a:t>
            </a:r>
            <a:r>
              <a:rPr lang="en-US" baseline="0" dirty="0" err="1" smtClean="0"/>
              <a:t>memcopy</a:t>
            </a:r>
            <a:r>
              <a:rPr lang="en-US" baseline="0" dirty="0" smtClean="0"/>
              <a:t> would overflow.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CB138-9AE5-0747-8065-8E01E21BCA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7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7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2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2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8997-548E-264B-8CB7-85ABF9E725D2}" type="datetimeFigureOut">
              <a:rPr lang="en-US" smtClean="0"/>
              <a:t>9/20/16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767A-139D-F24C-A4C8-9D62AE0D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Botnets</a:t>
            </a:r>
            <a:br>
              <a:rPr lang="en-US" dirty="0" smtClean="0"/>
            </a:br>
            <a:r>
              <a:rPr lang="en-US" dirty="0" smtClean="0"/>
              <a:t>Wireless networking</a:t>
            </a:r>
            <a:br>
              <a:rPr lang="en-US" dirty="0" smtClean="0"/>
            </a:br>
            <a:r>
              <a:rPr lang="en-US" dirty="0" smtClean="0"/>
              <a:t>Buffer overflows 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8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in 802.11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294"/>
            <a:ext cx="8229600" cy="5079803"/>
          </a:xfrm>
        </p:spPr>
        <p:txBody>
          <a:bodyPr>
            <a:normAutofit/>
          </a:bodyPr>
          <a:lstStyle/>
          <a:p>
            <a:r>
              <a:rPr lang="en-US" dirty="0" smtClean="0"/>
              <a:t>Management </a:t>
            </a:r>
            <a:r>
              <a:rPr lang="en-US" dirty="0" smtClean="0"/>
              <a:t>frames:</a:t>
            </a:r>
          </a:p>
          <a:p>
            <a:pPr lvl="1"/>
            <a:r>
              <a:rPr lang="en-US" dirty="0" smtClean="0"/>
              <a:t>Authentication </a:t>
            </a:r>
            <a:r>
              <a:rPr lang="en-US" dirty="0" smtClean="0"/>
              <a:t>frames: </a:t>
            </a:r>
            <a:r>
              <a:rPr lang="en-US" dirty="0" smtClean="0"/>
              <a:t>client presents to an access point (AP) to identify </a:t>
            </a:r>
            <a:r>
              <a:rPr lang="en-US" dirty="0" smtClean="0"/>
              <a:t>itself, and AP replies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client gets </a:t>
            </a:r>
            <a:r>
              <a:rPr lang="en-US" dirty="0" smtClean="0"/>
              <a:t>reply, then presents an association request frame, at which point the access point allocates resources</a:t>
            </a:r>
          </a:p>
          <a:p>
            <a:pPr lvl="1"/>
            <a:r>
              <a:rPr lang="en-US" dirty="0" smtClean="0"/>
              <a:t>At each stage, the AP replies with an association response frame if successful</a:t>
            </a:r>
          </a:p>
          <a:p>
            <a:pPr lvl="1"/>
            <a:r>
              <a:rPr lang="en-US" dirty="0" smtClean="0"/>
              <a:t>Finally, disassociation frames and </a:t>
            </a:r>
            <a:r>
              <a:rPr lang="en-US" dirty="0" err="1" smtClean="0"/>
              <a:t>reassociation</a:t>
            </a:r>
            <a:r>
              <a:rPr lang="en-US" dirty="0" smtClean="0"/>
              <a:t> frames  are used to leave or move between APs.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6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 frame: AP announces its presence and gives necessary connection info to potential clients</a:t>
            </a:r>
          </a:p>
          <a:p>
            <a:pPr lvl="1"/>
            <a:r>
              <a:rPr lang="en-US" dirty="0" smtClean="0"/>
              <a:t>Some other management ones, but less relevant for us</a:t>
            </a:r>
          </a:p>
          <a:p>
            <a:r>
              <a:rPr lang="en-US" dirty="0" smtClean="0"/>
              <a:t>Data frames: set up and maintain communications, and actually send content between AP and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6592"/>
            <a:ext cx="4596034" cy="518652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WEP protocol was built into the original 802.11 standard to address </a:t>
            </a:r>
            <a:r>
              <a:rPr lang="en-US" dirty="0" smtClean="0"/>
              <a:t>eavesdropping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frames are encrypted using a stream cipher, where </a:t>
            </a:r>
            <a:r>
              <a:rPr lang="en-US" dirty="0" err="1" smtClean="0"/>
              <a:t>ciphertext</a:t>
            </a:r>
            <a:r>
              <a:rPr lang="en-US" dirty="0" smtClean="0"/>
              <a:t> is generated via an XOR of the plaintext M and a pseudo-random binary vector.</a:t>
            </a:r>
          </a:p>
          <a:p>
            <a:r>
              <a:rPr lang="en-US" dirty="0" smtClean="0"/>
              <a:t>WEP uses RC4, a stream cipher which is simple and fairly efficient. </a:t>
            </a:r>
          </a:p>
          <a:p>
            <a:pPr lvl="1"/>
            <a:r>
              <a:rPr lang="en-US" dirty="0" smtClean="0"/>
              <a:t>Seed is obtained by concatenating a 24-bit initialization vector </a:t>
            </a:r>
            <a:r>
              <a:rPr lang="en-US" dirty="0" smtClean="0"/>
              <a:t>(IV) with </a:t>
            </a:r>
            <a:r>
              <a:rPr lang="en-US" dirty="0" smtClean="0"/>
              <a:t>the WEP key, a secret key that both parties share.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pic>
        <p:nvPicPr>
          <p:cNvPr id="6" name="Picture 5" descr="305px-Wep-crypt-alt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34" y="2667964"/>
            <a:ext cx="3873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16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WEP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 started small – only 64 bits (so 40 past the IV), but is now increased to 256.</a:t>
            </a:r>
          </a:p>
          <a:p>
            <a:r>
              <a:rPr lang="en-US" dirty="0" smtClean="0"/>
              <a:t>The same </a:t>
            </a:r>
            <a:r>
              <a:rPr lang="en-US" dirty="0" err="1" smtClean="0"/>
              <a:t>keystream</a:t>
            </a:r>
            <a:r>
              <a:rPr lang="en-US" dirty="0" smtClean="0"/>
              <a:t> should never be reused, since an attacker can do statistical attacks.</a:t>
            </a:r>
          </a:p>
          <a:p>
            <a:r>
              <a:rPr lang="en-US" dirty="0" smtClean="0"/>
              <a:t>So IV values should never be reused, but this is actually not written into the standard – access points do not reject duplicate </a:t>
            </a:r>
            <a:r>
              <a:rPr lang="en-US" dirty="0" err="1" smtClean="0"/>
              <a:t>IVs,which</a:t>
            </a:r>
            <a:r>
              <a:rPr lang="en-US" dirty="0" smtClean="0"/>
              <a:t> is a vulnerability that has been used.  </a:t>
            </a:r>
          </a:p>
          <a:p>
            <a:r>
              <a:rPr lang="en-US" dirty="0" smtClean="0"/>
              <a:t>WEP also does a CRC-32 checksum, which is the output of a hash function of the message.  This protects only against transmission errors, though – and this has also been exploited in attacks.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12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authentication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42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Open system authentication: the client does not provide credentials and can immediately associate itself to the AP.  </a:t>
            </a:r>
            <a:endParaRPr lang="en-US" dirty="0"/>
          </a:p>
          <a:p>
            <a:pPr lvl="1"/>
            <a:r>
              <a:rPr lang="en-US" dirty="0" smtClean="0"/>
              <a:t>However, must have the correct encryption key, or else the </a:t>
            </a:r>
            <a:r>
              <a:rPr lang="en-US" smtClean="0"/>
              <a:t>AP ignores </a:t>
            </a:r>
            <a:r>
              <a:rPr lang="en-US" dirty="0" smtClean="0"/>
              <a:t>messages.</a:t>
            </a:r>
          </a:p>
          <a:p>
            <a:r>
              <a:rPr lang="en-US" dirty="0" smtClean="0"/>
              <a:t>Shared Key authentication: the client must prove its possession of the WEP key before associating.</a:t>
            </a:r>
          </a:p>
          <a:p>
            <a:pPr lvl="1"/>
            <a:r>
              <a:rPr lang="en-US" dirty="0" smtClean="0"/>
              <a:t>The AP sends a plaintext challenge, who encrypts it and resends.</a:t>
            </a:r>
          </a:p>
          <a:p>
            <a:pPr lvl="1"/>
            <a:r>
              <a:rPr lang="en-US" dirty="0" smtClean="0"/>
              <a:t>If it decrypts correctly, then it is allowed to associate.</a:t>
            </a:r>
          </a:p>
          <a:p>
            <a:r>
              <a:rPr lang="en-US" dirty="0" smtClean="0"/>
              <a:t>Open system is actually stronger!  	</a:t>
            </a:r>
          </a:p>
          <a:p>
            <a:pPr lvl="1"/>
            <a:r>
              <a:rPr lang="en-US" dirty="0" smtClean="0"/>
              <a:t>In shared, the message and IV are sent in the clear, so can recover the </a:t>
            </a:r>
            <a:r>
              <a:rPr lang="en-US" dirty="0" err="1" smtClean="0"/>
              <a:t>keystream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20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WEP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However, even open system, WEP is not secure.</a:t>
            </a:r>
          </a:p>
          <a:p>
            <a:pPr lvl="1"/>
            <a:r>
              <a:rPr lang="en-US" dirty="0" smtClean="0"/>
              <a:t>The first few bytes of the RC4 </a:t>
            </a:r>
            <a:r>
              <a:rPr lang="en-US" dirty="0" err="1" smtClean="0"/>
              <a:t>keystream</a:t>
            </a:r>
            <a:r>
              <a:rPr lang="en-US" dirty="0" smtClean="0"/>
              <a:t> are strongly “non-random”, so attacks can recover information about the key using many </a:t>
            </a:r>
            <a:r>
              <a:rPr lang="en-US" dirty="0" err="1" smtClean="0"/>
              <a:t>ciphertexts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Not fast – need 40,000 data packets to get a 50% chance of cracking it, but possible in a busy system.</a:t>
            </a:r>
          </a:p>
          <a:p>
            <a:r>
              <a:rPr lang="en-US" dirty="0" smtClean="0"/>
              <a:t>ARP reinjection: Attacker in an open system can </a:t>
            </a:r>
            <a:r>
              <a:rPr lang="en-US" dirty="0" err="1" smtClean="0"/>
              <a:t>assocate</a:t>
            </a:r>
            <a:r>
              <a:rPr lang="en-US" dirty="0" smtClean="0"/>
              <a:t>, capture a single ARP packet, and resend repeatedly, which generates the necessary amount of traffic quite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0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Chop-chop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attack uses the CRC-32 checksum.  </a:t>
            </a:r>
            <a:endParaRPr lang="en-US" dirty="0"/>
          </a:p>
          <a:p>
            <a:pPr lvl="1"/>
            <a:r>
              <a:rPr lang="en-US" dirty="0" smtClean="0"/>
              <a:t>If checksum is incorrect, packet is silently dropped.</a:t>
            </a:r>
          </a:p>
          <a:p>
            <a:pPr lvl="1"/>
            <a:r>
              <a:rPr lang="en-US" dirty="0" smtClean="0"/>
              <a:t>Attacker truncates data in the packet by one byte, then corrects checksum by guessing the byte = X.</a:t>
            </a:r>
          </a:p>
          <a:p>
            <a:pPr lvl="1"/>
            <a:r>
              <a:rPr lang="en-US" dirty="0" smtClean="0"/>
              <a:t>If x was correct, it will respond. </a:t>
            </a:r>
          </a:p>
          <a:p>
            <a:pPr lvl="1"/>
            <a:r>
              <a:rPr lang="en-US" dirty="0" smtClean="0"/>
              <a:t>Enough guesses and the entire </a:t>
            </a:r>
            <a:r>
              <a:rPr lang="en-US" dirty="0" err="1" smtClean="0"/>
              <a:t>keystream</a:t>
            </a:r>
            <a:r>
              <a:rPr lang="en-US" dirty="0" smtClean="0"/>
              <a:t> is recovered, at which point an ARP packet can be forged, </a:t>
            </a:r>
            <a:r>
              <a:rPr lang="en-US" dirty="0" err="1" smtClean="0"/>
              <a:t>ecrypted</a:t>
            </a:r>
            <a:r>
              <a:rPr lang="en-US" dirty="0" smtClean="0"/>
              <a:t> with this </a:t>
            </a:r>
            <a:r>
              <a:rPr lang="en-US" dirty="0" err="1" smtClean="0"/>
              <a:t>keystream</a:t>
            </a:r>
            <a:r>
              <a:rPr lang="en-US" dirty="0" smtClean="0"/>
              <a:t>, and sent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4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</a:t>
            </a:r>
            <a:r>
              <a:rPr lang="en-US" dirty="0" err="1" smtClean="0"/>
              <a:t>caffe</a:t>
            </a:r>
            <a:r>
              <a:rPr lang="en-US" dirty="0" smtClean="0"/>
              <a:t> latte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Commonly used in coffee shops.</a:t>
            </a:r>
          </a:p>
          <a:p>
            <a:r>
              <a:rPr lang="en-US" dirty="0" smtClean="0"/>
              <a:t>Attacker listens to </a:t>
            </a:r>
            <a:r>
              <a:rPr lang="en-US" dirty="0" err="1" smtClean="0"/>
              <a:t>wifi</a:t>
            </a:r>
            <a:r>
              <a:rPr lang="en-US" dirty="0" smtClean="0"/>
              <a:t> traffic and identifying APs that clients are trying to connect to, and then sets up a honeypot network with the same SSID.</a:t>
            </a:r>
          </a:p>
          <a:p>
            <a:r>
              <a:rPr lang="en-US" dirty="0" smtClean="0"/>
              <a:t>The AP is never questioned in the protocol, so the honeypot takes some initial ARP packets from a client, and then flips bits referring to the sender MAC and IP and does a chop-chop attack.</a:t>
            </a:r>
          </a:p>
          <a:p>
            <a:r>
              <a:rPr lang="en-US" dirty="0" smtClean="0"/>
              <a:t>This results in a valid encrypted ARP to the client, which can be repeatedly sent until enough information is gathered for the WEP key to be broken.</a:t>
            </a:r>
          </a:p>
          <a:p>
            <a:r>
              <a:rPr lang="en-US" dirty="0" smtClean="0"/>
              <a:t>Note: This can be done to break an organization’s key while no where near the 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9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WPA: Wi-Fi Protected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13132" cy="367169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More complex authentication scheme:</a:t>
            </a:r>
          </a:p>
          <a:p>
            <a:pPr lvl="1"/>
            <a:r>
              <a:rPr lang="en-US" dirty="0" smtClean="0"/>
              <a:t>First generates a shared key for use in generating encryption keys</a:t>
            </a:r>
          </a:p>
          <a:p>
            <a:pPr lvl="1"/>
            <a:r>
              <a:rPr lang="en-US" dirty="0" smtClean="0"/>
              <a:t>Then client is authenticated to the AP</a:t>
            </a:r>
          </a:p>
          <a:p>
            <a:pPr lvl="1"/>
            <a:r>
              <a:rPr lang="en-US" dirty="0" smtClean="0"/>
              <a:t>Then shared key is used with encryption algorithm to generate </a:t>
            </a:r>
            <a:r>
              <a:rPr lang="en-US" dirty="0" err="1" smtClean="0"/>
              <a:t>keystreams</a:t>
            </a:r>
            <a:endParaRPr lang="en-US" dirty="0" smtClean="0"/>
          </a:p>
          <a:p>
            <a:r>
              <a:rPr lang="en-US" dirty="0" smtClean="0"/>
              <a:t>Two modes: PSK (or personal) and WPA Enterprise</a:t>
            </a:r>
          </a:p>
          <a:p>
            <a:r>
              <a:rPr lang="en-US" dirty="0" smtClean="0"/>
              <a:t>Two protocols for encryption traffic: TKIP and WPA2</a:t>
            </a:r>
            <a:endParaRPr lang="en-US" dirty="0"/>
          </a:p>
        </p:txBody>
      </p:sp>
      <p:pic>
        <p:nvPicPr>
          <p:cNvPr id="4" name="Picture 3" descr="Image0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60" y="4986018"/>
            <a:ext cx="2363056" cy="16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2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PSK or personal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shared secret key is manually entered into an AP and the client</a:t>
            </a:r>
          </a:p>
          <a:p>
            <a:r>
              <a:rPr lang="en-US" dirty="0" smtClean="0"/>
              <a:t>Weak passwords can be a huge problem here: initial 4 way handshake can be captured and then broken via a dictionary attack</a:t>
            </a:r>
          </a:p>
          <a:p>
            <a:r>
              <a:rPr lang="en-US" dirty="0" smtClean="0"/>
              <a:t>Not really a weakness of the protocol – just a reminder to be careful of passwords!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Collection of compromised hosts</a:t>
            </a:r>
          </a:p>
          <a:p>
            <a:pPr lvl="1"/>
            <a:r>
              <a:rPr lang="en-US" dirty="0" smtClean="0"/>
              <a:t>Spread like worms and viruses</a:t>
            </a:r>
          </a:p>
          <a:p>
            <a:pPr lvl="1"/>
            <a:r>
              <a:rPr lang="en-US" dirty="0" smtClean="0"/>
              <a:t>Once installed, respond to remote commands</a:t>
            </a:r>
          </a:p>
          <a:p>
            <a:r>
              <a:rPr lang="en-US" dirty="0" smtClean="0"/>
              <a:t>Platform for many network attacks</a:t>
            </a:r>
          </a:p>
          <a:p>
            <a:pPr lvl="1"/>
            <a:r>
              <a:rPr lang="en-US" dirty="0" smtClean="0"/>
              <a:t>Spam forwarding</a:t>
            </a:r>
          </a:p>
          <a:p>
            <a:pPr lvl="1"/>
            <a:r>
              <a:rPr lang="en-US" dirty="0" smtClean="0"/>
              <a:t>Click fraud</a:t>
            </a:r>
          </a:p>
          <a:p>
            <a:pPr lvl="1"/>
            <a:r>
              <a:rPr lang="en-US" dirty="0" smtClean="0"/>
              <a:t>Keystroke logging</a:t>
            </a:r>
          </a:p>
          <a:p>
            <a:pPr lvl="1"/>
            <a:r>
              <a:rPr lang="en-US" dirty="0" err="1" smtClean="0"/>
              <a:t>DDoS</a:t>
            </a:r>
            <a:endParaRPr lang="en-US" dirty="0" smtClean="0"/>
          </a:p>
          <a:p>
            <a:r>
              <a:rPr lang="en-US" dirty="0" smtClean="0"/>
              <a:t>Serious problems!</a:t>
            </a:r>
          </a:p>
          <a:p>
            <a:pPr lvl="1"/>
            <a:r>
              <a:rPr lang="en-US" dirty="0" smtClean="0"/>
              <a:t>This is the top concern of many businesses like banks and online merchants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5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802.1x mode, or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third party authentication service is responsible for authenticating client and generating the key.</a:t>
            </a:r>
          </a:p>
          <a:p>
            <a:pPr lvl="1"/>
            <a:r>
              <a:rPr lang="en-US" dirty="0" smtClean="0"/>
              <a:t>Several possibilities, governed by the Extensible Authentication Protocol, or EAP</a:t>
            </a:r>
          </a:p>
          <a:p>
            <a:r>
              <a:rPr lang="en-US" dirty="0" smtClean="0"/>
              <a:t>Considered fairly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83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WPA: TKIP versus WPA2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TKIP, or Temporal Key Integrity Protocol, uses the same RC4 that is a problem in WEP</a:t>
            </a:r>
          </a:p>
          <a:p>
            <a:pPr lvl="1"/>
            <a:r>
              <a:rPr lang="en-US" dirty="0" smtClean="0"/>
              <a:t>However, stronger implementation: increases the IV length and incorporates a “key-mixing” algorithm, so not simply concatenating</a:t>
            </a:r>
          </a:p>
          <a:p>
            <a:pPr lvl="1"/>
            <a:r>
              <a:rPr lang="en-US" dirty="0" smtClean="0"/>
              <a:t>Still potentially vulnerable, but much more secure</a:t>
            </a:r>
          </a:p>
          <a:p>
            <a:r>
              <a:rPr lang="en-US" dirty="0" smtClean="0"/>
              <a:t>WPA2 is based on AES, which (as of now) has not been broken.</a:t>
            </a:r>
          </a:p>
          <a:p>
            <a:r>
              <a:rPr lang="en-US" dirty="0" smtClean="0"/>
              <a:t>Variations of the chop-chop attack have been performed on TKIP, but WPA has better safeguards, so again much more difficult.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17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can have perfect design and algorithm, but still have implementation vulnerabilities</a:t>
            </a:r>
          </a:p>
          <a:p>
            <a:r>
              <a:rPr lang="en-US" dirty="0" smtClean="0"/>
              <a:t>We will examine common implementation flows</a:t>
            </a:r>
          </a:p>
          <a:p>
            <a:pPr lvl="1"/>
            <a:r>
              <a:rPr lang="en-US" dirty="0" smtClean="0"/>
              <a:t>Special focus on language specific issues</a:t>
            </a:r>
          </a:p>
          <a:p>
            <a:pPr lvl="1"/>
            <a:r>
              <a:rPr lang="en-US" dirty="0" smtClean="0"/>
              <a:t>C is a special target, but these can happen in various languages</a:t>
            </a:r>
          </a:p>
          <a:p>
            <a:r>
              <a:rPr lang="en-US" dirty="0" smtClean="0"/>
              <a:t>Flaws can be because of libraries, OS, or various other external calls also</a:t>
            </a:r>
          </a:p>
          <a:p>
            <a:r>
              <a:rPr lang="en-US" dirty="0" smtClean="0"/>
              <a:t>Goal: Pretend to be an attacker, and look at how to exploit program bugs</a:t>
            </a:r>
          </a:p>
        </p:txBody>
      </p:sp>
    </p:spTree>
    <p:extLst>
      <p:ext uri="{BB962C8B-B14F-4D97-AF65-F5344CB8AC3E}">
        <p14:creationId xmlns:p14="http://schemas.microsoft.com/office/powerpoint/2010/main" val="139985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overflows: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5345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void vulnerable()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}</a:t>
            </a:r>
          </a:p>
          <a:p>
            <a:r>
              <a:rPr lang="en-US" dirty="0" smtClean="0"/>
              <a:t>gets() reads all input bytes available on </a:t>
            </a:r>
            <a:r>
              <a:rPr lang="en-US" dirty="0" err="1" smtClean="0"/>
              <a:t>stdin</a:t>
            </a:r>
            <a:r>
              <a:rPr lang="en-US" dirty="0" smtClean="0"/>
              <a:t>, and stores them into </a:t>
            </a:r>
            <a:r>
              <a:rPr lang="en-US" dirty="0" err="1" smtClean="0"/>
              <a:t>buf</a:t>
            </a:r>
            <a:r>
              <a:rPr lang="en-US" dirty="0" smtClean="0"/>
              <a:t>[]</a:t>
            </a:r>
          </a:p>
          <a:p>
            <a:r>
              <a:rPr lang="en-US" dirty="0" smtClean="0"/>
              <a:t>What if input has more than 80 bytes?</a:t>
            </a:r>
          </a:p>
          <a:p>
            <a:pPr lvl="1"/>
            <a:r>
              <a:rPr lang="en-US" dirty="0" smtClean="0"/>
              <a:t>gets writes past the end of </a:t>
            </a:r>
            <a:r>
              <a:rPr lang="en-US" dirty="0" err="1" smtClean="0"/>
              <a:t>buf</a:t>
            </a:r>
            <a:r>
              <a:rPr lang="en-US" dirty="0" smtClean="0"/>
              <a:t>, overwriting other part of memory</a:t>
            </a:r>
          </a:p>
          <a:p>
            <a:pPr lvl="1"/>
            <a:r>
              <a:rPr lang="en-US" dirty="0" smtClean="0"/>
              <a:t>This is a buffer overflow bug</a:t>
            </a:r>
          </a:p>
          <a:p>
            <a:r>
              <a:rPr lang="en-US" dirty="0" smtClean="0"/>
              <a:t>Results:</a:t>
            </a:r>
          </a:p>
          <a:p>
            <a:pPr lvl="1"/>
            <a:r>
              <a:rPr lang="en-US" dirty="0" smtClean="0"/>
              <a:t>Core dump (if we’re lucky)</a:t>
            </a:r>
          </a:p>
          <a:p>
            <a:pPr lvl="1"/>
            <a:r>
              <a:rPr lang="en-US" dirty="0" smtClean="0"/>
              <a:t>Real vulnerability if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3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into account what other pieces of data are nearby: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40968"/>
            <a:ext cx="5402684" cy="29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6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authenticated = 0;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… \\(other code)</a:t>
            </a:r>
            <a:endParaRPr lang="en-US" dirty="0" smtClean="0"/>
          </a:p>
          <a:p>
            <a:r>
              <a:rPr lang="en-US" dirty="0" smtClean="0"/>
              <a:t>A login routine sets authenticated flag only if the user gets the password correct.</a:t>
            </a:r>
          </a:p>
          <a:p>
            <a:r>
              <a:rPr lang="en-US" dirty="0" smtClean="0"/>
              <a:t>Risk?</a:t>
            </a:r>
          </a:p>
          <a:p>
            <a:pPr lvl="1"/>
            <a:r>
              <a:rPr lang="en-US" dirty="0" smtClean="0"/>
              <a:t>Where will C store the </a:t>
            </a:r>
            <a:r>
              <a:rPr lang="en-US" dirty="0" err="1" smtClean="0"/>
              <a:t>int</a:t>
            </a:r>
            <a:r>
              <a:rPr lang="en-US" dirty="0" smtClean="0"/>
              <a:t> authenticated?</a:t>
            </a:r>
          </a:p>
          <a:p>
            <a:r>
              <a:rPr lang="en-US" dirty="0" smtClean="0"/>
              <a:t>So if attacker supplies 81 bytes,</a:t>
            </a:r>
            <a:r>
              <a:rPr lang="en-US" dirty="0"/>
              <a:t> </a:t>
            </a:r>
            <a:r>
              <a:rPr lang="en-US" dirty="0" smtClean="0"/>
              <a:t>and the 81</a:t>
            </a:r>
            <a:r>
              <a:rPr lang="en-US" baseline="30000" dirty="0" smtClean="0"/>
              <a:t>st</a:t>
            </a:r>
            <a:r>
              <a:rPr lang="en-US" dirty="0" smtClean="0"/>
              <a:t> is set to not be zero, then authenticated is now true!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25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555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onsolas"/>
                <a:cs typeface="Consolas"/>
              </a:rPr>
              <a:t> char 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[80];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(*</a:t>
            </a:r>
            <a:r>
              <a:rPr lang="en-US" dirty="0" err="1" smtClean="0">
                <a:latin typeface="Consolas"/>
                <a:cs typeface="Consolas"/>
              </a:rPr>
              <a:t>fnptr</a:t>
            </a:r>
            <a:r>
              <a:rPr lang="en-US" dirty="0" smtClean="0">
                <a:latin typeface="Consolas"/>
                <a:cs typeface="Consolas"/>
              </a:rPr>
              <a:t>) ();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void vulnerable()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gets(</a:t>
            </a:r>
            <a:r>
              <a:rPr lang="en-US" dirty="0" err="1" smtClean="0">
                <a:latin typeface="Consolas"/>
                <a:cs typeface="Consolas"/>
              </a:rPr>
              <a:t>buf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… \\(other code)</a:t>
            </a:r>
            <a:endParaRPr lang="en-US" dirty="0" smtClean="0"/>
          </a:p>
          <a:p>
            <a:r>
              <a:rPr lang="en-US" dirty="0" smtClean="0"/>
              <a:t>Function pointer </a:t>
            </a:r>
            <a:r>
              <a:rPr lang="en-US" dirty="0" err="1" smtClean="0"/>
              <a:t>fnptr</a:t>
            </a:r>
            <a:r>
              <a:rPr lang="en-US" dirty="0" smtClean="0"/>
              <a:t> is involved – invoked somewhere else.</a:t>
            </a:r>
          </a:p>
          <a:p>
            <a:r>
              <a:rPr lang="en-US" dirty="0" smtClean="0"/>
              <a:t>What can the attacker do?  </a:t>
            </a:r>
          </a:p>
          <a:p>
            <a:pPr lvl="1"/>
            <a:r>
              <a:rPr lang="en-US" dirty="0" smtClean="0"/>
              <a:t>Overwrite </a:t>
            </a:r>
            <a:r>
              <a:rPr lang="en-US" dirty="0" err="1" smtClean="0"/>
              <a:t>fnptr</a:t>
            </a:r>
            <a:r>
              <a:rPr lang="en-US" dirty="0" smtClean="0"/>
              <a:t> with any address, to redirect program execution!</a:t>
            </a:r>
          </a:p>
          <a:p>
            <a:r>
              <a:rPr lang="en-US" dirty="0" smtClean="0"/>
              <a:t>Crafty attacker: </a:t>
            </a:r>
          </a:p>
          <a:p>
            <a:pPr lvl="1"/>
            <a:r>
              <a:rPr lang="en-US" dirty="0" smtClean="0"/>
              <a:t>Input contains malicious machine instructions, followed by pointer to overwrite </a:t>
            </a:r>
            <a:r>
              <a:rPr lang="en-US" dirty="0" err="1" smtClean="0"/>
              <a:t>fnptr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fnptr</a:t>
            </a:r>
            <a:r>
              <a:rPr lang="en-US" dirty="0" smtClean="0"/>
              <a:t> is next called, flow of control will be redirected to malicious code.</a:t>
            </a:r>
          </a:p>
          <a:p>
            <a:r>
              <a:rPr lang="en-US" dirty="0" smtClean="0"/>
              <a:t>Called a malicious code injection attack.</a:t>
            </a:r>
          </a:p>
        </p:txBody>
      </p:sp>
    </p:spTree>
    <p:extLst>
      <p:ext uri="{BB962C8B-B14F-4D97-AF65-F5344CB8AC3E}">
        <p14:creationId xmlns:p14="http://schemas.microsoft.com/office/powerpoint/2010/main" val="3426991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Buffer overflows are by far the most common implementation flaw (or at least used to be)</a:t>
            </a:r>
          </a:p>
          <a:p>
            <a:pPr lvl="1"/>
            <a:r>
              <a:rPr lang="en-US" dirty="0" smtClean="0"/>
              <a:t>Web applications arguably have taken over…</a:t>
            </a:r>
          </a:p>
          <a:p>
            <a:r>
              <a:rPr lang="en-US" dirty="0" smtClean="0"/>
              <a:t>C does not guarantee type of length safety</a:t>
            </a:r>
          </a:p>
          <a:p>
            <a:pPr lvl="1"/>
            <a:r>
              <a:rPr lang="en-US" dirty="0" smtClean="0"/>
              <a:t>This is deliberate!  Very low level language</a:t>
            </a:r>
          </a:p>
          <a:p>
            <a:pPr lvl="1"/>
            <a:r>
              <a:rPr lang="en-US" dirty="0" smtClean="0"/>
              <a:t>No bounds checking for array or pointer accesses</a:t>
            </a:r>
          </a:p>
          <a:p>
            <a:r>
              <a:rPr lang="en-US" dirty="0" smtClean="0"/>
              <a:t>Buffer overflow vulnerabilities are the result of this, so that memory accesses can corrupt flow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1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how this could be used:</a:t>
            </a:r>
          </a:p>
          <a:p>
            <a:pPr lvl="1"/>
            <a:r>
              <a:rPr lang="en-US" dirty="0" smtClean="0"/>
              <a:t>If a webserver accepts requests from clients and processes them, a buffer overflow in the code can let malicious client gain control</a:t>
            </a:r>
          </a:p>
          <a:p>
            <a:pPr lvl="1"/>
            <a:r>
              <a:rPr lang="en-US" dirty="0" smtClean="0"/>
              <a:t>If server is running as root (BAD!), attacker can compromise system and leave a backdoor.</a:t>
            </a:r>
          </a:p>
          <a:p>
            <a:r>
              <a:rPr lang="en-US" dirty="0" smtClean="0"/>
              <a:t>These are especially common in worms, as we saw with the Morris worm last time</a:t>
            </a:r>
          </a:p>
          <a:p>
            <a:pPr lvl="1"/>
            <a:r>
              <a:rPr lang="en-US" dirty="0" smtClean="0"/>
              <a:t>That one used such an exploit in finger.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supposedly secure code: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happen here?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21732"/>
            <a:ext cx="7776864" cy="29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botnet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different attacks:</a:t>
            </a:r>
            <a:endParaRPr lang="en-US" dirty="0"/>
          </a:p>
        </p:txBody>
      </p:sp>
      <p:pic>
        <p:nvPicPr>
          <p:cNvPr id="4" name="Picture 3" descr="Screen Shot 2015-02-04 at 11.56.1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159" y="2169932"/>
            <a:ext cx="5947238" cy="39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7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these really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10183" r="-10183"/>
          <a:stretch>
            <a:fillRect/>
          </a:stretch>
        </p:blipFill>
        <p:spPr>
          <a:xfrm>
            <a:off x="457200" y="1600200"/>
            <a:ext cx="8229600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7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botnet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Hosts then connect back:</a:t>
            </a:r>
            <a:endParaRPr lang="en-US" dirty="0"/>
          </a:p>
        </p:txBody>
      </p:sp>
      <p:pic>
        <p:nvPicPr>
          <p:cNvPr id="4" name="Picture 3" descr="Screen Shot 2015-02-04 at 11.57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71" y="2250416"/>
            <a:ext cx="6875594" cy="4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2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botnet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get instructions:</a:t>
            </a:r>
            <a:endParaRPr lang="en-US" dirty="0"/>
          </a:p>
        </p:txBody>
      </p:sp>
      <p:pic>
        <p:nvPicPr>
          <p:cNvPr id="5" name="Picture 4" descr="Screen Shot 2015-02-04 at 11.58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5" y="2293294"/>
            <a:ext cx="7275069" cy="411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2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botnet: Storm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Clicking on email or link caused malicious code to be installed</a:t>
            </a:r>
          </a:p>
          <a:p>
            <a:pPr lvl="1"/>
            <a:r>
              <a:rPr lang="en-US" dirty="0" smtClean="0"/>
              <a:t>Fake news story on storm, </a:t>
            </a:r>
            <a:r>
              <a:rPr lang="en-US" dirty="0" err="1" smtClean="0"/>
              <a:t>ecard</a:t>
            </a:r>
            <a:r>
              <a:rPr lang="en-US" dirty="0" smtClean="0"/>
              <a:t>, links to malicious website</a:t>
            </a:r>
          </a:p>
          <a:p>
            <a:pPr lvl="1"/>
            <a:r>
              <a:rPr lang="en-US" dirty="0" smtClean="0"/>
              <a:t>Incorporated a quick change to stay ahead of blocking: modified itself every 30 minutes to evade standard signature based monitoring</a:t>
            </a:r>
          </a:p>
          <a:p>
            <a:r>
              <a:rPr lang="en-US" dirty="0" smtClean="0"/>
              <a:t>Infected 1.7 million bots by end of July</a:t>
            </a:r>
          </a:p>
          <a:p>
            <a:pPr lvl="1"/>
            <a:r>
              <a:rPr lang="en-US" dirty="0" smtClean="0"/>
              <a:t>P2P architecture instead of centralized</a:t>
            </a:r>
          </a:p>
          <a:p>
            <a:r>
              <a:rPr lang="en-US" dirty="0" smtClean="0"/>
              <a:t>For profit: it sent stock-picking spam, and ripped profits for the risen stocks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8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 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Signature based (and in most products)</a:t>
            </a:r>
          </a:p>
          <a:p>
            <a:r>
              <a:rPr lang="en-US" dirty="0" smtClean="0"/>
              <a:t>Rule-based</a:t>
            </a:r>
          </a:p>
          <a:p>
            <a:pPr lvl="1"/>
            <a:r>
              <a:rPr lang="en-US" dirty="0" smtClean="0"/>
              <a:t>Monitor outbound network connections (like </a:t>
            </a:r>
            <a:r>
              <a:rPr lang="en-US" dirty="0" err="1" smtClean="0"/>
              <a:t>ZoneAlarm</a:t>
            </a:r>
            <a:r>
              <a:rPr lang="en-US" dirty="0" smtClean="0"/>
              <a:t>) – generally annoying</a:t>
            </a:r>
          </a:p>
          <a:p>
            <a:pPr lvl="1"/>
            <a:r>
              <a:rPr lang="en-US" dirty="0" smtClean="0"/>
              <a:t>Block certain ports</a:t>
            </a:r>
          </a:p>
          <a:p>
            <a:r>
              <a:rPr lang="en-US" dirty="0" smtClean="0"/>
              <a:t>Hybrid approach: content based filtering</a:t>
            </a:r>
          </a:p>
          <a:p>
            <a:pPr lvl="1"/>
            <a:r>
              <a:rPr lang="en-US" dirty="0" smtClean="0"/>
              <a:t>Match network packets to known command strings</a:t>
            </a:r>
          </a:p>
          <a:p>
            <a:r>
              <a:rPr lang="en-US" dirty="0" smtClean="0"/>
              <a:t>Network monitoring</a:t>
            </a:r>
          </a:p>
          <a:p>
            <a:pPr lvl="1"/>
            <a:r>
              <a:rPr lang="en-US" dirty="0" smtClean="0"/>
              <a:t>Bot hunter: correlate various NIDS alarms to identify infection sequence in progress</a:t>
            </a:r>
          </a:p>
          <a:p>
            <a:pPr lvl="1"/>
            <a:r>
              <a:rPr lang="en-US" dirty="0" smtClean="0"/>
              <a:t>Recognize traffic patterns associated with 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8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Wireless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challenges in wireless:</a:t>
            </a:r>
          </a:p>
          <a:p>
            <a:pPr lvl="1"/>
            <a:r>
              <a:rPr lang="en-US" dirty="0" smtClean="0"/>
              <a:t>Easier to sniff packets</a:t>
            </a:r>
          </a:p>
          <a:p>
            <a:pPr lvl="1"/>
            <a:r>
              <a:rPr lang="en-US" dirty="0" smtClean="0"/>
              <a:t>Easier to hijack a session</a:t>
            </a:r>
          </a:p>
          <a:p>
            <a:pPr lvl="1"/>
            <a:r>
              <a:rPr lang="en-US" dirty="0" smtClean="0"/>
              <a:t>Interloping: connecting through another person’s </a:t>
            </a:r>
            <a:r>
              <a:rPr lang="en-US" dirty="0" err="1" smtClean="0"/>
              <a:t>wifi</a:t>
            </a:r>
            <a:r>
              <a:rPr lang="en-US" dirty="0" smtClean="0"/>
              <a:t> connection</a:t>
            </a:r>
          </a:p>
          <a:p>
            <a:pPr lvl="1"/>
            <a:r>
              <a:rPr lang="en-US" dirty="0" smtClean="0"/>
              <a:t>Authentication: physical presence can’t be assumed as a given in a 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294"/>
            <a:ext cx="8229600" cy="5079803"/>
          </a:xfrm>
        </p:spPr>
        <p:txBody>
          <a:bodyPr>
            <a:norm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doesn’t rely on Ethernet protocol at the link layer – instead, protocols defined by the IEEE 802.11 family of standards</a:t>
            </a:r>
          </a:p>
          <a:p>
            <a:r>
              <a:rPr lang="en-US" dirty="0" smtClean="0"/>
              <a:t>Most TCP/IP implementations reframe packets depending on the recipient</a:t>
            </a:r>
          </a:p>
          <a:p>
            <a:pPr lvl="1"/>
            <a:r>
              <a:rPr lang="en-US" dirty="0" smtClean="0"/>
              <a:t>So wireless traffic in 802.11 frames is converted to </a:t>
            </a:r>
            <a:r>
              <a:rPr lang="en-US" dirty="0" err="1" smtClean="0"/>
              <a:t>ethernet</a:t>
            </a:r>
            <a:r>
              <a:rPr lang="en-US" dirty="0" smtClean="0"/>
              <a:t> frames before being passed up the TCP/IP stack</a:t>
            </a:r>
          </a:p>
          <a:p>
            <a:pPr lvl="1"/>
            <a:r>
              <a:rPr lang="en-US" dirty="0" smtClean="0"/>
              <a:t>And </a:t>
            </a:r>
            <a:r>
              <a:rPr lang="en-US" dirty="0" err="1" smtClean="0"/>
              <a:t>ethernet</a:t>
            </a:r>
            <a:r>
              <a:rPr lang="en-US" dirty="0" smtClean="0"/>
              <a:t> frames going to a wireless client are converted to 802.11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1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1593</Words>
  <Application>Microsoft Macintosh PowerPoint</Application>
  <PresentationFormat>On-screen Show (4:3)</PresentationFormat>
  <Paragraphs>177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Botnets Wireless networking Buffer overflows continued</vt:lpstr>
      <vt:lpstr>Botnet</vt:lpstr>
      <vt:lpstr>Building a botnet</vt:lpstr>
      <vt:lpstr>Building a botnet (cont)</vt:lpstr>
      <vt:lpstr>Building a botnet (cont)</vt:lpstr>
      <vt:lpstr>An example botnet: Storm email</vt:lpstr>
      <vt:lpstr>Bot detection methods</vt:lpstr>
      <vt:lpstr>Wireless networking</vt:lpstr>
      <vt:lpstr>Structure</vt:lpstr>
      <vt:lpstr>Frames in 802.11</vt:lpstr>
      <vt:lpstr>Other frames</vt:lpstr>
      <vt:lpstr>WEP</vt:lpstr>
      <vt:lpstr>Issues in WEP</vt:lpstr>
      <vt:lpstr>WEP authentication methods</vt:lpstr>
      <vt:lpstr>Attacks on WEP</vt:lpstr>
      <vt:lpstr>WEP Chop-chop attack</vt:lpstr>
      <vt:lpstr>WEP caffe latte attack</vt:lpstr>
      <vt:lpstr>WPA: Wi-Fi Protected Access</vt:lpstr>
      <vt:lpstr>WPA PSK or personal</vt:lpstr>
      <vt:lpstr>WPA 802.1x mode, or Enterprise</vt:lpstr>
      <vt:lpstr>WPA: TKIP versus WPA2</vt:lpstr>
      <vt:lpstr>Software security</vt:lpstr>
      <vt:lpstr>Buffer overflows: simple example</vt:lpstr>
      <vt:lpstr>More complex</vt:lpstr>
      <vt:lpstr>Worse example</vt:lpstr>
      <vt:lpstr>Even worse!</vt:lpstr>
      <vt:lpstr>Buffer overflows</vt:lpstr>
      <vt:lpstr>Exploits</vt:lpstr>
      <vt:lpstr>Even supposedly secure code:</vt:lpstr>
      <vt:lpstr>Can these really happen?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networking</dc:title>
  <dc:creator>Default User</dc:creator>
  <cp:lastModifiedBy>Default User</cp:lastModifiedBy>
  <cp:revision>5</cp:revision>
  <dcterms:created xsi:type="dcterms:W3CDTF">2016-09-19T16:09:40Z</dcterms:created>
  <dcterms:modified xsi:type="dcterms:W3CDTF">2016-09-21T19:20:42Z</dcterms:modified>
</cp:coreProperties>
</file>