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5"/>
  </p:notesMasterIdLst>
  <p:sldIdLst>
    <p:sldId id="450" r:id="rId2"/>
    <p:sldId id="363" r:id="rId3"/>
    <p:sldId id="378" r:id="rId4"/>
    <p:sldId id="364" r:id="rId5"/>
    <p:sldId id="365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4" autoAdjust="0"/>
    <p:restoredTop sz="82353" autoAdjust="0"/>
  </p:normalViewPr>
  <p:slideViewPr>
    <p:cSldViewPr>
      <p:cViewPr varScale="1">
        <p:scale>
          <a:sx n="82" d="100"/>
          <a:sy n="82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B895E-E955-C54B-876D-ECFCF83F99B0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B783C6-231E-584D-BAAD-D90A10371721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the purpose of the system, the type of information stored, the applications and services provided, and their security requirements</a:t>
          </a:r>
          <a:endParaRPr lang="en-US" dirty="0">
            <a:solidFill>
              <a:schemeClr val="bg1"/>
            </a:solidFill>
          </a:endParaRPr>
        </a:p>
      </dgm:t>
    </dgm:pt>
    <dgm:pt modelId="{8843A5C4-FACB-B04F-919E-8951FFDFE521}" type="parTrans" cxnId="{FC5B87AC-157A-5240-89E4-C8DCCF5B81B1}">
      <dgm:prSet/>
      <dgm:spPr/>
      <dgm:t>
        <a:bodyPr/>
        <a:lstStyle/>
        <a:p>
          <a:endParaRPr lang="en-US"/>
        </a:p>
      </dgm:t>
    </dgm:pt>
    <dgm:pt modelId="{66530734-4E90-514B-BD32-6D62ABF060D0}" type="sibTrans" cxnId="{FC5B87AC-157A-5240-89E4-C8DCCF5B81B1}">
      <dgm:prSet/>
      <dgm:spPr/>
      <dgm:t>
        <a:bodyPr/>
        <a:lstStyle/>
        <a:p>
          <a:endParaRPr lang="en-US" dirty="0"/>
        </a:p>
      </dgm:t>
    </dgm:pt>
    <dgm:pt modelId="{C4A2D82E-2E6E-B64A-9697-7A5EEE786896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the categories of users of the system, the privileges they have, and the types of information they can access</a:t>
          </a:r>
          <a:endParaRPr lang="en-US" dirty="0">
            <a:solidFill>
              <a:schemeClr val="bg1"/>
            </a:solidFill>
          </a:endParaRPr>
        </a:p>
      </dgm:t>
    </dgm:pt>
    <dgm:pt modelId="{E74B5B7A-DF2A-D54D-A056-3BF497E783B8}" type="parTrans" cxnId="{E274F8D3-6E70-3249-B322-C4C2778C8BB6}">
      <dgm:prSet/>
      <dgm:spPr/>
      <dgm:t>
        <a:bodyPr/>
        <a:lstStyle/>
        <a:p>
          <a:endParaRPr lang="en-US"/>
        </a:p>
      </dgm:t>
    </dgm:pt>
    <dgm:pt modelId="{DAF0B34C-8FDE-8649-8D42-99E44E62A5B4}" type="sibTrans" cxnId="{E274F8D3-6E70-3249-B322-C4C2778C8BB6}">
      <dgm:prSet/>
      <dgm:spPr/>
      <dgm:t>
        <a:bodyPr/>
        <a:lstStyle/>
        <a:p>
          <a:endParaRPr lang="en-US" dirty="0"/>
        </a:p>
      </dgm:t>
    </dgm:pt>
    <dgm:pt modelId="{8DD08ECB-F90D-2646-B54B-D3D86922166D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how the users are authenticated</a:t>
          </a:r>
        </a:p>
      </dgm:t>
    </dgm:pt>
    <dgm:pt modelId="{BEEF6853-4CE9-9942-B570-AA44A04A288E}" type="parTrans" cxnId="{410DF425-6E0C-E541-82D4-DFF65B8984F6}">
      <dgm:prSet/>
      <dgm:spPr/>
      <dgm:t>
        <a:bodyPr/>
        <a:lstStyle/>
        <a:p>
          <a:endParaRPr lang="en-US"/>
        </a:p>
      </dgm:t>
    </dgm:pt>
    <dgm:pt modelId="{629FCDF2-4ECD-CC4A-A3DB-6479952C2967}" type="sibTrans" cxnId="{410DF425-6E0C-E541-82D4-DFF65B8984F6}">
      <dgm:prSet/>
      <dgm:spPr/>
      <dgm:t>
        <a:bodyPr/>
        <a:lstStyle/>
        <a:p>
          <a:endParaRPr lang="en-US" dirty="0"/>
        </a:p>
      </dgm:t>
    </dgm:pt>
    <dgm:pt modelId="{8CC35AE7-E470-424B-A90D-2803C7FEA56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how access to the information stored on the system is managed</a:t>
          </a:r>
        </a:p>
      </dgm:t>
    </dgm:pt>
    <dgm:pt modelId="{C1CADAC5-81ED-1442-BCD8-87B54FCE2C09}" type="parTrans" cxnId="{00B0E96D-7A0B-B84B-ADA7-E9972F764BF8}">
      <dgm:prSet/>
      <dgm:spPr/>
      <dgm:t>
        <a:bodyPr/>
        <a:lstStyle/>
        <a:p>
          <a:endParaRPr lang="en-US"/>
        </a:p>
      </dgm:t>
    </dgm:pt>
    <dgm:pt modelId="{3880CEB9-975D-4541-A323-F563AE57894C}" type="sibTrans" cxnId="{00B0E96D-7A0B-B84B-ADA7-E9972F764BF8}">
      <dgm:prSet/>
      <dgm:spPr/>
      <dgm:t>
        <a:bodyPr/>
        <a:lstStyle/>
        <a:p>
          <a:endParaRPr lang="en-US" dirty="0"/>
        </a:p>
      </dgm:t>
    </dgm:pt>
    <dgm:pt modelId="{6F38E1A4-F7FA-434E-BCDF-AAB461272147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what access the system has to information stored on other hosts, such as file or database servers, and how this is managed</a:t>
          </a:r>
        </a:p>
      </dgm:t>
    </dgm:pt>
    <dgm:pt modelId="{0B78D994-6B47-494A-B6A7-BF9437715661}" type="parTrans" cxnId="{802CCBAD-7664-0840-8448-A3F60A44E43C}">
      <dgm:prSet/>
      <dgm:spPr/>
      <dgm:t>
        <a:bodyPr/>
        <a:lstStyle/>
        <a:p>
          <a:endParaRPr lang="en-US"/>
        </a:p>
      </dgm:t>
    </dgm:pt>
    <dgm:pt modelId="{BD98FE4E-AFE2-6C4C-B963-3FEBF776B20C}" type="sibTrans" cxnId="{802CCBAD-7664-0840-8448-A3F60A44E43C}">
      <dgm:prSet/>
      <dgm:spPr/>
      <dgm:t>
        <a:bodyPr/>
        <a:lstStyle/>
        <a:p>
          <a:endParaRPr lang="en-US" dirty="0"/>
        </a:p>
      </dgm:t>
    </dgm:pt>
    <dgm:pt modelId="{27882792-221A-6040-8590-9B5FBAB006C7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who will administer the system, and how they will manage the system (via local or remote access)</a:t>
          </a:r>
        </a:p>
      </dgm:t>
    </dgm:pt>
    <dgm:pt modelId="{237EA262-4EA6-EE40-925C-2C20D8ACC418}" type="parTrans" cxnId="{67E65043-FEA0-4340-9956-9CF1FCE78465}">
      <dgm:prSet/>
      <dgm:spPr/>
      <dgm:t>
        <a:bodyPr/>
        <a:lstStyle/>
        <a:p>
          <a:endParaRPr lang="en-US"/>
        </a:p>
      </dgm:t>
    </dgm:pt>
    <dgm:pt modelId="{D57539BB-8F07-D64B-9EDE-1DAD5A40372C}" type="sibTrans" cxnId="{67E65043-FEA0-4340-9956-9CF1FCE78465}">
      <dgm:prSet/>
      <dgm:spPr/>
      <dgm:t>
        <a:bodyPr/>
        <a:lstStyle/>
        <a:p>
          <a:endParaRPr lang="en-US" dirty="0"/>
        </a:p>
      </dgm:t>
    </dgm:pt>
    <dgm:pt modelId="{9B312C7D-4A29-F24D-9E99-59D49A8308F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any additional security measures required on the system, including the use of host firewalls, anti-virus or other malware protection mechanisms, and logging</a:t>
          </a:r>
        </a:p>
      </dgm:t>
    </dgm:pt>
    <dgm:pt modelId="{2DBECDE7-AF97-8641-8A68-15FE77F94499}" type="parTrans" cxnId="{95D29A3D-DFBF-ED43-848D-2E4DE973C32E}">
      <dgm:prSet/>
      <dgm:spPr/>
      <dgm:t>
        <a:bodyPr/>
        <a:lstStyle/>
        <a:p>
          <a:endParaRPr lang="en-US"/>
        </a:p>
      </dgm:t>
    </dgm:pt>
    <dgm:pt modelId="{787D6CB8-498F-C44D-AFBC-3064B24CBC19}" type="sibTrans" cxnId="{95D29A3D-DFBF-ED43-848D-2E4DE973C32E}">
      <dgm:prSet/>
      <dgm:spPr/>
      <dgm:t>
        <a:bodyPr/>
        <a:lstStyle/>
        <a:p>
          <a:endParaRPr lang="en-US"/>
        </a:p>
      </dgm:t>
    </dgm:pt>
    <dgm:pt modelId="{A65AD05F-E031-CD44-ADDC-47DE34E8F966}" type="pres">
      <dgm:prSet presAssocID="{409B895E-E955-C54B-876D-ECFCF83F99B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344A66C-E158-4746-8192-C21AEEA452D4}" type="pres">
      <dgm:prSet presAssocID="{69B783C6-231E-584D-BAAD-D90A10371721}" presName="compNode" presStyleCnt="0"/>
      <dgm:spPr/>
    </dgm:pt>
    <dgm:pt modelId="{912694DF-0909-1947-8185-C9EACB670190}" type="pres">
      <dgm:prSet presAssocID="{69B783C6-231E-584D-BAAD-D90A10371721}" presName="dummyConnPt" presStyleCnt="0"/>
      <dgm:spPr/>
    </dgm:pt>
    <dgm:pt modelId="{49602F92-22DA-F643-95DD-1DEB8B66DD04}" type="pres">
      <dgm:prSet presAssocID="{69B783C6-231E-584D-BAAD-D90A1037172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8736-99B3-4846-8E6A-FB85A1E16B3B}" type="pres">
      <dgm:prSet presAssocID="{66530734-4E90-514B-BD32-6D62ABF060D0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5CCDCBA1-AAFF-3E42-A086-650E4AC77E43}" type="pres">
      <dgm:prSet presAssocID="{C4A2D82E-2E6E-B64A-9697-7A5EEE786896}" presName="compNode" presStyleCnt="0"/>
      <dgm:spPr/>
    </dgm:pt>
    <dgm:pt modelId="{902A5F9B-1BED-BC47-893C-15E7A495A1D4}" type="pres">
      <dgm:prSet presAssocID="{C4A2D82E-2E6E-B64A-9697-7A5EEE786896}" presName="dummyConnPt" presStyleCnt="0"/>
      <dgm:spPr/>
    </dgm:pt>
    <dgm:pt modelId="{989B9E72-C399-1543-AE68-7CF17A70ED6A}" type="pres">
      <dgm:prSet presAssocID="{C4A2D82E-2E6E-B64A-9697-7A5EEE78689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0526D-40E1-4549-8178-260200EC336A}" type="pres">
      <dgm:prSet presAssocID="{DAF0B34C-8FDE-8649-8D42-99E44E62A5B4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F665871B-6AF9-1A40-9875-C8B3B21048EA}" type="pres">
      <dgm:prSet presAssocID="{8DD08ECB-F90D-2646-B54B-D3D86922166D}" presName="compNode" presStyleCnt="0"/>
      <dgm:spPr/>
    </dgm:pt>
    <dgm:pt modelId="{04FB67F3-4E47-6C4B-A530-4A34F52C1FA2}" type="pres">
      <dgm:prSet presAssocID="{8DD08ECB-F90D-2646-B54B-D3D86922166D}" presName="dummyConnPt" presStyleCnt="0"/>
      <dgm:spPr/>
    </dgm:pt>
    <dgm:pt modelId="{81868A93-7A59-5148-BB64-0C4D3D658819}" type="pres">
      <dgm:prSet presAssocID="{8DD08ECB-F90D-2646-B54B-D3D86922166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52B8A-AAC3-694E-90C2-5994DA99395C}" type="pres">
      <dgm:prSet presAssocID="{629FCDF2-4ECD-CC4A-A3DB-6479952C2967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8B8F1330-1DBD-D04F-BB4C-421FB0873661}" type="pres">
      <dgm:prSet presAssocID="{8CC35AE7-E470-424B-A90D-2803C7FEA568}" presName="compNode" presStyleCnt="0"/>
      <dgm:spPr/>
    </dgm:pt>
    <dgm:pt modelId="{A9A2BDD6-0D37-944F-A592-EDC442E6A001}" type="pres">
      <dgm:prSet presAssocID="{8CC35AE7-E470-424B-A90D-2803C7FEA568}" presName="dummyConnPt" presStyleCnt="0"/>
      <dgm:spPr/>
    </dgm:pt>
    <dgm:pt modelId="{914B933E-85FD-0B45-82E4-1DD18EC1C7C1}" type="pres">
      <dgm:prSet presAssocID="{8CC35AE7-E470-424B-A90D-2803C7FEA56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D09AD-46BB-174C-930A-EBD5497D4580}" type="pres">
      <dgm:prSet presAssocID="{3880CEB9-975D-4541-A323-F563AE57894C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6D75717E-D7F5-A34A-8EC2-B429D35B1296}" type="pres">
      <dgm:prSet presAssocID="{6F38E1A4-F7FA-434E-BCDF-AAB461272147}" presName="compNode" presStyleCnt="0"/>
      <dgm:spPr/>
    </dgm:pt>
    <dgm:pt modelId="{EA7D4E6A-27FA-4C42-A415-16BB41CBA64E}" type="pres">
      <dgm:prSet presAssocID="{6F38E1A4-F7FA-434E-BCDF-AAB461272147}" presName="dummyConnPt" presStyleCnt="0"/>
      <dgm:spPr/>
    </dgm:pt>
    <dgm:pt modelId="{84105E5B-BE54-1142-823E-78D4A407142E}" type="pres">
      <dgm:prSet presAssocID="{6F38E1A4-F7FA-434E-BCDF-AAB46127214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B7F47-E78E-DD40-836E-1306EEF31D2A}" type="pres">
      <dgm:prSet presAssocID="{BD98FE4E-AFE2-6C4C-B963-3FEBF776B20C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941634AA-1FB0-6A44-A41E-00210480E004}" type="pres">
      <dgm:prSet presAssocID="{27882792-221A-6040-8590-9B5FBAB006C7}" presName="compNode" presStyleCnt="0"/>
      <dgm:spPr/>
    </dgm:pt>
    <dgm:pt modelId="{634A107A-071A-0046-9B07-9962AF255CE1}" type="pres">
      <dgm:prSet presAssocID="{27882792-221A-6040-8590-9B5FBAB006C7}" presName="dummyConnPt" presStyleCnt="0"/>
      <dgm:spPr/>
    </dgm:pt>
    <dgm:pt modelId="{D568DDB3-FB0D-0B43-BA1A-63F3D255C695}" type="pres">
      <dgm:prSet presAssocID="{27882792-221A-6040-8590-9B5FBAB006C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E5D7A-0AFE-604F-B4B0-D2B51482D11F}" type="pres">
      <dgm:prSet presAssocID="{D57539BB-8F07-D64B-9EDE-1DAD5A40372C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20860B8C-7E41-6C4E-AF86-F4AE24CCFC1B}" type="pres">
      <dgm:prSet presAssocID="{9B312C7D-4A29-F24D-9E99-59D49A8308F8}" presName="compNode" presStyleCnt="0"/>
      <dgm:spPr/>
    </dgm:pt>
    <dgm:pt modelId="{660FE936-7A45-3D4B-BA0C-7B389146B4F1}" type="pres">
      <dgm:prSet presAssocID="{9B312C7D-4A29-F24D-9E99-59D49A8308F8}" presName="dummyConnPt" presStyleCnt="0"/>
      <dgm:spPr/>
    </dgm:pt>
    <dgm:pt modelId="{0E503BEF-E000-5248-93BB-27C492723608}" type="pres">
      <dgm:prSet presAssocID="{9B312C7D-4A29-F24D-9E99-59D49A8308F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0650D-D7A9-1447-B380-09B93E8B9B99}" type="presOf" srcId="{D57539BB-8F07-D64B-9EDE-1DAD5A40372C}" destId="{536E5D7A-0AFE-604F-B4B0-D2B51482D11F}" srcOrd="0" destOrd="0" presId="urn:microsoft.com/office/officeart/2005/8/layout/bProcess4"/>
    <dgm:cxn modelId="{00B0E96D-7A0B-B84B-ADA7-E9972F764BF8}" srcId="{409B895E-E955-C54B-876D-ECFCF83F99B0}" destId="{8CC35AE7-E470-424B-A90D-2803C7FEA568}" srcOrd="3" destOrd="0" parTransId="{C1CADAC5-81ED-1442-BCD8-87B54FCE2C09}" sibTransId="{3880CEB9-975D-4541-A323-F563AE57894C}"/>
    <dgm:cxn modelId="{A3D93914-46D9-1A4B-82F8-7EC90FB7CB81}" type="presOf" srcId="{C4A2D82E-2E6E-B64A-9697-7A5EEE786896}" destId="{989B9E72-C399-1543-AE68-7CF17A70ED6A}" srcOrd="0" destOrd="0" presId="urn:microsoft.com/office/officeart/2005/8/layout/bProcess4"/>
    <dgm:cxn modelId="{B35735E1-AF4A-3E4D-ADA7-9B63A818FD18}" type="presOf" srcId="{27882792-221A-6040-8590-9B5FBAB006C7}" destId="{D568DDB3-FB0D-0B43-BA1A-63F3D255C695}" srcOrd="0" destOrd="0" presId="urn:microsoft.com/office/officeart/2005/8/layout/bProcess4"/>
    <dgm:cxn modelId="{F14E8711-3504-2B45-A110-44DE4E1D1FB2}" type="presOf" srcId="{409B895E-E955-C54B-876D-ECFCF83F99B0}" destId="{A65AD05F-E031-CD44-ADDC-47DE34E8F966}" srcOrd="0" destOrd="0" presId="urn:microsoft.com/office/officeart/2005/8/layout/bProcess4"/>
    <dgm:cxn modelId="{67E65043-FEA0-4340-9956-9CF1FCE78465}" srcId="{409B895E-E955-C54B-876D-ECFCF83F99B0}" destId="{27882792-221A-6040-8590-9B5FBAB006C7}" srcOrd="5" destOrd="0" parTransId="{237EA262-4EA6-EE40-925C-2C20D8ACC418}" sibTransId="{D57539BB-8F07-D64B-9EDE-1DAD5A40372C}"/>
    <dgm:cxn modelId="{88FCCD60-09B0-F240-A106-6FE1FCA064D0}" type="presOf" srcId="{629FCDF2-4ECD-CC4A-A3DB-6479952C2967}" destId="{31B52B8A-AAC3-694E-90C2-5994DA99395C}" srcOrd="0" destOrd="0" presId="urn:microsoft.com/office/officeart/2005/8/layout/bProcess4"/>
    <dgm:cxn modelId="{276F3149-0721-8F48-9676-49A0B4E9CA87}" type="presOf" srcId="{9B312C7D-4A29-F24D-9E99-59D49A8308F8}" destId="{0E503BEF-E000-5248-93BB-27C492723608}" srcOrd="0" destOrd="0" presId="urn:microsoft.com/office/officeart/2005/8/layout/bProcess4"/>
    <dgm:cxn modelId="{6A09C310-AA68-E445-BAEB-C34C149A97F3}" type="presOf" srcId="{66530734-4E90-514B-BD32-6D62ABF060D0}" destId="{52148736-99B3-4846-8E6A-FB85A1E16B3B}" srcOrd="0" destOrd="0" presId="urn:microsoft.com/office/officeart/2005/8/layout/bProcess4"/>
    <dgm:cxn modelId="{2AD62529-2340-564C-AE3C-5E0D44DEFF0A}" type="presOf" srcId="{BD98FE4E-AFE2-6C4C-B963-3FEBF776B20C}" destId="{650B7F47-E78E-DD40-836E-1306EEF31D2A}" srcOrd="0" destOrd="0" presId="urn:microsoft.com/office/officeart/2005/8/layout/bProcess4"/>
    <dgm:cxn modelId="{D7EE1AD5-533B-744F-9728-30EF03BC8B80}" type="presOf" srcId="{3880CEB9-975D-4541-A323-F563AE57894C}" destId="{C90D09AD-46BB-174C-930A-EBD5497D4580}" srcOrd="0" destOrd="0" presId="urn:microsoft.com/office/officeart/2005/8/layout/bProcess4"/>
    <dgm:cxn modelId="{C86DFB77-78B2-1346-AF34-6163B7BC5DA6}" type="presOf" srcId="{6F38E1A4-F7FA-434E-BCDF-AAB461272147}" destId="{84105E5B-BE54-1142-823E-78D4A407142E}" srcOrd="0" destOrd="0" presId="urn:microsoft.com/office/officeart/2005/8/layout/bProcess4"/>
    <dgm:cxn modelId="{E274F8D3-6E70-3249-B322-C4C2778C8BB6}" srcId="{409B895E-E955-C54B-876D-ECFCF83F99B0}" destId="{C4A2D82E-2E6E-B64A-9697-7A5EEE786896}" srcOrd="1" destOrd="0" parTransId="{E74B5B7A-DF2A-D54D-A056-3BF497E783B8}" sibTransId="{DAF0B34C-8FDE-8649-8D42-99E44E62A5B4}"/>
    <dgm:cxn modelId="{95D29A3D-DFBF-ED43-848D-2E4DE973C32E}" srcId="{409B895E-E955-C54B-876D-ECFCF83F99B0}" destId="{9B312C7D-4A29-F24D-9E99-59D49A8308F8}" srcOrd="6" destOrd="0" parTransId="{2DBECDE7-AF97-8641-8A68-15FE77F94499}" sibTransId="{787D6CB8-498F-C44D-AFBC-3064B24CBC19}"/>
    <dgm:cxn modelId="{40823EF2-35F4-854E-A760-D4BB1EDEEB38}" type="presOf" srcId="{8DD08ECB-F90D-2646-B54B-D3D86922166D}" destId="{81868A93-7A59-5148-BB64-0C4D3D658819}" srcOrd="0" destOrd="0" presId="urn:microsoft.com/office/officeart/2005/8/layout/bProcess4"/>
    <dgm:cxn modelId="{4DA340E3-C648-644E-92BF-D242757B15FB}" type="presOf" srcId="{DAF0B34C-8FDE-8649-8D42-99E44E62A5B4}" destId="{CBC0526D-40E1-4549-8178-260200EC336A}" srcOrd="0" destOrd="0" presId="urn:microsoft.com/office/officeart/2005/8/layout/bProcess4"/>
    <dgm:cxn modelId="{802CCBAD-7664-0840-8448-A3F60A44E43C}" srcId="{409B895E-E955-C54B-876D-ECFCF83F99B0}" destId="{6F38E1A4-F7FA-434E-BCDF-AAB461272147}" srcOrd="4" destOrd="0" parTransId="{0B78D994-6B47-494A-B6A7-BF9437715661}" sibTransId="{BD98FE4E-AFE2-6C4C-B963-3FEBF776B20C}"/>
    <dgm:cxn modelId="{FC5B87AC-157A-5240-89E4-C8DCCF5B81B1}" srcId="{409B895E-E955-C54B-876D-ECFCF83F99B0}" destId="{69B783C6-231E-584D-BAAD-D90A10371721}" srcOrd="0" destOrd="0" parTransId="{8843A5C4-FACB-B04F-919E-8951FFDFE521}" sibTransId="{66530734-4E90-514B-BD32-6D62ABF060D0}"/>
    <dgm:cxn modelId="{410DF425-6E0C-E541-82D4-DFF65B8984F6}" srcId="{409B895E-E955-C54B-876D-ECFCF83F99B0}" destId="{8DD08ECB-F90D-2646-B54B-D3D86922166D}" srcOrd="2" destOrd="0" parTransId="{BEEF6853-4CE9-9942-B570-AA44A04A288E}" sibTransId="{629FCDF2-4ECD-CC4A-A3DB-6479952C2967}"/>
    <dgm:cxn modelId="{B666E487-1C90-8F47-AAA9-4D16F5D20C34}" type="presOf" srcId="{8CC35AE7-E470-424B-A90D-2803C7FEA568}" destId="{914B933E-85FD-0B45-82E4-1DD18EC1C7C1}" srcOrd="0" destOrd="0" presId="urn:microsoft.com/office/officeart/2005/8/layout/bProcess4"/>
    <dgm:cxn modelId="{8DD55060-9C26-5A42-BC2E-170876FF2F09}" type="presOf" srcId="{69B783C6-231E-584D-BAAD-D90A10371721}" destId="{49602F92-22DA-F643-95DD-1DEB8B66DD04}" srcOrd="0" destOrd="0" presId="urn:microsoft.com/office/officeart/2005/8/layout/bProcess4"/>
    <dgm:cxn modelId="{0B1B0AF8-788D-F243-B9D7-5B662D47D6B1}" type="presParOf" srcId="{A65AD05F-E031-CD44-ADDC-47DE34E8F966}" destId="{5344A66C-E158-4746-8192-C21AEEA452D4}" srcOrd="0" destOrd="0" presId="urn:microsoft.com/office/officeart/2005/8/layout/bProcess4"/>
    <dgm:cxn modelId="{510F8E75-A1C0-6B40-8AAC-E7C4E7EFBE78}" type="presParOf" srcId="{5344A66C-E158-4746-8192-C21AEEA452D4}" destId="{912694DF-0909-1947-8185-C9EACB670190}" srcOrd="0" destOrd="0" presId="urn:microsoft.com/office/officeart/2005/8/layout/bProcess4"/>
    <dgm:cxn modelId="{9B156863-7265-5546-AEFD-6F25FAB8CF15}" type="presParOf" srcId="{5344A66C-E158-4746-8192-C21AEEA452D4}" destId="{49602F92-22DA-F643-95DD-1DEB8B66DD04}" srcOrd="1" destOrd="0" presId="urn:microsoft.com/office/officeart/2005/8/layout/bProcess4"/>
    <dgm:cxn modelId="{BF4FFED3-6891-7444-B968-C66D2944ABAD}" type="presParOf" srcId="{A65AD05F-E031-CD44-ADDC-47DE34E8F966}" destId="{52148736-99B3-4846-8E6A-FB85A1E16B3B}" srcOrd="1" destOrd="0" presId="urn:microsoft.com/office/officeart/2005/8/layout/bProcess4"/>
    <dgm:cxn modelId="{2675BF94-3337-B74F-8DBD-C9CF540E6484}" type="presParOf" srcId="{A65AD05F-E031-CD44-ADDC-47DE34E8F966}" destId="{5CCDCBA1-AAFF-3E42-A086-650E4AC77E43}" srcOrd="2" destOrd="0" presId="urn:microsoft.com/office/officeart/2005/8/layout/bProcess4"/>
    <dgm:cxn modelId="{066570A9-B728-8744-9DFC-C02D674B05CD}" type="presParOf" srcId="{5CCDCBA1-AAFF-3E42-A086-650E4AC77E43}" destId="{902A5F9B-1BED-BC47-893C-15E7A495A1D4}" srcOrd="0" destOrd="0" presId="urn:microsoft.com/office/officeart/2005/8/layout/bProcess4"/>
    <dgm:cxn modelId="{D18BA944-553E-0D4F-B75B-5A7564E2F747}" type="presParOf" srcId="{5CCDCBA1-AAFF-3E42-A086-650E4AC77E43}" destId="{989B9E72-C399-1543-AE68-7CF17A70ED6A}" srcOrd="1" destOrd="0" presId="urn:microsoft.com/office/officeart/2005/8/layout/bProcess4"/>
    <dgm:cxn modelId="{95AF75CA-85D9-4F47-859F-6C0A2DB40AF2}" type="presParOf" srcId="{A65AD05F-E031-CD44-ADDC-47DE34E8F966}" destId="{CBC0526D-40E1-4549-8178-260200EC336A}" srcOrd="3" destOrd="0" presId="urn:microsoft.com/office/officeart/2005/8/layout/bProcess4"/>
    <dgm:cxn modelId="{F23253F8-D9CF-DD4A-B376-E5F38B4E0D18}" type="presParOf" srcId="{A65AD05F-E031-CD44-ADDC-47DE34E8F966}" destId="{F665871B-6AF9-1A40-9875-C8B3B21048EA}" srcOrd="4" destOrd="0" presId="urn:microsoft.com/office/officeart/2005/8/layout/bProcess4"/>
    <dgm:cxn modelId="{1F626EC8-DC6D-664E-9A1D-749515E5B44F}" type="presParOf" srcId="{F665871B-6AF9-1A40-9875-C8B3B21048EA}" destId="{04FB67F3-4E47-6C4B-A530-4A34F52C1FA2}" srcOrd="0" destOrd="0" presId="urn:microsoft.com/office/officeart/2005/8/layout/bProcess4"/>
    <dgm:cxn modelId="{F4C504F3-2DF6-4149-B31B-6463F8E40830}" type="presParOf" srcId="{F665871B-6AF9-1A40-9875-C8B3B21048EA}" destId="{81868A93-7A59-5148-BB64-0C4D3D658819}" srcOrd="1" destOrd="0" presId="urn:microsoft.com/office/officeart/2005/8/layout/bProcess4"/>
    <dgm:cxn modelId="{D816F4A7-BF74-A94F-BF9D-46FFED3CFEAE}" type="presParOf" srcId="{A65AD05F-E031-CD44-ADDC-47DE34E8F966}" destId="{31B52B8A-AAC3-694E-90C2-5994DA99395C}" srcOrd="5" destOrd="0" presId="urn:microsoft.com/office/officeart/2005/8/layout/bProcess4"/>
    <dgm:cxn modelId="{48E5A6ED-1D0A-2741-A150-E6AA55D6167E}" type="presParOf" srcId="{A65AD05F-E031-CD44-ADDC-47DE34E8F966}" destId="{8B8F1330-1DBD-D04F-BB4C-421FB0873661}" srcOrd="6" destOrd="0" presId="urn:microsoft.com/office/officeart/2005/8/layout/bProcess4"/>
    <dgm:cxn modelId="{030E1281-166E-D941-8C27-3CD5066EC5EC}" type="presParOf" srcId="{8B8F1330-1DBD-D04F-BB4C-421FB0873661}" destId="{A9A2BDD6-0D37-944F-A592-EDC442E6A001}" srcOrd="0" destOrd="0" presId="urn:microsoft.com/office/officeart/2005/8/layout/bProcess4"/>
    <dgm:cxn modelId="{798A3CF8-29AA-CB40-A548-98516AF564B8}" type="presParOf" srcId="{8B8F1330-1DBD-D04F-BB4C-421FB0873661}" destId="{914B933E-85FD-0B45-82E4-1DD18EC1C7C1}" srcOrd="1" destOrd="0" presId="urn:microsoft.com/office/officeart/2005/8/layout/bProcess4"/>
    <dgm:cxn modelId="{DEA12792-E099-F545-96D2-D6A5EA16EDD4}" type="presParOf" srcId="{A65AD05F-E031-CD44-ADDC-47DE34E8F966}" destId="{C90D09AD-46BB-174C-930A-EBD5497D4580}" srcOrd="7" destOrd="0" presId="urn:microsoft.com/office/officeart/2005/8/layout/bProcess4"/>
    <dgm:cxn modelId="{556AA251-00CC-EB49-ADBA-D29104F5A441}" type="presParOf" srcId="{A65AD05F-E031-CD44-ADDC-47DE34E8F966}" destId="{6D75717E-D7F5-A34A-8EC2-B429D35B1296}" srcOrd="8" destOrd="0" presId="urn:microsoft.com/office/officeart/2005/8/layout/bProcess4"/>
    <dgm:cxn modelId="{3D1A26E3-0051-B447-9787-E0087B149592}" type="presParOf" srcId="{6D75717E-D7F5-A34A-8EC2-B429D35B1296}" destId="{EA7D4E6A-27FA-4C42-A415-16BB41CBA64E}" srcOrd="0" destOrd="0" presId="urn:microsoft.com/office/officeart/2005/8/layout/bProcess4"/>
    <dgm:cxn modelId="{E856D1CA-5151-7246-BDBF-3DB164FB6195}" type="presParOf" srcId="{6D75717E-D7F5-A34A-8EC2-B429D35B1296}" destId="{84105E5B-BE54-1142-823E-78D4A407142E}" srcOrd="1" destOrd="0" presId="urn:microsoft.com/office/officeart/2005/8/layout/bProcess4"/>
    <dgm:cxn modelId="{EEFC9020-29A4-E648-993A-BD098A301AFF}" type="presParOf" srcId="{A65AD05F-E031-CD44-ADDC-47DE34E8F966}" destId="{650B7F47-E78E-DD40-836E-1306EEF31D2A}" srcOrd="9" destOrd="0" presId="urn:microsoft.com/office/officeart/2005/8/layout/bProcess4"/>
    <dgm:cxn modelId="{FA72F797-1E94-2F45-8E2A-05C61429C9AF}" type="presParOf" srcId="{A65AD05F-E031-CD44-ADDC-47DE34E8F966}" destId="{941634AA-1FB0-6A44-A41E-00210480E004}" srcOrd="10" destOrd="0" presId="urn:microsoft.com/office/officeart/2005/8/layout/bProcess4"/>
    <dgm:cxn modelId="{C49E0879-78F0-0B44-869C-B8F54B045A0C}" type="presParOf" srcId="{941634AA-1FB0-6A44-A41E-00210480E004}" destId="{634A107A-071A-0046-9B07-9962AF255CE1}" srcOrd="0" destOrd="0" presId="urn:microsoft.com/office/officeart/2005/8/layout/bProcess4"/>
    <dgm:cxn modelId="{B3DC2453-82A0-0C42-B2A3-3B9143A44D59}" type="presParOf" srcId="{941634AA-1FB0-6A44-A41E-00210480E004}" destId="{D568DDB3-FB0D-0B43-BA1A-63F3D255C695}" srcOrd="1" destOrd="0" presId="urn:microsoft.com/office/officeart/2005/8/layout/bProcess4"/>
    <dgm:cxn modelId="{52EBB386-B98E-1749-9C68-C1289D288D38}" type="presParOf" srcId="{A65AD05F-E031-CD44-ADDC-47DE34E8F966}" destId="{536E5D7A-0AFE-604F-B4B0-D2B51482D11F}" srcOrd="11" destOrd="0" presId="urn:microsoft.com/office/officeart/2005/8/layout/bProcess4"/>
    <dgm:cxn modelId="{2654539E-1B00-184E-A4B7-91F3A6CA49A5}" type="presParOf" srcId="{A65AD05F-E031-CD44-ADDC-47DE34E8F966}" destId="{20860B8C-7E41-6C4E-AF86-F4AE24CCFC1B}" srcOrd="12" destOrd="0" presId="urn:microsoft.com/office/officeart/2005/8/layout/bProcess4"/>
    <dgm:cxn modelId="{6EDB2DE5-E3C6-F245-B18B-29F6E7D81606}" type="presParOf" srcId="{20860B8C-7E41-6C4E-AF86-F4AE24CCFC1B}" destId="{660FE936-7A45-3D4B-BA0C-7B389146B4F1}" srcOrd="0" destOrd="0" presId="urn:microsoft.com/office/officeart/2005/8/layout/bProcess4"/>
    <dgm:cxn modelId="{3E3C1156-EA27-5942-859E-5AF049AD3E9D}" type="presParOf" srcId="{20860B8C-7E41-6C4E-AF86-F4AE24CCFC1B}" destId="{0E503BEF-E000-5248-93BB-27C49272360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51F368-BBBF-BB42-BE39-CAB2A41A7A0A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0AB89-767B-3C44-8772-A23D18861D5A}">
      <dgm:prSet/>
      <dgm:spPr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application virtualization</a:t>
          </a:r>
          <a:endParaRPr lang="en-US" dirty="0">
            <a:solidFill>
              <a:schemeClr val="bg1"/>
            </a:solidFill>
          </a:endParaRPr>
        </a:p>
      </dgm:t>
    </dgm:pt>
    <dgm:pt modelId="{1EECCAE1-4B12-2546-B925-ADD474991100}" type="parTrans" cxnId="{4432E7A2-C7C7-9F4B-9D81-216F4119880F}">
      <dgm:prSet/>
      <dgm:spPr/>
      <dgm:t>
        <a:bodyPr/>
        <a:lstStyle/>
        <a:p>
          <a:endParaRPr lang="en-US"/>
        </a:p>
      </dgm:t>
    </dgm:pt>
    <dgm:pt modelId="{450E06E1-4284-DE46-923D-974EBB0AC097}" type="sibTrans" cxnId="{4432E7A2-C7C7-9F4B-9D81-216F4119880F}">
      <dgm:prSet/>
      <dgm:spPr/>
      <dgm:t>
        <a:bodyPr/>
        <a:lstStyle/>
        <a:p>
          <a:endParaRPr lang="en-US"/>
        </a:p>
      </dgm:t>
    </dgm:pt>
    <dgm:pt modelId="{981A9138-F00F-C74E-BA53-8CD3DF893E59}">
      <dgm:prSet/>
      <dgm:spPr/>
      <dgm:t>
        <a:bodyPr/>
        <a:lstStyle/>
        <a:p>
          <a:pPr rtl="0"/>
          <a:r>
            <a:rPr lang="en-US" b="1" dirty="0" smtClean="0"/>
            <a:t>allows applications written for one environment to execute on some other operating system</a:t>
          </a:r>
          <a:endParaRPr lang="en-US" dirty="0"/>
        </a:p>
      </dgm:t>
    </dgm:pt>
    <dgm:pt modelId="{8B8DC128-1AF6-0B44-8A00-0E265369F6A6}" type="parTrans" cxnId="{261DA0E3-CFB2-6744-964F-2A5025914D06}">
      <dgm:prSet/>
      <dgm:spPr/>
      <dgm:t>
        <a:bodyPr/>
        <a:lstStyle/>
        <a:p>
          <a:endParaRPr lang="en-US"/>
        </a:p>
      </dgm:t>
    </dgm:pt>
    <dgm:pt modelId="{3BF05437-321B-AF4C-8012-1502CB62992F}" type="sibTrans" cxnId="{261DA0E3-CFB2-6744-964F-2A5025914D06}">
      <dgm:prSet/>
      <dgm:spPr/>
      <dgm:t>
        <a:bodyPr/>
        <a:lstStyle/>
        <a:p>
          <a:endParaRPr lang="en-US"/>
        </a:p>
      </dgm:t>
    </dgm:pt>
    <dgm:pt modelId="{B1D87A38-ECD7-2140-A988-1F3391E4F95C}">
      <dgm:prSet/>
      <dgm:spPr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full virtualization</a:t>
          </a:r>
          <a:endParaRPr lang="en-US" b="1" dirty="0">
            <a:solidFill>
              <a:srgbClr val="000000"/>
            </a:solidFill>
          </a:endParaRPr>
        </a:p>
      </dgm:t>
    </dgm:pt>
    <dgm:pt modelId="{EDF8B077-FBF5-AA4D-9C8C-E3569CB7A185}" type="parTrans" cxnId="{966035E5-EA46-CF4F-BAA3-245AC760B276}">
      <dgm:prSet/>
      <dgm:spPr/>
      <dgm:t>
        <a:bodyPr/>
        <a:lstStyle/>
        <a:p>
          <a:endParaRPr lang="en-US"/>
        </a:p>
      </dgm:t>
    </dgm:pt>
    <dgm:pt modelId="{2FDB7D67-CDC1-5344-99CA-9D1D05D141C5}" type="sibTrans" cxnId="{966035E5-EA46-CF4F-BAA3-245AC760B276}">
      <dgm:prSet/>
      <dgm:spPr/>
      <dgm:t>
        <a:bodyPr/>
        <a:lstStyle/>
        <a:p>
          <a:endParaRPr lang="en-US"/>
        </a:p>
      </dgm:t>
    </dgm:pt>
    <dgm:pt modelId="{18EFEBF9-B6F5-004A-B38E-EA25B734362B}">
      <dgm:prSet/>
      <dgm:spPr/>
      <dgm:t>
        <a:bodyPr/>
        <a:lstStyle/>
        <a:p>
          <a:pPr rtl="0"/>
          <a:r>
            <a:rPr lang="en-US" b="1" dirty="0" smtClean="0"/>
            <a:t>multiple full operating system instances execute in parallel</a:t>
          </a:r>
          <a:endParaRPr lang="en-US" dirty="0"/>
        </a:p>
      </dgm:t>
    </dgm:pt>
    <dgm:pt modelId="{9E6D2ABC-7E93-1640-9B68-1B7EE1B2D908}" type="parTrans" cxnId="{107E1BC2-A28B-DA49-870E-6BE6B2165363}">
      <dgm:prSet/>
      <dgm:spPr/>
      <dgm:t>
        <a:bodyPr/>
        <a:lstStyle/>
        <a:p>
          <a:endParaRPr lang="en-US"/>
        </a:p>
      </dgm:t>
    </dgm:pt>
    <dgm:pt modelId="{F28105E8-C059-9C46-A0FD-F9C49CA80024}" type="sibTrans" cxnId="{107E1BC2-A28B-DA49-870E-6BE6B2165363}">
      <dgm:prSet/>
      <dgm:spPr/>
      <dgm:t>
        <a:bodyPr/>
        <a:lstStyle/>
        <a:p>
          <a:endParaRPr lang="en-US"/>
        </a:p>
      </dgm:t>
    </dgm:pt>
    <dgm:pt modelId="{F1F39CD1-3F5C-7D4A-ADEB-1A54ABA0AF56}">
      <dgm:prSet/>
      <dgm:spPr>
        <a:solidFill>
          <a:schemeClr val="accent2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virtual machine monitor (VMM)</a:t>
          </a:r>
          <a:endParaRPr lang="en-US" dirty="0">
            <a:solidFill>
              <a:srgbClr val="000000"/>
            </a:solidFill>
          </a:endParaRPr>
        </a:p>
      </dgm:t>
    </dgm:pt>
    <dgm:pt modelId="{B2445E72-3F9C-B746-9278-718DE0C132B8}" type="parTrans" cxnId="{C0160AD4-5019-8B40-AEFE-F05E82983DC3}">
      <dgm:prSet/>
      <dgm:spPr/>
      <dgm:t>
        <a:bodyPr/>
        <a:lstStyle/>
        <a:p>
          <a:endParaRPr lang="en-US"/>
        </a:p>
      </dgm:t>
    </dgm:pt>
    <dgm:pt modelId="{A74CC8F5-5F83-8C48-86CD-E1D0BB5935E7}" type="sibTrans" cxnId="{C0160AD4-5019-8B40-AEFE-F05E82983DC3}">
      <dgm:prSet/>
      <dgm:spPr/>
      <dgm:t>
        <a:bodyPr/>
        <a:lstStyle/>
        <a:p>
          <a:endParaRPr lang="en-US"/>
        </a:p>
      </dgm:t>
    </dgm:pt>
    <dgm:pt modelId="{2F4E06F1-8B11-A141-8177-D889E8C3CB48}">
      <dgm:prSet/>
      <dgm:spPr/>
      <dgm:t>
        <a:bodyPr/>
        <a:lstStyle/>
        <a:p>
          <a:pPr rtl="0"/>
          <a:r>
            <a:rPr lang="en-US" b="1" dirty="0" smtClean="0"/>
            <a:t>hypervisor</a:t>
          </a:r>
          <a:endParaRPr lang="en-US" dirty="0"/>
        </a:p>
      </dgm:t>
    </dgm:pt>
    <dgm:pt modelId="{53E1E787-ABEB-724B-B099-04043C6453A3}" type="parTrans" cxnId="{8DBEA456-FB25-0643-85F0-88F093CE63E0}">
      <dgm:prSet/>
      <dgm:spPr/>
      <dgm:t>
        <a:bodyPr/>
        <a:lstStyle/>
        <a:p>
          <a:endParaRPr lang="en-US"/>
        </a:p>
      </dgm:t>
    </dgm:pt>
    <dgm:pt modelId="{85AEFFC6-A82C-C34A-A64E-5F3E17378CED}" type="sibTrans" cxnId="{8DBEA456-FB25-0643-85F0-88F093CE63E0}">
      <dgm:prSet/>
      <dgm:spPr/>
      <dgm:t>
        <a:bodyPr/>
        <a:lstStyle/>
        <a:p>
          <a:endParaRPr lang="en-US"/>
        </a:p>
      </dgm:t>
    </dgm:pt>
    <dgm:pt modelId="{BA7F7536-8A37-994F-8813-1A03C7799A05}">
      <dgm:prSet/>
      <dgm:spPr/>
      <dgm:t>
        <a:bodyPr/>
        <a:lstStyle/>
        <a:p>
          <a:pPr rtl="0"/>
          <a:r>
            <a:rPr lang="en-US" b="1" dirty="0" smtClean="0"/>
            <a:t>coordinates access between each of the guests and the actual physical hardware resources</a:t>
          </a:r>
          <a:endParaRPr lang="en-US" dirty="0"/>
        </a:p>
      </dgm:t>
    </dgm:pt>
    <dgm:pt modelId="{BCA400B5-966E-024A-8D21-FCB61975EDB4}" type="parTrans" cxnId="{61A9A3A0-6F25-544B-9CAC-65C8BA5A3C37}">
      <dgm:prSet/>
      <dgm:spPr/>
      <dgm:t>
        <a:bodyPr/>
        <a:lstStyle/>
        <a:p>
          <a:endParaRPr lang="en-US"/>
        </a:p>
      </dgm:t>
    </dgm:pt>
    <dgm:pt modelId="{F898A79D-7C31-EE4D-BD97-9BB693D1BC2F}" type="sibTrans" cxnId="{61A9A3A0-6F25-544B-9CAC-65C8BA5A3C37}">
      <dgm:prSet/>
      <dgm:spPr/>
      <dgm:t>
        <a:bodyPr/>
        <a:lstStyle/>
        <a:p>
          <a:endParaRPr lang="en-US"/>
        </a:p>
      </dgm:t>
    </dgm:pt>
    <dgm:pt modelId="{D85DCE3B-75F7-E04A-80D0-F139628584D9}" type="pres">
      <dgm:prSet presAssocID="{2751F368-BBBF-BB42-BE39-CAB2A41A7A0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5453AD-DFBF-2541-BDB5-806329B05C0D}" type="pres">
      <dgm:prSet presAssocID="{2751F368-BBBF-BB42-BE39-CAB2A41A7A0A}" presName="outerBox" presStyleCnt="0"/>
      <dgm:spPr/>
    </dgm:pt>
    <dgm:pt modelId="{A2C4EA72-062A-B348-AB13-9446779F12B7}" type="pres">
      <dgm:prSet presAssocID="{2751F368-BBBF-BB42-BE39-CAB2A41A7A0A}" presName="outerBoxParent" presStyleLbl="node1" presStyleIdx="0" presStyleCnt="3"/>
      <dgm:spPr/>
      <dgm:t>
        <a:bodyPr/>
        <a:lstStyle/>
        <a:p>
          <a:endParaRPr lang="en-US"/>
        </a:p>
      </dgm:t>
    </dgm:pt>
    <dgm:pt modelId="{90037E22-F390-3146-9988-CCC38A3BFA90}" type="pres">
      <dgm:prSet presAssocID="{2751F368-BBBF-BB42-BE39-CAB2A41A7A0A}" presName="outerBoxChildren" presStyleCnt="0"/>
      <dgm:spPr/>
    </dgm:pt>
    <dgm:pt modelId="{DCE0BEFD-DB6C-5943-B776-BDC10D234A15}" type="pres">
      <dgm:prSet presAssocID="{981A9138-F00F-C74E-BA53-8CD3DF893E59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01D07-8A63-1446-90D4-FC9371EA6F1F}" type="pres">
      <dgm:prSet presAssocID="{2751F368-BBBF-BB42-BE39-CAB2A41A7A0A}" presName="middleBox" presStyleCnt="0"/>
      <dgm:spPr/>
    </dgm:pt>
    <dgm:pt modelId="{4D0BE879-0AB0-E24A-933E-D7328406EB4D}" type="pres">
      <dgm:prSet presAssocID="{2751F368-BBBF-BB42-BE39-CAB2A41A7A0A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AC783A47-57B8-2042-818A-6BBDB1AF9281}" type="pres">
      <dgm:prSet presAssocID="{2751F368-BBBF-BB42-BE39-CAB2A41A7A0A}" presName="middleBoxChildren" presStyleCnt="0"/>
      <dgm:spPr/>
    </dgm:pt>
    <dgm:pt modelId="{DA34A8A0-DF62-4449-B533-42BE1588634B}" type="pres">
      <dgm:prSet presAssocID="{18EFEBF9-B6F5-004A-B38E-EA25B734362B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D88E2-8050-CB4A-B52B-581AD9B8428C}" type="pres">
      <dgm:prSet presAssocID="{2751F368-BBBF-BB42-BE39-CAB2A41A7A0A}" presName="centerBox" presStyleCnt="0"/>
      <dgm:spPr/>
    </dgm:pt>
    <dgm:pt modelId="{F8C4AABE-5E5D-0844-954B-8B603EB8234F}" type="pres">
      <dgm:prSet presAssocID="{2751F368-BBBF-BB42-BE39-CAB2A41A7A0A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35ED8437-CEC1-FB4B-8F0D-AA7AF6EE4EB7}" type="pres">
      <dgm:prSet presAssocID="{2751F368-BBBF-BB42-BE39-CAB2A41A7A0A}" presName="centerBoxChildren" presStyleCnt="0"/>
      <dgm:spPr/>
    </dgm:pt>
    <dgm:pt modelId="{45A52F90-2C18-0D46-9361-5F297FFC4B41}" type="pres">
      <dgm:prSet presAssocID="{2F4E06F1-8B11-A141-8177-D889E8C3CB48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B9A2E-03BD-FD4E-B2FD-6BDF60D1F7D7}" type="pres">
      <dgm:prSet presAssocID="{85AEFFC6-A82C-C34A-A64E-5F3E17378CED}" presName="centerSibTrans" presStyleCnt="0"/>
      <dgm:spPr/>
    </dgm:pt>
    <dgm:pt modelId="{114DEDE5-5DEB-7144-B31A-F126DEFF07E7}" type="pres">
      <dgm:prSet presAssocID="{BA7F7536-8A37-994F-8813-1A03C7799A05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E1BC2-A28B-DA49-870E-6BE6B2165363}" srcId="{B1D87A38-ECD7-2140-A988-1F3391E4F95C}" destId="{18EFEBF9-B6F5-004A-B38E-EA25B734362B}" srcOrd="0" destOrd="0" parTransId="{9E6D2ABC-7E93-1640-9B68-1B7EE1B2D908}" sibTransId="{F28105E8-C059-9C46-A0FD-F9C49CA80024}"/>
    <dgm:cxn modelId="{4432E7A2-C7C7-9F4B-9D81-216F4119880F}" srcId="{2751F368-BBBF-BB42-BE39-CAB2A41A7A0A}" destId="{89E0AB89-767B-3C44-8772-A23D18861D5A}" srcOrd="0" destOrd="0" parTransId="{1EECCAE1-4B12-2546-B925-ADD474991100}" sibTransId="{450E06E1-4284-DE46-923D-974EBB0AC097}"/>
    <dgm:cxn modelId="{FE9810D6-2B7E-F641-88C9-192BB7F9D556}" type="presOf" srcId="{F1F39CD1-3F5C-7D4A-ADEB-1A54ABA0AF56}" destId="{F8C4AABE-5E5D-0844-954B-8B603EB8234F}" srcOrd="0" destOrd="0" presId="urn:microsoft.com/office/officeart/2005/8/layout/target2"/>
    <dgm:cxn modelId="{FA96DB51-12B0-9344-AD36-D7991D187C82}" type="presOf" srcId="{2F4E06F1-8B11-A141-8177-D889E8C3CB48}" destId="{45A52F90-2C18-0D46-9361-5F297FFC4B41}" srcOrd="0" destOrd="0" presId="urn:microsoft.com/office/officeart/2005/8/layout/target2"/>
    <dgm:cxn modelId="{9E96A746-5B82-824E-880A-5A83CCD1E490}" type="presOf" srcId="{981A9138-F00F-C74E-BA53-8CD3DF893E59}" destId="{DCE0BEFD-DB6C-5943-B776-BDC10D234A15}" srcOrd="0" destOrd="0" presId="urn:microsoft.com/office/officeart/2005/8/layout/target2"/>
    <dgm:cxn modelId="{261DA0E3-CFB2-6744-964F-2A5025914D06}" srcId="{89E0AB89-767B-3C44-8772-A23D18861D5A}" destId="{981A9138-F00F-C74E-BA53-8CD3DF893E59}" srcOrd="0" destOrd="0" parTransId="{8B8DC128-1AF6-0B44-8A00-0E265369F6A6}" sibTransId="{3BF05437-321B-AF4C-8012-1502CB62992F}"/>
    <dgm:cxn modelId="{7E9509C2-E426-6542-A6C5-0D04676BD42E}" type="presOf" srcId="{2751F368-BBBF-BB42-BE39-CAB2A41A7A0A}" destId="{D85DCE3B-75F7-E04A-80D0-F139628584D9}" srcOrd="0" destOrd="0" presId="urn:microsoft.com/office/officeart/2005/8/layout/target2"/>
    <dgm:cxn modelId="{344B1C9C-AC84-7D4D-9D4B-144624954590}" type="presOf" srcId="{18EFEBF9-B6F5-004A-B38E-EA25B734362B}" destId="{DA34A8A0-DF62-4449-B533-42BE1588634B}" srcOrd="0" destOrd="0" presId="urn:microsoft.com/office/officeart/2005/8/layout/target2"/>
    <dgm:cxn modelId="{D8E5E68A-E29A-6E4A-8266-2A708C324BCB}" type="presOf" srcId="{B1D87A38-ECD7-2140-A988-1F3391E4F95C}" destId="{4D0BE879-0AB0-E24A-933E-D7328406EB4D}" srcOrd="0" destOrd="0" presId="urn:microsoft.com/office/officeart/2005/8/layout/target2"/>
    <dgm:cxn modelId="{CF3639D0-3242-B847-AFD3-A8C7E76B7156}" type="presOf" srcId="{BA7F7536-8A37-994F-8813-1A03C7799A05}" destId="{114DEDE5-5DEB-7144-B31A-F126DEFF07E7}" srcOrd="0" destOrd="0" presId="urn:microsoft.com/office/officeart/2005/8/layout/target2"/>
    <dgm:cxn modelId="{C0160AD4-5019-8B40-AEFE-F05E82983DC3}" srcId="{2751F368-BBBF-BB42-BE39-CAB2A41A7A0A}" destId="{F1F39CD1-3F5C-7D4A-ADEB-1A54ABA0AF56}" srcOrd="2" destOrd="0" parTransId="{B2445E72-3F9C-B746-9278-718DE0C132B8}" sibTransId="{A74CC8F5-5F83-8C48-86CD-E1D0BB5935E7}"/>
    <dgm:cxn modelId="{61A9A3A0-6F25-544B-9CAC-65C8BA5A3C37}" srcId="{F1F39CD1-3F5C-7D4A-ADEB-1A54ABA0AF56}" destId="{BA7F7536-8A37-994F-8813-1A03C7799A05}" srcOrd="1" destOrd="0" parTransId="{BCA400B5-966E-024A-8D21-FCB61975EDB4}" sibTransId="{F898A79D-7C31-EE4D-BD97-9BB693D1BC2F}"/>
    <dgm:cxn modelId="{8DBEA456-FB25-0643-85F0-88F093CE63E0}" srcId="{F1F39CD1-3F5C-7D4A-ADEB-1A54ABA0AF56}" destId="{2F4E06F1-8B11-A141-8177-D889E8C3CB48}" srcOrd="0" destOrd="0" parTransId="{53E1E787-ABEB-724B-B099-04043C6453A3}" sibTransId="{85AEFFC6-A82C-C34A-A64E-5F3E17378CED}"/>
    <dgm:cxn modelId="{5CFA0D0E-9541-2042-A5EE-CD1CF5125370}" type="presOf" srcId="{89E0AB89-767B-3C44-8772-A23D18861D5A}" destId="{A2C4EA72-062A-B348-AB13-9446779F12B7}" srcOrd="0" destOrd="0" presId="urn:microsoft.com/office/officeart/2005/8/layout/target2"/>
    <dgm:cxn modelId="{966035E5-EA46-CF4F-BAA3-245AC760B276}" srcId="{2751F368-BBBF-BB42-BE39-CAB2A41A7A0A}" destId="{B1D87A38-ECD7-2140-A988-1F3391E4F95C}" srcOrd="1" destOrd="0" parTransId="{EDF8B077-FBF5-AA4D-9C8C-E3569CB7A185}" sibTransId="{2FDB7D67-CDC1-5344-99CA-9D1D05D141C5}"/>
    <dgm:cxn modelId="{4408422F-E4CA-9944-B518-208D288DECC4}" type="presParOf" srcId="{D85DCE3B-75F7-E04A-80D0-F139628584D9}" destId="{585453AD-DFBF-2541-BDB5-806329B05C0D}" srcOrd="0" destOrd="0" presId="urn:microsoft.com/office/officeart/2005/8/layout/target2"/>
    <dgm:cxn modelId="{5649D83A-02FB-E546-8E05-5FEF083EFC27}" type="presParOf" srcId="{585453AD-DFBF-2541-BDB5-806329B05C0D}" destId="{A2C4EA72-062A-B348-AB13-9446779F12B7}" srcOrd="0" destOrd="0" presId="urn:microsoft.com/office/officeart/2005/8/layout/target2"/>
    <dgm:cxn modelId="{B8DCA09C-10B9-4B49-ABD9-4551B191329A}" type="presParOf" srcId="{585453AD-DFBF-2541-BDB5-806329B05C0D}" destId="{90037E22-F390-3146-9988-CCC38A3BFA90}" srcOrd="1" destOrd="0" presId="urn:microsoft.com/office/officeart/2005/8/layout/target2"/>
    <dgm:cxn modelId="{C9E2114E-68A6-3E4A-82CF-5A80AC3890A6}" type="presParOf" srcId="{90037E22-F390-3146-9988-CCC38A3BFA90}" destId="{DCE0BEFD-DB6C-5943-B776-BDC10D234A15}" srcOrd="0" destOrd="0" presId="urn:microsoft.com/office/officeart/2005/8/layout/target2"/>
    <dgm:cxn modelId="{E633CB2A-CDDA-C84A-9D37-46B2811A3A91}" type="presParOf" srcId="{D85DCE3B-75F7-E04A-80D0-F139628584D9}" destId="{79701D07-8A63-1446-90D4-FC9371EA6F1F}" srcOrd="1" destOrd="0" presId="urn:microsoft.com/office/officeart/2005/8/layout/target2"/>
    <dgm:cxn modelId="{5DA2914F-41AC-D74F-B650-176C6DE2C3E1}" type="presParOf" srcId="{79701D07-8A63-1446-90D4-FC9371EA6F1F}" destId="{4D0BE879-0AB0-E24A-933E-D7328406EB4D}" srcOrd="0" destOrd="0" presId="urn:microsoft.com/office/officeart/2005/8/layout/target2"/>
    <dgm:cxn modelId="{34C9B1FD-EDC3-934F-A447-86AACE192D27}" type="presParOf" srcId="{79701D07-8A63-1446-90D4-FC9371EA6F1F}" destId="{AC783A47-57B8-2042-818A-6BBDB1AF9281}" srcOrd="1" destOrd="0" presId="urn:microsoft.com/office/officeart/2005/8/layout/target2"/>
    <dgm:cxn modelId="{104138A9-45C4-834B-A413-19DB73A1B3B7}" type="presParOf" srcId="{AC783A47-57B8-2042-818A-6BBDB1AF9281}" destId="{DA34A8A0-DF62-4449-B533-42BE1588634B}" srcOrd="0" destOrd="0" presId="urn:microsoft.com/office/officeart/2005/8/layout/target2"/>
    <dgm:cxn modelId="{5C0A6A3B-07B3-2F43-BE95-F15E613144F8}" type="presParOf" srcId="{D85DCE3B-75F7-E04A-80D0-F139628584D9}" destId="{494D88E2-8050-CB4A-B52B-581AD9B8428C}" srcOrd="2" destOrd="0" presId="urn:microsoft.com/office/officeart/2005/8/layout/target2"/>
    <dgm:cxn modelId="{CAC39505-FF21-4949-B270-BD9A7A7816E2}" type="presParOf" srcId="{494D88E2-8050-CB4A-B52B-581AD9B8428C}" destId="{F8C4AABE-5E5D-0844-954B-8B603EB8234F}" srcOrd="0" destOrd="0" presId="urn:microsoft.com/office/officeart/2005/8/layout/target2"/>
    <dgm:cxn modelId="{A9A28A03-DB3C-1444-9ED2-0ACB5920B487}" type="presParOf" srcId="{494D88E2-8050-CB4A-B52B-581AD9B8428C}" destId="{35ED8437-CEC1-FB4B-8F0D-AA7AF6EE4EB7}" srcOrd="1" destOrd="0" presId="urn:microsoft.com/office/officeart/2005/8/layout/target2"/>
    <dgm:cxn modelId="{27DFF522-5CE7-5241-992E-CC3B3EF9BC29}" type="presParOf" srcId="{35ED8437-CEC1-FB4B-8F0D-AA7AF6EE4EB7}" destId="{45A52F90-2C18-0D46-9361-5F297FFC4B41}" srcOrd="0" destOrd="0" presId="urn:microsoft.com/office/officeart/2005/8/layout/target2"/>
    <dgm:cxn modelId="{F3A05649-9F51-B647-A48C-7655BD9D5B24}" type="presParOf" srcId="{35ED8437-CEC1-FB4B-8F0D-AA7AF6EE4EB7}" destId="{874B9A2E-03BD-FD4E-B2FD-6BDF60D1F7D7}" srcOrd="1" destOrd="0" presId="urn:microsoft.com/office/officeart/2005/8/layout/target2"/>
    <dgm:cxn modelId="{1EE34BB8-3817-834C-A266-6008E6729297}" type="presParOf" srcId="{35ED8437-CEC1-FB4B-8F0D-AA7AF6EE4EB7}" destId="{114DEDE5-5DEB-7144-B31A-F126DEFF07E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81F814-1F01-D74C-AD29-9A0C7E093B1A}" type="doc">
      <dgm:prSet loTypeId="urn:microsoft.com/office/officeart/2005/8/layout/pyramid3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189AB-F765-A040-B6A8-7E1B9807E328}">
      <dgm:prSet custT="1"/>
      <dgm:spPr/>
      <dgm:t>
        <a:bodyPr/>
        <a:lstStyle/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rgbClr val="000000"/>
              </a:solidFill>
            </a:rPr>
            <a:t>organizations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rgbClr val="000000"/>
              </a:solidFill>
            </a:rPr>
            <a:t>using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rgbClr val="000000"/>
              </a:solidFill>
            </a:rPr>
            <a:t>virtualization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rgbClr val="000000"/>
              </a:solidFill>
            </a:rPr>
            <a:t>should:</a:t>
          </a:r>
          <a:endParaRPr lang="en-US" sz="3000" dirty="0">
            <a:solidFill>
              <a:srgbClr val="000000"/>
            </a:solidFill>
          </a:endParaRPr>
        </a:p>
      </dgm:t>
    </dgm:pt>
    <dgm:pt modelId="{F7249D6F-9AB1-8C4E-B0E3-33244A0FB70F}" type="parTrans" cxnId="{47A97D77-433E-B648-98CA-E6AF173DB474}">
      <dgm:prSet/>
      <dgm:spPr/>
      <dgm:t>
        <a:bodyPr/>
        <a:lstStyle/>
        <a:p>
          <a:endParaRPr lang="en-US"/>
        </a:p>
      </dgm:t>
    </dgm:pt>
    <dgm:pt modelId="{72C7F50E-6DA5-1245-A3F0-E36950AC2064}" type="sibTrans" cxnId="{47A97D77-433E-B648-98CA-E6AF173DB474}">
      <dgm:prSet/>
      <dgm:spPr/>
      <dgm:t>
        <a:bodyPr/>
        <a:lstStyle/>
        <a:p>
          <a:endParaRPr lang="en-US"/>
        </a:p>
      </dgm:t>
    </dgm:pt>
    <dgm:pt modelId="{9AEA4CA9-E560-7F42-82A3-093CDB202D79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carefully plan the security of the virtualized system</a:t>
          </a:r>
          <a:endParaRPr lang="en-US" sz="1800" dirty="0"/>
        </a:p>
      </dgm:t>
    </dgm:pt>
    <dgm:pt modelId="{1C1562D4-828A-1540-9D2C-EFD0D79007F4}" type="parTrans" cxnId="{461E7A23-A3CA-AB47-9714-9E531FF3E790}">
      <dgm:prSet/>
      <dgm:spPr/>
      <dgm:t>
        <a:bodyPr/>
        <a:lstStyle/>
        <a:p>
          <a:endParaRPr lang="en-US"/>
        </a:p>
      </dgm:t>
    </dgm:pt>
    <dgm:pt modelId="{E98F8C57-CB08-1D48-838B-5F056A004FE1}" type="sibTrans" cxnId="{461E7A23-A3CA-AB47-9714-9E531FF3E790}">
      <dgm:prSet/>
      <dgm:spPr/>
      <dgm:t>
        <a:bodyPr/>
        <a:lstStyle/>
        <a:p>
          <a:endParaRPr lang="en-US"/>
        </a:p>
      </dgm:t>
    </dgm:pt>
    <dgm:pt modelId="{B451C2B4-B59F-0E4C-967D-90EB7B586020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secure all elements of a full virtualization solution and maintain their security</a:t>
          </a:r>
          <a:endParaRPr lang="en-US" sz="1800" dirty="0"/>
        </a:p>
      </dgm:t>
    </dgm:pt>
    <dgm:pt modelId="{CE975EA3-5E7D-8745-9CE0-0B742588F811}" type="parTrans" cxnId="{CFE847B8-3852-1649-85E1-B7FE7151285F}">
      <dgm:prSet/>
      <dgm:spPr/>
      <dgm:t>
        <a:bodyPr/>
        <a:lstStyle/>
        <a:p>
          <a:endParaRPr lang="en-US"/>
        </a:p>
      </dgm:t>
    </dgm:pt>
    <dgm:pt modelId="{02AC8F05-BFB5-AA4D-A54B-787DDB416E6D}" type="sibTrans" cxnId="{CFE847B8-3852-1649-85E1-B7FE7151285F}">
      <dgm:prSet/>
      <dgm:spPr/>
      <dgm:t>
        <a:bodyPr/>
        <a:lstStyle/>
        <a:p>
          <a:endParaRPr lang="en-US"/>
        </a:p>
      </dgm:t>
    </dgm:pt>
    <dgm:pt modelId="{078FE29B-20CE-9E4E-8B4E-43A94AFB04AE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ensure that the hypervisor is properly secured</a:t>
          </a:r>
          <a:endParaRPr lang="en-US" sz="1800" dirty="0"/>
        </a:p>
      </dgm:t>
    </dgm:pt>
    <dgm:pt modelId="{06A990FE-EDF4-5B44-ACC4-B1BECF5B9CC6}" type="parTrans" cxnId="{39774AB1-F6DD-CF43-8A27-C02F1DF1CC66}">
      <dgm:prSet/>
      <dgm:spPr/>
      <dgm:t>
        <a:bodyPr/>
        <a:lstStyle/>
        <a:p>
          <a:endParaRPr lang="en-US"/>
        </a:p>
      </dgm:t>
    </dgm:pt>
    <dgm:pt modelId="{19F0AE87-CE14-B142-943B-B94A0F6536AE}" type="sibTrans" cxnId="{39774AB1-F6DD-CF43-8A27-C02F1DF1CC66}">
      <dgm:prSet/>
      <dgm:spPr/>
      <dgm:t>
        <a:bodyPr/>
        <a:lstStyle/>
        <a:p>
          <a:endParaRPr lang="en-US"/>
        </a:p>
      </dgm:t>
    </dgm:pt>
    <dgm:pt modelId="{524547FE-EB7E-1A4E-BF10-71C913DB3942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restrict and protect administrator access to the virtualization solution	</a:t>
          </a:r>
          <a:endParaRPr lang="en-US" sz="1800" b="1" dirty="0"/>
        </a:p>
      </dgm:t>
    </dgm:pt>
    <dgm:pt modelId="{5A724A58-603B-6345-B683-CBF1C9C9410A}" type="parTrans" cxnId="{BF98FB4D-62BD-E544-8C8A-36656B2B7C03}">
      <dgm:prSet/>
      <dgm:spPr/>
      <dgm:t>
        <a:bodyPr/>
        <a:lstStyle/>
        <a:p>
          <a:endParaRPr lang="en-US"/>
        </a:p>
      </dgm:t>
    </dgm:pt>
    <dgm:pt modelId="{228910F7-ECB8-7D42-9EA5-C4FDB0790BA7}" type="sibTrans" cxnId="{BF98FB4D-62BD-E544-8C8A-36656B2B7C03}">
      <dgm:prSet/>
      <dgm:spPr/>
      <dgm:t>
        <a:bodyPr/>
        <a:lstStyle/>
        <a:p>
          <a:endParaRPr lang="en-US"/>
        </a:p>
      </dgm:t>
    </dgm:pt>
    <dgm:pt modelId="{38604A9F-D0D2-D84E-8614-A2CA39F82F85}" type="pres">
      <dgm:prSet presAssocID="{1381F814-1F01-D74C-AD29-9A0C7E093B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44D7B3-8CB2-B443-B98A-6DAB7D382EC7}" type="pres">
      <dgm:prSet presAssocID="{E25189AB-F765-A040-B6A8-7E1B9807E328}" presName="Name8" presStyleCnt="0"/>
      <dgm:spPr/>
    </dgm:pt>
    <dgm:pt modelId="{EFA0E744-328C-6745-84A4-BD5D2086F5A5}" type="pres">
      <dgm:prSet presAssocID="{E25189AB-F765-A040-B6A8-7E1B9807E328}" presName="acctBkgd" presStyleLbl="alignAcc1" presStyleIdx="0" presStyleCnt="1" custLinFactNeighborX="-6400"/>
      <dgm:spPr/>
      <dgm:t>
        <a:bodyPr/>
        <a:lstStyle/>
        <a:p>
          <a:endParaRPr lang="en-US"/>
        </a:p>
      </dgm:t>
    </dgm:pt>
    <dgm:pt modelId="{7CB294DC-3115-D141-BE44-4EA9CE67DE2F}" type="pres">
      <dgm:prSet presAssocID="{E25189AB-F765-A040-B6A8-7E1B9807E328}" presName="acct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0B7F1-B9BD-9340-A91F-8AB847AA4215}" type="pres">
      <dgm:prSet presAssocID="{E25189AB-F765-A040-B6A8-7E1B9807E328}" presName="level" presStyleLbl="node1" presStyleIdx="0" presStyleCnt="1" custScaleX="93583" custLinFactNeighborX="-1604" custLinFactNeighborY="-32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06210-43AE-714A-86C9-CB383A3B610D}" type="pres">
      <dgm:prSet presAssocID="{E25189AB-F765-A040-B6A8-7E1B9807E3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E847B8-3852-1649-85E1-B7FE7151285F}" srcId="{E25189AB-F765-A040-B6A8-7E1B9807E328}" destId="{B451C2B4-B59F-0E4C-967D-90EB7B586020}" srcOrd="1" destOrd="0" parTransId="{CE975EA3-5E7D-8745-9CE0-0B742588F811}" sibTransId="{02AC8F05-BFB5-AA4D-A54B-787DDB416E6D}"/>
    <dgm:cxn modelId="{39774AB1-F6DD-CF43-8A27-C02F1DF1CC66}" srcId="{E25189AB-F765-A040-B6A8-7E1B9807E328}" destId="{078FE29B-20CE-9E4E-8B4E-43A94AFB04AE}" srcOrd="2" destOrd="0" parTransId="{06A990FE-EDF4-5B44-ACC4-B1BECF5B9CC6}" sibTransId="{19F0AE87-CE14-B142-943B-B94A0F6536AE}"/>
    <dgm:cxn modelId="{19DA1E53-A0BF-8641-880E-A2442435F952}" type="presOf" srcId="{524547FE-EB7E-1A4E-BF10-71C913DB3942}" destId="{7CB294DC-3115-D141-BE44-4EA9CE67DE2F}" srcOrd="1" destOrd="3" presId="urn:microsoft.com/office/officeart/2005/8/layout/pyramid3"/>
    <dgm:cxn modelId="{35A6BF97-0C5F-214B-9627-6DC2000F47B4}" type="presOf" srcId="{078FE29B-20CE-9E4E-8B4E-43A94AFB04AE}" destId="{EFA0E744-328C-6745-84A4-BD5D2086F5A5}" srcOrd="0" destOrd="2" presId="urn:microsoft.com/office/officeart/2005/8/layout/pyramid3"/>
    <dgm:cxn modelId="{D9BFDD08-73C8-0A4E-BF8F-C3DB597FC312}" type="presOf" srcId="{1381F814-1F01-D74C-AD29-9A0C7E093B1A}" destId="{38604A9F-D0D2-D84E-8614-A2CA39F82F85}" srcOrd="0" destOrd="0" presId="urn:microsoft.com/office/officeart/2005/8/layout/pyramid3"/>
    <dgm:cxn modelId="{47A97D77-433E-B648-98CA-E6AF173DB474}" srcId="{1381F814-1F01-D74C-AD29-9A0C7E093B1A}" destId="{E25189AB-F765-A040-B6A8-7E1B9807E328}" srcOrd="0" destOrd="0" parTransId="{F7249D6F-9AB1-8C4E-B0E3-33244A0FB70F}" sibTransId="{72C7F50E-6DA5-1245-A3F0-E36950AC2064}"/>
    <dgm:cxn modelId="{D5F77CD3-7724-BF42-B134-E3DB74257185}" type="presOf" srcId="{524547FE-EB7E-1A4E-BF10-71C913DB3942}" destId="{EFA0E744-328C-6745-84A4-BD5D2086F5A5}" srcOrd="0" destOrd="3" presId="urn:microsoft.com/office/officeart/2005/8/layout/pyramid3"/>
    <dgm:cxn modelId="{BD8A8659-ED2D-8E4C-8F9C-F9AA074F857C}" type="presOf" srcId="{B451C2B4-B59F-0E4C-967D-90EB7B586020}" destId="{EFA0E744-328C-6745-84A4-BD5D2086F5A5}" srcOrd="0" destOrd="1" presId="urn:microsoft.com/office/officeart/2005/8/layout/pyramid3"/>
    <dgm:cxn modelId="{2F2F48BC-97A8-854E-93D2-A2819CCF21C5}" type="presOf" srcId="{9AEA4CA9-E560-7F42-82A3-093CDB202D79}" destId="{EFA0E744-328C-6745-84A4-BD5D2086F5A5}" srcOrd="0" destOrd="0" presId="urn:microsoft.com/office/officeart/2005/8/layout/pyramid3"/>
    <dgm:cxn modelId="{BF98FB4D-62BD-E544-8C8A-36656B2B7C03}" srcId="{E25189AB-F765-A040-B6A8-7E1B9807E328}" destId="{524547FE-EB7E-1A4E-BF10-71C913DB3942}" srcOrd="3" destOrd="0" parTransId="{5A724A58-603B-6345-B683-CBF1C9C9410A}" sibTransId="{228910F7-ECB8-7D42-9EA5-C4FDB0790BA7}"/>
    <dgm:cxn modelId="{5B61419F-49E7-8B49-872C-CEB7EE572F9D}" type="presOf" srcId="{E25189AB-F765-A040-B6A8-7E1B9807E328}" destId="{0F70B7F1-B9BD-9340-A91F-8AB847AA4215}" srcOrd="0" destOrd="0" presId="urn:microsoft.com/office/officeart/2005/8/layout/pyramid3"/>
    <dgm:cxn modelId="{A99540BB-DE12-234C-B185-311BDE232F9F}" type="presOf" srcId="{078FE29B-20CE-9E4E-8B4E-43A94AFB04AE}" destId="{7CB294DC-3115-D141-BE44-4EA9CE67DE2F}" srcOrd="1" destOrd="2" presId="urn:microsoft.com/office/officeart/2005/8/layout/pyramid3"/>
    <dgm:cxn modelId="{1F780398-92F9-5944-946F-6560D827BF7A}" type="presOf" srcId="{9AEA4CA9-E560-7F42-82A3-093CDB202D79}" destId="{7CB294DC-3115-D141-BE44-4EA9CE67DE2F}" srcOrd="1" destOrd="0" presId="urn:microsoft.com/office/officeart/2005/8/layout/pyramid3"/>
    <dgm:cxn modelId="{E40DC5E3-247B-2B49-99C9-255E549F6383}" type="presOf" srcId="{B451C2B4-B59F-0E4C-967D-90EB7B586020}" destId="{7CB294DC-3115-D141-BE44-4EA9CE67DE2F}" srcOrd="1" destOrd="1" presId="urn:microsoft.com/office/officeart/2005/8/layout/pyramid3"/>
    <dgm:cxn modelId="{461E7A23-A3CA-AB47-9714-9E531FF3E790}" srcId="{E25189AB-F765-A040-B6A8-7E1B9807E328}" destId="{9AEA4CA9-E560-7F42-82A3-093CDB202D79}" srcOrd="0" destOrd="0" parTransId="{1C1562D4-828A-1540-9D2C-EFD0D79007F4}" sibTransId="{E98F8C57-CB08-1D48-838B-5F056A004FE1}"/>
    <dgm:cxn modelId="{E5CF764D-D04A-BF48-9688-89F9D5FCDB03}" type="presOf" srcId="{E25189AB-F765-A040-B6A8-7E1B9807E328}" destId="{EBD06210-43AE-714A-86C9-CB383A3B610D}" srcOrd="1" destOrd="0" presId="urn:microsoft.com/office/officeart/2005/8/layout/pyramid3"/>
    <dgm:cxn modelId="{B48EDA89-ADBE-3A4F-AB1C-0995E6DB7A0D}" type="presParOf" srcId="{38604A9F-D0D2-D84E-8614-A2CA39F82F85}" destId="{0044D7B3-8CB2-B443-B98A-6DAB7D382EC7}" srcOrd="0" destOrd="0" presId="urn:microsoft.com/office/officeart/2005/8/layout/pyramid3"/>
    <dgm:cxn modelId="{41B9137C-2FD7-4E43-B53C-1E4761454E1E}" type="presParOf" srcId="{0044D7B3-8CB2-B443-B98A-6DAB7D382EC7}" destId="{EFA0E744-328C-6745-84A4-BD5D2086F5A5}" srcOrd="0" destOrd="0" presId="urn:microsoft.com/office/officeart/2005/8/layout/pyramid3"/>
    <dgm:cxn modelId="{8EE3B9C4-8D58-0C4D-9B86-A2BAF494D176}" type="presParOf" srcId="{0044D7B3-8CB2-B443-B98A-6DAB7D382EC7}" destId="{7CB294DC-3115-D141-BE44-4EA9CE67DE2F}" srcOrd="1" destOrd="0" presId="urn:microsoft.com/office/officeart/2005/8/layout/pyramid3"/>
    <dgm:cxn modelId="{F0DBC69C-1585-5C42-B536-F22CB0205098}" type="presParOf" srcId="{0044D7B3-8CB2-B443-B98A-6DAB7D382EC7}" destId="{0F70B7F1-B9BD-9340-A91F-8AB847AA4215}" srcOrd="2" destOrd="0" presId="urn:microsoft.com/office/officeart/2005/8/layout/pyramid3"/>
    <dgm:cxn modelId="{05DAC8E9-9C7D-E745-B3C5-A612012F594B}" type="presParOf" srcId="{0044D7B3-8CB2-B443-B98A-6DAB7D382EC7}" destId="{EBD06210-43AE-714A-86C9-CB383A3B610D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48736-99B3-4846-8E6A-FB85A1E16B3B}">
      <dsp:nvSpPr>
        <dsp:cNvPr id="0" name=""/>
        <dsp:cNvSpPr/>
      </dsp:nvSpPr>
      <dsp:spPr>
        <a:xfrm rot="5400000">
          <a:off x="-382732" y="1418506"/>
          <a:ext cx="1690470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02F92-22DA-F643-95DD-1DEB8B66DD04}">
      <dsp:nvSpPr>
        <dsp:cNvPr id="0" name=""/>
        <dsp:cNvSpPr/>
      </dsp:nvSpPr>
      <dsp:spPr>
        <a:xfrm>
          <a:off x="4177" y="336739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the purpose of the system, the type of information stored, the applications and services provided, and their security requirements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44017" y="376579"/>
        <a:ext cx="2187381" cy="1280556"/>
      </dsp:txXfrm>
    </dsp:sp>
    <dsp:sp modelId="{CBC0526D-40E1-4549-8178-260200EC336A}">
      <dsp:nvSpPr>
        <dsp:cNvPr id="0" name=""/>
        <dsp:cNvSpPr/>
      </dsp:nvSpPr>
      <dsp:spPr>
        <a:xfrm rot="5400000">
          <a:off x="-382732" y="3118802"/>
          <a:ext cx="1690470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9B9E72-C399-1543-AE68-7CF17A70ED6A}">
      <dsp:nvSpPr>
        <dsp:cNvPr id="0" name=""/>
        <dsp:cNvSpPr/>
      </dsp:nvSpPr>
      <dsp:spPr>
        <a:xfrm>
          <a:off x="4177" y="2037035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the categories of users of the system, the privileges they have, and the types of information they can access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44017" y="2076875"/>
        <a:ext cx="2187381" cy="1280556"/>
      </dsp:txXfrm>
    </dsp:sp>
    <dsp:sp modelId="{31B52B8A-AAC3-694E-90C2-5994DA99395C}">
      <dsp:nvSpPr>
        <dsp:cNvPr id="0" name=""/>
        <dsp:cNvSpPr/>
      </dsp:nvSpPr>
      <dsp:spPr>
        <a:xfrm>
          <a:off x="467415" y="3968950"/>
          <a:ext cx="3005365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868A93-7A59-5148-BB64-0C4D3D658819}">
      <dsp:nvSpPr>
        <dsp:cNvPr id="0" name=""/>
        <dsp:cNvSpPr/>
      </dsp:nvSpPr>
      <dsp:spPr>
        <a:xfrm>
          <a:off x="4177" y="3737331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how the users are authenticated</a:t>
          </a:r>
        </a:p>
      </dsp:txBody>
      <dsp:txXfrm>
        <a:off x="44017" y="3777171"/>
        <a:ext cx="2187381" cy="1280556"/>
      </dsp:txXfrm>
    </dsp:sp>
    <dsp:sp modelId="{C90D09AD-46BB-174C-930A-EBD5497D4580}">
      <dsp:nvSpPr>
        <dsp:cNvPr id="0" name=""/>
        <dsp:cNvSpPr/>
      </dsp:nvSpPr>
      <dsp:spPr>
        <a:xfrm rot="16200000">
          <a:off x="2632459" y="3118802"/>
          <a:ext cx="1690470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4B933E-85FD-0B45-82E4-1DD18EC1C7C1}">
      <dsp:nvSpPr>
        <dsp:cNvPr id="0" name=""/>
        <dsp:cNvSpPr/>
      </dsp:nvSpPr>
      <dsp:spPr>
        <a:xfrm>
          <a:off x="3019369" y="3737331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how access to the information stored on the system is managed</a:t>
          </a:r>
        </a:p>
      </dsp:txBody>
      <dsp:txXfrm>
        <a:off x="3059209" y="3777171"/>
        <a:ext cx="2187381" cy="1280556"/>
      </dsp:txXfrm>
    </dsp:sp>
    <dsp:sp modelId="{650B7F47-E78E-DD40-836E-1306EEF31D2A}">
      <dsp:nvSpPr>
        <dsp:cNvPr id="0" name=""/>
        <dsp:cNvSpPr/>
      </dsp:nvSpPr>
      <dsp:spPr>
        <a:xfrm rot="16200000">
          <a:off x="2632459" y="1418506"/>
          <a:ext cx="1690470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105E5B-BE54-1142-823E-78D4A407142E}">
      <dsp:nvSpPr>
        <dsp:cNvPr id="0" name=""/>
        <dsp:cNvSpPr/>
      </dsp:nvSpPr>
      <dsp:spPr>
        <a:xfrm>
          <a:off x="3019369" y="2037035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what access the system has to information stored on other hosts, such as file or database servers, and how this is managed</a:t>
          </a:r>
        </a:p>
      </dsp:txBody>
      <dsp:txXfrm>
        <a:off x="3059209" y="2076875"/>
        <a:ext cx="2187381" cy="1280556"/>
      </dsp:txXfrm>
    </dsp:sp>
    <dsp:sp modelId="{536E5D7A-0AFE-604F-B4B0-D2B51482D11F}">
      <dsp:nvSpPr>
        <dsp:cNvPr id="0" name=""/>
        <dsp:cNvSpPr/>
      </dsp:nvSpPr>
      <dsp:spPr>
        <a:xfrm>
          <a:off x="3482607" y="568358"/>
          <a:ext cx="3005365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68DDB3-FB0D-0B43-BA1A-63F3D255C695}">
      <dsp:nvSpPr>
        <dsp:cNvPr id="0" name=""/>
        <dsp:cNvSpPr/>
      </dsp:nvSpPr>
      <dsp:spPr>
        <a:xfrm>
          <a:off x="3019369" y="336739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who will administer the system, and how they will manage the system (via local or remote access)</a:t>
          </a:r>
        </a:p>
      </dsp:txBody>
      <dsp:txXfrm>
        <a:off x="3059209" y="376579"/>
        <a:ext cx="2187381" cy="1280556"/>
      </dsp:txXfrm>
    </dsp:sp>
    <dsp:sp modelId="{0E503BEF-E000-5248-93BB-27C492723608}">
      <dsp:nvSpPr>
        <dsp:cNvPr id="0" name=""/>
        <dsp:cNvSpPr/>
      </dsp:nvSpPr>
      <dsp:spPr>
        <a:xfrm>
          <a:off x="6034561" y="336739"/>
          <a:ext cx="2267061" cy="136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any additional security measures required on the system, including the use of host firewalls, anti-virus or other malware protection mechanisms, and logging</a:t>
          </a:r>
        </a:p>
      </dsp:txBody>
      <dsp:txXfrm>
        <a:off x="6074401" y="376579"/>
        <a:ext cx="2187381" cy="1280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4EA72-062A-B348-AB13-9446779F12B7}">
      <dsp:nvSpPr>
        <dsp:cNvPr id="0" name=""/>
        <dsp:cNvSpPr/>
      </dsp:nvSpPr>
      <dsp:spPr>
        <a:xfrm>
          <a:off x="0" y="0"/>
          <a:ext cx="8229600" cy="3962400"/>
        </a:xfrm>
        <a:prstGeom prst="roundRect">
          <a:avLst>
            <a:gd name="adj" fmla="val 8500"/>
          </a:avLst>
        </a:prstGeom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3075263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bg1"/>
              </a:solidFill>
            </a:rPr>
            <a:t>application virtualization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8647" y="98647"/>
        <a:ext cx="8032306" cy="3765106"/>
      </dsp:txXfrm>
    </dsp:sp>
    <dsp:sp modelId="{DCE0BEFD-DB6C-5943-B776-BDC10D234A15}">
      <dsp:nvSpPr>
        <dsp:cNvPr id="0" name=""/>
        <dsp:cNvSpPr/>
      </dsp:nvSpPr>
      <dsp:spPr>
        <a:xfrm>
          <a:off x="205740" y="990600"/>
          <a:ext cx="1234440" cy="27736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allows applications written for one environment to execute on some other operating system</a:t>
          </a:r>
          <a:endParaRPr lang="en-US" sz="1100" kern="1200" dirty="0"/>
        </a:p>
      </dsp:txBody>
      <dsp:txXfrm>
        <a:off x="243703" y="1028563"/>
        <a:ext cx="1158514" cy="2697754"/>
      </dsp:txXfrm>
    </dsp:sp>
    <dsp:sp modelId="{4D0BE879-0AB0-E24A-933E-D7328406EB4D}">
      <dsp:nvSpPr>
        <dsp:cNvPr id="0" name=""/>
        <dsp:cNvSpPr/>
      </dsp:nvSpPr>
      <dsp:spPr>
        <a:xfrm>
          <a:off x="1645920" y="990600"/>
          <a:ext cx="6377940" cy="27736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1761287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000000"/>
              </a:solidFill>
            </a:rPr>
            <a:t>full virtualization</a:t>
          </a:r>
          <a:endParaRPr lang="en-US" sz="2500" b="1" kern="1200" dirty="0">
            <a:solidFill>
              <a:srgbClr val="000000"/>
            </a:solidFill>
          </a:endParaRPr>
        </a:p>
      </dsp:txBody>
      <dsp:txXfrm>
        <a:off x="1731220" y="1075900"/>
        <a:ext cx="6207340" cy="2603080"/>
      </dsp:txXfrm>
    </dsp:sp>
    <dsp:sp modelId="{DA34A8A0-DF62-4449-B533-42BE1588634B}">
      <dsp:nvSpPr>
        <dsp:cNvPr id="0" name=""/>
        <dsp:cNvSpPr/>
      </dsp:nvSpPr>
      <dsp:spPr>
        <a:xfrm>
          <a:off x="1805368" y="1961388"/>
          <a:ext cx="1275588" cy="159486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multiple full operating system instances execute in parallel</a:t>
          </a:r>
          <a:endParaRPr lang="en-US" sz="1100" kern="1200" dirty="0"/>
        </a:p>
      </dsp:txBody>
      <dsp:txXfrm>
        <a:off x="1844597" y="2000617"/>
        <a:ext cx="1197130" cy="1516408"/>
      </dsp:txXfrm>
    </dsp:sp>
    <dsp:sp modelId="{F8C4AABE-5E5D-0844-954B-8B603EB8234F}">
      <dsp:nvSpPr>
        <dsp:cNvPr id="0" name=""/>
        <dsp:cNvSpPr/>
      </dsp:nvSpPr>
      <dsp:spPr>
        <a:xfrm>
          <a:off x="3250692" y="1981200"/>
          <a:ext cx="4567428" cy="1584960"/>
        </a:xfrm>
        <a:prstGeom prst="roundRect">
          <a:avLst>
            <a:gd name="adj" fmla="val 10500"/>
          </a:avLst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894622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000000"/>
              </a:solidFill>
            </a:rPr>
            <a:t>virtual machine monitor (VMM)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3299435" y="2029943"/>
        <a:ext cx="4469942" cy="1487474"/>
      </dsp:txXfrm>
    </dsp:sp>
    <dsp:sp modelId="{45A52F90-2C18-0D46-9361-5F297FFC4B41}">
      <dsp:nvSpPr>
        <dsp:cNvPr id="0" name=""/>
        <dsp:cNvSpPr/>
      </dsp:nvSpPr>
      <dsp:spPr>
        <a:xfrm>
          <a:off x="3364877" y="2694432"/>
          <a:ext cx="2137748" cy="7132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hypervisor</a:t>
          </a:r>
          <a:endParaRPr lang="en-US" sz="1100" kern="1200" dirty="0"/>
        </a:p>
      </dsp:txBody>
      <dsp:txXfrm>
        <a:off x="3386811" y="2716366"/>
        <a:ext cx="2093880" cy="669364"/>
      </dsp:txXfrm>
    </dsp:sp>
    <dsp:sp modelId="{114DEDE5-5DEB-7144-B31A-F126DEFF07E7}">
      <dsp:nvSpPr>
        <dsp:cNvPr id="0" name=""/>
        <dsp:cNvSpPr/>
      </dsp:nvSpPr>
      <dsp:spPr>
        <a:xfrm>
          <a:off x="5563443" y="2694432"/>
          <a:ext cx="2137748" cy="7132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coordinates access between each of the guests and the actual physical hardware resources</a:t>
          </a:r>
          <a:endParaRPr lang="en-US" sz="1100" kern="1200" dirty="0"/>
        </a:p>
      </dsp:txBody>
      <dsp:txXfrm>
        <a:off x="5585377" y="2716366"/>
        <a:ext cx="2093880" cy="669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E744-328C-6745-84A4-BD5D2086F5A5}">
      <dsp:nvSpPr>
        <dsp:cNvPr id="0" name=""/>
        <dsp:cNvSpPr/>
      </dsp:nvSpPr>
      <dsp:spPr>
        <a:xfrm>
          <a:off x="2209805" y="0"/>
          <a:ext cx="5714996" cy="4648200"/>
        </a:xfrm>
        <a:prstGeom prst="nonIsoscelesTrapezoid">
          <a:avLst>
            <a:gd name="adj1" fmla="val 61311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carefully plan the security of the virtualized system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secure all elements of a full virtualization solution and maintain their security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ensure that the hypervisor is properly secured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restrict and protect administrator access to the virtualization solution	</a:t>
          </a:r>
          <a:endParaRPr lang="en-US" sz="1800" b="1" kern="1200" dirty="0"/>
        </a:p>
      </dsp:txBody>
      <dsp:txXfrm>
        <a:off x="5059685" y="0"/>
        <a:ext cx="2865116" cy="4648200"/>
      </dsp:txXfrm>
    </dsp:sp>
    <dsp:sp modelId="{0F70B7F1-B9BD-9340-A91F-8AB847AA4215}">
      <dsp:nvSpPr>
        <dsp:cNvPr id="0" name=""/>
        <dsp:cNvSpPr/>
      </dsp:nvSpPr>
      <dsp:spPr>
        <a:xfrm rot="10800000">
          <a:off x="14" y="0"/>
          <a:ext cx="5334006" cy="4648200"/>
        </a:xfrm>
        <a:prstGeom prst="trapezoid">
          <a:avLst>
            <a:gd name="adj" fmla="val 6131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rgbClr val="000000"/>
              </a:solidFill>
            </a:rPr>
            <a:t>organizations 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rgbClr val="000000"/>
              </a:solidFill>
            </a:rPr>
            <a:t>using 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rgbClr val="000000"/>
              </a:solidFill>
            </a:rPr>
            <a:t>virtualization 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rgbClr val="000000"/>
              </a:solidFill>
            </a:rPr>
            <a:t>should:</a:t>
          </a:r>
          <a:endParaRPr lang="en-US" sz="3000" kern="1200" dirty="0">
            <a:solidFill>
              <a:srgbClr val="000000"/>
            </a:solidFill>
          </a:endParaRPr>
        </a:p>
      </dsp:txBody>
      <dsp:txXfrm rot="-10800000">
        <a:off x="14" y="0"/>
        <a:ext cx="5334006" cy="4648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02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BA7E3-9315-504F-ADB4-77D054D71CB3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view a system as having a number of layers, with the physical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the bottom; the base operating system above including privileged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code, APIs, and services; and finally user applications and utilities in the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layer, as shown in Figure 12.1 . This figure also shows the presence of BIOS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other code that is external to, and largely not visible from,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kernel, but which is used when booting the system or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low-level hardware control. Each of these layers of code needs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measures in place to provide appropriate security services. And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 is vulnerable to attack from below, should the lower layers not also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 appropriately.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[NIST11] provides guidance for providing appropriate security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states that organizations using virtualization should: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carefully plan the security of the virtualized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all elements of a full virtualization solution, including the hypervisor,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OSs, and virtualized infrastructure, and maintain their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that the hypervisor is properly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restrict and protect administrator access to the virtualization solution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clearly seen as an extension of the process of securing systems that we 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earlier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91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reports note that the use of a small number of basic hardening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can prevent a large proportion of the attacks seen in recent years.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2010 Australian Defense Signals Directorate (DSD) list of the “Top 35 Mitigation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Strategies” notes that implementing just the top four of these would have prevented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over 70% of the targeted cyber intrusions investigated by DSD in 2009. These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four measures are: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patch operating systems and applications using auto-update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patch third-party applications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restrict admin privileges to users who need them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4. white-list approved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all four of these measures, and many others in the DSD list,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Note that these measures largely align with those in the “20 Critical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Controls” developed by DHS, NSA, the Department of Energy, SANS, and others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United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433-BC61-AE48-A59F-1186134F32BC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noted above, computer client and server systems are central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IT infrastructure for most organizations, may hold critical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are a necessary tool for the function of an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Accordingly, we need to be aware of the expected presence of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operating systems and applications as distributed, and the existence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worms scanning for such vulnerabilities at high rates, such as we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6.3 . Thus, it is quite possible for a system to be compromised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installation process before it can install the latest patches or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hardening measures. Hence building and deploying a system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planned process designed to counter such a threat, and to maintain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its operational lifetime.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states that this process must: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assess risks and plan the system deployment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the underlying operating system and then the key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any critical content is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network protection mechanisms are used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processes are used to maintain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we address the selection of network protection mechanisms in Chapter 9 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examine the other items in the rest of this chapter.</a:t>
            </a:r>
            <a:endParaRPr lang="en-US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C7B0-2B08-E347-A0EA-F7E788F3AE61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provides a list of items that should be considered during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planning process. While its focus is on secure server deployment, much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list applies equally well to client system design. This list includes consideration of: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purpose of the system, the type of information stored, the applications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 provided, and their security requirements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categories of users of the system, the privileges they have, and the types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they can access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the users are authenticated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access to the information stored on the system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what access the system has to information stored on other hosts, such as file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 servers, and how this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who will administer the system, and how they will manage the system (via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local or remote access)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any additional security measures required on the system, including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 firewalls, anti-virus or other malware protection mechanisms, and logging</a:t>
            </a:r>
            <a:endParaRPr lang="en-US" i="0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Virtualization refers to a technology that provides an abstraction of the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many forms of creating a simulated, virtualized environment.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virtualization , as provided by the Java Virtual Machine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allows applications written for one environment, to execute on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operating system. It also includes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full virtualization , in which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execute in parallel. Each of these guest operating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along with their own set of applications, executes in its own VM on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hardware. These guest OSs are managed by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, or virtual machine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(VMM), that coordinates access between each of the guests and the actual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resources, such as CPU, memory, disk, network, and other attached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devices. The hypervisor provides a similar hardware interface as that seen by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directly executing on the actual hardware. As a consequence, little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modification is needed to the guest OSs and their applications. Recent generations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CPUs provide special instructions that improve the efficiency of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Full virtualization systems may be further divided into native virtualization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in which the hypervisor executes directly on the underlying hardware,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show in Figure 12.2 , and hosted virtualization systems, in which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executes as just another application on a host OS that is running on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hardware, as we show in Figure 12.3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Native virtualization systems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seen in servers, with the goal of improving the execution efficiency of the hardware.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are arguably also more secure, as they have fewer additional layers than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 hosted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Hosted virtualization systems are more common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clients, where they run along side other applications on the host OS, and are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support applications for alternate operating system versions or types. As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approach adds additional layers with the host OS under, and other host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beside, the hypervisor, this may result in increased security concerns.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virtualized systems, the available hardware resources must be appropriately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shared between the various guest OSs. These include CPU, memory, disk, network,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is viewed externally as a single “disk image” file on the underlying file-system.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Attached devices such as optical disks or USB devices are generally allocated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single guest OS at a time. Several alternatives exist for providing network access.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guest OS may have direct access to distinct network interface cards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system; the hypervisor may mediate access to shared interfaces; or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implement virtual network interface cards for each guest, routing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between guests as required. This last approach is quite common, and arguably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efficient since traffic between guests does not need to be relayed via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monitoring by probes attached to networks, such as we discussed in Chapter 9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alternative, host-based probes would be needed in such a system if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 is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[CLEF09] and [NIST11] both detail a number of security concerns that result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virtualized environment security, particularly as regards image and snapshot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management, which attackers may attempt to view or modify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 virtualized environment. And should that system actually be compromised,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would be at least as capable of attacking other nearby systems, whether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executing directly on hardware or running as other guests in a virtualized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a virtualized environment may improve security by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isolating network traffic between guests than would be the case when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run natively, and from the ability of the hypervisor to transparently monitor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all guests OS. However, the presence of the virtualized environment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may reduce security if vulnerabilities exist within it which attackers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exploit. Such vulnerabilities could allow programs executing in a guest to covertly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the hypervisor, and hence other guest OS resources. This is known as VM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escape, and is of concern, as we discussed in Section 6.8 . Virtualized systems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provide support for suspending an executing guest OS in a snapshot, saving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image, and then restarting execution at a later time, possibly even on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system. If an attacker can view or modify this image, they can compromise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data and programs contained within 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 the use of virtualization adds additional layers of concern,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24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9344-A600-C44C-BFF3-F262E2EAB8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AEC4-77F9-F44E-AF10-D517C4B655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OS Security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8304" r="-88304"/>
          <a:stretch>
            <a:fillRect/>
          </a:stretch>
        </p:blipFill>
        <p:spPr>
          <a:xfrm>
            <a:off x="-2052736" y="1916832"/>
            <a:ext cx="8229600" cy="3962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20888"/>
            <a:ext cx="517287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6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Kernelization</a:t>
            </a:r>
            <a:r>
              <a:rPr lang="en-US" dirty="0" smtClean="0"/>
              <a:t>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1"/>
          </a:xfrm>
        </p:spPr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Smaller amount of trusted code</a:t>
            </a:r>
          </a:p>
          <a:p>
            <a:pPr lvl="1"/>
            <a:r>
              <a:rPr lang="en-US" dirty="0" smtClean="0"/>
              <a:t>Easier to check every access</a:t>
            </a:r>
          </a:p>
          <a:p>
            <a:pPr lvl="1"/>
            <a:r>
              <a:rPr lang="en-US" dirty="0" smtClean="0"/>
              <a:t>Separates this piece from more complex portions of the system</a:t>
            </a:r>
          </a:p>
          <a:p>
            <a:pPr lvl="1"/>
            <a:r>
              <a:rPr lang="en-US" dirty="0" smtClean="0"/>
              <a:t>Easier to maintain and modify security features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Introduces boundaries</a:t>
            </a:r>
          </a:p>
          <a:p>
            <a:pPr lvl="1"/>
            <a:r>
              <a:rPr lang="en-US" dirty="0" smtClean="0"/>
              <a:t>Temptation is to move as much as possible in (especially since inside tends to be faster and cheaper to work with)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challenge in </a:t>
            </a:r>
            <a:r>
              <a:rPr lang="en-US" dirty="0" err="1" smtClean="0"/>
              <a:t>kernalization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decide which functions are in or out.</a:t>
            </a:r>
          </a:p>
          <a:p>
            <a:r>
              <a:rPr lang="en-US" dirty="0" smtClean="0"/>
              <a:t>What must be trusted in order to ensure security for the rest of the system?  </a:t>
            </a:r>
          </a:p>
          <a:p>
            <a:pPr lvl="1"/>
            <a:r>
              <a:rPr lang="en-US" dirty="0" smtClean="0"/>
              <a:t>Answer: depends on definition of “secure”</a:t>
            </a:r>
          </a:p>
          <a:p>
            <a:r>
              <a:rPr lang="en-US" dirty="0" smtClean="0"/>
              <a:t>Certain types of attacks are still possible against “secure” systems</a:t>
            </a:r>
          </a:p>
          <a:p>
            <a:pPr lvl="1"/>
            <a:r>
              <a:rPr lang="en-US" dirty="0" smtClean="0"/>
              <a:t>Those attacks were just left off of the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0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OS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1"/>
          </a:xfrm>
        </p:spPr>
        <p:txBody>
          <a:bodyPr/>
          <a:lstStyle/>
          <a:p>
            <a:r>
              <a:rPr lang="en-US" dirty="0" smtClean="0"/>
              <a:t>This concept essentially generalized that of </a:t>
            </a:r>
            <a:r>
              <a:rPr lang="en-US" dirty="0" err="1" smtClean="0"/>
              <a:t>kernelization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 an inner layer with high security.</a:t>
            </a:r>
          </a:p>
          <a:p>
            <a:r>
              <a:rPr lang="en-US" dirty="0" smtClean="0"/>
              <a:t>Each next layer builds on that, with lower security options.</a:t>
            </a:r>
          </a:p>
          <a:p>
            <a:r>
              <a:rPr lang="en-US" dirty="0" smtClean="0"/>
              <a:t>Outer layers use the inner ones through a strong interface.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Multics</a:t>
            </a:r>
            <a:endParaRPr lang="en-US" dirty="0" smtClean="0"/>
          </a:p>
          <a:p>
            <a:pPr lvl="1"/>
            <a:r>
              <a:rPr lang="en-US" dirty="0" smtClean="0"/>
              <a:t>Pre-UNIX (and arguably more sophisticated and powerful)</a:t>
            </a:r>
          </a:p>
          <a:p>
            <a:pPr lvl="1"/>
            <a:r>
              <a:rPr lang="en-US" dirty="0" smtClean="0"/>
              <a:t>Key element was layered security model</a:t>
            </a:r>
          </a:p>
          <a:p>
            <a:pPr lvl="1"/>
            <a:r>
              <a:rPr lang="en-US" dirty="0" smtClean="0"/>
              <a:t>Still considered one of the most sophisticated secure OS </a:t>
            </a:r>
            <a:r>
              <a:rPr lang="en-US" dirty="0" err="1" smtClean="0"/>
              <a:t>deisgns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and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the system into components</a:t>
            </a:r>
          </a:p>
          <a:p>
            <a:r>
              <a:rPr lang="en-US" dirty="0" smtClean="0"/>
              <a:t>Define a secure interface for each, and allow communication ONLY over interfaces</a:t>
            </a:r>
          </a:p>
          <a:p>
            <a:r>
              <a:rPr lang="en-US" dirty="0" smtClean="0"/>
              <a:t>Goal: Ensure nothing “bad” crosses the boundaries</a:t>
            </a:r>
          </a:p>
          <a:p>
            <a:r>
              <a:rPr lang="en-US" dirty="0" smtClean="0"/>
              <a:t>The OS can separate based on either user or process boundaries, not just functionality</a:t>
            </a:r>
          </a:p>
          <a:p>
            <a:r>
              <a:rPr lang="en-US" dirty="0" smtClean="0"/>
              <a:t>Overall, extremely successful OS security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9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and Isolation: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core idea behind virtual memory processes and how they are set up to run securely.</a:t>
            </a:r>
          </a:p>
          <a:p>
            <a:r>
              <a:rPr lang="en-US" dirty="0" smtClean="0"/>
              <a:t>Key elements of several more secure OS designs, such as  such as domain and type enforcement in </a:t>
            </a:r>
            <a:r>
              <a:rPr lang="en-US" dirty="0" err="1" smtClean="0"/>
              <a:t>SELinux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Domain and Type Enforcement (DTE) allows the system to specify security domains for processes and security types for objects.</a:t>
            </a:r>
          </a:p>
          <a:p>
            <a:pPr lvl="1"/>
            <a:r>
              <a:rPr lang="en-US" dirty="0" smtClean="0"/>
              <a:t>Restrict types available to specific domains, and only allow access in specified ways</a:t>
            </a:r>
          </a:p>
          <a:p>
            <a:pPr lvl="1"/>
            <a:r>
              <a:rPr lang="en-US" dirty="0" smtClean="0"/>
              <a:t>Very successful in </a:t>
            </a:r>
            <a:r>
              <a:rPr lang="en-US" dirty="0" err="1" smtClean="0"/>
              <a:t>SELinux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41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611959"/>
          </a:xfrm>
        </p:spPr>
        <p:txBody>
          <a:bodyPr/>
          <a:lstStyle/>
          <a:p>
            <a:r>
              <a:rPr lang="en-US" dirty="0"/>
              <a:t>Example: FTP daemon and buffer overflows</a:t>
            </a:r>
          </a:p>
          <a:p>
            <a:pPr lvl="1"/>
            <a:r>
              <a:rPr lang="en-US" dirty="0"/>
              <a:t>Create FTP domain, and only FTP daemon and files in FTP directory can be executed in this domain.</a:t>
            </a:r>
          </a:p>
          <a:p>
            <a:pPr lvl="1"/>
            <a:r>
              <a:rPr lang="en-US" dirty="0"/>
              <a:t>These </a:t>
            </a:r>
            <a:r>
              <a:rPr lang="en-US" dirty="0" err="1" smtClean="0"/>
              <a:t>executables</a:t>
            </a:r>
            <a:r>
              <a:rPr lang="en-US" dirty="0" smtClean="0"/>
              <a:t> </a:t>
            </a:r>
            <a:r>
              <a:rPr lang="en-US" dirty="0"/>
              <a:t>may not be written within this domain.</a:t>
            </a:r>
          </a:p>
          <a:p>
            <a:r>
              <a:rPr lang="en-US" dirty="0" smtClean="0"/>
              <a:t>So what happens for a buffer overflow?</a:t>
            </a:r>
          </a:p>
          <a:p>
            <a:pPr lvl="1"/>
            <a:r>
              <a:rPr lang="en-US" dirty="0" smtClean="0"/>
              <a:t>The buffer overflow might allow the attacker to try to execute a program (say, /bin/</a:t>
            </a:r>
            <a:r>
              <a:rPr lang="en-US" dirty="0" err="1" smtClean="0"/>
              <a:t>sh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But the FTP daemon program was in the FTP domain</a:t>
            </a:r>
          </a:p>
          <a:p>
            <a:pPr lvl="1"/>
            <a:r>
              <a:rPr lang="en-US" dirty="0" smtClean="0"/>
              <a:t>/bin/</a:t>
            </a:r>
            <a:r>
              <a:rPr lang="en-US" dirty="0" err="1" smtClean="0"/>
              <a:t>sh</a:t>
            </a:r>
            <a:r>
              <a:rPr lang="en-US" dirty="0" smtClean="0"/>
              <a:t> is of a type not executable from this domain</a:t>
            </a:r>
          </a:p>
          <a:p>
            <a:pPr lvl="2"/>
            <a:r>
              <a:rPr lang="en-US" dirty="0" smtClean="0"/>
              <a:t>And so the buffer overflow can’t fork a shell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DTE in </a:t>
            </a:r>
            <a:r>
              <a:rPr lang="en-US" dirty="0" err="1" smtClean="0"/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36504"/>
          </a:xfrm>
        </p:spPr>
        <p:txBody>
          <a:bodyPr/>
          <a:lstStyle/>
          <a:p>
            <a:r>
              <a:rPr lang="en-US" dirty="0" smtClean="0"/>
              <a:t>Files in /</a:t>
            </a:r>
            <a:r>
              <a:rPr lang="en-US" dirty="0" err="1" smtClean="0"/>
              <a:t>etc</a:t>
            </a:r>
            <a:r>
              <a:rPr lang="en-US" dirty="0" smtClean="0"/>
              <a:t> are mostly limited </a:t>
            </a:r>
            <a:r>
              <a:rPr lang="en-US" dirty="0" err="1" smtClean="0"/>
              <a:t>ot</a:t>
            </a:r>
            <a:r>
              <a:rPr lang="en-US" dirty="0" smtClean="0"/>
              <a:t> access by a few </a:t>
            </a:r>
            <a:r>
              <a:rPr lang="en-US" dirty="0" err="1" smtClean="0"/>
              <a:t>sysadmin</a:t>
            </a:r>
            <a:r>
              <a:rPr lang="en-US" dirty="0" smtClean="0"/>
              <a:t> process types</a:t>
            </a:r>
          </a:p>
          <a:p>
            <a:r>
              <a:rPr lang="en-US" dirty="0" smtClean="0"/>
              <a:t>But /</a:t>
            </a:r>
            <a:r>
              <a:rPr lang="en-US" dirty="0" err="1" smtClean="0"/>
              <a:t>etc</a:t>
            </a:r>
            <a:r>
              <a:rPr lang="en-US" dirty="0" smtClean="0"/>
              <a:t> also contains /</a:t>
            </a:r>
            <a:r>
              <a:rPr lang="en-US" dirty="0" err="1" smtClean="0"/>
              <a:t>etc</a:t>
            </a:r>
            <a:r>
              <a:rPr lang="en-US" dirty="0" smtClean="0"/>
              <a:t>/aliases, which the mail program must access</a:t>
            </a:r>
          </a:p>
          <a:p>
            <a:pPr lvl="1"/>
            <a:r>
              <a:rPr lang="en-US" dirty="0" smtClean="0"/>
              <a:t>(And everyone uses the mail program!)</a:t>
            </a:r>
          </a:p>
          <a:p>
            <a:r>
              <a:rPr lang="en-US" dirty="0" smtClean="0"/>
              <a:t>So rules are set up to allow the </a:t>
            </a:r>
            <a:r>
              <a:rPr lang="en-US" dirty="0" err="1" smtClean="0"/>
              <a:t>sendmail</a:t>
            </a:r>
            <a:r>
              <a:rPr lang="en-US" dirty="0" smtClean="0"/>
              <a:t> process’ type to access /</a:t>
            </a:r>
            <a:r>
              <a:rPr lang="en-US" dirty="0" err="1" smtClean="0"/>
              <a:t>etc</a:t>
            </a:r>
            <a:r>
              <a:rPr lang="en-US" dirty="0" smtClean="0"/>
              <a:t>/aliases</a:t>
            </a:r>
          </a:p>
          <a:p>
            <a:pPr lvl="1"/>
            <a:r>
              <a:rPr lang="en-US" dirty="0" err="1" smtClean="0"/>
              <a:t>Sendmail</a:t>
            </a:r>
            <a:r>
              <a:rPr lang="en-US" dirty="0" smtClean="0"/>
              <a:t> process: type </a:t>
            </a:r>
            <a:r>
              <a:rPr lang="en-US" dirty="0" err="1" smtClean="0"/>
              <a:t>sendmail_t</a:t>
            </a:r>
            <a:endParaRPr lang="en-US" dirty="0" smtClean="0"/>
          </a:p>
          <a:p>
            <a:pPr lvl="1"/>
            <a:r>
              <a:rPr lang="en-US" dirty="0" smtClean="0"/>
              <a:t>The /</a:t>
            </a:r>
            <a:r>
              <a:rPr lang="en-US" dirty="0" err="1" smtClean="0"/>
              <a:t>etc</a:t>
            </a:r>
            <a:r>
              <a:rPr lang="en-US" dirty="0" smtClean="0"/>
              <a:t>/aliases file gets type </a:t>
            </a:r>
            <a:r>
              <a:rPr lang="en-US" dirty="0" err="1" smtClean="0"/>
              <a:t>etc_aliases_t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95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SELinux</a:t>
            </a:r>
            <a:r>
              <a:rPr lang="en-US" dirty="0" smtClean="0"/>
              <a:t> </a:t>
            </a:r>
            <a:r>
              <a:rPr lang="en-US" dirty="0" err="1" smtClean="0"/>
              <a:t>sendmail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2057401"/>
            <a:ext cx="8291263" cy="392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indent="0" eaLnBrk="1" hangingPunct="1">
              <a:buNone/>
            </a:pPr>
            <a:r>
              <a:rPr lang="en-US" dirty="0" smtClean="0">
                <a:latin typeface="Corbel"/>
                <a:cs typeface="Corbel"/>
              </a:rPr>
              <a:t>The following rules allows processes of </a:t>
            </a:r>
            <a:r>
              <a:rPr lang="en-US" dirty="0" err="1" smtClean="0">
                <a:latin typeface="Corbel"/>
                <a:cs typeface="Corbel"/>
              </a:rPr>
              <a:t>sentmail_t</a:t>
            </a:r>
            <a:r>
              <a:rPr lang="en-US" dirty="0" smtClean="0">
                <a:latin typeface="Corbel"/>
                <a:cs typeface="Corbel"/>
              </a:rPr>
              <a:t> type to access files of </a:t>
            </a:r>
            <a:r>
              <a:rPr lang="en-US" dirty="0" err="1" smtClean="0">
                <a:latin typeface="Corbel"/>
                <a:cs typeface="Corbel"/>
              </a:rPr>
              <a:t>etc_aliases_t</a:t>
            </a:r>
            <a:r>
              <a:rPr lang="en-US" dirty="0" smtClean="0">
                <a:latin typeface="Corbel"/>
                <a:cs typeface="Corbel"/>
              </a:rPr>
              <a:t> type for read and write – without regard for which user started the process:</a:t>
            </a:r>
          </a:p>
          <a:p>
            <a:pPr marL="0" indent="0" eaLnBrk="1" hangingPunct="1">
              <a:buNone/>
            </a:pPr>
            <a:r>
              <a:rPr lang="en-US" sz="2000" dirty="0" smtClean="0"/>
              <a:t>allow </a:t>
            </a:r>
            <a:r>
              <a:rPr lang="en-US" sz="2000" dirty="0" err="1"/>
              <a:t>sendmail_t</a:t>
            </a:r>
            <a:r>
              <a:rPr lang="en-US" sz="2000" dirty="0"/>
              <a:t> </a:t>
            </a:r>
            <a:r>
              <a:rPr lang="en-US" sz="2000" dirty="0" err="1"/>
              <a:t>etc_aliases_t:file</a:t>
            </a:r>
            <a:r>
              <a:rPr lang="en-US" sz="2000" dirty="0"/>
              <a:t> </a:t>
            </a:r>
            <a:r>
              <a:rPr lang="en-US" sz="2000" dirty="0" smtClean="0"/>
              <a:t>{ </a:t>
            </a:r>
            <a:r>
              <a:rPr lang="en-US" sz="2000" dirty="0"/>
              <a:t>read write }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Permissions must be sufficient to allow normal work (read/write) but not too much to allow anyone to read and write everything in there.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886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contrast, in most </a:t>
            </a:r>
            <a:r>
              <a:rPr lang="en-US" dirty="0" err="1" smtClean="0"/>
              <a:t>linux</a:t>
            </a:r>
            <a:r>
              <a:rPr lang="en-US" dirty="0" smtClean="0"/>
              <a:t> distributions, </a:t>
            </a:r>
            <a:r>
              <a:rPr lang="en-US" dirty="0" err="1" smtClean="0"/>
              <a:t>sendmail</a:t>
            </a:r>
            <a:r>
              <a:rPr lang="en-US" dirty="0" smtClean="0"/>
              <a:t> is just set with </a:t>
            </a:r>
            <a:r>
              <a:rPr lang="en-US" dirty="0" err="1" smtClean="0"/>
              <a:t>setuid</a:t>
            </a:r>
            <a:r>
              <a:rPr lang="en-US" dirty="0" smtClean="0"/>
              <a:t> to a special user named “mail” (or something similar).</a:t>
            </a:r>
          </a:p>
          <a:p>
            <a:r>
              <a:rPr lang="en-US" dirty="0" smtClean="0"/>
              <a:t>Then /</a:t>
            </a:r>
            <a:r>
              <a:rPr lang="en-US" dirty="0" err="1" smtClean="0"/>
              <a:t>etc</a:t>
            </a:r>
            <a:r>
              <a:rPr lang="en-US" dirty="0" smtClean="0"/>
              <a:t>/aliases can be owned by mail user.</a:t>
            </a:r>
          </a:p>
          <a:p>
            <a:r>
              <a:rPr lang="en-US" dirty="0" smtClean="0"/>
              <a:t>Same result: any user can run the </a:t>
            </a:r>
            <a:r>
              <a:rPr lang="en-US" dirty="0" err="1" smtClean="0"/>
              <a:t>sendmail</a:t>
            </a:r>
            <a:r>
              <a:rPr lang="en-US" dirty="0" smtClean="0"/>
              <a:t> program, and </a:t>
            </a:r>
            <a:r>
              <a:rPr lang="en-US" dirty="0" err="1" smtClean="0"/>
              <a:t>sendmail</a:t>
            </a:r>
            <a:r>
              <a:rPr lang="en-US" dirty="0" smtClean="0"/>
              <a:t> can then access necessary data.</a:t>
            </a:r>
          </a:p>
          <a:p>
            <a:r>
              <a:rPr lang="en-US" dirty="0" smtClean="0"/>
              <a:t>So why is the </a:t>
            </a:r>
            <a:r>
              <a:rPr lang="en-US" dirty="0" err="1" smtClean="0"/>
              <a:t>SELinux</a:t>
            </a:r>
            <a:r>
              <a:rPr lang="en-US" dirty="0" smtClean="0"/>
              <a:t> approach better?</a:t>
            </a:r>
          </a:p>
        </p:txBody>
      </p:sp>
    </p:spTree>
    <p:extLst>
      <p:ext uri="{BB962C8B-B14F-4D97-AF65-F5344CB8AC3E}">
        <p14:creationId xmlns:p14="http://schemas.microsoft.com/office/powerpoint/2010/main" val="61650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versus </a:t>
            </a:r>
            <a:r>
              <a:rPr lang="en-US" dirty="0" err="1" smtClean="0"/>
              <a:t>SELinux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no need for fake users</a:t>
            </a:r>
          </a:p>
          <a:p>
            <a:r>
              <a:rPr lang="en-US" dirty="0" smtClean="0"/>
              <a:t>Central location for security-critical access control rules</a:t>
            </a:r>
          </a:p>
          <a:p>
            <a:pPr lvl="1"/>
            <a:r>
              <a:rPr lang="en-US" dirty="0" smtClean="0"/>
              <a:t>So no worries that a file somewhere may have incorrect permissions set.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sendmail</a:t>
            </a:r>
            <a:r>
              <a:rPr lang="en-US" dirty="0" smtClean="0"/>
              <a:t> process can now run under the identity of caller.</a:t>
            </a:r>
          </a:p>
          <a:p>
            <a:r>
              <a:rPr lang="en-US" dirty="0" smtClean="0"/>
              <a:t>In general, just a cleaner and nicer abstraction, although need to set up rules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2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7668344" cy="1143000"/>
          </a:xfrm>
        </p:spPr>
        <p:txBody>
          <a:bodyPr anchor="b" anchorCtr="1"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4400" dirty="0" smtClean="0">
                <a:solidFill>
                  <a:schemeClr val="accent1"/>
                </a:solidFill>
              </a:rPr>
              <a:t>Operating System: Recap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8" name="Subtitle 17"/>
          <p:cNvSpPr>
            <a:spLocks noGrp="1"/>
          </p:cNvSpPr>
          <p:nvPr>
            <p:ph type="body" sz="half" idx="2"/>
          </p:nvPr>
        </p:nvSpPr>
        <p:spPr>
          <a:xfrm>
            <a:off x="304800" y="1905000"/>
            <a:ext cx="3276600" cy="1752600"/>
          </a:xfrm>
        </p:spPr>
        <p:txBody>
          <a:bodyPr>
            <a:normAutofit/>
          </a:bodyPr>
          <a:lstStyle/>
          <a:p>
            <a:pPr marL="228600" indent="-228600" fontAlgn="base">
              <a:spcAft>
                <a:spcPct val="0"/>
              </a:spcAft>
              <a:buSzPct val="110000"/>
              <a:buFont typeface="Wingdings" charset="2"/>
              <a:buChar char="§"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each layer of code needs measures in place to provide appropriate security services</a:t>
            </a:r>
          </a:p>
        </p:txBody>
      </p:sp>
      <p:pic>
        <p:nvPicPr>
          <p:cNvPr id="8" name="Picture Placeholder 7" descr="f1.pdf"/>
          <p:cNvPicPr preferRelativeResize="0">
            <a:picLocks noGrp="1"/>
          </p:cNvPicPr>
          <p:nvPr>
            <p:ph type="pic" idx="1"/>
          </p:nvPr>
        </p:nvPicPr>
        <p:blipFill>
          <a:blip r:embed="rId3"/>
          <a:srcRect l="8824" t="30909" r="14706" b="12727"/>
          <a:stretch>
            <a:fillRect/>
          </a:stretch>
        </p:blipFill>
        <p:spPr>
          <a:xfrm>
            <a:off x="4324373" y="1290000"/>
            <a:ext cx="4606924" cy="4392976"/>
          </a:xfrm>
          <a:solidFill>
            <a:schemeClr val="accent2"/>
          </a:solidFill>
          <a:effectLst>
            <a:innerShdw blurRad="63500" dist="50800" dir="18900000">
              <a:prstClr val="black">
                <a:alpha val="30000"/>
              </a:prstClr>
            </a:innerShdw>
            <a:softEdge rad="76200"/>
          </a:effectLst>
        </p:spPr>
      </p:pic>
      <p:sp>
        <p:nvSpPr>
          <p:cNvPr id="19" name="TextBox 18"/>
          <p:cNvSpPr txBox="1"/>
          <p:nvPr/>
        </p:nvSpPr>
        <p:spPr>
          <a:xfrm>
            <a:off x="304800" y="35814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Wingdings" charset="2"/>
              <a:buChar char="§"/>
            </a:pPr>
            <a:r>
              <a:rPr lang="en-US" sz="2000" b="1" dirty="0" smtClean="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each layer is vulnerable to attack from below if the lower layers are not secured appropriately</a:t>
            </a:r>
            <a:endParaRPr lang="en-US" sz="2000" b="1" dirty="0">
              <a:solidFill>
                <a:schemeClr val="tx1">
                  <a:tint val="75000"/>
                </a:schemeClr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674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Security Layers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7265" y="55791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399"/>
          </a:xfrm>
        </p:spPr>
        <p:txBody>
          <a:bodyPr/>
          <a:lstStyle/>
          <a:p>
            <a:pPr lvl="0"/>
            <a:r>
              <a:rPr lang="en-US" dirty="0"/>
              <a:t>A</a:t>
            </a:r>
            <a:r>
              <a:rPr lang="en-US" dirty="0" smtClean="0"/>
              <a:t> technology that provides an abstraction of the resources used by some software which runs in a simulated environment called a virtual machine (VM)</a:t>
            </a:r>
          </a:p>
          <a:p>
            <a:pPr lvl="0"/>
            <a:r>
              <a:rPr lang="en-US" dirty="0" smtClean="0"/>
              <a:t>Simply run all untrusted things in a virtual machine, which can’t access critical security elements.</a:t>
            </a:r>
          </a:p>
          <a:p>
            <a:pPr lvl="1"/>
            <a:r>
              <a:rPr lang="en-US" dirty="0" smtClean="0"/>
              <a:t>There are some security pros and cons here, though.  (More in a few slides.)</a:t>
            </a:r>
          </a:p>
          <a:p>
            <a:pPr lvl="0"/>
            <a:r>
              <a:rPr lang="en-US" dirty="0" smtClean="0"/>
              <a:t>Can be used to run different OS applications, as well as tools such as Java.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 Alternatives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2362200"/>
          <a:ext cx="8229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Native Virtualization Security Layers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f2.pdf"/>
          <p:cNvPicPr>
            <a:picLocks noGrp="1" noChangeAspect="1"/>
          </p:cNvPicPr>
          <p:nvPr>
            <p:ph idx="1"/>
          </p:nvPr>
        </p:nvPicPr>
        <p:blipFill>
          <a:blip r:embed="rId3"/>
          <a:srcRect l="5059" t="35455" r="9765" b="22727"/>
          <a:stretch>
            <a:fillRect/>
          </a:stretch>
        </p:blipFill>
        <p:spPr>
          <a:xfrm>
            <a:off x="228599" y="1600200"/>
            <a:ext cx="8915401" cy="5470763"/>
          </a:xfr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Hosted Virtualization Security Layers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f3.pdf"/>
          <p:cNvPicPr>
            <a:picLocks noGrp="1" noChangeAspect="1"/>
          </p:cNvPicPr>
          <p:nvPr>
            <p:ph idx="1"/>
          </p:nvPr>
        </p:nvPicPr>
        <p:blipFill>
          <a:blip r:embed="rId3"/>
          <a:srcRect l="5059" t="27273" r="6235" b="20909"/>
          <a:stretch>
            <a:fillRect/>
          </a:stretch>
        </p:blipFill>
        <p:spPr>
          <a:xfrm>
            <a:off x="228600" y="914400"/>
            <a:ext cx="8683132" cy="6564131"/>
          </a:xfrm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 Issues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399"/>
          </a:xfrm>
        </p:spPr>
        <p:txBody>
          <a:bodyPr/>
          <a:lstStyle/>
          <a:p>
            <a:r>
              <a:rPr lang="en-US" dirty="0" smtClean="0"/>
              <a:t>Guest OS isolation</a:t>
            </a:r>
          </a:p>
          <a:p>
            <a:pPr lvl="1"/>
            <a:r>
              <a:rPr lang="en-US" dirty="0" smtClean="0"/>
              <a:t>Must ensure that programs executing within a guest OS may only access and use the resources allocated to it.</a:t>
            </a:r>
          </a:p>
          <a:p>
            <a:pPr lvl="1"/>
            <a:r>
              <a:rPr lang="en-US" dirty="0" smtClean="0"/>
              <a:t>Often, there are ways for the code to get out.</a:t>
            </a:r>
          </a:p>
          <a:p>
            <a:r>
              <a:rPr lang="en-US" dirty="0" smtClean="0"/>
              <a:t>Proper allocation of processes and resources.</a:t>
            </a:r>
          </a:p>
          <a:p>
            <a:pPr lvl="1"/>
            <a:r>
              <a:rPr lang="en-US" dirty="0" smtClean="0"/>
              <a:t>Put all related things in same VM?  </a:t>
            </a:r>
          </a:p>
          <a:p>
            <a:pPr lvl="1"/>
            <a:r>
              <a:rPr lang="en-US" dirty="0" smtClean="0"/>
              <a:t>If not, must share data between them.</a:t>
            </a:r>
          </a:p>
          <a:p>
            <a:r>
              <a:rPr lang="en-US" dirty="0" smtClean="0"/>
              <a:t>Efficiency can be an issue.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Securing Virtualization Systems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38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508" y="1336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Hypervisor Security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should be </a:t>
            </a:r>
          </a:p>
          <a:p>
            <a:pPr lvl="1"/>
            <a:r>
              <a:rPr lang="en-US" dirty="0" smtClean="0"/>
              <a:t>secured using a process similar to securing an operating system</a:t>
            </a:r>
          </a:p>
          <a:p>
            <a:pPr lvl="1"/>
            <a:r>
              <a:rPr lang="en-US" dirty="0" smtClean="0"/>
              <a:t>installed in an isolated environment</a:t>
            </a:r>
          </a:p>
          <a:p>
            <a:pPr lvl="1"/>
            <a:r>
              <a:rPr lang="en-US" dirty="0" smtClean="0"/>
              <a:t>configured so that it is updated automatically</a:t>
            </a:r>
          </a:p>
          <a:p>
            <a:pPr lvl="1"/>
            <a:r>
              <a:rPr lang="en-US" dirty="0" smtClean="0"/>
              <a:t>monitored for any signs of compromise</a:t>
            </a:r>
          </a:p>
          <a:p>
            <a:pPr lvl="1"/>
            <a:r>
              <a:rPr lang="en-US" dirty="0" smtClean="0"/>
              <a:t>accessed only by authorized administration </a:t>
            </a:r>
          </a:p>
          <a:p>
            <a:r>
              <a:rPr lang="en-US" dirty="0" smtClean="0"/>
              <a:t>may support both local and remote administration so must be configured appropriately</a:t>
            </a:r>
          </a:p>
          <a:p>
            <a:r>
              <a:rPr lang="en-US" dirty="0" smtClean="0"/>
              <a:t>remote administration access should be considered and secured in the design of any network firewall and IDS capability in use</a:t>
            </a:r>
          </a:p>
          <a:p>
            <a:r>
              <a:rPr lang="en-US" dirty="0" smtClean="0"/>
              <a:t>ideally administration traffic should use a separate network with very limited access provided from outside the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Testing: run a bunch of tests to see if it is secure.</a:t>
            </a:r>
          </a:p>
          <a:p>
            <a:pPr lvl="1"/>
            <a:r>
              <a:rPr lang="en-US" dirty="0" smtClean="0"/>
              <a:t>But what tests?  When are we sure?</a:t>
            </a:r>
          </a:p>
          <a:p>
            <a:pPr lvl="1"/>
            <a:r>
              <a:rPr lang="en-US" dirty="0" smtClean="0"/>
              <a:t>Not really a strong proof of security, although it is the most used.</a:t>
            </a:r>
          </a:p>
          <a:p>
            <a:r>
              <a:rPr lang="en-US" dirty="0" smtClean="0"/>
              <a:t>Formal verification: define goals formally and mathematically</a:t>
            </a:r>
          </a:p>
          <a:p>
            <a:pPr lvl="1"/>
            <a:r>
              <a:rPr lang="en-US" dirty="0" smtClean="0"/>
              <a:t>Use formal methods to “prove” that system meetings goals.</a:t>
            </a:r>
          </a:p>
          <a:p>
            <a:pPr lvl="1"/>
            <a:r>
              <a:rPr lang="en-US" dirty="0" smtClean="0"/>
              <a:t>Often difficult to map real system to formal statements, and difficult to prove anything for real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6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1"/>
          </a:xfrm>
        </p:spPr>
        <p:txBody>
          <a:bodyPr/>
          <a:lstStyle/>
          <a:p>
            <a:r>
              <a:rPr lang="en-US" dirty="0" smtClean="0"/>
              <a:t>Define desired security in terms of:</a:t>
            </a:r>
          </a:p>
          <a:p>
            <a:pPr lvl="1"/>
            <a:r>
              <a:rPr lang="en-US" dirty="0" smtClean="0"/>
              <a:t>Features provided</a:t>
            </a:r>
          </a:p>
          <a:p>
            <a:pPr lvl="1"/>
            <a:r>
              <a:rPr lang="en-US" dirty="0" smtClean="0"/>
              <a:t>Architectural design</a:t>
            </a:r>
          </a:p>
          <a:p>
            <a:pPr lvl="1"/>
            <a:r>
              <a:rPr lang="en-US" dirty="0" smtClean="0"/>
              <a:t>Processes used in creation of system</a:t>
            </a:r>
          </a:p>
          <a:p>
            <a:pPr lvl="1"/>
            <a:r>
              <a:rPr lang="en-US" dirty="0" smtClean="0"/>
              <a:t>Evaluation methodology</a:t>
            </a:r>
          </a:p>
          <a:p>
            <a:r>
              <a:rPr lang="en-US" dirty="0" smtClean="0"/>
              <a:t>Then use a standardized procedure to demonstrate that your system fits the profile of a level of security.</a:t>
            </a:r>
          </a:p>
          <a:p>
            <a:r>
              <a:rPr lang="en-US" dirty="0" smtClean="0"/>
              <a:t>Usually done against a pre-defined standard, which you can then label your system 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Allows easy comparisons of systems.</a:t>
            </a:r>
          </a:p>
          <a:p>
            <a:pPr lvl="1"/>
            <a:r>
              <a:rPr lang="en-US" dirty="0" smtClean="0"/>
              <a:t>Easy to have security “grades” for systems.</a:t>
            </a:r>
          </a:p>
          <a:p>
            <a:pPr lvl="1"/>
            <a:r>
              <a:rPr lang="en-US" dirty="0" smtClean="0"/>
              <a:t>Relatively open and fair process.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Doesn’t actually really prove anything – only as good as the standards set by the system.</a:t>
            </a:r>
          </a:p>
          <a:p>
            <a:pPr lvl="1"/>
            <a:r>
              <a:rPr lang="en-US" dirty="0" smtClean="0"/>
              <a:t>Can be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Measures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2010 Australian Defense Signals Directorate (DSD) </a:t>
            </a:r>
            <a:r>
              <a:rPr lang="en-US" dirty="0" smtClean="0"/>
              <a:t>lists </a:t>
            </a:r>
            <a:r>
              <a:rPr lang="en-US" dirty="0" smtClean="0"/>
              <a:t>the “Top 35 Mitigation Strategies”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 smtClean="0"/>
              <a:t>70% of the targeted cyber intrusions investigated by DSD in 2009 could have been </a:t>
            </a:r>
            <a:r>
              <a:rPr lang="en-US" dirty="0" smtClean="0"/>
              <a:t>prevented by fixing just four things.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top four measures for prevention are:</a:t>
            </a:r>
          </a:p>
          <a:p>
            <a:pPr lvl="1"/>
            <a:r>
              <a:rPr lang="en-US" dirty="0" smtClean="0"/>
              <a:t>patch operating systems and applications using auto-update</a:t>
            </a:r>
          </a:p>
          <a:p>
            <a:pPr lvl="1"/>
            <a:r>
              <a:rPr lang="en-US" dirty="0" smtClean="0"/>
              <a:t>patch third-party applications</a:t>
            </a:r>
          </a:p>
          <a:p>
            <a:pPr lvl="1"/>
            <a:r>
              <a:rPr lang="en-US" dirty="0" smtClean="0"/>
              <a:t>restrict admin privileges to users who need them</a:t>
            </a:r>
          </a:p>
          <a:p>
            <a:pPr lvl="1"/>
            <a:r>
              <a:rPr lang="en-US" dirty="0" smtClean="0"/>
              <a:t>white-list approved applications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OS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actually briefly discussed the standard OS classifications briefly when talking about MAC.  </a:t>
            </a:r>
            <a:endParaRPr lang="en-US" dirty="0"/>
          </a:p>
          <a:p>
            <a:r>
              <a:rPr lang="en-US" dirty="0" smtClean="0"/>
              <a:t>Common ones:</a:t>
            </a:r>
          </a:p>
          <a:p>
            <a:pPr lvl="1"/>
            <a:r>
              <a:rPr lang="en-US" dirty="0" smtClean="0"/>
              <a:t>U.S. Orange Book</a:t>
            </a:r>
          </a:p>
          <a:p>
            <a:pPr lvl="1"/>
            <a:r>
              <a:rPr lang="en-US" dirty="0" smtClean="0"/>
              <a:t>European ITSEC</a:t>
            </a:r>
          </a:p>
          <a:p>
            <a:pPr lvl="1"/>
            <a:r>
              <a:rPr lang="en-US" dirty="0" smtClean="0"/>
              <a:t>U.S. Combined Federal Criteria</a:t>
            </a:r>
          </a:p>
          <a:p>
            <a:pPr lvl="1"/>
            <a:r>
              <a:rPr lang="en-US" dirty="0" smtClean="0"/>
              <a:t>Common Criteria for IT Security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78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evaluation standard – developed by </a:t>
            </a:r>
            <a:r>
              <a:rPr lang="en-US" dirty="0" err="1" smtClean="0"/>
              <a:t>DoD</a:t>
            </a:r>
            <a:r>
              <a:rPr lang="en-US" dirty="0" smtClean="0"/>
              <a:t> in late 70’s.</a:t>
            </a:r>
          </a:p>
          <a:p>
            <a:pPr lvl="1"/>
            <a:r>
              <a:rPr lang="en-US" dirty="0" smtClean="0"/>
              <a:t>Now largely historical artifact, although terminology is still around.</a:t>
            </a:r>
          </a:p>
          <a:p>
            <a:r>
              <a:rPr lang="en-US" dirty="0" smtClean="0"/>
              <a:t>Levels A,B,C, and D, in decreasing order of security, with important subdivisions in each (1,2,3…)</a:t>
            </a:r>
          </a:p>
          <a:p>
            <a:r>
              <a:rPr lang="en-US" dirty="0" smtClean="0"/>
              <a:t>Required formal certification from government for anything above the D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4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Book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C2 example: Windows NT</a:t>
            </a:r>
          </a:p>
          <a:p>
            <a:pPr lvl="1"/>
            <a:r>
              <a:rPr lang="en-US" dirty="0" smtClean="0"/>
              <a:t>DAC at fairly low granularity</a:t>
            </a:r>
          </a:p>
          <a:p>
            <a:pPr lvl="1"/>
            <a:r>
              <a:rPr lang="en-US" dirty="0" smtClean="0"/>
              <a:t>Access auditing</a:t>
            </a:r>
          </a:p>
          <a:p>
            <a:pPr lvl="1"/>
            <a:r>
              <a:rPr lang="en-US" dirty="0" smtClean="0"/>
              <a:t>Password authentication and protection of reused objects</a:t>
            </a:r>
          </a:p>
          <a:p>
            <a:r>
              <a:rPr lang="en-US" dirty="0" smtClean="0"/>
              <a:t>B1 example: </a:t>
            </a:r>
            <a:r>
              <a:rPr lang="en-US" dirty="0" err="1" smtClean="0"/>
              <a:t>PitBull</a:t>
            </a:r>
            <a:r>
              <a:rPr lang="en-US" dirty="0" smtClean="0"/>
              <a:t> variant of Solaris</a:t>
            </a:r>
          </a:p>
          <a:p>
            <a:pPr lvl="1"/>
            <a:r>
              <a:rPr lang="en-US" dirty="0" smtClean="0"/>
              <a:t>Includes MAC using Bell-La </a:t>
            </a:r>
            <a:r>
              <a:rPr lang="en-US" dirty="0" err="1" smtClean="0"/>
              <a:t>Padula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This is the highest classification that a standard OS with extra security added can get – much harder to go higher.</a:t>
            </a:r>
          </a:p>
        </p:txBody>
      </p:sp>
    </p:spTree>
    <p:extLst>
      <p:ext uri="{BB962C8B-B14F-4D97-AF65-F5344CB8AC3E}">
        <p14:creationId xmlns:p14="http://schemas.microsoft.com/office/powerpoint/2010/main" val="275250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Book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B3 class (example: Trusted Mach)</a:t>
            </a:r>
          </a:p>
          <a:p>
            <a:pPr lvl="1"/>
            <a:r>
              <a:rPr lang="en-US" dirty="0" smtClean="0"/>
              <a:t>Requires more careful security design as well as some level of verification</a:t>
            </a:r>
          </a:p>
          <a:p>
            <a:pPr lvl="1"/>
            <a:r>
              <a:rPr lang="en-US" dirty="0" smtClean="0"/>
              <a:t>No formal verification, but needs a “convincing argument”</a:t>
            </a:r>
          </a:p>
          <a:p>
            <a:pPr lvl="1"/>
            <a:r>
              <a:rPr lang="en-US" dirty="0" smtClean="0"/>
              <a:t>Extensive testing required</a:t>
            </a:r>
          </a:p>
          <a:p>
            <a:pPr lvl="1"/>
            <a:r>
              <a:rPr lang="en-US" dirty="0" smtClean="0"/>
              <a:t>In general, the OS is designed with security in mind from the beginning.</a:t>
            </a:r>
          </a:p>
          <a:p>
            <a:pPr lvl="1"/>
            <a:r>
              <a:rPr lang="en-US" dirty="0" smtClean="0"/>
              <a:t>(In general, less user friendly and much more expensive.)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of the Orange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Expensive</a:t>
            </a:r>
          </a:p>
          <a:p>
            <a:r>
              <a:rPr lang="en-US" dirty="0" smtClean="0"/>
              <a:t>Didn’t meet industry needs – was focused more on military requirements, and so was fairly inflexible.</a:t>
            </a:r>
          </a:p>
          <a:p>
            <a:r>
              <a:rPr lang="en-US" dirty="0" smtClean="0"/>
              <a:t>Certified products were not marketed quickly.</a:t>
            </a:r>
          </a:p>
          <a:p>
            <a:r>
              <a:rPr lang="en-US" dirty="0" smtClean="0"/>
              <a:t>Wasn’t clear that certification meant much.</a:t>
            </a:r>
          </a:p>
          <a:p>
            <a:pPr lvl="1"/>
            <a:r>
              <a:rPr lang="en-US" dirty="0" smtClean="0"/>
              <a:t>Windows NT was definitely not secure.</a:t>
            </a:r>
          </a:p>
          <a:p>
            <a:r>
              <a:rPr lang="en-US" dirty="0" smtClean="0"/>
              <a:t>Review was tied to the government.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56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68551"/>
          </a:xfrm>
        </p:spPr>
        <p:txBody>
          <a:bodyPr/>
          <a:lstStyle/>
          <a:p>
            <a:r>
              <a:rPr lang="en-US" dirty="0" smtClean="0"/>
              <a:t>Current international standard (for many aspects of computer security, not just OS)</a:t>
            </a:r>
          </a:p>
          <a:p>
            <a:r>
              <a:rPr lang="en-US" dirty="0" smtClean="0"/>
              <a:t>Basics (with many TLAs):</a:t>
            </a:r>
          </a:p>
          <a:p>
            <a:pPr lvl="1"/>
            <a:r>
              <a:rPr lang="en-US" dirty="0" smtClean="0"/>
              <a:t>Evaluation Assurance Levels (EAL)</a:t>
            </a:r>
          </a:p>
          <a:p>
            <a:pPr lvl="1"/>
            <a:r>
              <a:rPr lang="en-US" dirty="0" smtClean="0"/>
              <a:t>Common Evaluation Methodology (CEM)</a:t>
            </a:r>
          </a:p>
          <a:p>
            <a:r>
              <a:rPr lang="en-US" dirty="0" smtClean="0"/>
              <a:t>Essentially gives a very detailed methodology for specifying:</a:t>
            </a:r>
          </a:p>
          <a:p>
            <a:pPr lvl="1"/>
            <a:r>
              <a:rPr lang="en-US" dirty="0" smtClean="0"/>
              <a:t>Security goals</a:t>
            </a:r>
          </a:p>
          <a:p>
            <a:pPr lvl="1"/>
            <a:r>
              <a:rPr lang="en-US" dirty="0" smtClean="0"/>
              <a:t>Operating environment</a:t>
            </a:r>
          </a:p>
          <a:p>
            <a:pPr lvl="1"/>
            <a:r>
              <a:rPr lang="en-US" dirty="0" smtClean="0"/>
              <a:t>Desired mechanisms</a:t>
            </a:r>
          </a:p>
          <a:p>
            <a:pPr lvl="1"/>
            <a:r>
              <a:rPr lang="en-US" dirty="0" smtClean="0"/>
              <a:t>Measures of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07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CC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secure system, and so specify requirements using the CC methodology.</a:t>
            </a:r>
          </a:p>
          <a:p>
            <a:r>
              <a:rPr lang="en-US" dirty="0" smtClean="0"/>
              <a:t>Then you can look for products that meet these requirements or else develop one that does.  </a:t>
            </a:r>
          </a:p>
          <a:p>
            <a:r>
              <a:rPr lang="en-US" dirty="0" smtClean="0"/>
              <a:t>Generally, independent labs then verify that the product meets the desired profile.  </a:t>
            </a:r>
          </a:p>
          <a:p>
            <a:pPr lvl="1"/>
            <a:r>
              <a:rPr lang="en-US" dirty="0" smtClean="0"/>
              <a:t>In practice, a few are commonly used, and you generally select one that meets your needs from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70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1"/>
          </a:xfrm>
        </p:spPr>
        <p:txBody>
          <a:bodyPr/>
          <a:lstStyle/>
          <a:p>
            <a:r>
              <a:rPr lang="en-US" dirty="0" smtClean="0"/>
              <a:t>Wide usage in many countries</a:t>
            </a:r>
          </a:p>
          <a:p>
            <a:pPr lvl="1"/>
            <a:r>
              <a:rPr lang="en-US" dirty="0" smtClean="0"/>
              <a:t>Including agreements in many places to honor other countries’ certifications</a:t>
            </a:r>
          </a:p>
          <a:p>
            <a:pPr lvl="1"/>
            <a:r>
              <a:rPr lang="en-US" dirty="0" smtClean="0"/>
              <a:t>Many products already certified</a:t>
            </a:r>
          </a:p>
          <a:p>
            <a:r>
              <a:rPr lang="en-US" dirty="0" smtClean="0"/>
              <a:t>Remaining issues:</a:t>
            </a:r>
          </a:p>
          <a:p>
            <a:pPr lvl="1"/>
            <a:r>
              <a:rPr lang="en-US" dirty="0" smtClean="0"/>
              <a:t>Still expensive and slow</a:t>
            </a:r>
          </a:p>
          <a:p>
            <a:pPr lvl="1"/>
            <a:r>
              <a:rPr lang="en-US" dirty="0" smtClean="0"/>
              <a:t>Unclear how meaningful certifications are</a:t>
            </a:r>
          </a:p>
          <a:p>
            <a:pPr lvl="1"/>
            <a:r>
              <a:rPr lang="en-US" dirty="0" smtClean="0"/>
              <a:t>Example: Windows 2000 was certified EAL4+ (in a range of 1-7), but needed a ton of patches and was not regarded as “secure”.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58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and Trusted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incorporate specialized hardware to improve security. </a:t>
            </a:r>
          </a:p>
          <a:p>
            <a:r>
              <a:rPr lang="en-US" dirty="0" smtClean="0"/>
              <a:t>Built into personal computers, but these components are tamperproof and special purpose.</a:t>
            </a:r>
          </a:p>
          <a:p>
            <a:r>
              <a:rPr lang="en-US" dirty="0" smtClean="0"/>
              <a:t>Three basic functionalities:</a:t>
            </a:r>
          </a:p>
          <a:p>
            <a:pPr lvl="1"/>
            <a:r>
              <a:rPr lang="en-US" dirty="0" smtClean="0"/>
              <a:t>Secure storage and use of keys</a:t>
            </a:r>
          </a:p>
          <a:p>
            <a:pPr lvl="1"/>
            <a:r>
              <a:rPr lang="en-US" dirty="0" smtClean="0"/>
              <a:t>Secure software attestations</a:t>
            </a:r>
          </a:p>
          <a:p>
            <a:pPr lvl="1"/>
            <a:r>
              <a:rPr lang="en-US" dirty="0" smtClean="0"/>
              <a:t>Secured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1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Key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crypto keys are stored in a tamperproof area</a:t>
            </a:r>
          </a:p>
          <a:p>
            <a:r>
              <a:rPr lang="en-US" dirty="0" smtClean="0"/>
              <a:t>TPM hardware generates RSA keys pairs using “true” random number generators.</a:t>
            </a:r>
          </a:p>
          <a:p>
            <a:r>
              <a:rPr lang="en-US" dirty="0" smtClean="0"/>
              <a:t>Each TPM chip has a permanent key, and others are generated as needed.</a:t>
            </a:r>
          </a:p>
          <a:p>
            <a:pPr lvl="1"/>
            <a:r>
              <a:rPr lang="en-US" dirty="0" smtClean="0"/>
              <a:t>The permanent key can be used to sign and prove where things come from.</a:t>
            </a:r>
          </a:p>
          <a:p>
            <a:pPr lvl="1"/>
            <a:r>
              <a:rPr lang="en-US" dirty="0" smtClean="0"/>
              <a:t>Actually a private/public key pair, and the private part never leaves the dedicated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5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effectLst/>
              </a:rPr>
              <a:t>Operating System Security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possible for a system to be compromised during the installation process before it can install the latest patches</a:t>
            </a:r>
          </a:p>
          <a:p>
            <a:r>
              <a:rPr lang="en-US" dirty="0" smtClean="0"/>
              <a:t>building and deploying a system should be a planned process designed to counter this threat</a:t>
            </a:r>
          </a:p>
          <a:p>
            <a:r>
              <a:rPr lang="en-US" dirty="0" smtClean="0"/>
              <a:t>process must:</a:t>
            </a:r>
          </a:p>
          <a:p>
            <a:pPr lvl="1"/>
            <a:r>
              <a:rPr lang="en-US" dirty="0" smtClean="0"/>
              <a:t>assess risks and plan the system deployment</a:t>
            </a:r>
          </a:p>
          <a:p>
            <a:pPr lvl="1"/>
            <a:r>
              <a:rPr lang="en-US" dirty="0" smtClean="0"/>
              <a:t>secure the underlying operating system and then the key applications</a:t>
            </a:r>
          </a:p>
          <a:p>
            <a:pPr lvl="1"/>
            <a:r>
              <a:rPr lang="en-US" dirty="0" smtClean="0"/>
              <a:t>ensure any critical content is secured</a:t>
            </a:r>
          </a:p>
          <a:p>
            <a:pPr lvl="1"/>
            <a:r>
              <a:rPr lang="en-US" dirty="0" smtClean="0"/>
              <a:t>ensure appropriate network protection mechanisms are used</a:t>
            </a:r>
          </a:p>
          <a:p>
            <a:pPr lvl="1"/>
            <a:r>
              <a:rPr lang="en-US" dirty="0" smtClean="0"/>
              <a:t>ensure appropriate processes are used to maintain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TMP and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includes encryption and decryption functions, so that keys never leave the hardware.</a:t>
            </a:r>
          </a:p>
          <a:p>
            <a:r>
              <a:rPr lang="en-US" dirty="0" smtClean="0"/>
              <a:t>Data comes in and is encrypted or decrypted locally.</a:t>
            </a:r>
          </a:p>
          <a:p>
            <a:r>
              <a:rPr lang="en-US" dirty="0" smtClean="0"/>
              <a:t>Users have only limited interaction with crypto components in order to minimize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53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Attestations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1"/>
          </a:xfrm>
        </p:spPr>
        <p:txBody>
          <a:bodyPr/>
          <a:lstStyle/>
          <a:p>
            <a:r>
              <a:rPr lang="en-US" dirty="0" smtClean="0"/>
              <a:t>Essentially provides proof that a particular piece of software is funning on the machine.</a:t>
            </a:r>
          </a:p>
          <a:p>
            <a:pPr lvl="1"/>
            <a:r>
              <a:rPr lang="en-US" dirty="0" smtClean="0"/>
              <a:t>Really a signature on a hash of the software.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Can guarantee certain level of software or OS is running.</a:t>
            </a:r>
          </a:p>
          <a:p>
            <a:pPr lvl="1"/>
            <a:r>
              <a:rPr lang="en-US" dirty="0" smtClean="0"/>
              <a:t>One way to enforce security standards on both sides of a communication, or to require certain levels and standards.</a:t>
            </a:r>
          </a:p>
          <a:p>
            <a:r>
              <a:rPr lang="en-US" dirty="0" smtClean="0"/>
              <a:t>Example: boot loader can require a check that the OS is the one it intends to load,</a:t>
            </a:r>
            <a:r>
              <a:rPr lang="en-US" dirty="0"/>
              <a:t> </a:t>
            </a:r>
            <a:r>
              <a:rPr lang="en-US" dirty="0" smtClean="0"/>
              <a:t>and quit if not.</a:t>
            </a:r>
          </a:p>
          <a:p>
            <a:pPr lvl="1"/>
            <a:r>
              <a:rPr lang="en-US" dirty="0" smtClean="0"/>
              <a:t>Prevents attacker from loading a corrupted kernel.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98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and Data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encrypt data with keys on one machine.</a:t>
            </a:r>
          </a:p>
          <a:p>
            <a:r>
              <a:rPr lang="en-US" dirty="0" smtClean="0"/>
              <a:t>Data can then ONLY be decrypted on that machine.</a:t>
            </a:r>
          </a:p>
          <a:p>
            <a:pPr lvl="1"/>
            <a:r>
              <a:rPr lang="en-US" dirty="0" smtClean="0"/>
              <a:t>Can even be sealed so that one a particular application can access it.</a:t>
            </a:r>
          </a:p>
          <a:p>
            <a:r>
              <a:rPr lang="en-US" dirty="0" smtClean="0"/>
              <a:t>This technology is the basis for many secure encryption devices.  (Very popular on TV these days.)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8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controversies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“Who’s computer is this, anyway?”</a:t>
            </a:r>
          </a:p>
          <a:p>
            <a:r>
              <a:rPr lang="en-US" dirty="0" smtClean="0"/>
              <a:t>Many critics worry about DRM issues</a:t>
            </a:r>
          </a:p>
          <a:p>
            <a:r>
              <a:rPr lang="en-US" dirty="0" smtClean="0"/>
              <a:t>Companies are using it to block competition in some settings</a:t>
            </a:r>
          </a:p>
          <a:p>
            <a:r>
              <a:rPr lang="en-US" dirty="0" smtClean="0"/>
              <a:t>Practicality issues: patching, releases,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3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Process – regardless of OS!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1219200"/>
          <a:ext cx="8305800" cy="5434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“Normal” OS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</a:p>
          <a:p>
            <a:r>
              <a:rPr lang="en-US" dirty="0" smtClean="0"/>
              <a:t>Memory protection</a:t>
            </a:r>
          </a:p>
          <a:p>
            <a:r>
              <a:rPr lang="en-US" dirty="0" smtClean="0"/>
              <a:t>File and I/O access control</a:t>
            </a:r>
          </a:p>
          <a:p>
            <a:r>
              <a:rPr lang="en-US" dirty="0" smtClean="0"/>
              <a:t>General object access control</a:t>
            </a:r>
          </a:p>
          <a:p>
            <a:r>
              <a:rPr lang="en-US" dirty="0" smtClean="0"/>
              <a:t>Enforcement of sharing and fairness guarantees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OS 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39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MAC (in addition to DAC)</a:t>
            </a:r>
          </a:p>
          <a:p>
            <a:r>
              <a:rPr lang="en-US" dirty="0" smtClean="0"/>
              <a:t>Object re-use protection</a:t>
            </a:r>
          </a:p>
          <a:p>
            <a:pPr lvl="1"/>
            <a:r>
              <a:rPr lang="en-US" dirty="0" smtClean="0"/>
              <a:t>An attacker should not be able to gather information from </a:t>
            </a:r>
            <a:r>
              <a:rPr lang="en-US" dirty="0" err="1" smtClean="0"/>
              <a:t>resusable</a:t>
            </a:r>
            <a:r>
              <a:rPr lang="en-US" dirty="0" smtClean="0"/>
              <a:t> objects (such as disk memory)</a:t>
            </a:r>
          </a:p>
          <a:p>
            <a:r>
              <a:rPr lang="en-US" dirty="0" smtClean="0"/>
              <a:t>Complete mediation</a:t>
            </a:r>
          </a:p>
          <a:p>
            <a:pPr lvl="1"/>
            <a:r>
              <a:rPr lang="en-US" dirty="0" smtClean="0"/>
              <a:t>All objects access requests are checked each time (no caching)</a:t>
            </a:r>
          </a:p>
          <a:p>
            <a:r>
              <a:rPr lang="en-US" dirty="0" smtClean="0"/>
              <a:t>Audit capabilities</a:t>
            </a:r>
          </a:p>
          <a:p>
            <a:r>
              <a:rPr lang="en-US" dirty="0" smtClean="0"/>
              <a:t>Intruder detection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0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achieve?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Standard tools are:</a:t>
            </a:r>
          </a:p>
          <a:p>
            <a:r>
              <a:rPr lang="en-US" dirty="0" err="1" smtClean="0"/>
              <a:t>Kernelized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Layered design</a:t>
            </a:r>
          </a:p>
          <a:p>
            <a:r>
              <a:rPr lang="en-US" dirty="0" smtClean="0"/>
              <a:t>Separation and isolation mechanisms</a:t>
            </a:r>
          </a:p>
          <a:p>
            <a:r>
              <a:rPr lang="en-US" dirty="0" smtClean="0"/>
              <a:t>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7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OS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176464"/>
          </a:xfrm>
        </p:spPr>
        <p:txBody>
          <a:bodyPr/>
          <a:lstStyle/>
          <a:p>
            <a:r>
              <a:rPr lang="en-US" dirty="0" smtClean="0"/>
              <a:t>The fundamental idea in a secure kernel is to specify a core set of OS functions.</a:t>
            </a:r>
          </a:p>
          <a:p>
            <a:pPr lvl="1"/>
            <a:r>
              <a:rPr lang="en-US" dirty="0" smtClean="0"/>
              <a:t>Small and carefully built</a:t>
            </a:r>
          </a:p>
          <a:p>
            <a:r>
              <a:rPr lang="en-US" dirty="0" smtClean="0"/>
              <a:t>Key idea: if the kernel is safe, things built on top of it will be better off.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53258"/>
            <a:ext cx="3649836" cy="28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3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ocus">
  <a:themeElements>
    <a:clrScheme name="Custom 6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39789</TotalTime>
  <Words>4812</Words>
  <Application>Microsoft Macintosh PowerPoint</Application>
  <PresentationFormat>On-screen Show (4:3)</PresentationFormat>
  <Paragraphs>501</Paragraphs>
  <Slides>43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Focus</vt:lpstr>
      <vt:lpstr>More on OS Security</vt:lpstr>
      <vt:lpstr>Operating System: Recap</vt:lpstr>
      <vt:lpstr>Measures</vt:lpstr>
      <vt:lpstr>Operating System Security</vt:lpstr>
      <vt:lpstr>Process – regardless of OS!</vt:lpstr>
      <vt:lpstr>“Normal” OS features</vt:lpstr>
      <vt:lpstr>Trusted OS extra features</vt:lpstr>
      <vt:lpstr>How to achieve?</vt:lpstr>
      <vt:lpstr>Secure OS Kernels</vt:lpstr>
      <vt:lpstr>Kernelization pros and cons</vt:lpstr>
      <vt:lpstr>Major challenge in kernalization</vt:lpstr>
      <vt:lpstr>Layered OS design</vt:lpstr>
      <vt:lpstr>Separation and Isolation</vt:lpstr>
      <vt:lpstr>Separation and Isolation: Examples</vt:lpstr>
      <vt:lpstr>DTE Example</vt:lpstr>
      <vt:lpstr>Example of DTE in SELinux</vt:lpstr>
      <vt:lpstr>SELinux sendmail rule</vt:lpstr>
      <vt:lpstr>Unix solution</vt:lpstr>
      <vt:lpstr>Unix versus SELinux approach</vt:lpstr>
      <vt:lpstr>Virtualization</vt:lpstr>
      <vt:lpstr>Virtualization Alternatives</vt:lpstr>
      <vt:lpstr>Native Virtualization Security Layers</vt:lpstr>
      <vt:lpstr>Hosted Virtualization Security Layers</vt:lpstr>
      <vt:lpstr>Virtualization Issues</vt:lpstr>
      <vt:lpstr>Securing Virtualization Systems</vt:lpstr>
      <vt:lpstr>Hypervisor Security</vt:lpstr>
      <vt:lpstr>Assurance and testing</vt:lpstr>
      <vt:lpstr>Validation</vt:lpstr>
      <vt:lpstr>Validation: pros and cons</vt:lpstr>
      <vt:lpstr>Secure OS standards</vt:lpstr>
      <vt:lpstr>The Orange Book</vt:lpstr>
      <vt:lpstr>Orange Book classes</vt:lpstr>
      <vt:lpstr>Orange Book classes (cont)</vt:lpstr>
      <vt:lpstr>Failure of the Orange Book</vt:lpstr>
      <vt:lpstr>The Common Criteria</vt:lpstr>
      <vt:lpstr>The CC in practice</vt:lpstr>
      <vt:lpstr>CC status</vt:lpstr>
      <vt:lpstr>TPM and Trusted Computing</vt:lpstr>
      <vt:lpstr>TPM Key Storage</vt:lpstr>
      <vt:lpstr>TMP and Crypto</vt:lpstr>
      <vt:lpstr>TPM Attestations</vt:lpstr>
      <vt:lpstr>TPM and Data Security</vt:lpstr>
      <vt:lpstr>TPM controversies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keywords/>
  <dc:description/>
  <cp:lastModifiedBy>Default User</cp:lastModifiedBy>
  <cp:revision>203</cp:revision>
  <dcterms:created xsi:type="dcterms:W3CDTF">2012-04-26T02:11:47Z</dcterms:created>
  <dcterms:modified xsi:type="dcterms:W3CDTF">2013-04-18T14:14:06Z</dcterms:modified>
  <cp:category/>
</cp:coreProperties>
</file>