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30"/>
  </p:notesMasterIdLst>
  <p:sldIdLst>
    <p:sldId id="402" r:id="rId2"/>
    <p:sldId id="403" r:id="rId3"/>
    <p:sldId id="404" r:id="rId4"/>
    <p:sldId id="421" r:id="rId5"/>
    <p:sldId id="405" r:id="rId6"/>
    <p:sldId id="406" r:id="rId7"/>
    <p:sldId id="422" r:id="rId8"/>
    <p:sldId id="407" r:id="rId9"/>
    <p:sldId id="408" r:id="rId10"/>
    <p:sldId id="409" r:id="rId11"/>
    <p:sldId id="411" r:id="rId12"/>
    <p:sldId id="410" r:id="rId13"/>
    <p:sldId id="412" r:id="rId14"/>
    <p:sldId id="413" r:id="rId15"/>
    <p:sldId id="414" r:id="rId16"/>
    <p:sldId id="415" r:id="rId17"/>
    <p:sldId id="416" r:id="rId18"/>
    <p:sldId id="417" r:id="rId19"/>
    <p:sldId id="418" r:id="rId20"/>
    <p:sldId id="420" r:id="rId21"/>
    <p:sldId id="423" r:id="rId22"/>
    <p:sldId id="424" r:id="rId23"/>
    <p:sldId id="425" r:id="rId24"/>
    <p:sldId id="426" r:id="rId25"/>
    <p:sldId id="427" r:id="rId26"/>
    <p:sldId id="428" r:id="rId27"/>
    <p:sldId id="430" r:id="rId28"/>
    <p:sldId id="429" r:id="rId29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0A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913" autoAdjust="0"/>
  </p:normalViewPr>
  <p:slideViewPr>
    <p:cSldViewPr>
      <p:cViewPr varScale="1">
        <p:scale>
          <a:sx n="107" d="100"/>
          <a:sy n="107" d="100"/>
        </p:scale>
        <p:origin x="-64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9" d="100"/>
          <a:sy n="119" d="100"/>
        </p:scale>
        <p:origin x="-2320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0" charset="0"/>
              </a:defRPr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10" charset="0"/>
              </a:defRPr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0" charset="0"/>
              </a:defRPr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10" charset="0"/>
              </a:defRPr>
            </a:lvl1pPr>
          </a:lstStyle>
          <a:p>
            <a:pPr>
              <a:defRPr/>
            </a:pPr>
            <a:fld id="{FF40149B-8BD5-094C-B8FD-9439504DF4E5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049140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" charset="-128"/>
        <a:cs typeface="ＭＳ Ｐゴシック" pitchFamily="-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1460500"/>
            <a:ext cx="9144000" cy="46038"/>
            <a:chOff x="0" y="1613647"/>
            <a:chExt cx="9144000" cy="45291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1657376"/>
              <a:ext cx="9144000" cy="1562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0" y="1613647"/>
              <a:ext cx="9144000" cy="15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0" y="4953000"/>
            <a:ext cx="9144000" cy="46038"/>
            <a:chOff x="0" y="1613647"/>
            <a:chExt cx="9144000" cy="45291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0" y="1657376"/>
              <a:ext cx="9144000" cy="1562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613647"/>
              <a:ext cx="9144000" cy="15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Oval 9"/>
          <p:cNvSpPr>
            <a:spLocks noChangeAspect="1"/>
          </p:cNvSpPr>
          <p:nvPr/>
        </p:nvSpPr>
        <p:spPr>
          <a:xfrm>
            <a:off x="121024" y="85165"/>
            <a:ext cx="4433047" cy="4433047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84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chilly" dir="t">
              <a:rot lat="0" lon="0" rev="16800000"/>
            </a:lightRig>
          </a:scene3d>
          <a:sp3d>
            <a:bevelT w="127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11" name="Oval 10"/>
          <p:cNvSpPr/>
          <p:nvPr/>
        </p:nvSpPr>
        <p:spPr>
          <a:xfrm>
            <a:off x="179294" y="112058"/>
            <a:ext cx="4201255" cy="4201255"/>
          </a:xfrm>
          <a:prstGeom prst="ellipse">
            <a:avLst/>
          </a:prstGeom>
          <a:gradFill flip="none" rotWithShape="1">
            <a:gsLst>
              <a:gs pos="0">
                <a:schemeClr val="accent2">
                  <a:alpha val="30000"/>
                </a:schemeClr>
              </a:gs>
              <a:gs pos="100000">
                <a:schemeClr val="accent2">
                  <a:lumMod val="75000"/>
                  <a:alpha val="30000"/>
                </a:schemeClr>
              </a:gs>
            </a:gsLst>
            <a:lin ang="2700000" scaled="1"/>
            <a:tileRect/>
          </a:gradFill>
          <a:ln>
            <a:noFill/>
          </a:ln>
          <a:effectLst>
            <a:innerShdw blurRad="38100" dist="12700" dir="27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12" name="Oval 11"/>
          <p:cNvSpPr/>
          <p:nvPr/>
        </p:nvSpPr>
        <p:spPr>
          <a:xfrm>
            <a:off x="264460" y="138952"/>
            <a:ext cx="3988777" cy="4056383"/>
          </a:xfrm>
          <a:prstGeom prst="ellipse">
            <a:avLst/>
          </a:prstGeom>
          <a:gradFill flip="none" rotWithShape="1">
            <a:gsLst>
              <a:gs pos="0">
                <a:schemeClr val="accent2">
                  <a:alpha val="30000"/>
                </a:schemeClr>
              </a:gs>
              <a:gs pos="100000">
                <a:schemeClr val="accent2">
                  <a:lumMod val="75000"/>
                  <a:alpha val="30000"/>
                </a:schemeClr>
              </a:gs>
            </a:gsLst>
            <a:lin ang="2700000" scaled="1"/>
            <a:tileRect/>
          </a:gradFill>
          <a:ln>
            <a:noFill/>
          </a:ln>
          <a:effectLst>
            <a:innerShdw blurRad="38100" dist="12700" dir="27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13" name="Oval 12"/>
          <p:cNvSpPr/>
          <p:nvPr/>
        </p:nvSpPr>
        <p:spPr>
          <a:xfrm>
            <a:off x="264460" y="138953"/>
            <a:ext cx="3897026" cy="3897026"/>
          </a:xfrm>
          <a:prstGeom prst="ellipse">
            <a:avLst/>
          </a:prstGeom>
          <a:gradFill flip="none" rotWithShape="1">
            <a:gsLst>
              <a:gs pos="0">
                <a:schemeClr val="accent2">
                  <a:alpha val="30000"/>
                </a:schemeClr>
              </a:gs>
              <a:gs pos="100000">
                <a:schemeClr val="accent2">
                  <a:lumMod val="75000"/>
                  <a:alpha val="30000"/>
                </a:schemeClr>
              </a:gs>
            </a:gsLst>
            <a:lin ang="2700000" scaled="1"/>
            <a:tileRect/>
          </a:gradFill>
          <a:ln>
            <a:noFill/>
          </a:ln>
          <a:effectLst>
            <a:innerShdw blurRad="127000" dist="63500" dir="162000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0" y="1572768"/>
            <a:ext cx="4910328" cy="2130552"/>
          </a:xfrm>
        </p:spPr>
        <p:txBody>
          <a:bodyPr anchor="b" anchorCtr="0"/>
          <a:lstStyle>
            <a:lvl1pPr algn="r" defTabSz="9144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3711388"/>
            <a:ext cx="4910328" cy="886968"/>
          </a:xfrm>
        </p:spPr>
        <p:txBody>
          <a:bodyPr/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ECE0D-560F-504B-A113-6EAFE5BC7E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0" y="1179513"/>
            <a:ext cx="9144000" cy="44450"/>
            <a:chOff x="0" y="1613647"/>
            <a:chExt cx="9144000" cy="45291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0" y="1657320"/>
              <a:ext cx="9144000" cy="161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0" y="1613647"/>
              <a:ext cx="9144000" cy="161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9"/>
          <p:cNvGrpSpPr>
            <a:grpSpLocks/>
          </p:cNvGrpSpPr>
          <p:nvPr/>
        </p:nvGrpSpPr>
        <p:grpSpPr bwMode="auto">
          <a:xfrm>
            <a:off x="0" y="5715000"/>
            <a:ext cx="9144000" cy="46038"/>
            <a:chOff x="0" y="1613647"/>
            <a:chExt cx="9144000" cy="45291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0" y="1657376"/>
              <a:ext cx="9144000" cy="1562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0" y="1613647"/>
              <a:ext cx="9144000" cy="15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10"/>
          <p:cNvSpPr>
            <a:spLocks noChangeAspect="1"/>
          </p:cNvSpPr>
          <p:nvPr/>
        </p:nvSpPr>
        <p:spPr>
          <a:xfrm>
            <a:off x="4285131" y="1116106"/>
            <a:ext cx="4724400" cy="4724400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84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chilly" dir="t">
              <a:rot lat="0" lon="0" rev="16800000"/>
            </a:lightRig>
          </a:scene3d>
          <a:sp3d>
            <a:bevelT w="127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0"/>
            <a:ext cx="3581400" cy="1252538"/>
          </a:xfrm>
        </p:spPr>
        <p:txBody>
          <a:bodyPr anchor="b"/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895600"/>
            <a:ext cx="3581400" cy="2438400"/>
          </a:xfrm>
        </p:spPr>
        <p:txBody>
          <a:bodyPr/>
          <a:lstStyle>
            <a:lvl1pPr marL="0" indent="0" algn="l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3386" y="1148001"/>
            <a:ext cx="4434840" cy="4434987"/>
          </a:xfrm>
          <a:prstGeom prst="ellipse">
            <a:avLst/>
          </a:prstGeom>
          <a:effectLst>
            <a:innerShdw blurRad="63500" dist="50800" dir="18900000">
              <a:prstClr val="black">
                <a:alpha val="30000"/>
              </a:prstClr>
            </a:innerShdw>
          </a:effectLst>
        </p:spPr>
        <p:txBody>
          <a:bodyPr/>
          <a:lstStyle>
            <a:lvl1pPr marL="342900" indent="-34290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08AFA-94DC-B04D-BACA-69B0BD67E5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1584325"/>
            <a:ext cx="9144000" cy="44450"/>
            <a:chOff x="0" y="1613647"/>
            <a:chExt cx="9144000" cy="45291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1657321"/>
              <a:ext cx="9144000" cy="1617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0" y="1613647"/>
              <a:ext cx="9144000" cy="161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F0FF78-4CAC-6D43-9D7B-83EE8DE7FE1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 rot="5400000">
            <a:off x="4065588" y="3406775"/>
            <a:ext cx="6858000" cy="44450"/>
            <a:chOff x="0" y="1613647"/>
            <a:chExt cx="9144000" cy="45291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-4234" y="1663791"/>
              <a:ext cx="9144000" cy="1617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-4233" y="1620117"/>
              <a:ext cx="9144000" cy="161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6500" y="609600"/>
            <a:ext cx="15875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629400" cy="5516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7556500" y="6356350"/>
            <a:ext cx="11477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EBB399-C918-CC4F-87FE-94C5E3FAE7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0" y="1584325"/>
            <a:ext cx="9144000" cy="44450"/>
            <a:chOff x="0" y="1613647"/>
            <a:chExt cx="9144000" cy="45291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1657321"/>
              <a:ext cx="9144000" cy="1617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0" y="1613647"/>
              <a:ext cx="9144000" cy="161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0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A76A0C-F9C3-6348-9AD6-6323B04D7D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0" y="1460500"/>
            <a:ext cx="9144000" cy="46038"/>
            <a:chOff x="0" y="1613647"/>
            <a:chExt cx="9144000" cy="45291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0" y="1657376"/>
              <a:ext cx="9144000" cy="1562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0" y="1613647"/>
              <a:ext cx="9144000" cy="15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9"/>
          <p:cNvGrpSpPr>
            <a:grpSpLocks/>
          </p:cNvGrpSpPr>
          <p:nvPr/>
        </p:nvGrpSpPr>
        <p:grpSpPr bwMode="auto">
          <a:xfrm>
            <a:off x="0" y="4953000"/>
            <a:ext cx="9144000" cy="46038"/>
            <a:chOff x="0" y="1613647"/>
            <a:chExt cx="9144000" cy="45291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0" y="1657376"/>
              <a:ext cx="9144000" cy="1562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0" y="1613647"/>
              <a:ext cx="9144000" cy="15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10"/>
          <p:cNvSpPr>
            <a:spLocks noChangeAspect="1"/>
          </p:cNvSpPr>
          <p:nvPr/>
        </p:nvSpPr>
        <p:spPr>
          <a:xfrm>
            <a:off x="134471" y="685800"/>
            <a:ext cx="5268049" cy="526804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84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chilly" dir="t">
              <a:rot lat="0" lon="0" rev="16800000"/>
            </a:lightRig>
          </a:scene3d>
          <a:sp3d>
            <a:bevelT w="127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12" name="Oval 11"/>
          <p:cNvSpPr/>
          <p:nvPr/>
        </p:nvSpPr>
        <p:spPr>
          <a:xfrm>
            <a:off x="229676" y="712694"/>
            <a:ext cx="4983480" cy="4983480"/>
          </a:xfrm>
          <a:prstGeom prst="ellipse">
            <a:avLst/>
          </a:prstGeom>
          <a:gradFill flip="none" rotWithShape="1">
            <a:gsLst>
              <a:gs pos="0">
                <a:schemeClr val="accent2">
                  <a:alpha val="30000"/>
                </a:schemeClr>
              </a:gs>
              <a:gs pos="100000">
                <a:schemeClr val="accent2">
                  <a:lumMod val="75000"/>
                  <a:alpha val="30000"/>
                </a:schemeClr>
              </a:gs>
            </a:gsLst>
            <a:lin ang="2700000" scaled="1"/>
            <a:tileRect/>
          </a:gradFill>
          <a:ln>
            <a:noFill/>
          </a:ln>
          <a:effectLst>
            <a:innerShdw blurRad="38100" dist="12700" dir="27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65376" y="1573306"/>
            <a:ext cx="3653117" cy="2133600"/>
          </a:xfrm>
        </p:spPr>
        <p:txBody>
          <a:bodyPr anchor="b" anchorCtr="0"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65376" y="3998259"/>
            <a:ext cx="3653117" cy="883024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8" name="Picture Placeholder 24"/>
          <p:cNvSpPr>
            <a:spLocks noGrp="1"/>
          </p:cNvSpPr>
          <p:nvPr>
            <p:ph type="pic" sz="quarter" idx="13"/>
          </p:nvPr>
        </p:nvSpPr>
        <p:spPr>
          <a:xfrm>
            <a:off x="241232" y="716992"/>
            <a:ext cx="4906459" cy="4852935"/>
          </a:xfrm>
          <a:prstGeom prst="ellipse">
            <a:avLst/>
          </a:prstGeom>
          <a:effectLst>
            <a:innerShdw blurRad="63500" dist="50800" dir="16200000">
              <a:prstClr val="black">
                <a:alpha val="30000"/>
              </a:prstClr>
            </a:innerShdw>
          </a:effectLst>
        </p:spPr>
        <p:txBody>
          <a:bodyPr/>
          <a:lstStyle>
            <a:lvl1pPr algn="r">
              <a:buNone/>
              <a:defRPr sz="18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0" y="1447800"/>
            <a:ext cx="9144000" cy="46038"/>
            <a:chOff x="0" y="1613647"/>
            <a:chExt cx="9144000" cy="45291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1657376"/>
              <a:ext cx="9144000" cy="1562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0" y="1613647"/>
              <a:ext cx="9144000" cy="15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10"/>
          <p:cNvGrpSpPr>
            <a:grpSpLocks/>
          </p:cNvGrpSpPr>
          <p:nvPr/>
        </p:nvGrpSpPr>
        <p:grpSpPr bwMode="auto">
          <a:xfrm>
            <a:off x="0" y="4940300"/>
            <a:ext cx="9144000" cy="44450"/>
            <a:chOff x="0" y="1613647"/>
            <a:chExt cx="9144000" cy="45291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0" y="1657321"/>
              <a:ext cx="9144000" cy="1617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613647"/>
              <a:ext cx="9144000" cy="161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33600"/>
            <a:ext cx="8228013" cy="1362075"/>
          </a:xfrm>
        </p:spPr>
        <p:txBody>
          <a:bodyPr anchor="b" anchorCtr="0"/>
          <a:lstStyle>
            <a:lvl1pPr algn="ctr">
              <a:defRPr sz="48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29013"/>
            <a:ext cx="8228013" cy="1347787"/>
          </a:xfrm>
        </p:spPr>
        <p:txBody>
          <a:bodyPr anchor="t" anchorCtr="0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0CD735-1EC8-1B4F-815D-0507B3B287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0" y="1584325"/>
            <a:ext cx="9144000" cy="44450"/>
            <a:chOff x="0" y="1613647"/>
            <a:chExt cx="9144000" cy="45291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0" y="1657321"/>
              <a:ext cx="9144000" cy="1617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0" y="1613647"/>
              <a:ext cx="9144000" cy="161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57401"/>
            <a:ext cx="3931920" cy="398032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2057401"/>
            <a:ext cx="3931920" cy="398032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893CE7-89F8-044E-B4BB-F22D4670FA1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0" y="1584325"/>
            <a:ext cx="9144000" cy="44450"/>
            <a:chOff x="0" y="1613647"/>
            <a:chExt cx="9144000" cy="45291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0" y="1657321"/>
              <a:ext cx="9144000" cy="1617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613647"/>
              <a:ext cx="9144000" cy="161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34670"/>
            <a:ext cx="3931920" cy="744071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14600"/>
            <a:ext cx="3931920" cy="352312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734670"/>
            <a:ext cx="3931920" cy="744071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514600"/>
            <a:ext cx="3931920" cy="352312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F09720-A294-ED48-8DEB-8B3AE9513F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0" y="1584325"/>
            <a:ext cx="9144000" cy="44450"/>
            <a:chOff x="0" y="1613647"/>
            <a:chExt cx="9144000" cy="45291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0" y="1657321"/>
              <a:ext cx="9144000" cy="1617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0" y="1613647"/>
              <a:ext cx="9144000" cy="161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5DBA74-9607-DB4F-8FD4-3FEDBD9EE5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CB98B-F490-3D40-9D02-BA65F95A1D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658906"/>
            <a:ext cx="3602039" cy="1162050"/>
          </a:xfrm>
        </p:spPr>
        <p:txBody>
          <a:bodyPr anchor="b"/>
          <a:lstStyle>
            <a:lvl1pPr algn="ctr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3388" y="273051"/>
            <a:ext cx="4206240" cy="577850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1905001"/>
            <a:ext cx="3602039" cy="3733800"/>
          </a:xfr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73D857-276C-4744-BA6D-97BDC74BBDF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82296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70663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-110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-110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-110" charset="0"/>
              </a:defRPr>
            </a:lvl1pPr>
          </a:lstStyle>
          <a:p>
            <a:pPr>
              <a:defRPr/>
            </a:pPr>
            <a:fld id="{9972A4A2-81EF-F946-AC9C-9F4BD7E097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18" r:id="rId8"/>
    <p:sldLayoutId id="2147483719" r:id="rId9"/>
    <p:sldLayoutId id="2147483727" r:id="rId10"/>
    <p:sldLayoutId id="2147483728" r:id="rId11"/>
    <p:sldLayoutId id="2147483729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 kern="1200">
          <a:solidFill>
            <a:schemeClr val="tx1"/>
          </a:solidFill>
          <a:effectLst>
            <a:outerShdw blurRad="50800" dist="50800" dir="2700000" algn="tl" rotWithShape="0">
              <a:schemeClr val="bg1">
                <a:alpha val="30000"/>
              </a:schemeClr>
            </a:outerShdw>
          </a:effectLst>
          <a:latin typeface="+mj-lt"/>
          <a:ea typeface="ＭＳ Ｐゴシック" pitchFamily="-1" charset="-128"/>
          <a:cs typeface="ＭＳ Ｐゴシック" pitchFamily="-1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Corbel" pitchFamily="-1" charset="0"/>
          <a:ea typeface="ＭＳ Ｐゴシック" pitchFamily="-1" charset="-128"/>
          <a:cs typeface="ＭＳ Ｐゴシック" pitchFamily="-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Corbel" pitchFamily="-1" charset="0"/>
          <a:ea typeface="ＭＳ Ｐゴシック" pitchFamily="-1" charset="-128"/>
          <a:cs typeface="ＭＳ Ｐゴシック" pitchFamily="-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Corbel" pitchFamily="-1" charset="0"/>
          <a:ea typeface="ＭＳ Ｐゴシック" pitchFamily="-1" charset="-128"/>
          <a:cs typeface="ＭＳ Ｐゴシック" pitchFamily="-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Corbel" pitchFamily="-1" charset="0"/>
          <a:ea typeface="ＭＳ Ｐゴシック" pitchFamily="-1" charset="-128"/>
          <a:cs typeface="ＭＳ Ｐゴシック" pitchFamily="-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Corbel" pitchFamily="-1" charset="0"/>
          <a:ea typeface="ＭＳ Ｐゴシック" pitchFamily="-1" charset="-128"/>
          <a:cs typeface="ＭＳ Ｐゴシック" pitchFamily="-1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Corbel" pitchFamily="-1" charset="0"/>
          <a:ea typeface="ＭＳ Ｐゴシック" pitchFamily="-1" charset="-128"/>
          <a:cs typeface="ＭＳ Ｐゴシック" pitchFamily="-1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Corbel" pitchFamily="-1" charset="0"/>
          <a:ea typeface="ＭＳ Ｐゴシック" pitchFamily="-1" charset="-128"/>
          <a:cs typeface="ＭＳ Ｐゴシック" pitchFamily="-1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Corbel" pitchFamily="-1" charset="0"/>
          <a:ea typeface="ＭＳ Ｐゴシック" pitchFamily="-1" charset="-128"/>
          <a:cs typeface="ＭＳ Ｐゴシック" pitchFamily="-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" pitchFamily="-110" charset="2"/>
        <a:buChar char=""/>
        <a:defRPr sz="2400" b="1" kern="1200">
          <a:solidFill>
            <a:schemeClr val="tx1"/>
          </a:solidFill>
          <a:effectLst>
            <a:outerShdw blurRad="50800" dist="50800" dir="2700000" algn="tl" rotWithShape="0">
              <a:schemeClr val="bg1">
                <a:alpha val="30000"/>
              </a:schemeClr>
            </a:outerShdw>
          </a:effectLst>
          <a:latin typeface="+mn-lt"/>
          <a:ea typeface="ＭＳ Ｐゴシック" pitchFamily="-1" charset="-128"/>
          <a:cs typeface="ＭＳ Ｐゴシック" pitchFamily="-1" charset="-128"/>
        </a:defRPr>
      </a:lvl1pPr>
      <a:lvl2pPr marL="685800" indent="-3365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-110" charset="2"/>
        <a:buChar char=""/>
        <a:defRPr sz="2200" b="1" kern="1200">
          <a:solidFill>
            <a:schemeClr val="tx1"/>
          </a:solidFill>
          <a:effectLst>
            <a:outerShdw blurRad="50800" dist="50800" dir="2700000" algn="tl" rotWithShape="0">
              <a:schemeClr val="bg1">
                <a:alpha val="30000"/>
              </a:schemeClr>
            </a:outerShdw>
          </a:effectLst>
          <a:latin typeface="+mn-lt"/>
          <a:ea typeface="ＭＳ Ｐゴシック" pitchFamily="-1" charset="-128"/>
          <a:cs typeface="+mn-cs"/>
        </a:defRPr>
      </a:lvl2pPr>
      <a:lvl3pPr marL="1035050" indent="-3492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" pitchFamily="-110" charset="2"/>
        <a:buChar char=""/>
        <a:defRPr sz="2000" b="1" kern="1200">
          <a:solidFill>
            <a:schemeClr val="tx1"/>
          </a:solidFill>
          <a:effectLst>
            <a:outerShdw blurRad="50800" dist="50800" dir="2700000" algn="tl" rotWithShape="0">
              <a:schemeClr val="bg1">
                <a:alpha val="30000"/>
              </a:schemeClr>
            </a:outerShdw>
          </a:effectLst>
          <a:latin typeface="+mn-lt"/>
          <a:ea typeface="ＭＳ Ｐゴシック" pitchFamily="-1" charset="-128"/>
          <a:cs typeface="+mn-cs"/>
        </a:defRPr>
      </a:lvl3pPr>
      <a:lvl4pPr marL="1371600" indent="-3365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-110" charset="2"/>
        <a:buChar char=""/>
        <a:defRPr b="1" kern="1200">
          <a:solidFill>
            <a:schemeClr val="tx1"/>
          </a:solidFill>
          <a:effectLst>
            <a:outerShdw blurRad="50800" dist="50800" dir="2700000" algn="tl" rotWithShape="0">
              <a:schemeClr val="bg1">
                <a:alpha val="30000"/>
              </a:schemeClr>
            </a:outerShdw>
          </a:effectLst>
          <a:latin typeface="+mn-lt"/>
          <a:ea typeface="ＭＳ Ｐゴシック" pitchFamily="-1" charset="-128"/>
          <a:cs typeface="+mn-cs"/>
        </a:defRPr>
      </a:lvl4pPr>
      <a:lvl5pPr marL="1720850" indent="-3492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" pitchFamily="-110" charset="2"/>
        <a:buChar char=""/>
        <a:defRPr b="1" kern="1200">
          <a:solidFill>
            <a:schemeClr val="tx1"/>
          </a:solidFill>
          <a:effectLst>
            <a:outerShdw blurRad="50800" dist="50800" dir="2700000" algn="tl" rotWithShape="0">
              <a:schemeClr val="bg1">
                <a:alpha val="30000"/>
              </a:schemeClr>
            </a:outerShdw>
          </a:effectLst>
          <a:latin typeface="+mn-lt"/>
          <a:ea typeface="ＭＳ Ｐゴシック" pitchFamily="-1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archives.cnn.com/2001/TECH/internet/11/19/hack.history.idg/index.html" TargetMode="External"/><Relationship Id="rId3" Type="http://schemas.openxmlformats.org/officeDocument/2006/relationships/hyperlink" Target="http://www.sptimes.com/Hackers/history.hacking.html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historical overview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2060848"/>
            <a:ext cx="6048672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Sources: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Wikipedia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://archives.cnn.com/2001/TECH/internet/11/19/hack.history.idg/</a:t>
            </a:r>
            <a:r>
              <a:rPr lang="en-US" dirty="0" smtClean="0">
                <a:hlinkClick r:id="rId2"/>
              </a:rPr>
              <a:t>index.html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>
                <a:hlinkClick r:id="rId3"/>
              </a:rPr>
              <a:t>http://www.sptimes.com/Hackers/</a:t>
            </a:r>
            <a:r>
              <a:rPr lang="en-US" dirty="0" smtClean="0">
                <a:hlinkClick r:id="rId3"/>
              </a:rPr>
              <a:t>history.hacking.html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/>
              <a:t>http://</a:t>
            </a:r>
            <a:r>
              <a:rPr lang="en-US" dirty="0" err="1"/>
              <a:t>www.centos.org</a:t>
            </a:r>
            <a:r>
              <a:rPr lang="en-US" dirty="0"/>
              <a:t>/docs/4/4.5/</a:t>
            </a:r>
            <a:r>
              <a:rPr lang="en-US" dirty="0" err="1"/>
              <a:t>Security_Guide</a:t>
            </a:r>
            <a:r>
              <a:rPr lang="en-US" dirty="0"/>
              <a:t>/s2-sgs-ov-cs-how.html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Various other web sources, both for content and images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61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821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1986: The Computer Fraud and Abuse 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Computer Fraud and Abuse Act finally makes it an outright crime to break into a computer system, punishable by jail time and fines.  </a:t>
            </a:r>
          </a:p>
          <a:p>
            <a:pPr lvl="1"/>
            <a:r>
              <a:rPr lang="en-US" dirty="0" smtClean="0"/>
              <a:t>However, does NOT cover juveniles.  </a:t>
            </a:r>
          </a:p>
          <a:p>
            <a:r>
              <a:rPr lang="en-US" dirty="0" smtClean="0"/>
              <a:t>In the UK, the first conviction occurs for a computer break-in.  (It was overrun when appealed, since it was prosecuted under a forgery and counterfeiting act.)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042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658906"/>
            <a:ext cx="3602039" cy="753870"/>
          </a:xfrm>
        </p:spPr>
        <p:txBody>
          <a:bodyPr/>
          <a:lstStyle/>
          <a:p>
            <a:r>
              <a:rPr lang="en-US" dirty="0" smtClean="0"/>
              <a:t>Also in 1986…</a:t>
            </a:r>
            <a:endParaRPr lang="en-US" dirty="0"/>
          </a:p>
        </p:txBody>
      </p:sp>
      <p:pic>
        <p:nvPicPr>
          <p:cNvPr id="5" name="Content Placeholder 4" descr="Screen Shot 2013-04-03 at 2.41.12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9" t="-11811" r="1232" b="-10652"/>
          <a:stretch/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7544" y="1628800"/>
            <a:ext cx="3602039" cy="475252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The Mentor was arrested, and subsequently wrote an article in </a:t>
            </a:r>
            <a:r>
              <a:rPr lang="en-US" dirty="0" err="1" smtClean="0"/>
              <a:t>Phrack</a:t>
            </a:r>
            <a:r>
              <a:rPr lang="en-US" dirty="0" smtClean="0"/>
              <a:t> which became famous:</a:t>
            </a:r>
          </a:p>
          <a:p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/>
              <a:t>This is our world now... the world of the electron and the switch, </a:t>
            </a:r>
            <a:r>
              <a:rPr lang="en-US" dirty="0" smtClean="0"/>
              <a:t>the beauty </a:t>
            </a:r>
            <a:r>
              <a:rPr lang="en-US" dirty="0"/>
              <a:t>of the baud.  We make use of a service already existing without </a:t>
            </a:r>
            <a:r>
              <a:rPr lang="en-US" dirty="0" smtClean="0"/>
              <a:t>paying for </a:t>
            </a:r>
            <a:r>
              <a:rPr lang="en-US" dirty="0"/>
              <a:t>what could be dirt-cheap if it wasn't run by profiteering gluttons, </a:t>
            </a:r>
            <a:r>
              <a:rPr lang="en-US" dirty="0" smtClean="0"/>
              <a:t>and you </a:t>
            </a:r>
            <a:r>
              <a:rPr lang="en-US" dirty="0"/>
              <a:t>call us criminals.  We explore... and you call us criminals.  We </a:t>
            </a:r>
            <a:r>
              <a:rPr lang="en-US" dirty="0" smtClean="0"/>
              <a:t>seek </a:t>
            </a:r>
            <a:r>
              <a:rPr lang="en-US" dirty="0"/>
              <a:t> </a:t>
            </a:r>
            <a:r>
              <a:rPr lang="en-US" dirty="0" smtClean="0"/>
              <a:t>after </a:t>
            </a:r>
            <a:r>
              <a:rPr lang="en-US" dirty="0"/>
              <a:t>knowledge... and you call us criminals.  We exist without skin color</a:t>
            </a:r>
            <a:r>
              <a:rPr lang="en-US" dirty="0" smtClean="0"/>
              <a:t>, without </a:t>
            </a:r>
            <a:r>
              <a:rPr lang="en-US" dirty="0"/>
              <a:t>nationality, without religious bias... and you call us </a:t>
            </a:r>
            <a:r>
              <a:rPr lang="en-US" dirty="0" smtClean="0"/>
              <a:t>criminals. You </a:t>
            </a:r>
            <a:r>
              <a:rPr lang="en-US" dirty="0"/>
              <a:t>build atomic bombs, you wage wars, you murder, cheat, and lie to </a:t>
            </a:r>
            <a:r>
              <a:rPr lang="en-US" dirty="0" smtClean="0"/>
              <a:t>us and </a:t>
            </a:r>
            <a:r>
              <a:rPr lang="en-US" dirty="0"/>
              <a:t>try to make us believe it's for our own good, yet we're the </a:t>
            </a:r>
            <a:r>
              <a:rPr lang="en-US" dirty="0" smtClean="0"/>
              <a:t>criminals.”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650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1988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539952"/>
          </a:xfrm>
        </p:spPr>
        <p:txBody>
          <a:bodyPr/>
          <a:lstStyle/>
          <a:p>
            <a:r>
              <a:rPr lang="en-US" dirty="0" smtClean="0"/>
              <a:t>Robert Morris launched his worm on </a:t>
            </a:r>
            <a:r>
              <a:rPr lang="en-US" dirty="0" err="1" smtClean="0"/>
              <a:t>ARPAnet</a:t>
            </a:r>
            <a:r>
              <a:rPr lang="en-US" dirty="0" smtClean="0"/>
              <a:t>, providing the first prosecution under the Computer Fraud and Abuse Act.  He is sentenced to 3 years probation and a $10,000 fine, and he is dismissed from Cornell.</a:t>
            </a:r>
          </a:p>
          <a:p>
            <a:r>
              <a:rPr lang="en-US" dirty="0" smtClean="0"/>
              <a:t>The Computer Emergency Response Team (CERT) is formed by U.S. defense agencies at Carnegie Mellon University; it is tasked with investigating the growing area of network-based attacks on computers. </a:t>
            </a:r>
          </a:p>
          <a:p>
            <a:r>
              <a:rPr lang="en-US" dirty="0" smtClean="0"/>
              <a:t>Other worms follow, such as Father Christmas.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67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WANK worm: political hacking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102968"/>
          </a:xfrm>
        </p:spPr>
        <p:txBody>
          <a:bodyPr/>
          <a:lstStyle/>
          <a:p>
            <a:r>
              <a:rPr lang="en-US" dirty="0" smtClean="0"/>
              <a:t>The first politically motivated worm was the WANK worm, released in 1989 on the </a:t>
            </a:r>
            <a:r>
              <a:rPr lang="en-US" dirty="0" err="1" smtClean="0"/>
              <a:t>DECnet</a:t>
            </a:r>
            <a:r>
              <a:rPr lang="en-US" dirty="0" smtClean="0"/>
              <a:t>, primarily the component connecting NASA and DOE.</a:t>
            </a:r>
          </a:p>
          <a:p>
            <a:r>
              <a:rPr lang="en-US" dirty="0" smtClean="0"/>
              <a:t>Never caught the authors, but they were believed to be Australians who went by Electron and Phoenix.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4293096"/>
            <a:ext cx="5832648" cy="230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760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1990: Operation </a:t>
            </a:r>
            <a:r>
              <a:rPr lang="en-US" dirty="0" err="1" smtClean="0"/>
              <a:t>Sundevil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539952"/>
          </a:xfrm>
        </p:spPr>
        <p:txBody>
          <a:bodyPr>
            <a:normAutofit/>
          </a:bodyPr>
          <a:lstStyle/>
          <a:p>
            <a:r>
              <a:rPr lang="en-US" dirty="0" smtClean="0"/>
              <a:t>A special team operated by the </a:t>
            </a:r>
            <a:r>
              <a:rPr lang="en-US" dirty="0"/>
              <a:t>S</a:t>
            </a:r>
            <a:r>
              <a:rPr lang="en-US" dirty="0" smtClean="0"/>
              <a:t>ecret Service conducts raids in at 14 major cities.  Targets include members of the Legion of Doom and other prominent hacking groups.  </a:t>
            </a:r>
          </a:p>
          <a:p>
            <a:r>
              <a:rPr lang="en-US" dirty="0" smtClean="0"/>
              <a:t>One target is also Steve Jackson Games.  (Ever played Munchkin?)  They actually seized a role playing book, GUPRS </a:t>
            </a:r>
            <a:r>
              <a:rPr lang="en-US" dirty="0" err="1" smtClean="0"/>
              <a:t>Cyperpunk</a:t>
            </a:r>
            <a:r>
              <a:rPr lang="en-US" dirty="0" smtClean="0"/>
              <a:t>, perhaps fearing it was hacking handbook.</a:t>
            </a:r>
          </a:p>
          <a:p>
            <a:r>
              <a:rPr lang="en-US" dirty="0" smtClean="0"/>
              <a:t>This incident directly results in the formation of the Electronic Frontier Foundation (EFF).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585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1993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Sneakers is released – brings cryptography to the public eye</a:t>
            </a:r>
          </a:p>
          <a:p>
            <a:r>
              <a:rPr lang="en-US" dirty="0" smtClean="0"/>
              <a:t>Hacker Kevin </a:t>
            </a:r>
            <a:r>
              <a:rPr lang="en-US" dirty="0" err="1" smtClean="0"/>
              <a:t>Poulsen</a:t>
            </a:r>
            <a:r>
              <a:rPr lang="en-US" dirty="0" smtClean="0"/>
              <a:t> (along with friends) rigs a phone system to let in only their calls, and “win” tons of stuff.  </a:t>
            </a:r>
            <a:r>
              <a:rPr lang="en-US" dirty="0" err="1" smtClean="0"/>
              <a:t>Poulsen</a:t>
            </a:r>
            <a:r>
              <a:rPr lang="en-US" dirty="0" smtClean="0"/>
              <a:t> is convicted to 5 years in prison.</a:t>
            </a:r>
          </a:p>
          <a:p>
            <a:r>
              <a:rPr lang="en-US" dirty="0" smtClean="0"/>
              <a:t>The hacking convention </a:t>
            </a:r>
            <a:r>
              <a:rPr lang="en-US" dirty="0" err="1" smtClean="0"/>
              <a:t>Defcon</a:t>
            </a:r>
            <a:r>
              <a:rPr lang="en-US" dirty="0" smtClean="0"/>
              <a:t> happens in Las Vegas for the first time.  (Meant to be a one-time goodbye to BBSs, but it is so popular that it becomes annual.)</a:t>
            </a:r>
          </a:p>
        </p:txBody>
      </p:sp>
    </p:spTree>
    <p:extLst>
      <p:ext uri="{BB962C8B-B14F-4D97-AF65-F5344CB8AC3E}">
        <p14:creationId xmlns:p14="http://schemas.microsoft.com/office/powerpoint/2010/main" val="961678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1994: The “web”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new browser, Netscape Navigator, revolutionizes internet usage.  Hackers adopt this new venue and migrate the BBSs over to webpages very quickly.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3356992"/>
            <a:ext cx="4745980" cy="318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52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1995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Hackers is released!  (A personal favorite)</a:t>
            </a:r>
          </a:p>
          <a:p>
            <a:r>
              <a:rPr lang="en-US" dirty="0" smtClean="0"/>
              <a:t>Perhaps more vitally, the famous hacker Kevin </a:t>
            </a:r>
            <a:r>
              <a:rPr lang="en-US" dirty="0" err="1" smtClean="0"/>
              <a:t>Mitnick</a:t>
            </a:r>
            <a:r>
              <a:rPr lang="en-US" dirty="0" smtClean="0"/>
              <a:t> is captured and charged with stealing 20,000 credit card numbers.  He is kept imprisoned for 4 years without a trial.  </a:t>
            </a:r>
          </a:p>
          <a:p>
            <a:pPr lvl="1"/>
            <a:r>
              <a:rPr lang="en-US" dirty="0" smtClean="0"/>
              <a:t>Finally sentenced in 1999 and released shorter after.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4365104"/>
            <a:ext cx="2378395" cy="22048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4329754"/>
            <a:ext cx="3240360" cy="242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600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Cybercrime continues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5157192"/>
          </a:xfrm>
        </p:spPr>
        <p:txBody>
          <a:bodyPr/>
          <a:lstStyle/>
          <a:p>
            <a:r>
              <a:rPr lang="en-US" dirty="0" smtClean="0"/>
              <a:t>In 1994-1995, Russian hackers steal over $10 million from Citibank and transfer it all over the world.</a:t>
            </a:r>
          </a:p>
          <a:p>
            <a:pPr lvl="1"/>
            <a:r>
              <a:rPr lang="en-US" dirty="0" smtClean="0"/>
              <a:t>The ringleader, Vladimir Levin, used his work laptop after hours to manage the operation.</a:t>
            </a:r>
          </a:p>
          <a:p>
            <a:pPr lvl="1"/>
            <a:r>
              <a:rPr lang="en-US" dirty="0" smtClean="0"/>
              <a:t>He is tried in the US and sentenced to 3 years in prison; in addition, authorities recover all but $400,000 of the stolen money.</a:t>
            </a:r>
          </a:p>
          <a:p>
            <a:r>
              <a:rPr lang="en-US" dirty="0" smtClean="0"/>
              <a:t>In 1996, a group of hackers deface the DOJ, CIA, and Air Force websites.  </a:t>
            </a:r>
          </a:p>
          <a:p>
            <a:r>
              <a:rPr lang="en-US" dirty="0" smtClean="0"/>
              <a:t>The US General Accounting Office estimates there are 250,000 attempts to break into the Defense department, and estimate that 65% are successful.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154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crime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Mp3’s are released and gain popularity in the mid-90’s.  This leads to a slew of new </a:t>
            </a:r>
            <a:r>
              <a:rPr lang="en-US" dirty="0" err="1" smtClean="0"/>
              <a:t>filesharing</a:t>
            </a:r>
            <a:r>
              <a:rPr lang="en-US" dirty="0" smtClean="0"/>
              <a:t>, as well as crackdowns led by the RIAA.</a:t>
            </a:r>
          </a:p>
          <a:p>
            <a:r>
              <a:rPr lang="en-US" dirty="0" smtClean="0"/>
              <a:t>In late 90’s, security goes more mainstream.  (</a:t>
            </a:r>
            <a:r>
              <a:rPr lang="en-US" dirty="0" err="1" smtClean="0"/>
              <a:t>Superbowl</a:t>
            </a:r>
            <a:r>
              <a:rPr lang="en-US" dirty="0" smtClean="0"/>
              <a:t> ads even come out!)  The release of Windows 98 leads to a host of publicly shared vulnerabilities.   </a:t>
            </a:r>
          </a:p>
          <a:p>
            <a:r>
              <a:rPr lang="en-US" dirty="0" err="1" smtClean="0"/>
              <a:t>AOHell</a:t>
            </a:r>
            <a:r>
              <a:rPr lang="en-US" dirty="0" smtClean="0"/>
              <a:t>, a suite of tools specifically targeting America Online, makes it easy for script kiddies to join the game on their favorite network.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74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658906"/>
            <a:ext cx="3602039" cy="753870"/>
          </a:xfrm>
        </p:spPr>
        <p:txBody>
          <a:bodyPr/>
          <a:lstStyle/>
          <a:p>
            <a:r>
              <a:rPr lang="en-US" dirty="0" smtClean="0"/>
              <a:t>The 1930’s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4457" b="4457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1556792"/>
            <a:ext cx="3754761" cy="4968552"/>
          </a:xfrm>
        </p:spPr>
        <p:txBody>
          <a:bodyPr>
            <a:normAutofit/>
          </a:bodyPr>
          <a:lstStyle/>
          <a:p>
            <a:r>
              <a:rPr lang="en-US" dirty="0" smtClean="0"/>
              <a:t>One of the first relevant “computer” attacks was against the Enigma machine.</a:t>
            </a:r>
          </a:p>
          <a:p>
            <a:endParaRPr lang="en-US" dirty="0"/>
          </a:p>
          <a:p>
            <a:r>
              <a:rPr lang="en-US" dirty="0" smtClean="0"/>
              <a:t>Based on the work of Polish cryptologists </a:t>
            </a:r>
            <a:r>
              <a:rPr lang="en-US" dirty="0" err="1" smtClean="0"/>
              <a:t>Rejewski</a:t>
            </a:r>
            <a:r>
              <a:rPr lang="en-US" dirty="0" smtClean="0"/>
              <a:t>, </a:t>
            </a:r>
            <a:r>
              <a:rPr lang="en-US" dirty="0" err="1" smtClean="0"/>
              <a:t>Zygalski</a:t>
            </a:r>
            <a:r>
              <a:rPr lang="en-US" dirty="0" smtClean="0"/>
              <a:t>, and </a:t>
            </a:r>
            <a:r>
              <a:rPr lang="en-US" dirty="0" err="1" smtClean="0"/>
              <a:t>Rozycki</a:t>
            </a:r>
            <a:r>
              <a:rPr lang="en-US" dirty="0" smtClean="0"/>
              <a:t>, researchers at Bletchley Park (including Turing, </a:t>
            </a:r>
            <a:r>
              <a:rPr lang="en-US" dirty="0" err="1" smtClean="0"/>
              <a:t>Welchman</a:t>
            </a:r>
            <a:r>
              <a:rPr lang="en-US" dirty="0" smtClean="0"/>
              <a:t> and Keen) develop the Bombe. </a:t>
            </a:r>
          </a:p>
          <a:p>
            <a:endParaRPr lang="en-US" dirty="0"/>
          </a:p>
          <a:p>
            <a:r>
              <a:rPr lang="en-US" dirty="0" smtClean="0"/>
              <a:t>This was essentially possible because Enigma used a small key space, and they could use brute force.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531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CDC and </a:t>
            </a:r>
            <a:r>
              <a:rPr lang="en-US" dirty="0" err="1" smtClean="0"/>
              <a:t>BackOrifice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 1998, the </a:t>
            </a:r>
            <a:r>
              <a:rPr lang="en-US" dirty="0"/>
              <a:t>Cult of the Dead Cow, a hacking group, released a “</a:t>
            </a:r>
            <a:r>
              <a:rPr lang="en-US" dirty="0" err="1"/>
              <a:t>trojan</a:t>
            </a:r>
            <a:r>
              <a:rPr lang="en-US" dirty="0"/>
              <a:t> horse” program.  Once installed on Windows 95 or 98, the program allows unauthorized access (on port 31337, of course).  </a:t>
            </a:r>
          </a:p>
          <a:p>
            <a:r>
              <a:rPr lang="en-US" dirty="0" smtClean="0"/>
              <a:t>Humorously, would have made a great remote administration tool if they had only marketed it! 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1772816"/>
            <a:ext cx="1872208" cy="18722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3789040"/>
            <a:ext cx="2775055" cy="278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764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 90’s: the government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968552"/>
          </a:xfrm>
        </p:spPr>
        <p:txBody>
          <a:bodyPr/>
          <a:lstStyle/>
          <a:p>
            <a:r>
              <a:rPr lang="en-US" dirty="0" smtClean="0"/>
              <a:t>In May 1998, the members of the group </a:t>
            </a:r>
            <a:r>
              <a:rPr lang="en-US" dirty="0" err="1" smtClean="0"/>
              <a:t>LOpht</a:t>
            </a:r>
            <a:r>
              <a:rPr lang="en-US" dirty="0" smtClean="0"/>
              <a:t> testify to the US </a:t>
            </a:r>
            <a:r>
              <a:rPr lang="en-US" dirty="0"/>
              <a:t>C</a:t>
            </a:r>
            <a:r>
              <a:rPr lang="en-US" dirty="0" smtClean="0"/>
              <a:t>ongressional Government Affairs Committee, stating that they could take down the internet in less than 30 minutes.</a:t>
            </a:r>
          </a:p>
          <a:p>
            <a:r>
              <a:rPr lang="en-US" dirty="0" smtClean="0"/>
              <a:t>A few months later, Janet Reno (the US Attorney General announces the creation of the National Infrastructure Protection Center, which  is tasked with protecting the nation’s telecommunications, technology and transportation sectors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1999, President Clinton launched a $1.46 billion initiative to improve computer security in the U.S.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994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Declaration of War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800600"/>
          </a:xfrm>
        </p:spPr>
        <p:txBody>
          <a:bodyPr/>
          <a:lstStyle/>
          <a:p>
            <a:r>
              <a:rPr lang="en-US" dirty="0" smtClean="0"/>
              <a:t>In 1999, the Legion of the Underground (</a:t>
            </a:r>
            <a:r>
              <a:rPr lang="en-US" dirty="0" err="1" smtClean="0"/>
              <a:t>LoU</a:t>
            </a:r>
            <a:r>
              <a:rPr lang="en-US" dirty="0" smtClean="0"/>
              <a:t>) declares “war” against Iraq and China because of civil rights violations in those countries.</a:t>
            </a:r>
          </a:p>
          <a:p>
            <a:r>
              <a:rPr lang="en-US" dirty="0" smtClean="0"/>
              <a:t>Shortly after, 2600, the Chaos Computer Club, the CDC, </a:t>
            </a:r>
            <a:r>
              <a:rPr lang="en-US" dirty="0" err="1" smtClean="0"/>
              <a:t>Phrack</a:t>
            </a:r>
            <a:r>
              <a:rPr lang="en-US" dirty="0" smtClean="0"/>
              <a:t>, </a:t>
            </a:r>
            <a:r>
              <a:rPr lang="en-US" dirty="0" err="1" smtClean="0"/>
              <a:t>LOpht</a:t>
            </a:r>
            <a:r>
              <a:rPr lang="en-US" dirty="0" smtClean="0"/>
              <a:t>, and several other groups release a joint statement condemning this action:</a:t>
            </a:r>
          </a:p>
          <a:p>
            <a:pPr lvl="1"/>
            <a:r>
              <a:rPr lang="en-US" dirty="0" smtClean="0"/>
              <a:t>"</a:t>
            </a:r>
            <a:r>
              <a:rPr lang="en-US" dirty="0"/>
              <a:t>One cannot legitimately hope to improve a </a:t>
            </a:r>
            <a:r>
              <a:rPr lang="en-US" dirty="0" smtClean="0"/>
              <a:t>nation's free </a:t>
            </a:r>
            <a:r>
              <a:rPr lang="en-US" dirty="0"/>
              <a:t>access to information by working to disable its data networks</a:t>
            </a:r>
            <a:r>
              <a:rPr lang="en-US" dirty="0" smtClean="0"/>
              <a:t>.”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LoU</a:t>
            </a:r>
            <a:r>
              <a:rPr lang="en-US" dirty="0" smtClean="0"/>
              <a:t> responded by withdrawing their declaration.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1727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viruses and worms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752528"/>
          </a:xfrm>
        </p:spPr>
        <p:txBody>
          <a:bodyPr>
            <a:normAutofit/>
          </a:bodyPr>
          <a:lstStyle/>
          <a:p>
            <a:r>
              <a:rPr lang="en-US" dirty="0" smtClean="0"/>
              <a:t>In 1999, the Melissa virus became the most costly virus to date.  (Ran inside Word 97 or 2000.)</a:t>
            </a:r>
          </a:p>
          <a:p>
            <a:pPr lvl="1"/>
            <a:r>
              <a:rPr lang="en-US" dirty="0" smtClean="0"/>
              <a:t>Created by David Smith, and not originally intended to cause damage.  However, the infected emails from the program overloaded the internet very quickly.</a:t>
            </a:r>
          </a:p>
          <a:p>
            <a:r>
              <a:rPr lang="en-US" dirty="0" smtClean="0"/>
              <a:t>Closely followed by the ILOVEYOU worm, which used VBS in an email attachment to run a program that would propagate the program.</a:t>
            </a:r>
          </a:p>
          <a:p>
            <a:pPr lvl="1"/>
            <a:r>
              <a:rPr lang="en-US" dirty="0" smtClean="0"/>
              <a:t>Estimated to cost billions in the US alone.</a:t>
            </a:r>
          </a:p>
          <a:p>
            <a:pPr lvl="1"/>
            <a:r>
              <a:rPr lang="en-US" dirty="0" smtClean="0"/>
              <a:t>The two Filipino men who wrote it were released by the local government, since there were no laws against malware at the time.  (That quickly changed.)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0836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Developments in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2000, Jonathan James became the first juvenile to be imprisoned for hacking. </a:t>
            </a:r>
            <a:r>
              <a:rPr lang="en-US" dirty="0"/>
              <a:t> </a:t>
            </a:r>
            <a:r>
              <a:rPr lang="en-US" dirty="0" smtClean="0"/>
              <a:t>He served 6 months (followed by 6 months house arrest) after breaking into several government systems, including key NASA systems for the space station.</a:t>
            </a:r>
          </a:p>
          <a:p>
            <a:pPr lvl="1"/>
            <a:r>
              <a:rPr lang="en-US" dirty="0" smtClean="0"/>
              <a:t>As an adult, he would have served 10 years, but this still set a precedent for future cases.</a:t>
            </a:r>
          </a:p>
          <a:p>
            <a:r>
              <a:rPr lang="en-US" dirty="0" smtClean="0"/>
              <a:t>In 2001, </a:t>
            </a:r>
            <a:r>
              <a:rPr lang="en-US" dirty="0"/>
              <a:t>Russian programmer </a:t>
            </a:r>
            <a:r>
              <a:rPr lang="en-US" dirty="0" smtClean="0"/>
              <a:t>Dmitry </a:t>
            </a:r>
            <a:r>
              <a:rPr lang="en-US" dirty="0" err="1" smtClean="0"/>
              <a:t>SklyarovDmitry</a:t>
            </a:r>
            <a:r>
              <a:rPr lang="en-US" dirty="0" smtClean="0"/>
              <a:t> </a:t>
            </a:r>
            <a:r>
              <a:rPr lang="en-US" dirty="0"/>
              <a:t>Sklyarov is arrested at the annual Def Con hacker convention. He is the first person criminally charged with violating the Digital Millennium Copyright Act (DMCA</a:t>
            </a:r>
            <a:r>
              <a:rPr lang="en-US" dirty="0" smtClean="0"/>
              <a:t>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4046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and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800600"/>
          </a:xfrm>
        </p:spPr>
        <p:txBody>
          <a:bodyPr/>
          <a:lstStyle/>
          <a:p>
            <a:r>
              <a:rPr lang="en-US" dirty="0" smtClean="0"/>
              <a:t>In 2001, Microsoft is the target of a new type of DNS attack.  It is caught quickly, but destroys all access to Microsoft websites for several days.</a:t>
            </a:r>
          </a:p>
          <a:p>
            <a:r>
              <a:rPr lang="en-US" dirty="0" smtClean="0"/>
              <a:t>Around the same time, Bill Gates declares that MS will begin securing all products and services, and invests in a large training and quality control campaign (discussed in a previous lecture). </a:t>
            </a:r>
          </a:p>
          <a:p>
            <a:r>
              <a:rPr lang="en-US" dirty="0" smtClean="0"/>
              <a:t>Just a few months later, a paper is released on “shatter attacks”, exploiting a vulnerability in poorly installed applications on Windows.  MS comes under fire (again).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3286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Politics again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2001, political tensions between Chinese and the US resulted in “The Sixth </a:t>
            </a:r>
            <a:r>
              <a:rPr lang="en-US" dirty="0" err="1" smtClean="0"/>
              <a:t>Cyberware</a:t>
            </a:r>
            <a:r>
              <a:rPr lang="en-US" dirty="0" smtClean="0"/>
              <a:t>”, where groups from both countries tried to deface websites in the other country.</a:t>
            </a:r>
          </a:p>
          <a:p>
            <a:r>
              <a:rPr lang="en-US" dirty="0" smtClean="0"/>
              <a:t>In 2003, the group Anonymous formed.  Originally focused on entertainment, but later (around 2008) began to focus on international “</a:t>
            </a:r>
            <a:r>
              <a:rPr lang="en-US" dirty="0" err="1" smtClean="0"/>
              <a:t>hacktivism</a:t>
            </a:r>
            <a:r>
              <a:rPr lang="en-US" dirty="0" smtClean="0"/>
              <a:t>”, acting in protest to many different issues.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5241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772816"/>
            <a:ext cx="8229600" cy="4752528"/>
          </a:xfrm>
        </p:spPr>
        <p:txBody>
          <a:bodyPr/>
          <a:lstStyle/>
          <a:p>
            <a:r>
              <a:rPr lang="en-US" dirty="0" smtClean="0"/>
              <a:t>In the U.S., export laws for technology become laughable.   Originally set up in the 80’s, technology has far surpassed what is reasonable. (See commercials of the time.)</a:t>
            </a:r>
          </a:p>
          <a:p>
            <a:r>
              <a:rPr lang="en-US" dirty="0" smtClean="0"/>
              <a:t>Encryption law is even further behind; </a:t>
            </a:r>
            <a:r>
              <a:rPr lang="en-US" dirty="0" err="1" smtClean="0"/>
              <a:t>cDc</a:t>
            </a:r>
            <a:r>
              <a:rPr lang="en-US" dirty="0" smtClean="0"/>
              <a:t> and their offshoot group </a:t>
            </a:r>
            <a:r>
              <a:rPr lang="en-US" dirty="0" err="1" smtClean="0"/>
              <a:t>Hacktivismo</a:t>
            </a:r>
            <a:r>
              <a:rPr lang="en-US" dirty="0" smtClean="0"/>
              <a:t> are not given permission by Dept. of Commerce to export strong encryption tools until 2003.</a:t>
            </a:r>
          </a:p>
          <a:p>
            <a:r>
              <a:rPr lang="en-US" dirty="0" smtClean="0"/>
              <a:t>Even today, modern trends in development worldwide make enforcing laws quite difficult.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2406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trends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060848"/>
            <a:ext cx="8229600" cy="3962400"/>
          </a:xfrm>
        </p:spPr>
        <p:txBody>
          <a:bodyPr/>
          <a:lstStyle/>
          <a:p>
            <a:r>
              <a:rPr lang="en-US" dirty="0" smtClean="0"/>
              <a:t>Over the next few years, a long list of worms, attacks, and legal battles continue.  </a:t>
            </a:r>
          </a:p>
          <a:p>
            <a:r>
              <a:rPr lang="en-US" dirty="0" smtClean="0"/>
              <a:t>Increasing focus is on credit card numbers and similar personal information, with high profile cases like those targeting Bank of America, Sony, and an Israeli sports web site.  </a:t>
            </a:r>
            <a:endParaRPr lang="en-US" dirty="0" smtClean="0"/>
          </a:p>
          <a:p>
            <a:r>
              <a:rPr lang="en-US" dirty="0" smtClean="0"/>
              <a:t>Important trends: mobile devices?  Quantum computing?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014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1960’s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term “hacker” originates, based on a nickname for model train enthusiasts at MIT who hacked their trains to perform better. </a:t>
            </a:r>
          </a:p>
          <a:p>
            <a:r>
              <a:rPr lang="en-US" dirty="0" smtClean="0"/>
              <a:t>Members of this group moved to the mainframe on campus and begin creating shortcuts and customizations.</a:t>
            </a:r>
          </a:p>
          <a:p>
            <a:r>
              <a:rPr lang="en-US" dirty="0" smtClean="0"/>
              <a:t>One of the first reported vulnerabilities is here, on the </a:t>
            </a:r>
            <a:r>
              <a:rPr lang="en-US" dirty="0" err="1" smtClean="0"/>
              <a:t>Multics</a:t>
            </a:r>
            <a:r>
              <a:rPr lang="en-US" dirty="0" smtClean="0"/>
              <a:t> CTSS running on an IBM 7094.  (When multiple instances of a test editor were invoked, the password file would display.)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67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 the 1960’s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DoD</a:t>
            </a:r>
            <a:r>
              <a:rPr lang="en-US" dirty="0" smtClean="0"/>
              <a:t> creates </a:t>
            </a:r>
            <a:r>
              <a:rPr lang="en-US" dirty="0" err="1" smtClean="0"/>
              <a:t>ARPANet</a:t>
            </a:r>
            <a:r>
              <a:rPr lang="en-US" dirty="0" smtClean="0"/>
              <a:t>, which is used in research and academia as a way to exchange information.  This is the initial carrier network which later became the internet.</a:t>
            </a:r>
          </a:p>
          <a:p>
            <a:r>
              <a:rPr lang="en-US" dirty="0" smtClean="0"/>
              <a:t>Ken Thompson develops UNIX, widely thought of as the most hacker friendly OS because of is accessible tools and supportive user community.  </a:t>
            </a:r>
          </a:p>
          <a:p>
            <a:r>
              <a:rPr lang="en-US" dirty="0" smtClean="0"/>
              <a:t>Around the same time, Dennis Ritchie develops C.  (Enough said.)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000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1970’s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5626968" cy="3962400"/>
          </a:xfrm>
        </p:spPr>
        <p:txBody>
          <a:bodyPr/>
          <a:lstStyle/>
          <a:p>
            <a:r>
              <a:rPr lang="en-US" dirty="0" smtClean="0"/>
              <a:t>John Draper, aka “Captain Crunch”, finds a way to fool payphones into allowing free calls.</a:t>
            </a:r>
          </a:p>
          <a:p>
            <a:r>
              <a:rPr lang="en-US" dirty="0" smtClean="0"/>
              <a:t>The article about him in Esquire magazine popularized the “phreaking” movement, which became closely tied to later hacking communities as phone networks because further digitized.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2780928"/>
            <a:ext cx="2643483" cy="25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799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1970’s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075240" cy="3962400"/>
          </a:xfrm>
        </p:spPr>
        <p:txBody>
          <a:bodyPr/>
          <a:lstStyle/>
          <a:p>
            <a:r>
              <a:rPr lang="en-US" dirty="0" smtClean="0"/>
              <a:t>Their success was based on realizing that certain frequencies (notably 2600Hz) would access AT&amp;T’s long distance switching system.</a:t>
            </a:r>
          </a:p>
          <a:p>
            <a:r>
              <a:rPr lang="en-US" dirty="0" smtClean="0"/>
              <a:t>Many clubs form and begin creating “blue boxes” based on the Esquire magazine instructions – including two kids in California who go by “Berkeley Blue” and “Oak </a:t>
            </a:r>
            <a:r>
              <a:rPr lang="en-US" dirty="0" err="1" smtClean="0"/>
              <a:t>Toebark</a:t>
            </a:r>
            <a:r>
              <a:rPr lang="en-US" dirty="0" smtClean="0"/>
              <a:t>”.  (Hint: you’ve heard of these guys.)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009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 1970’s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611960"/>
          </a:xfrm>
        </p:spPr>
        <p:txBody>
          <a:bodyPr>
            <a:normAutofit/>
          </a:bodyPr>
          <a:lstStyle/>
          <a:p>
            <a:r>
              <a:rPr lang="en-US" dirty="0" smtClean="0"/>
              <a:t>On the technical side, the telnet protocol for </a:t>
            </a:r>
            <a:r>
              <a:rPr lang="en-US" dirty="0" err="1" smtClean="0"/>
              <a:t>ARPANet</a:t>
            </a:r>
            <a:r>
              <a:rPr lang="en-US" dirty="0" smtClean="0"/>
              <a:t> gave public access to </a:t>
            </a:r>
            <a:r>
              <a:rPr lang="en-US" dirty="0" err="1" smtClean="0"/>
              <a:t>ARPANet</a:t>
            </a:r>
            <a:r>
              <a:rPr lang="en-US" dirty="0" smtClean="0"/>
              <a:t>.  (Also arguably the most insecure protocol out there!)</a:t>
            </a:r>
          </a:p>
          <a:p>
            <a:r>
              <a:rPr lang="en-US" dirty="0" smtClean="0"/>
              <a:t>Jobs and Wozniak made the first personal computer and began marketing it for home users.</a:t>
            </a:r>
          </a:p>
          <a:p>
            <a:r>
              <a:rPr lang="en-US" dirty="0" smtClean="0"/>
              <a:t>USENET is created, hosting bulletin-board-style (BBS) systems for communications between users.  This quickly become the most popular forum for online communication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Asymmetric encryption is developed (</a:t>
            </a:r>
            <a:r>
              <a:rPr lang="en-US" dirty="0" err="1" smtClean="0"/>
              <a:t>Diffie</a:t>
            </a:r>
            <a:r>
              <a:rPr lang="en-US" dirty="0" smtClean="0"/>
              <a:t>-Hellman).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807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1980’s: a “golden age”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68052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advent of the personal computer (closely followed by the modem) in the 1980’s led to a rise in computer hacking groups; the earliest is the Chaos Computer Club (in Germany).</a:t>
            </a:r>
          </a:p>
          <a:p>
            <a:r>
              <a:rPr lang="en-US" dirty="0" smtClean="0"/>
              <a:t>In 1981, the </a:t>
            </a:r>
            <a:r>
              <a:rPr lang="en-US" dirty="0" err="1" smtClean="0"/>
              <a:t>Warelords</a:t>
            </a:r>
            <a:r>
              <a:rPr lang="en-US" dirty="0" smtClean="0"/>
              <a:t> form (in St. Louis), founded by Black Bark.   They broke into many large systems, including the White House and Southwestern Bell.</a:t>
            </a:r>
          </a:p>
          <a:p>
            <a:r>
              <a:rPr lang="en-US" dirty="0" smtClean="0"/>
              <a:t>In 1982, the 414’s broke into 60 computer systems such as Los Alamos to Memorial Sloan-Kettering Cancer Center; this attack led to a Newsweek front cover “Beware: Hackers at Play”, as well as emergency hearings and several new laws.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928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658906"/>
            <a:ext cx="3602039" cy="681862"/>
          </a:xfrm>
        </p:spPr>
        <p:txBody>
          <a:bodyPr/>
          <a:lstStyle/>
          <a:p>
            <a:r>
              <a:rPr lang="en-US" dirty="0" smtClean="0"/>
              <a:t>1983-1984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6453" t="9" r="-60791" b="-76407"/>
          <a:stretch/>
        </p:blipFill>
        <p:spPr>
          <a:xfrm>
            <a:off x="4211960" y="332656"/>
            <a:ext cx="4248150" cy="5837237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1484784"/>
            <a:ext cx="4114801" cy="5040559"/>
          </a:xfrm>
        </p:spPr>
        <p:txBody>
          <a:bodyPr>
            <a:normAutofit/>
          </a:bodyPr>
          <a:lstStyle/>
          <a:p>
            <a:r>
              <a:rPr lang="en-US" dirty="0" smtClean="0"/>
              <a:t>The movie </a:t>
            </a:r>
            <a:r>
              <a:rPr lang="en-US" dirty="0" err="1" smtClean="0"/>
              <a:t>WarGames</a:t>
            </a:r>
            <a:r>
              <a:rPr lang="en-US" dirty="0" smtClean="0"/>
              <a:t> came out and introduced the hacker phenomenon; mass paranoia about computer vulnerabilities was the main result.</a:t>
            </a:r>
          </a:p>
          <a:p>
            <a:endParaRPr lang="en-US" dirty="0"/>
          </a:p>
          <a:p>
            <a:r>
              <a:rPr lang="en-US" dirty="0" smtClean="0"/>
              <a:t>The magazine 2600 began in 1984, followed closely by the online ‘</a:t>
            </a:r>
            <a:r>
              <a:rPr lang="en-US" dirty="0" err="1" smtClean="0"/>
              <a:t>zine</a:t>
            </a:r>
            <a:r>
              <a:rPr lang="en-US" dirty="0" smtClean="0"/>
              <a:t> </a:t>
            </a:r>
            <a:r>
              <a:rPr lang="en-US" dirty="0" err="1" smtClean="0"/>
              <a:t>Phrack</a:t>
            </a:r>
            <a:r>
              <a:rPr lang="en-US" dirty="0" smtClean="0"/>
              <a:t>.  Both allowed the dissemination of tips and instructions for would-be hackers, as well as address relevant issues and intensifying the subculture.</a:t>
            </a:r>
          </a:p>
          <a:p>
            <a:endParaRPr lang="en-US" dirty="0"/>
          </a:p>
          <a:p>
            <a:r>
              <a:rPr lang="en-US" dirty="0" smtClean="0"/>
              <a:t>William Gibson popularized the term “cyberspace” through his science fiction novels.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216" y="2636912"/>
            <a:ext cx="2511105" cy="393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6899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Focus">
  <a:themeElements>
    <a:clrScheme name="Focus">
      <a:dk1>
        <a:sysClr val="windowText" lastClr="000000"/>
      </a:dk1>
      <a:lt1>
        <a:sysClr val="window" lastClr="FFFFFF"/>
      </a:lt1>
      <a:dk2>
        <a:srgbClr val="0064E2"/>
      </a:dk2>
      <a:lt2>
        <a:srgbClr val="B5D2F5"/>
      </a:lt2>
      <a:accent1>
        <a:srgbClr val="FFB91D"/>
      </a:accent1>
      <a:accent2>
        <a:srgbClr val="F97817"/>
      </a:accent2>
      <a:accent3>
        <a:srgbClr val="6DE304"/>
      </a:accent3>
      <a:accent4>
        <a:srgbClr val="FF0000"/>
      </a:accent4>
      <a:accent5>
        <a:srgbClr val="732BEA"/>
      </a:accent5>
      <a:accent6>
        <a:srgbClr val="C913AD"/>
      </a:accent6>
      <a:hlink>
        <a:srgbClr val="FFE400"/>
      </a:hlink>
      <a:folHlink>
        <a:srgbClr val="A3EC62"/>
      </a:folHlink>
    </a:clrScheme>
    <a:fontScheme name="Focus">
      <a:majorFont>
        <a:latin typeface="Corbel"/>
        <a:ea typeface=""/>
        <a:cs typeface=""/>
        <a:font script="Jpan" typeface="ＭＳ ゴシック"/>
      </a:majorFont>
      <a:minorFont>
        <a:latin typeface="Corbel"/>
        <a:ea typeface=""/>
        <a:cs typeface=""/>
        <a:font script="Jpan" typeface="ＭＳ ゴシック"/>
      </a:minorFont>
    </a:fontScheme>
    <a:fmtScheme name="Focus">
      <a:fillStyleLst>
        <a:solidFill>
          <a:schemeClr val="phClr"/>
        </a:solidFill>
        <a:solidFill>
          <a:schemeClr val="phClr"/>
        </a:solidFill>
        <a:solidFill>
          <a:schemeClr val="phClr">
            <a:satMod val="150000"/>
          </a:schemeClr>
        </a:solidFill>
      </a:fillStyleLst>
      <a:lnStyleLst>
        <a:ln w="190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101600" dist="63500" dir="4200000" algn="br" rotWithShape="0">
              <a:srgbClr val="000000">
                <a:alpha val="50000"/>
              </a:srgbClr>
            </a:outerShdw>
          </a:effectLst>
        </a:effectStyle>
        <a:effectStyle>
          <a:effectLst>
            <a:glow rad="101600">
              <a:schemeClr val="lt1"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soft" dir="r">
              <a:rot lat="0" lon="0" rev="5400000"/>
            </a:lightRig>
          </a:scene3d>
          <a:sp3d prstMaterial="softmetal">
            <a:bevelT w="31750" h="63500"/>
          </a:sp3d>
        </a:effectStyle>
      </a:effectStyleLst>
      <a:bgFillStyleLst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10000"/>
                <a:satMod val="250000"/>
              </a:schemeClr>
              <a:schemeClr val="phClr">
                <a:tint val="70000"/>
                <a:alpha val="80000"/>
                <a:sat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80000"/>
                <a:shade val="10000"/>
                <a:satMod val="250000"/>
              </a:schemeClr>
              <a:schemeClr val="phClr">
                <a:tint val="70000"/>
                <a:alpha val="80000"/>
                <a:sat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3">
            <a:duotone>
              <a:schemeClr val="phClr">
                <a:tint val="80000"/>
                <a:shade val="10000"/>
                <a:satMod val="250000"/>
              </a:schemeClr>
              <a:schemeClr val="phClr">
                <a:tint val="70000"/>
                <a:alpha val="80000"/>
                <a:satMod val="2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Focus.thmx</Template>
  <TotalTime>2186</TotalTime>
  <Words>2329</Words>
  <Application>Microsoft Macintosh PowerPoint</Application>
  <PresentationFormat>On-screen Show (4:3)</PresentationFormat>
  <Paragraphs>119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Focus</vt:lpstr>
      <vt:lpstr>A historical overview</vt:lpstr>
      <vt:lpstr>The 1930’s</vt:lpstr>
      <vt:lpstr>The 1960’s</vt:lpstr>
      <vt:lpstr>More in the 1960’s</vt:lpstr>
      <vt:lpstr>The 1970’s</vt:lpstr>
      <vt:lpstr>The 1970’s continued</vt:lpstr>
      <vt:lpstr>More in 1970’s</vt:lpstr>
      <vt:lpstr>The 1980’s: a “golden age”</vt:lpstr>
      <vt:lpstr>1983-1984</vt:lpstr>
      <vt:lpstr>1986: The Computer Fraud and Abuse Act</vt:lpstr>
      <vt:lpstr>Also in 1986…</vt:lpstr>
      <vt:lpstr>1988</vt:lpstr>
      <vt:lpstr>WANK worm: political hacking</vt:lpstr>
      <vt:lpstr>1990: Operation Sundevil</vt:lpstr>
      <vt:lpstr>1993</vt:lpstr>
      <vt:lpstr>1994: The “web”</vt:lpstr>
      <vt:lpstr>1995</vt:lpstr>
      <vt:lpstr>Cybercrime continues</vt:lpstr>
      <vt:lpstr>More crime</vt:lpstr>
      <vt:lpstr>CDC and BackOrifice</vt:lpstr>
      <vt:lpstr>Late 90’s: the government</vt:lpstr>
      <vt:lpstr>Declaration of War</vt:lpstr>
      <vt:lpstr>More viruses and worms</vt:lpstr>
      <vt:lpstr>Developments in law</vt:lpstr>
      <vt:lpstr>Microsoft and security</vt:lpstr>
      <vt:lpstr>Politics again</vt:lpstr>
      <vt:lpstr>Export Law</vt:lpstr>
      <vt:lpstr>Modern trends</vt:lpstr>
    </vt:vector>
  </TitlesOfParts>
  <Manager/>
  <Company>Computer Science, UNSW@ADFA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Security: Principles and Practice, 1/e</dc:title>
  <dc:subject>Chapter 18 Lecture Overheads</dc:subject>
  <dc:creator>Dr Lawrie Brown</dc:creator>
  <cp:keywords/>
  <dc:description/>
  <cp:lastModifiedBy>Default User</cp:lastModifiedBy>
  <cp:revision>87</cp:revision>
  <cp:lastPrinted>2007-07-18T04:45:50Z</cp:lastPrinted>
  <dcterms:created xsi:type="dcterms:W3CDTF">2012-04-30T01:24:02Z</dcterms:created>
  <dcterms:modified xsi:type="dcterms:W3CDTF">2013-04-11T13:55:43Z</dcterms:modified>
  <cp:category/>
</cp:coreProperties>
</file>