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3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4" r:id="rId13"/>
    <p:sldId id="413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31" r:id="rId31"/>
    <p:sldId id="432" r:id="rId3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13" autoAdjust="0"/>
  </p:normalViewPr>
  <p:slideViewPr>
    <p:cSldViewPr>
      <p:cViewPr varScale="1">
        <p:scale>
          <a:sx n="99" d="100"/>
          <a:sy n="99" d="100"/>
        </p:scale>
        <p:origin x="-688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9" d="100"/>
          <a:sy n="119" d="100"/>
        </p:scale>
        <p:origin x="-2320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10" charset="0"/>
              </a:defRPr>
            </a:lvl1pPr>
          </a:lstStyle>
          <a:p>
            <a:pPr>
              <a:defRPr/>
            </a:pPr>
            <a:fld id="{FF40149B-8BD5-094C-B8FD-9439504DF4E5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4914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" charset="-128"/>
        <a:cs typeface="ＭＳ Ｐゴシック" pitchFamily="-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Oval 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1" name="Oval 10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3" name="Oval 12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anchor="b" anchorCtr="0"/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/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CE0D-560F-504B-A113-6EAFE5BC7E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179513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0"/>
              <a:ext cx="9144000" cy="161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5715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/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/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08AFA-94DC-B04D-BACA-69B0BD67E5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0FF78-4CAC-6D43-9D7B-83EE8DE7FE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 rot="5400000">
            <a:off x="4065588" y="3406775"/>
            <a:ext cx="6858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-4234" y="166379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-4233" y="162011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500" y="6356350"/>
            <a:ext cx="11477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BB399-C918-CC4F-87FE-94C5E3FAE7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76A0C-F9C3-6348-9AD6-6323B04D7D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460500"/>
            <a:ext cx="9144000" cy="46038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0" y="4953000"/>
            <a:ext cx="9144000" cy="46038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12" name="Oval 11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/>
          <a:lstStyle>
            <a:lvl1pPr algn="r">
              <a:buNone/>
              <a:defRPr sz="18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0" y="1447800"/>
            <a:ext cx="9144000" cy="46038"/>
            <a:chOff x="0" y="1613647"/>
            <a:chExt cx="9144000" cy="452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0" y="1657376"/>
              <a:ext cx="9144000" cy="1562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0" y="1613647"/>
              <a:ext cx="9144000" cy="156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0" y="4940300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/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CD735-1EC8-1B4F-815D-0507B3B287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93CE7-89F8-044E-B4BB-F22D4670F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09720-A294-ED48-8DEB-8B3AE9513F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584325"/>
            <a:ext cx="9144000" cy="44450"/>
            <a:chOff x="0" y="1613647"/>
            <a:chExt cx="9144000" cy="45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0" y="1657321"/>
              <a:ext cx="9144000" cy="1617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0" y="1613647"/>
              <a:ext cx="9144000" cy="161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5DBA74-9607-DB4F-8FD4-3FEDBD9EE5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CB98B-F490-3D40-9D02-BA65F95A1D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/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/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3D857-276C-4744-BA6D-97BDC74BBD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0663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110" charset="0"/>
              </a:defRPr>
            </a:lvl1pPr>
          </a:lstStyle>
          <a:p>
            <a:pPr>
              <a:defRPr/>
            </a:pPr>
            <a:fld id="{9972A4A2-81EF-F946-AC9C-9F4BD7E097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18" r:id="rId8"/>
    <p:sldLayoutId id="2147483719" r:id="rId9"/>
    <p:sldLayoutId id="2147483727" r:id="rId10"/>
    <p:sldLayoutId id="2147483728" r:id="rId11"/>
    <p:sldLayoutId id="214748372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ＭＳ Ｐゴシック" pitchFamily="-1" charset="-128"/>
          <a:cs typeface="ＭＳ Ｐゴシック" pitchFamily="-1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800" b="1">
          <a:solidFill>
            <a:schemeClr val="tx1"/>
          </a:solidFill>
          <a:latin typeface="Corbel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ＭＳ Ｐゴシック" pitchFamily="-1" charset="-128"/>
        </a:defRPr>
      </a:lvl1pPr>
      <a:lvl2pPr marL="6858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110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2pPr>
      <a:lvl3pPr marL="10350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3pPr>
      <a:lvl4pPr marL="1371600" indent="-336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-110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4pPr>
      <a:lvl5pPr marL="1720850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pitchFamily="-110" charset="2"/>
        <a:buChar char=""/>
        <a:defRPr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ＭＳ Ｐゴシック" pitchFamily="-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in Internet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5817659" cy="43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details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/>
          <a:lstStyle/>
          <a:p>
            <a:r>
              <a:rPr lang="en-US" dirty="0" smtClean="0"/>
              <a:t>Hostnames and IPs don’t necessarily match 1-1.  </a:t>
            </a:r>
            <a:endParaRPr lang="en-US" dirty="0"/>
          </a:p>
          <a:p>
            <a:pPr lvl="1"/>
            <a:r>
              <a:rPr lang="en-US" dirty="0" smtClean="0"/>
              <a:t>For example, often set up a domain name with multiple IPs in order to distribute traffic load.</a:t>
            </a:r>
          </a:p>
          <a:p>
            <a:r>
              <a:rPr lang="en-US" dirty="0" smtClean="0"/>
              <a:t>Also used for email delivery.</a:t>
            </a:r>
          </a:p>
          <a:p>
            <a:r>
              <a:rPr lang="en-US" dirty="0" smtClean="0"/>
              <a:t>Multiple servers are generally provided for each domain to deal with any failures in the system.</a:t>
            </a:r>
          </a:p>
          <a:p>
            <a:r>
              <a:rPr lang="en-US" dirty="0" smtClean="0"/>
              <a:t>Variants such as dynamic DNS (DDNS) allow for rapid update by the hosts (such as for mobile systems).</a:t>
            </a:r>
          </a:p>
        </p:txBody>
      </p:sp>
    </p:spTree>
    <p:extLst>
      <p:ext uri="{BB962C8B-B14F-4D97-AF65-F5344CB8AC3E}">
        <p14:creationId xmlns:p14="http://schemas.microsoft.com/office/powerpoint/2010/main" val="296575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top level, there are 13 root </a:t>
            </a:r>
            <a:r>
              <a:rPr lang="en-US" dirty="0" smtClean="0"/>
              <a:t>servers (A-M) </a:t>
            </a:r>
            <a:r>
              <a:rPr lang="en-US" dirty="0"/>
              <a:t>somewhere in the world, with additional scattered backups.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380312" cy="31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46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resource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structure that holds the information is called a resource record (often abbreviated RR).</a:t>
            </a:r>
          </a:p>
          <a:p>
            <a:r>
              <a:rPr lang="en-US" dirty="0" smtClean="0"/>
              <a:t>Contains: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573016"/>
            <a:ext cx="8316416" cy="22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and 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95936"/>
          </a:xfrm>
        </p:spPr>
        <p:txBody>
          <a:bodyPr/>
          <a:lstStyle/>
          <a:p>
            <a:r>
              <a:rPr lang="en-US" dirty="0" smtClean="0"/>
              <a:t>DNS lookups are inherently not secret or secure.</a:t>
            </a:r>
          </a:p>
          <a:p>
            <a:r>
              <a:rPr lang="en-US" dirty="0" smtClean="0"/>
              <a:t>Nothing guarantees information integrity in this system.</a:t>
            </a:r>
          </a:p>
          <a:p>
            <a:pPr lvl="1"/>
            <a:r>
              <a:rPr lang="en-US" dirty="0" smtClean="0"/>
              <a:t>This is a problem – the internet depends on this process working correctly!</a:t>
            </a:r>
          </a:p>
          <a:p>
            <a:r>
              <a:rPr lang="en-US" dirty="0" smtClean="0"/>
              <a:t>Obvious availability issues, since these servers going down would disrupt service worldwide.</a:t>
            </a:r>
          </a:p>
          <a:p>
            <a:r>
              <a:rPr lang="en-US" dirty="0" smtClean="0"/>
              <a:t>The server or client could be a threat, since nothing is authenticated in this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963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lookup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really go wrong?</a:t>
            </a:r>
          </a:p>
          <a:p>
            <a:r>
              <a:rPr lang="en-US" dirty="0" smtClean="0"/>
              <a:t>A DNS answer (coming from a server) could be spoofed by a malicious user.  </a:t>
            </a:r>
          </a:p>
          <a:p>
            <a:pPr lvl="1"/>
            <a:r>
              <a:rPr lang="en-US" dirty="0" smtClean="0"/>
              <a:t>Relatively easy – it’s UDP, remember?</a:t>
            </a:r>
          </a:p>
          <a:p>
            <a:r>
              <a:rPr lang="en-US" dirty="0" smtClean="0"/>
              <a:t>A DNS server could actually send false data.</a:t>
            </a:r>
          </a:p>
          <a:p>
            <a:r>
              <a:rPr lang="en-US" dirty="0" smtClean="0"/>
              <a:t>DNS databases could be corrupted.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7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DNSSEC: a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683968"/>
          </a:xfrm>
        </p:spPr>
        <p:txBody>
          <a:bodyPr/>
          <a:lstStyle/>
          <a:p>
            <a:r>
              <a:rPr lang="en-US" dirty="0" smtClean="0"/>
              <a:t>The basic concept of DNSSEC is simple – all transactions are “signed” so that you know the correct source is giving you the data.</a:t>
            </a:r>
          </a:p>
          <a:p>
            <a:r>
              <a:rPr lang="en-US" dirty="0" smtClean="0"/>
              <a:t>Two options:</a:t>
            </a:r>
          </a:p>
          <a:p>
            <a:pPr lvl="1"/>
            <a:r>
              <a:rPr lang="en-US" dirty="0" smtClean="0"/>
              <a:t>The server responding can “sign”</a:t>
            </a:r>
          </a:p>
          <a:p>
            <a:pPr lvl="1"/>
            <a:r>
              <a:rPr lang="en-US" dirty="0" smtClean="0"/>
              <a:t>Or the server that owns the namespace can “sign”</a:t>
            </a:r>
          </a:p>
          <a:p>
            <a:r>
              <a:rPr lang="en-US" dirty="0" smtClean="0"/>
              <a:t>DNSSEC has the server that owns the namespace sign the authenticity of any RR’s giving an address.</a:t>
            </a:r>
          </a:p>
          <a:p>
            <a:r>
              <a:rPr lang="en-US" dirty="0" smtClean="0"/>
              <a:t>Note: not a privacy solution!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91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/>
          <a:lstStyle/>
          <a:p>
            <a:r>
              <a:rPr lang="en-US" dirty="0" smtClean="0"/>
              <a:t>Each DNS database must store signatures for RR’s.</a:t>
            </a:r>
          </a:p>
          <a:p>
            <a:pPr lvl="1"/>
            <a:r>
              <a:rPr lang="en-US" dirty="0" smtClean="0"/>
              <a:t>Essentially adds several portions to the RR’s, including DNSKEY, RRSIG, etc.</a:t>
            </a:r>
          </a:p>
          <a:p>
            <a:pPr lvl="1"/>
            <a:r>
              <a:rPr lang="en-US" dirty="0" smtClean="0"/>
              <a:t>The records have gotten much longer as a result.</a:t>
            </a:r>
          </a:p>
          <a:p>
            <a:r>
              <a:rPr lang="en-US" dirty="0" smtClean="0"/>
              <a:t>ICANN (which manages DNS) signs for itself and top level domains.</a:t>
            </a:r>
          </a:p>
          <a:p>
            <a:r>
              <a:rPr lang="en-US" dirty="0" smtClean="0"/>
              <a:t>Each top level domain signs for domains under it.</a:t>
            </a:r>
          </a:p>
          <a:p>
            <a:r>
              <a:rPr lang="en-US" dirty="0" smtClean="0"/>
              <a:t>And so on down.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6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</a:t>
            </a:r>
            <a:r>
              <a:rPr lang="en-US" dirty="0" err="1" smtClean="0"/>
              <a:t>mathcs.slu.edu</a:t>
            </a:r>
            <a:r>
              <a:rPr lang="en-US" dirty="0" smtClean="0"/>
              <a:t> (or 165.134.234.6).  Who signs this translation?</a:t>
            </a:r>
          </a:p>
          <a:p>
            <a:r>
              <a:rPr lang="en-US" dirty="0" smtClean="0"/>
              <a:t>The SLU DNS server</a:t>
            </a:r>
          </a:p>
          <a:p>
            <a:r>
              <a:rPr lang="en-US" dirty="0" smtClean="0"/>
              <a:t>And how can we be sure that that is the correct server to sign?</a:t>
            </a:r>
          </a:p>
          <a:p>
            <a:r>
              <a:rPr lang="en-US" dirty="0" smtClean="0"/>
              <a:t>Because the EDU server verifies the SLU server’s signature</a:t>
            </a:r>
            <a:endParaRPr lang="en-US" dirty="0"/>
          </a:p>
          <a:p>
            <a:r>
              <a:rPr lang="en-US" dirty="0" smtClean="0"/>
              <a:t>Each level leads one step closer to top level ICANN server, and this information lives in DNS databases.</a:t>
            </a:r>
          </a:p>
          <a:p>
            <a:r>
              <a:rPr lang="en-US" dirty="0" smtClean="0"/>
              <a:t>Ideally, every query will begin at the top, so entire chain is authenticated.</a:t>
            </a:r>
          </a:p>
        </p:txBody>
      </p:sp>
    </p:spTree>
    <p:extLst>
      <p:ext uri="{BB962C8B-B14F-4D97-AF65-F5344CB8AC3E}">
        <p14:creationId xmlns:p14="http://schemas.microsoft.com/office/powerpoint/2010/main" val="2070759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/>
          <a:lstStyle/>
          <a:p>
            <a:r>
              <a:rPr lang="en-US" dirty="0" smtClean="0"/>
              <a:t>To use DNSSEC, it must be supported by the DNS server above you (as well as all the others above that).</a:t>
            </a:r>
          </a:p>
          <a:p>
            <a:r>
              <a:rPr lang="en-US" dirty="0" smtClean="0"/>
              <a:t>If no RRSIG comes back in the RR, it could be an error.  Or a man-in-the-middle attack.  Or a configuration problem along the way.</a:t>
            </a:r>
          </a:p>
          <a:p>
            <a:r>
              <a:rPr lang="en-US" dirty="0" smtClean="0"/>
              <a:t>To be secure, need to check all signatures yourself, but also can have trusted authority check them (and to have secure communication between yourself and authority).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5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Non-existent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get a signed record for EVERY possible non-existent name out there, to be sure they actually do</a:t>
            </a:r>
            <a:r>
              <a:rPr lang="fr-FR" dirty="0" smtClean="0"/>
              <a:t>n’</a:t>
            </a:r>
            <a:r>
              <a:rPr lang="en-US" dirty="0" smtClean="0"/>
              <a:t>t exist?</a:t>
            </a:r>
          </a:p>
          <a:p>
            <a:r>
              <a:rPr lang="en-US" dirty="0" smtClean="0"/>
              <a:t>Solution: Names are alphabetically ordered.  Between any two names, a bunch don’t exist, so we can sign this range of names.  </a:t>
            </a:r>
            <a:endParaRPr lang="en-US" dirty="0"/>
          </a:p>
          <a:p>
            <a:r>
              <a:rPr lang="en-US" dirty="0" smtClean="0"/>
              <a:t>When someone looks up one of these names, we give them a range signature.</a:t>
            </a:r>
          </a:p>
        </p:txBody>
      </p:sp>
    </p:spTree>
    <p:extLst>
      <p:ext uri="{BB962C8B-B14F-4D97-AF65-F5344CB8AC3E}">
        <p14:creationId xmlns:p14="http://schemas.microsoft.com/office/powerpoint/2010/main" val="3137227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Securing the Internet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the internet hold up security-wise?</a:t>
            </a:r>
          </a:p>
          <a:p>
            <a:r>
              <a:rPr lang="en-US" dirty="0" smtClean="0"/>
              <a:t>Not well:</a:t>
            </a:r>
          </a:p>
          <a:p>
            <a:pPr lvl="1"/>
            <a:r>
              <a:rPr lang="en-US" dirty="0" smtClean="0"/>
              <a:t>Not very secure</a:t>
            </a:r>
          </a:p>
          <a:p>
            <a:pPr lvl="1"/>
            <a:r>
              <a:rPr lang="en-US" dirty="0" smtClean="0"/>
              <a:t>Very prone to failure</a:t>
            </a:r>
          </a:p>
          <a:p>
            <a:pPr lvl="1"/>
            <a:r>
              <a:rPr lang="en-US" dirty="0" smtClean="0"/>
              <a:t>Not well regulated</a:t>
            </a:r>
          </a:p>
          <a:p>
            <a:pPr lvl="1"/>
            <a:r>
              <a:rPr lang="en-US" dirty="0" smtClean="0"/>
              <a:t>In general, all users should assume things might stop working at any given moment!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81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 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25146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lasr.cs.ucla.edu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131.179.192.136</a:t>
            </a: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267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2672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6400800" y="2514600"/>
            <a:ext cx="304800" cy="3810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209800" y="2895600"/>
            <a:ext cx="4495800" cy="1524000"/>
            <a:chOff x="2209800" y="2667000"/>
            <a:chExt cx="4495800" cy="1524000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209800" y="2667000"/>
              <a:ext cx="4191000" cy="1524000"/>
              <a:chOff x="2209800" y="2667000"/>
              <a:chExt cx="4191000" cy="15240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131.179.128.17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6400800" y="2667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6400800" y="3048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209800" y="3657600"/>
            <a:ext cx="4495800" cy="1524000"/>
            <a:chOff x="3581400" y="4648200"/>
            <a:chExt cx="4495800" cy="152400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3581400" y="4648200"/>
              <a:ext cx="4191000" cy="1524000"/>
              <a:chOff x="2209800" y="2667000"/>
              <a:chExt cx="4191000" cy="1524000"/>
            </a:xfrm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131.179.128.17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772400" y="4648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7772400" y="5029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209800" y="2895600"/>
            <a:ext cx="4495800" cy="762000"/>
            <a:chOff x="2209800" y="4191000"/>
            <a:chExt cx="4495800" cy="762000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209800" y="4191000"/>
              <a:ext cx="23622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Aft>
                  <a:spcPts val="1200"/>
                </a:spcAft>
              </a:pPr>
              <a:r>
                <a:rPr lang="en-US" sz="1400"/>
                <a:t>lbsr.cs.ucla.edu –</a:t>
              </a:r>
            </a:p>
            <a:p>
              <a:pPr>
                <a:spcAft>
                  <a:spcPts val="1200"/>
                </a:spcAft>
              </a:pPr>
              <a:r>
                <a:rPr lang="en-US" sz="1400"/>
                <a:t>pd.cs.ucla.edu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572000" y="4191000"/>
              <a:ext cx="18288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NOT ASSIGNED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00800" y="4191000"/>
              <a:ext cx="304800" cy="762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5800" y="5410200"/>
            <a:ext cx="514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/>
              <a:t>&gt; host last.cs.ucla.edu</a:t>
            </a:r>
          </a:p>
        </p:txBody>
      </p: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762000" y="30480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705600" y="2481263"/>
            <a:ext cx="2209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You get authoritative information that the name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isn’t </a:t>
            </a:r>
            <a:r>
              <a:rPr lang="en-US" sz="2400" dirty="0">
                <a:latin typeface="Times New Roman" charset="0"/>
                <a:cs typeface="Times New Roman" charset="0"/>
              </a:rPr>
              <a:t>assigned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629400" y="48085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Foils spoofing attacks</a:t>
            </a:r>
          </a:p>
        </p:txBody>
      </p:sp>
    </p:spTree>
    <p:extLst>
      <p:ext uri="{BB962C8B-B14F-4D97-AF65-F5344CB8AC3E}">
        <p14:creationId xmlns:p14="http://schemas.microsoft.com/office/powerpoint/2010/main" val="298500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39952"/>
          </a:xfrm>
        </p:spPr>
        <p:txBody>
          <a:bodyPr/>
          <a:lstStyle/>
          <a:p>
            <a:r>
              <a:rPr lang="en-US" dirty="0" smtClean="0"/>
              <a:t>Implementations of DNSSEC are in use, and are heavily promoted (first by DARPA and now by DHS).</a:t>
            </a:r>
          </a:p>
          <a:p>
            <a:r>
              <a:rPr lang="en-US" dirty="0" smtClean="0"/>
              <a:t>ICANN has signed the root, and all the major nodes are done (.com, .</a:t>
            </a:r>
            <a:r>
              <a:rPr lang="en-US" dirty="0" err="1" smtClean="0"/>
              <a:t>gov</a:t>
            </a:r>
            <a:r>
              <a:rPr lang="en-US" dirty="0" smtClean="0"/>
              <a:t>, .</a:t>
            </a:r>
            <a:r>
              <a:rPr lang="en-US" dirty="0" err="1" smtClean="0"/>
              <a:t>edu</a:t>
            </a:r>
            <a:r>
              <a:rPr lang="en-US" dirty="0" smtClean="0"/>
              <a:t>, .org, </a:t>
            </a:r>
            <a:r>
              <a:rPr lang="en-US" dirty="0" err="1" smtClean="0"/>
              <a:t>.net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 all signed below, however, and many “island of security” exist in DNS.  </a:t>
            </a:r>
          </a:p>
          <a:p>
            <a:pPr lvl="1"/>
            <a:r>
              <a:rPr lang="en-US" dirty="0" smtClean="0"/>
              <a:t>These sign for themselves and anyone below.</a:t>
            </a:r>
          </a:p>
          <a:p>
            <a:r>
              <a:rPr lang="en-US" dirty="0" smtClean="0"/>
              <a:t>The utility of DNSSEC ultimately depends on the clients actually checking signatures.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44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Unfortunately, installing and managing DNSSEC is also fairly difficult.</a:t>
            </a:r>
          </a:p>
          <a:p>
            <a:pPr lvl="1"/>
            <a:r>
              <a:rPr lang="en-US" dirty="0" smtClean="0"/>
              <a:t>Particularly hard for domains with lots of things to support, since every new name required lots of new things to sign.</a:t>
            </a:r>
          </a:p>
          <a:p>
            <a:r>
              <a:rPr lang="en-US" dirty="0" smtClean="0"/>
              <a:t>In practice, many things sign certificates for lengthy amounts of time (days or months), which makes hijacking after an update much easier, also.</a:t>
            </a:r>
          </a:p>
        </p:txBody>
      </p:sp>
    </p:spTree>
    <p:extLst>
      <p:ext uri="{BB962C8B-B14F-4D97-AF65-F5344CB8AC3E}">
        <p14:creationId xmlns:p14="http://schemas.microsoft.com/office/powerpoint/2010/main" val="1286732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95936"/>
          </a:xfrm>
        </p:spPr>
        <p:txBody>
          <a:bodyPr/>
          <a:lstStyle/>
          <a:p>
            <a:r>
              <a:rPr lang="en-US" dirty="0" smtClean="0"/>
              <a:t>Obviously, DNSSEC does nothing to keep communication secret.  DNS is inherently public!</a:t>
            </a:r>
          </a:p>
          <a:p>
            <a:r>
              <a:rPr lang="en-US" dirty="0" smtClean="0"/>
              <a:t>Encryption is the core of how we keep communication secret.  So what else should we worry about?</a:t>
            </a:r>
          </a:p>
          <a:p>
            <a:r>
              <a:rPr lang="en-US" dirty="0" smtClean="0"/>
              <a:t>Traffic analysis:</a:t>
            </a:r>
          </a:p>
          <a:p>
            <a:pPr lvl="1"/>
            <a:r>
              <a:rPr lang="en-US" dirty="0" smtClean="0"/>
              <a:t>Sometimes, the goal is to hide that we are even talking to each other.  </a:t>
            </a:r>
          </a:p>
          <a:p>
            <a:pPr lvl="1"/>
            <a:r>
              <a:rPr lang="en-US" dirty="0" smtClean="0"/>
              <a:t>This can be deduced even if our data is encrypted, since routing is a public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7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95936"/>
          </a:xfrm>
        </p:spPr>
        <p:txBody>
          <a:bodyPr/>
          <a:lstStyle/>
          <a:p>
            <a:r>
              <a:rPr lang="en-US" dirty="0" smtClean="0"/>
              <a:t>In addition to knowledge of communication, location information is given away by packet data.  </a:t>
            </a:r>
          </a:p>
          <a:p>
            <a:pPr lvl="1"/>
            <a:r>
              <a:rPr lang="en-US" dirty="0" smtClean="0"/>
              <a:t>IP addresses often give away a lot of information about where you are.</a:t>
            </a:r>
          </a:p>
          <a:p>
            <a:r>
              <a:rPr lang="en-US" dirty="0" smtClean="0"/>
              <a:t>Mobile devices communicate while you are on the move!</a:t>
            </a:r>
          </a:p>
          <a:p>
            <a:pPr lvl="1"/>
            <a:r>
              <a:rPr lang="en-US" dirty="0" smtClean="0"/>
              <a:t>Can be used to get information on our movement and actions, often without our knowledge.</a:t>
            </a:r>
          </a:p>
          <a:p>
            <a:r>
              <a:rPr lang="en-US" dirty="0" smtClean="0"/>
              <a:t>What types of solutions are possible today, given our internet infrastructure?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Anonymizers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95936"/>
          </a:xfrm>
        </p:spPr>
        <p:txBody>
          <a:bodyPr/>
          <a:lstStyle/>
          <a:p>
            <a:r>
              <a:rPr lang="en-US" dirty="0" smtClean="0"/>
              <a:t>Network sites that accept requests from outsiders.</a:t>
            </a:r>
          </a:p>
          <a:p>
            <a:pPr lvl="1"/>
            <a:r>
              <a:rPr lang="en-US" dirty="0" smtClean="0"/>
              <a:t>They submit these requests under their own or a fake identity.  </a:t>
            </a:r>
          </a:p>
          <a:p>
            <a:pPr lvl="1"/>
            <a:r>
              <a:rPr lang="en-US" dirty="0" smtClean="0"/>
              <a:t>Responses are returned to the original requester.  </a:t>
            </a:r>
          </a:p>
          <a:p>
            <a:pPr lvl="1"/>
            <a:r>
              <a:rPr lang="en-US" dirty="0" smtClean="0"/>
              <a:t>In fact, a NAT box is a simple version of this!</a:t>
            </a:r>
          </a:p>
          <a:p>
            <a:r>
              <a:rPr lang="en-US" dirty="0" smtClean="0"/>
              <a:t>Problem: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anonymizer</a:t>
            </a:r>
            <a:r>
              <a:rPr lang="en-US" dirty="0"/>
              <a:t> </a:t>
            </a:r>
            <a:r>
              <a:rPr lang="en-US" dirty="0" smtClean="0"/>
              <a:t>knows your identity.</a:t>
            </a:r>
          </a:p>
          <a:p>
            <a:pPr lvl="1"/>
            <a:r>
              <a:rPr lang="en-US" dirty="0" smtClean="0"/>
              <a:t>Generally, should not assume this is a reliable source of anonymity, since can be tricked, hacked, or compelled into giving up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49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824536"/>
          </a:xfrm>
        </p:spPr>
        <p:txBody>
          <a:bodyPr>
            <a:normAutofit/>
          </a:bodyPr>
          <a:lstStyle/>
          <a:p>
            <a:r>
              <a:rPr lang="en-US" dirty="0" smtClean="0"/>
              <a:t>Meant to conceal sources and destinations in all traffic.</a:t>
            </a:r>
          </a:p>
          <a:p>
            <a:pPr lvl="1"/>
            <a:r>
              <a:rPr lang="en-US" dirty="0" smtClean="0"/>
              <a:t>A group of nodes agree to be onion routers.</a:t>
            </a:r>
          </a:p>
          <a:p>
            <a:pPr lvl="1"/>
            <a:r>
              <a:rPr lang="en-US" dirty="0" smtClean="0"/>
              <a:t>The users obtain cryptographic keys for those nodes.</a:t>
            </a:r>
          </a:p>
          <a:p>
            <a:pPr lvl="1"/>
            <a:r>
              <a:rPr lang="en-US" dirty="0" smtClean="0"/>
              <a:t>Each packet goes through many hops.</a:t>
            </a:r>
          </a:p>
          <a:p>
            <a:pPr lvl="1"/>
            <a:r>
              <a:rPr lang="en-US" dirty="0" smtClean="0"/>
              <a:t>Many users send many packets through the routers, which conceals who is really talking to whom.  </a:t>
            </a:r>
          </a:p>
          <a:p>
            <a:r>
              <a:rPr lang="en-US" dirty="0" smtClean="0"/>
              <a:t>Setup for a packet:</a:t>
            </a:r>
          </a:p>
          <a:p>
            <a:pPr lvl="1"/>
            <a:r>
              <a:rPr lang="en-US" dirty="0" smtClean="0"/>
              <a:t>Encrypt the packet with the destination’s key.</a:t>
            </a:r>
          </a:p>
          <a:p>
            <a:pPr lvl="1"/>
            <a:r>
              <a:rPr lang="en-US" dirty="0" smtClean="0"/>
              <a:t>Wrap that with another packet to another router, encrypted with that router’s key.</a:t>
            </a:r>
          </a:p>
          <a:p>
            <a:pPr lvl="1"/>
            <a:r>
              <a:rPr lang="en-US" dirty="0" smtClean="0"/>
              <a:t>Iterate this many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0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/>
              <a:t>A picture: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7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3400" y="4191000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Source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934200" y="4191000"/>
            <a:ext cx="183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Destination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1400" y="5800725"/>
            <a:ext cx="216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Onion routers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200400" y="1524000"/>
            <a:ext cx="3200400" cy="441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762000" y="2667000"/>
            <a:ext cx="533400" cy="228600"/>
            <a:chOff x="762000" y="2667000"/>
            <a:chExt cx="533400" cy="228600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762000" y="2667000"/>
              <a:ext cx="304800" cy="228600"/>
            </a:xfrm>
            <a:prstGeom prst="rect">
              <a:avLst/>
            </a:prstGeom>
            <a:solidFill>
              <a:srgbClr val="6CE3F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0668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2000" y="26670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0" name="Group 24"/>
          <p:cNvGrpSpPr>
            <a:grpSpLocks/>
          </p:cNvGrpSpPr>
          <p:nvPr/>
        </p:nvGrpSpPr>
        <p:grpSpPr bwMode="auto">
          <a:xfrm>
            <a:off x="762000" y="2667000"/>
            <a:ext cx="762000" cy="228600"/>
            <a:chOff x="762000" y="2667000"/>
            <a:chExt cx="762000" cy="228600"/>
          </a:xfrm>
        </p:grpSpPr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2954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762000" y="2667000"/>
              <a:ext cx="533400" cy="2286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762000" y="26670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524000" y="26670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2000" y="26670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9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3" grpId="1" animBg="1"/>
      <p:bldP spid="14" grpId="0" animBg="1"/>
      <p:bldP spid="15" grpId="0" animBg="1"/>
      <p:bldP spid="15" grpId="1" animBg="1"/>
      <p:bldP spid="19" grpId="0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What’s Really in the Packet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133600" y="2514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57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19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2133600" y="3200400"/>
            <a:ext cx="1524000" cy="1588"/>
          </a:xfrm>
          <a:prstGeom prst="line">
            <a:avLst/>
          </a:prstGeom>
          <a:noFill/>
          <a:ln w="57150">
            <a:solidFill>
              <a:srgbClr val="6CE3F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2133600" y="3503613"/>
            <a:ext cx="1828800" cy="1587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2133600" y="3806825"/>
            <a:ext cx="2209800" cy="3175"/>
          </a:xfrm>
          <a:prstGeom prst="line">
            <a:avLst/>
          </a:prstGeom>
          <a:noFill/>
          <a:ln w="57150">
            <a:solidFill>
              <a:srgbClr val="B7FD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2133600" y="4110038"/>
            <a:ext cx="2667000" cy="4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6384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Delivering the Message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2000" y="27432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181600" y="44958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81600" y="44958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581400" y="55626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581400" y="55626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257800" y="23622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257800" y="23622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internet forms a key infrastructure for our society.</a:t>
            </a:r>
          </a:p>
          <a:p>
            <a:r>
              <a:rPr lang="en-US" dirty="0" smtClean="0"/>
              <a:t>Basic unit for multiple systems:</a:t>
            </a:r>
          </a:p>
          <a:p>
            <a:pPr lvl="1"/>
            <a:r>
              <a:rPr lang="en-US" dirty="0" smtClean="0"/>
              <a:t>Banking</a:t>
            </a:r>
          </a:p>
          <a:p>
            <a:pPr lvl="1"/>
            <a:r>
              <a:rPr lang="en-US" dirty="0" smtClean="0"/>
              <a:t>Electricity, power companies, and other utilities</a:t>
            </a:r>
          </a:p>
          <a:p>
            <a:pPr lvl="1"/>
            <a:r>
              <a:rPr lang="en-US" dirty="0" smtClean="0"/>
              <a:t>Water and sewage</a:t>
            </a:r>
          </a:p>
          <a:p>
            <a:pPr lvl="1"/>
            <a:r>
              <a:rPr lang="en-US" dirty="0" smtClean="0"/>
              <a:t>Hospitals and medical systems</a:t>
            </a:r>
          </a:p>
          <a:p>
            <a:r>
              <a:rPr lang="en-US" dirty="0" smtClean="0"/>
              <a:t>All of these mean that the internet is a powerful point of failure.</a:t>
            </a:r>
          </a:p>
        </p:txBody>
      </p:sp>
    </p:spTree>
    <p:extLst>
      <p:ext uri="{BB962C8B-B14F-4D97-AF65-F5344CB8AC3E}">
        <p14:creationId xmlns:p14="http://schemas.microsoft.com/office/powerpoint/2010/main" val="912582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get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it all went right:</a:t>
            </a:r>
          </a:p>
          <a:p>
            <a:r>
              <a:rPr lang="en-US" dirty="0" smtClean="0"/>
              <a:t>Nobody could read our data.</a:t>
            </a:r>
          </a:p>
          <a:p>
            <a:r>
              <a:rPr lang="en-US" dirty="0" smtClean="0"/>
              <a:t>Nobody is sure who sent it (except the receiver).</a:t>
            </a:r>
          </a:p>
          <a:p>
            <a:r>
              <a:rPr lang="en-US" dirty="0" smtClean="0"/>
              <a:t>Nobody is sure who received it (except the sender).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8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/>
          <a:lstStyle/>
          <a:p>
            <a:r>
              <a:rPr lang="en-US" dirty="0" smtClean="0"/>
              <a:t>Using keys properly</a:t>
            </a:r>
          </a:p>
          <a:p>
            <a:r>
              <a:rPr lang="en-US" dirty="0" smtClean="0"/>
              <a:t>Traffic analysis is still possible</a:t>
            </a:r>
          </a:p>
          <a:p>
            <a:r>
              <a:rPr lang="en-US" dirty="0" smtClean="0"/>
              <a:t>Overhead is a problem</a:t>
            </a:r>
          </a:p>
          <a:p>
            <a:pPr lvl="1"/>
            <a:r>
              <a:rPr lang="en-US" dirty="0" smtClean="0"/>
              <a:t>Multiple hops</a:t>
            </a:r>
          </a:p>
          <a:p>
            <a:pPr lvl="1"/>
            <a:r>
              <a:rPr lang="en-US" dirty="0" smtClean="0"/>
              <a:t>Multiple encryptions</a:t>
            </a:r>
          </a:p>
          <a:p>
            <a:r>
              <a:rPr lang="en-US" dirty="0" smtClean="0"/>
              <a:t>Limited anti-government possibilities.  (In particular, China has a history of disabling these.)</a:t>
            </a:r>
          </a:p>
          <a:p>
            <a:r>
              <a:rPr lang="en-US" dirty="0" smtClean="0"/>
              <a:t>Ethical implications, also.</a:t>
            </a:r>
          </a:p>
          <a:p>
            <a:pPr lvl="1"/>
            <a:r>
              <a:rPr lang="en-US" dirty="0" smtClean="0"/>
              <a:t>This makes running botnets much easier.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41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ways, addressing this question is too broad. </a:t>
            </a:r>
          </a:p>
          <a:p>
            <a:r>
              <a:rPr lang="en-US" dirty="0" smtClean="0"/>
              <a:t>Some steps:</a:t>
            </a:r>
          </a:p>
          <a:p>
            <a:pPr lvl="1"/>
            <a:r>
              <a:rPr lang="en-US" dirty="0" smtClean="0"/>
              <a:t>Better awareness of risks</a:t>
            </a:r>
          </a:p>
          <a:p>
            <a:pPr lvl="1"/>
            <a:r>
              <a:rPr lang="en-US" dirty="0" smtClean="0"/>
              <a:t>Form better infrastructure</a:t>
            </a:r>
          </a:p>
          <a:p>
            <a:pPr lvl="1"/>
            <a:r>
              <a:rPr lang="en-US" dirty="0" smtClean="0"/>
              <a:t>Better government understanding (and yes, even monitoring)</a:t>
            </a:r>
          </a:p>
          <a:p>
            <a:r>
              <a:rPr lang="en-US" dirty="0" smtClean="0"/>
              <a:t>More concretely, identify main points of failure and try to address these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4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Weaknesses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467944"/>
          </a:xfrm>
        </p:spPr>
        <p:txBody>
          <a:bodyPr>
            <a:normAutofit/>
          </a:bodyPr>
          <a:lstStyle/>
          <a:p>
            <a:r>
              <a:rPr lang="en-US" dirty="0" smtClean="0"/>
              <a:t>DNS and routing</a:t>
            </a:r>
          </a:p>
          <a:p>
            <a:r>
              <a:rPr lang="en-US" dirty="0" smtClean="0"/>
              <a:t>Privacy</a:t>
            </a:r>
          </a:p>
          <a:p>
            <a:r>
              <a:rPr lang="en-US" dirty="0" smtClean="0"/>
              <a:t>Optional security mechanisms do add security and privacy (such as IPSec).</a:t>
            </a:r>
          </a:p>
          <a:p>
            <a:pPr lvl="1"/>
            <a:r>
              <a:rPr lang="en-US" dirty="0" smtClean="0"/>
              <a:t>We’ll look at two more options today.</a:t>
            </a:r>
          </a:p>
          <a:p>
            <a:r>
              <a:rPr lang="en-US" dirty="0" smtClean="0"/>
              <a:t>Physical infrastructure (largely up to companies)</a:t>
            </a:r>
          </a:p>
          <a:p>
            <a:r>
              <a:rPr lang="en-US" dirty="0" smtClean="0"/>
              <a:t>Weaknesses in individual providers (again out of our control)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23928"/>
          </a:xfrm>
        </p:spPr>
        <p:txBody>
          <a:bodyPr/>
          <a:lstStyle/>
          <a:p>
            <a:r>
              <a:rPr lang="en-US" dirty="0" smtClean="0"/>
              <a:t>The Domain Name System (DNS) is the distributed system for mapping user friendly domain names (such as </a:t>
            </a:r>
            <a:r>
              <a:rPr lang="en-US" dirty="0" err="1" smtClean="0"/>
              <a:t>google.com</a:t>
            </a:r>
            <a:r>
              <a:rPr lang="en-US" dirty="0" smtClean="0"/>
              <a:t> or </a:t>
            </a:r>
            <a:r>
              <a:rPr lang="en-US" dirty="0" err="1" smtClean="0"/>
              <a:t>mathcs.slu.edu</a:t>
            </a:r>
            <a:r>
              <a:rPr lang="en-US" dirty="0" smtClean="0"/>
              <a:t>) to the correct IP addresses.</a:t>
            </a:r>
          </a:p>
          <a:p>
            <a:r>
              <a:rPr lang="en-US" dirty="0" smtClean="0"/>
              <a:t>It is hierarchical:</a:t>
            </a:r>
          </a:p>
          <a:p>
            <a:pPr lvl="1"/>
            <a:r>
              <a:rPr lang="en-US" dirty="0" smtClean="0"/>
              <a:t>Authoritative name servers “own” a domain</a:t>
            </a:r>
          </a:p>
          <a:p>
            <a:pPr lvl="1"/>
            <a:r>
              <a:rPr lang="en-US" dirty="0" smtClean="0"/>
              <a:t>These govern which servers “own” subdomains  </a:t>
            </a:r>
          </a:p>
          <a:p>
            <a:r>
              <a:rPr lang="en-US" dirty="0" smtClean="0"/>
              <a:t>Invented in 1983 by Paul </a:t>
            </a:r>
            <a:r>
              <a:rPr lang="en-US" dirty="0" err="1" smtClean="0"/>
              <a:t>Mockapetris</a:t>
            </a:r>
            <a:r>
              <a:rPr lang="en-US" dirty="0" smtClean="0"/>
              <a:t>; prior to this every computer simply had a file called </a:t>
            </a:r>
            <a:r>
              <a:rPr lang="en-US" dirty="0" err="1" smtClean="0"/>
              <a:t>hosts.txt</a:t>
            </a:r>
            <a:r>
              <a:rPr lang="en-US" dirty="0" smtClean="0"/>
              <a:t> that stored all computers on the ARPANET.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008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DNS is managed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2769" r="-32769"/>
          <a:stretch>
            <a:fillRect/>
          </a:stretch>
        </p:blipFill>
        <p:spPr>
          <a:xfrm>
            <a:off x="457200" y="1700808"/>
            <a:ext cx="8229600" cy="4968552"/>
          </a:xfrm>
        </p:spPr>
      </p:pic>
    </p:spTree>
    <p:extLst>
      <p:ext uri="{BB962C8B-B14F-4D97-AF65-F5344CB8AC3E}">
        <p14:creationId xmlns:p14="http://schemas.microsoft.com/office/powerpoint/2010/main" val="339035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DNS works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769" b="-177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46268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DNS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6805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DNS is generally </a:t>
            </a:r>
            <a:r>
              <a:rPr lang="en-US" dirty="0" err="1" smtClean="0"/>
              <a:t>udp</a:t>
            </a:r>
            <a:r>
              <a:rPr lang="en-US" dirty="0" smtClean="0"/>
              <a:t> based (so not terribly reliable).</a:t>
            </a:r>
          </a:p>
          <a:p>
            <a:r>
              <a:rPr lang="en-US" dirty="0" smtClean="0"/>
              <a:t>To reduce the load on the system, records are cached for some period of time; this is generally a small amount of time, but the protocol supports up to 68 years.</a:t>
            </a:r>
          </a:p>
          <a:p>
            <a:r>
              <a:rPr lang="en-US" dirty="0" smtClean="0"/>
              <a:t>The OS of any computer runs a DNS resolvers that applications hand requests to.  </a:t>
            </a:r>
          </a:p>
          <a:p>
            <a:r>
              <a:rPr lang="en-US" dirty="0" smtClean="0"/>
              <a:t>In addition, home users are relying on ISPs setting up a DNS server to track their current IP.</a:t>
            </a:r>
          </a:p>
          <a:p>
            <a:r>
              <a:rPr lang="en-US" dirty="0" smtClean="0"/>
              <a:t>Things can be even more complex; some applications (such as web browsers) even keep their own DNS cache.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99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Focus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Focus.thmx</Template>
  <TotalTime>2529</TotalTime>
  <Words>1615</Words>
  <Application>Microsoft Macintosh PowerPoint</Application>
  <PresentationFormat>On-screen Show (4:3)</PresentationFormat>
  <Paragraphs>173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Focus</vt:lpstr>
      <vt:lpstr>Issues in Internet Security</vt:lpstr>
      <vt:lpstr>Securing the Internet</vt:lpstr>
      <vt:lpstr>The problem</vt:lpstr>
      <vt:lpstr>What to do?</vt:lpstr>
      <vt:lpstr>Core Weaknesses</vt:lpstr>
      <vt:lpstr>DNS</vt:lpstr>
      <vt:lpstr>How DNS is managed</vt:lpstr>
      <vt:lpstr>How DNS works</vt:lpstr>
      <vt:lpstr>More DNS details</vt:lpstr>
      <vt:lpstr>DNS details (cont.)</vt:lpstr>
      <vt:lpstr>Root servers</vt:lpstr>
      <vt:lpstr>DNS resource records</vt:lpstr>
      <vt:lpstr>Security and DNS</vt:lpstr>
      <vt:lpstr>DNS lookup problems</vt:lpstr>
      <vt:lpstr>DNSSEC: a solution</vt:lpstr>
      <vt:lpstr>Practical implications</vt:lpstr>
      <vt:lpstr>An example</vt:lpstr>
      <vt:lpstr>Some problems</vt:lpstr>
      <vt:lpstr>Non-existent records</vt:lpstr>
      <vt:lpstr>PowerPoint Presentation</vt:lpstr>
      <vt:lpstr>DNSSEC status</vt:lpstr>
      <vt:lpstr>Using DNSSEC</vt:lpstr>
      <vt:lpstr>Privacy</vt:lpstr>
      <vt:lpstr>Location privacy</vt:lpstr>
      <vt:lpstr>Anonymizers</vt:lpstr>
      <vt:lpstr>Onion Routing</vt:lpstr>
      <vt:lpstr>PowerPoint Presentation</vt:lpstr>
      <vt:lpstr>PowerPoint Presentation</vt:lpstr>
      <vt:lpstr>PowerPoint Presentation</vt:lpstr>
      <vt:lpstr>What does this get us?</vt:lpstr>
      <vt:lpstr>Onion routing issues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18 Lecture Overheads</dc:subject>
  <dc:creator>Dr Lawrie Brown</dc:creator>
  <cp:keywords/>
  <dc:description/>
  <cp:lastModifiedBy>Default User</cp:lastModifiedBy>
  <cp:revision>107</cp:revision>
  <cp:lastPrinted>2007-07-18T04:45:50Z</cp:lastPrinted>
  <dcterms:created xsi:type="dcterms:W3CDTF">2012-04-30T01:24:02Z</dcterms:created>
  <dcterms:modified xsi:type="dcterms:W3CDTF">2013-04-15T20:47:50Z</dcterms:modified>
  <cp:category/>
</cp:coreProperties>
</file>